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310" r:id="rId2"/>
    <p:sldId id="1343" r:id="rId3"/>
    <p:sldId id="2048" r:id="rId4"/>
    <p:sldId id="2137" r:id="rId5"/>
    <p:sldId id="2138" r:id="rId6"/>
    <p:sldId id="2139" r:id="rId7"/>
    <p:sldId id="2140" r:id="rId8"/>
    <p:sldId id="2141" r:id="rId9"/>
    <p:sldId id="2142" r:id="rId10"/>
    <p:sldId id="2143" r:id="rId11"/>
    <p:sldId id="2144" r:id="rId12"/>
    <p:sldId id="2145" r:id="rId13"/>
    <p:sldId id="2150" r:id="rId14"/>
    <p:sldId id="2153" r:id="rId15"/>
    <p:sldId id="2276" r:id="rId16"/>
    <p:sldId id="2277" r:id="rId17"/>
    <p:sldId id="2242" r:id="rId18"/>
    <p:sldId id="2243" r:id="rId19"/>
    <p:sldId id="2056" r:id="rId20"/>
    <p:sldId id="2057" r:id="rId21"/>
    <p:sldId id="2058" r:id="rId22"/>
    <p:sldId id="1989" r:id="rId23"/>
    <p:sldId id="2109" r:id="rId24"/>
    <p:sldId id="1993" r:id="rId25"/>
    <p:sldId id="1994" r:id="rId26"/>
    <p:sldId id="1999" r:id="rId27"/>
    <p:sldId id="1350" r:id="rId28"/>
    <p:sldId id="2231" r:id="rId29"/>
    <p:sldId id="2085" r:id="rId30"/>
    <p:sldId id="2278" r:id="rId31"/>
    <p:sldId id="2029" r:id="rId32"/>
    <p:sldId id="2003" r:id="rId33"/>
    <p:sldId id="2022" r:id="rId34"/>
    <p:sldId id="2023" r:id="rId35"/>
    <p:sldId id="2021" r:id="rId36"/>
    <p:sldId id="2016" r:id="rId37"/>
    <p:sldId id="1356" r:id="rId38"/>
    <p:sldId id="1364" r:id="rId39"/>
    <p:sldId id="1362" r:id="rId40"/>
    <p:sldId id="1359" r:id="rId41"/>
    <p:sldId id="1357" r:id="rId42"/>
    <p:sldId id="1379" r:id="rId43"/>
    <p:sldId id="1381" r:id="rId44"/>
    <p:sldId id="1382" r:id="rId45"/>
    <p:sldId id="1396" r:id="rId46"/>
    <p:sldId id="1397" r:id="rId47"/>
    <p:sldId id="1398" r:id="rId48"/>
    <p:sldId id="1399" r:id="rId49"/>
    <p:sldId id="1400" r:id="rId50"/>
    <p:sldId id="1406" r:id="rId51"/>
    <p:sldId id="1407" r:id="rId52"/>
    <p:sldId id="1408" r:id="rId53"/>
    <p:sldId id="1409" r:id="rId54"/>
    <p:sldId id="1410" r:id="rId55"/>
    <p:sldId id="1411" r:id="rId56"/>
    <p:sldId id="2037" r:id="rId57"/>
    <p:sldId id="2030" r:id="rId58"/>
    <p:sldId id="2281" r:id="rId59"/>
    <p:sldId id="2146" r:id="rId60"/>
    <p:sldId id="2149" r:id="rId61"/>
    <p:sldId id="2147" r:id="rId62"/>
    <p:sldId id="2049" r:id="rId63"/>
    <p:sldId id="2050" r:id="rId64"/>
    <p:sldId id="2129" r:id="rId65"/>
    <p:sldId id="2130" r:id="rId66"/>
    <p:sldId id="2131" r:id="rId67"/>
    <p:sldId id="2132" r:id="rId68"/>
    <p:sldId id="2133" r:id="rId69"/>
    <p:sldId id="1961" r:id="rId70"/>
    <p:sldId id="2066" r:id="rId71"/>
    <p:sldId id="2065" r:id="rId72"/>
    <p:sldId id="2100" r:id="rId73"/>
    <p:sldId id="1260" r:id="rId74"/>
    <p:sldId id="1311" r:id="rId75"/>
    <p:sldId id="2272" r:id="rId76"/>
    <p:sldId id="2098" r:id="rId77"/>
    <p:sldId id="2099" r:id="rId78"/>
    <p:sldId id="2088" r:id="rId79"/>
    <p:sldId id="208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DAFB16EE-5C47-CBC3-F2CF-8F4C30E58AD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66BF5C1-B582-D190-BB29-34E344D1B6A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91ECE60F-0F25-0E74-B64E-3D76B3DC512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18714C70-22D5-22A6-6B2D-0DE7BE2B355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4263FDE-B4B9-E6FD-6419-144EA6AAA40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27366BBB-9175-6883-1BBA-3AFA99D3592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C52AECB2-C1CE-F70F-A956-C398FA6331B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640C013F-1169-C8DD-0A39-71E55970F47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9DE58935-27C2-CDA9-8125-F95B195FC53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Tax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5,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2" y="5091877"/>
            <a:ext cx="3604713" cy="1565848"/>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346045" y="5091877"/>
            <a:ext cx="3604713" cy="1565848"/>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 less than $73,000 in a year, you can use an online tax preparation software program – with taxes prepared by HR Block, Intuit, Jackson Hewitt or another entity – for free.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72504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 less than $73,000 in a year, you can use an online tax preparation software program – with taxes prepared by HR Block, Intuit, Jackson Hewitt or another entity – for free.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73963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$85,035</a:t>
            </a:r>
          </a:p>
        </p:txBody>
      </p:sp>
    </p:spTree>
    <p:extLst>
      <p:ext uri="{BB962C8B-B14F-4D97-AF65-F5344CB8AC3E}">
        <p14:creationId xmlns:p14="http://schemas.microsoft.com/office/powerpoint/2010/main" val="165058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a:t>
            </a:r>
            <a:r>
              <a:rPr lang="en-US" sz="5000" b="1">
                <a:solidFill>
                  <a:schemeClr val="bg1"/>
                </a:solidFill>
              </a:rPr>
              <a:t>$85,035</a:t>
            </a:r>
            <a:endParaRPr lang="en-US" sz="5000" b="1" dirty="0">
              <a:solidFill>
                <a:schemeClr val="bg1"/>
              </a:solidFill>
            </a:endParaRPr>
          </a:p>
        </p:txBody>
      </p:sp>
    </p:spTree>
    <p:extLst>
      <p:ext uri="{BB962C8B-B14F-4D97-AF65-F5344CB8AC3E}">
        <p14:creationId xmlns:p14="http://schemas.microsoft.com/office/powerpoint/2010/main" val="32395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5" y="425044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27067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315008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 ISSUES &amp;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429195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p>
          <a:p>
            <a:pPr lvl="1"/>
            <a:r>
              <a:rPr lang="en-US" sz="3600" i="1" dirty="0">
                <a:solidFill>
                  <a:srgbClr val="C00000"/>
                </a:solidFill>
              </a:rPr>
              <a:t>Open question &amp; answer session</a:t>
            </a:r>
          </a:p>
          <a:p>
            <a:pPr lvl="1"/>
            <a:r>
              <a:rPr lang="en-US" sz="3600" i="1" dirty="0">
                <a:solidFill>
                  <a:srgbClr val="C00000"/>
                </a:solidFill>
              </a:rPr>
              <a:t>Brian presents general update on investing and any relevant current events</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424977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8864" y="5431894"/>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$13,850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r>
              <a:rPr lang="en-US" sz="2600" dirty="0">
                <a:solidFill>
                  <a:srgbClr val="0000CC"/>
                </a:solidFill>
              </a:rPr>
              <a:t>We only owe income taxes on income. </a:t>
            </a:r>
          </a:p>
          <a:p>
            <a:pPr lvl="3"/>
            <a:r>
              <a:rPr lang="en-US" dirty="0">
                <a:solidFill>
                  <a:srgbClr val="0000CC"/>
                </a:solidFill>
              </a:rPr>
              <a:t>If you invest $1,000 and it grows to $1,500, you owe taxes on $500 only…when you sell. </a:t>
            </a:r>
          </a:p>
          <a:p>
            <a:pPr lvl="3"/>
            <a:r>
              <a:rPr lang="en-US" dirty="0">
                <a:solidFill>
                  <a:srgbClr val="0000CC"/>
                </a:solidFill>
              </a:rPr>
              <a:t>There may be years when your taxable income – your income less deductible expenses – is negative. You may be able to apply these losses to the income you make in other years. </a:t>
            </a:r>
          </a:p>
          <a:p>
            <a:pPr lvl="0"/>
            <a:r>
              <a:rPr lang="en-US" sz="2400" dirty="0">
                <a:solidFill>
                  <a:srgbClr val="0000CC"/>
                </a:solidFill>
              </a:rPr>
              <a:t>File and pay. There are penalties if you do not.</a:t>
            </a:r>
          </a:p>
          <a:p>
            <a:pPr lvl="0"/>
            <a:r>
              <a:rPr lang="en-US" sz="2400"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sz="2400" dirty="0">
                <a:solidFill>
                  <a:srgbClr val="0000CC"/>
                </a:solidFill>
              </a:rPr>
              <a:t>You may need to file personal and business taxes as an entrepreneur.</a:t>
            </a:r>
          </a:p>
          <a:p>
            <a:pPr lvl="0"/>
            <a:r>
              <a:rPr lang="en-US" sz="2400" dirty="0">
                <a:solidFill>
                  <a:srgbClr val="0000CC"/>
                </a:solidFill>
              </a:rPr>
              <a:t>The discussion that follows is only for U.S. federal tax policy. Most states have their own policies which will impose taxes in addition to those discussed here. Sorry.</a:t>
            </a:r>
          </a:p>
        </p:txBody>
      </p:sp>
    </p:spTree>
    <p:extLst>
      <p:ext uri="{BB962C8B-B14F-4D97-AF65-F5344CB8AC3E}">
        <p14:creationId xmlns:p14="http://schemas.microsoft.com/office/powerpoint/2010/main" val="275477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pic>
        <p:nvPicPr>
          <p:cNvPr id="2" name="Picture 1">
            <a:extLst>
              <a:ext uri="{FF2B5EF4-FFF2-40B4-BE49-F238E27FC236}">
                <a16:creationId xmlns:a16="http://schemas.microsoft.com/office/drawing/2014/main" id="{7938BEB2-0810-E946-AFDE-127976B78020}"/>
              </a:ext>
            </a:extLst>
          </p:cNvPr>
          <p:cNvPicPr>
            <a:picLocks noChangeAspect="1"/>
          </p:cNvPicPr>
          <p:nvPr/>
        </p:nvPicPr>
        <p:blipFill>
          <a:blip r:embed="rId2"/>
          <a:stretch>
            <a:fillRect/>
          </a:stretch>
        </p:blipFill>
        <p:spPr>
          <a:xfrm>
            <a:off x="2882479" y="1252579"/>
            <a:ext cx="6622335" cy="5143763"/>
          </a:xfrm>
          <a:prstGeom prst="rect">
            <a:avLst/>
          </a:prstGeom>
        </p:spPr>
      </p:pic>
      <p:sp>
        <p:nvSpPr>
          <p:cNvPr id="4" name="TextBox 3">
            <a:extLst>
              <a:ext uri="{FF2B5EF4-FFF2-40B4-BE49-F238E27FC236}">
                <a16:creationId xmlns:a16="http://schemas.microsoft.com/office/drawing/2014/main" id="{EF64A806-1C23-BA43-B9AD-636DAEBE6F29}"/>
              </a:ext>
            </a:extLst>
          </p:cNvPr>
          <p:cNvSpPr txBox="1"/>
          <p:nvPr/>
        </p:nvSpPr>
        <p:spPr>
          <a:xfrm>
            <a:off x="8956275" y="1553088"/>
            <a:ext cx="3106537"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$73,000 is the same regardless of whether you are filing individually or married-jointly. Sorry.</a:t>
            </a:r>
          </a:p>
        </p:txBody>
      </p:sp>
      <p:sp>
        <p:nvSpPr>
          <p:cNvPr id="5" name="TextBox 4">
            <a:extLst>
              <a:ext uri="{FF2B5EF4-FFF2-40B4-BE49-F238E27FC236}">
                <a16:creationId xmlns:a16="http://schemas.microsoft.com/office/drawing/2014/main" id="{9AC06C9F-E6C7-D042-801A-C6749071CB9A}"/>
              </a:ext>
            </a:extLst>
          </p:cNvPr>
          <p:cNvSpPr txBox="1"/>
          <p:nvPr/>
        </p:nvSpPr>
        <p:spPr>
          <a:xfrm>
            <a:off x="8956275" y="3432244"/>
            <a:ext cx="3106537" cy="2123658"/>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$73,000, most online tax software will cost you anywhere from $30 to $100 to do both federal and state filings.</a:t>
            </a:r>
          </a:p>
        </p:txBody>
      </p:sp>
    </p:spTree>
    <p:extLst>
      <p:ext uri="{BB962C8B-B14F-4D97-AF65-F5344CB8AC3E}">
        <p14:creationId xmlns:p14="http://schemas.microsoft.com/office/powerpoint/2010/main" val="3009011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endParaRPr lang="en-US" dirty="0">
              <a:solidFill>
                <a:srgbClr val="0000CC"/>
              </a:solidFill>
            </a:endParaRPr>
          </a:p>
          <a:p>
            <a:pPr lvl="0"/>
            <a:r>
              <a:rPr lang="en-US" dirty="0">
                <a:solidFill>
                  <a:srgbClr val="0000CC"/>
                </a:solidFill>
              </a:rPr>
              <a:t>Tax Credits</a:t>
            </a:r>
          </a:p>
          <a:p>
            <a:pPr lvl="1"/>
            <a:r>
              <a:rPr lang="en-US" dirty="0">
                <a:solidFill>
                  <a:srgbClr val="0000CC"/>
                </a:solidFill>
              </a:rPr>
              <a:t>A dollar-for-dollar reduction in taxes owed.</a:t>
            </a:r>
          </a:p>
          <a:p>
            <a:pPr lvl="1"/>
            <a:r>
              <a:rPr lang="en-US" dirty="0">
                <a:solidFill>
                  <a:srgbClr val="0000CC"/>
                </a:solidFill>
              </a:rPr>
              <a:t>If you owe $2,500 in taxes for the year and find a $1,000 credit, your taxes owed will be reduced to $1,500.</a:t>
            </a:r>
          </a:p>
          <a:p>
            <a:pPr lvl="1"/>
            <a:r>
              <a:rPr lang="en-US" dirty="0">
                <a:solidFill>
                  <a:srgbClr val="0000CC"/>
                </a:solidFill>
              </a:rPr>
              <a:t>We really really like tax credits.</a:t>
            </a:r>
          </a:p>
        </p:txBody>
      </p:sp>
    </p:spTree>
    <p:extLst>
      <p:ext uri="{BB962C8B-B14F-4D97-AF65-F5344CB8AC3E}">
        <p14:creationId xmlns:p14="http://schemas.microsoft.com/office/powerpoint/2010/main" val="72732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br>
              <a:rPr lang="en-US" dirty="0">
                <a:solidFill>
                  <a:srgbClr val="0000CC"/>
                </a:solidFill>
              </a:rPr>
            </a:br>
            <a:endParaRPr lang="en-US" dirty="0">
              <a:solidFill>
                <a:srgbClr val="0000CC"/>
              </a:solidFill>
            </a:endParaRPr>
          </a:p>
          <a:p>
            <a:r>
              <a:rPr lang="en-US" dirty="0">
                <a:solidFill>
                  <a:srgbClr val="0000CC"/>
                </a:solidFill>
              </a:rPr>
              <a:t>Tax Deductions</a:t>
            </a:r>
          </a:p>
          <a:p>
            <a:pPr lvl="1"/>
            <a:r>
              <a:rPr lang="en-US" dirty="0">
                <a:solidFill>
                  <a:srgbClr val="0000CC"/>
                </a:solidFill>
              </a:rPr>
              <a:t>Qualifying reductions to your Taxable Income that will reduce how much Taxable Income you have…that may reduce the taxes you owe.</a:t>
            </a:r>
          </a:p>
          <a:p>
            <a:pPr lvl="1"/>
            <a:r>
              <a:rPr lang="en-US" dirty="0">
                <a:solidFill>
                  <a:srgbClr val="0000CC"/>
                </a:solidFill>
              </a:rPr>
              <a:t>All filers are allowed the standard deduction ($13,850 for single, $27,700 for married). If your Taxable Income is less than this, you do not owe taxes.</a:t>
            </a:r>
          </a:p>
          <a:p>
            <a:pPr lvl="2"/>
            <a:r>
              <a:rPr lang="en-US" dirty="0">
                <a:solidFill>
                  <a:srgbClr val="0000CC"/>
                </a:solidFill>
              </a:rPr>
              <a:t>Some deductions are above-the-line, reducing your Gross Income.</a:t>
            </a:r>
          </a:p>
          <a:p>
            <a:pPr lvl="3"/>
            <a:r>
              <a:rPr lang="en-US" dirty="0">
                <a:solidFill>
                  <a:srgbClr val="0000CC"/>
                </a:solidFill>
              </a:rPr>
              <a:t>We really like these because we can also take the standard deduction.</a:t>
            </a:r>
          </a:p>
          <a:p>
            <a:pPr lvl="3"/>
            <a:r>
              <a:rPr lang="en-US" dirty="0">
                <a:solidFill>
                  <a:srgbClr val="0000CC"/>
                </a:solidFill>
              </a:rPr>
              <a:t>We really like these because they lower the income we receive that may allow us to receive certain credits.</a:t>
            </a:r>
          </a:p>
          <a:p>
            <a:pPr lvl="3"/>
            <a:r>
              <a:rPr lang="en-US" dirty="0">
                <a:solidFill>
                  <a:srgbClr val="0000CC"/>
                </a:solidFill>
              </a:rPr>
              <a:t>Examples: school tuition, fees, some student loan interest, some moving expenses, some health care expenses, contributions to an IRA</a:t>
            </a:r>
          </a:p>
        </p:txBody>
      </p:sp>
    </p:spTree>
    <p:extLst>
      <p:ext uri="{BB962C8B-B14F-4D97-AF65-F5344CB8AC3E}">
        <p14:creationId xmlns:p14="http://schemas.microsoft.com/office/powerpoint/2010/main" val="62867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400" dirty="0"/>
              <a:t>If you earn income in any given you, you are required to file an income tax return by the deadline (usually April 15, April 18 this year).</a:t>
            </a:r>
          </a:p>
          <a:p>
            <a:pPr lvl="1"/>
            <a:r>
              <a:rPr lang="en-US" sz="2000" dirty="0"/>
              <a:t>You are required to FILE, even if you do not OWE any taxes.</a:t>
            </a:r>
          </a:p>
          <a:p>
            <a:pPr lvl="1"/>
            <a:r>
              <a:rPr lang="en-US" sz="2000" dirty="0"/>
              <a:t>You might not OWE any taxes if your income is less than the standard deduction or allowance ($13,850 for single filers, $27,700 for married filers)</a:t>
            </a:r>
            <a:br>
              <a:rPr lang="en-US" sz="2000" dirty="0"/>
            </a:br>
            <a:endParaRPr lang="en-US" sz="2000" dirty="0"/>
          </a:p>
          <a:p>
            <a:r>
              <a:rPr lang="en-US" sz="2400" dirty="0"/>
              <a:t>In general, we only owe taxes on income…or any compensation of value.</a:t>
            </a:r>
          </a:p>
          <a:p>
            <a:pPr lvl="1"/>
            <a:r>
              <a:rPr lang="en-US" sz="2000" dirty="0"/>
              <a:t>If your employer gives you a $50 Applebee’s gift card, that’s taxable income</a:t>
            </a:r>
          </a:p>
          <a:p>
            <a:pPr lvl="1"/>
            <a:r>
              <a:rPr lang="en-US" sz="2000" dirty="0"/>
              <a:t>And, as many of you know, stipends and tuition waivers for graduate students are generally considered taxable income (subject to limits and other fine-print).</a:t>
            </a:r>
            <a:br>
              <a:rPr lang="en-US" sz="2000" dirty="0"/>
            </a:br>
            <a:endParaRPr lang="en-US" sz="2000" dirty="0"/>
          </a:p>
          <a:p>
            <a:r>
              <a:rPr lang="en-US" sz="2400" dirty="0"/>
              <a:t>You can reduce your taxable income with qualified deductions and credits.</a:t>
            </a:r>
            <a:endParaRPr lang="en-US" dirty="0"/>
          </a:p>
        </p:txBody>
      </p:sp>
    </p:spTree>
    <p:extLst>
      <p:ext uri="{BB962C8B-B14F-4D97-AF65-F5344CB8AC3E}">
        <p14:creationId xmlns:p14="http://schemas.microsoft.com/office/powerpoint/2010/main" val="178529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a:t>
            </a:r>
            <a:r>
              <a:rPr lang="en-US" dirty="0"/>
              <a:t>:     </a:t>
            </a:r>
          </a:p>
          <a:p>
            <a:r>
              <a:rPr lang="en-US" sz="2400" dirty="0"/>
              <a:t>It’s important to be aware that, as a nonresident student in the US, you’re legally required to file a tax return if you received US income during 2022.</a:t>
            </a:r>
            <a:br>
              <a:rPr lang="en-US" sz="2400" dirty="0"/>
            </a:br>
            <a:endParaRPr lang="en-US" sz="1300" dirty="0"/>
          </a:p>
          <a:p>
            <a:r>
              <a:rPr lang="en-US" sz="2400" dirty="0"/>
              <a:t>And even if you didn’t work or receive income in the US, you’re still obliged to file a Form 8843 with the IRS.</a:t>
            </a:r>
            <a:br>
              <a:rPr lang="en-US" sz="2400" dirty="0"/>
            </a:br>
            <a:endParaRPr lang="en-US" sz="1300" dirty="0"/>
          </a:p>
          <a:p>
            <a:r>
              <a:rPr lang="en-US" sz="2400" dirty="0"/>
              <a:t>University of Louisiana at Lafayette has arranged discounted access to Sprintax Tax Preparation for you. Sprintax will guide you through the tax preparation process, arrange the necessary documents and check if you’re due a tax refund.</a:t>
            </a:r>
            <a:br>
              <a:rPr lang="en-US" sz="2400" dirty="0"/>
            </a:br>
            <a:endParaRPr lang="en-US" sz="1300" dirty="0"/>
          </a:p>
          <a:p>
            <a:r>
              <a:rPr lang="en-US" sz="2400" dirty="0"/>
              <a:t>Sprintax was used by over 225,000 international students and scholars last year, and the average Federal refund received by eligible students was over $1,126.</a:t>
            </a:r>
          </a:p>
          <a:p>
            <a:pPr marL="0" indent="0">
              <a:buNone/>
            </a:pPr>
            <a:endParaRPr lang="en-US" dirty="0"/>
          </a:p>
        </p:txBody>
      </p:sp>
    </p:spTree>
    <p:extLst>
      <p:ext uri="{BB962C8B-B14F-4D97-AF65-F5344CB8AC3E}">
        <p14:creationId xmlns:p14="http://schemas.microsoft.com/office/powerpoint/2010/main" val="132122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Tree>
    <p:extLst>
      <p:ext uri="{BB962C8B-B14F-4D97-AF65-F5344CB8AC3E}">
        <p14:creationId xmlns:p14="http://schemas.microsoft.com/office/powerpoint/2010/main" val="531181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
        <p:nvSpPr>
          <p:cNvPr id="9" name="Content Placeholder 2">
            <a:extLst>
              <a:ext uri="{FF2B5EF4-FFF2-40B4-BE49-F238E27FC236}">
                <a16:creationId xmlns:a16="http://schemas.microsoft.com/office/drawing/2014/main" id="{18101DF3-01AC-0241-9B7E-5187765DB4D9}"/>
              </a:ext>
            </a:extLst>
          </p:cNvPr>
          <p:cNvSpPr txBox="1">
            <a:spLocks/>
          </p:cNvSpPr>
          <p:nvPr/>
        </p:nvSpPr>
        <p:spPr>
          <a:xfrm>
            <a:off x="7175919" y="1284529"/>
            <a:ext cx="4638612" cy="4268485"/>
          </a:xfrm>
          <a:prstGeom prst="rect">
            <a:avLst/>
          </a:prstGeom>
          <a:ln w="28575">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700" b="1" dirty="0">
                <a:solidFill>
                  <a:srgbClr val="002060"/>
                </a:solidFill>
              </a:rPr>
              <a:t>NO…I do not want a tax refund.</a:t>
            </a:r>
          </a:p>
          <a:p>
            <a:pPr fontAlgn="base"/>
            <a:r>
              <a:rPr lang="en-US" sz="1700" b="1" dirty="0">
                <a:solidFill>
                  <a:srgbClr val="002060"/>
                </a:solidFill>
              </a:rPr>
              <a:t>A tax refund is not a gift and it is not found money. It’s MY money.</a:t>
            </a:r>
          </a:p>
          <a:p>
            <a:pPr fontAlgn="base"/>
            <a:r>
              <a:rPr lang="en-US" sz="1700" b="1" dirty="0">
                <a:solidFill>
                  <a:srgbClr val="002060"/>
                </a:solidFill>
              </a:rPr>
              <a:t>I get the same amount of money either way.</a:t>
            </a:r>
          </a:p>
          <a:p>
            <a:pPr fontAlgn="base"/>
            <a:r>
              <a:rPr lang="en-US" sz="1700" b="1" dirty="0">
                <a:solidFill>
                  <a:srgbClr val="002060"/>
                </a:solidFill>
              </a:rPr>
              <a:t>I would rather get MY money sooner and not make an interest-free loan to the government.</a:t>
            </a:r>
          </a:p>
          <a:p>
            <a:pPr fontAlgn="base"/>
            <a:r>
              <a:rPr lang="en-US" sz="1700" b="1" dirty="0">
                <a:solidFill>
                  <a:srgbClr val="002060"/>
                </a:solidFill>
              </a:rPr>
              <a:t>The sooner I get MY money, the sooner I can invest it or use it to pay down debt.</a:t>
            </a:r>
          </a:p>
          <a:p>
            <a:pPr fontAlgn="base"/>
            <a:r>
              <a:rPr lang="en-US" sz="1700" b="1" dirty="0">
                <a:solidFill>
                  <a:srgbClr val="002060"/>
                </a:solidFill>
              </a:rPr>
              <a:t>Talk to your HR office and think about reducing your withholding so you can decrease your refund and get YOUR money sooner.</a:t>
            </a:r>
          </a:p>
          <a:p>
            <a:pPr fontAlgn="base"/>
            <a:r>
              <a:rPr lang="en-US" sz="1700" b="1" dirty="0">
                <a:solidFill>
                  <a:srgbClr val="002060"/>
                </a:solidFill>
              </a:rPr>
              <a:t>If you do get a refund, use it to invest in your future…in a retirement account or use it to pay off debt. Your future self will thank you.</a:t>
            </a:r>
            <a:endParaRPr lang="en-US" sz="1700" dirty="0">
              <a:solidFill>
                <a:srgbClr val="002060"/>
              </a:solidFill>
            </a:endParaRPr>
          </a:p>
        </p:txBody>
      </p:sp>
    </p:spTree>
    <p:extLst>
      <p:ext uri="{BB962C8B-B14F-4D97-AF65-F5344CB8AC3E}">
        <p14:creationId xmlns:p14="http://schemas.microsoft.com/office/powerpoint/2010/main" val="29835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a:t>
            </a:r>
          </a:p>
        </p:txBody>
      </p:sp>
      <p:pic>
        <p:nvPicPr>
          <p:cNvPr id="5" name="Picture 4">
            <a:extLst>
              <a:ext uri="{FF2B5EF4-FFF2-40B4-BE49-F238E27FC236}">
                <a16:creationId xmlns:a16="http://schemas.microsoft.com/office/drawing/2014/main" id="{F5335621-7C25-BC40-BE5A-2DDF59571603}"/>
              </a:ext>
            </a:extLst>
          </p:cNvPr>
          <p:cNvPicPr>
            <a:picLocks noChangeAspect="1"/>
          </p:cNvPicPr>
          <p:nvPr/>
        </p:nvPicPr>
        <p:blipFill>
          <a:blip r:embed="rId2"/>
          <a:stretch>
            <a:fillRect/>
          </a:stretch>
        </p:blipFill>
        <p:spPr>
          <a:xfrm>
            <a:off x="240205" y="900098"/>
            <a:ext cx="6109625" cy="4745526"/>
          </a:xfrm>
          <a:prstGeom prst="rect">
            <a:avLst/>
          </a:prstGeom>
        </p:spPr>
      </p:pic>
      <p:sp>
        <p:nvSpPr>
          <p:cNvPr id="6" name="TextBox 5">
            <a:extLst>
              <a:ext uri="{FF2B5EF4-FFF2-40B4-BE49-F238E27FC236}">
                <a16:creationId xmlns:a16="http://schemas.microsoft.com/office/drawing/2014/main" id="{8C7F4761-68D6-4647-AEA2-28F9E6BAB3A2}"/>
              </a:ext>
            </a:extLst>
          </p:cNvPr>
          <p:cNvSpPr txBox="1"/>
          <p:nvPr/>
        </p:nvSpPr>
        <p:spPr>
          <a:xfrm>
            <a:off x="6429366" y="1455682"/>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$73,000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6429366" y="2776981"/>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The IRS does not prepare your taxes.</a:t>
            </a:r>
          </a:p>
          <a:p>
            <a:pPr algn="ctr"/>
            <a:r>
              <a:rPr lang="en-US" sz="2200" b="1" dirty="0">
                <a:solidFill>
                  <a:srgbClr val="C00000"/>
                </a:solidFill>
              </a:rPr>
              <a:t>Your return will be prepared by a partner firm of the IRS</a:t>
            </a:r>
            <a:r>
              <a:rPr lang="en-US" b="1" dirty="0">
                <a:solidFill>
                  <a:srgbClr val="C00000"/>
                </a:solidFill>
              </a:rPr>
              <a:t> (HR Block, Jackson-Hewitt, Intuit…)</a:t>
            </a:r>
            <a:r>
              <a:rPr lang="en-US" sz="2200" b="1" dirty="0">
                <a:solidFill>
                  <a:srgbClr val="C00000"/>
                </a:solidFill>
              </a:rPr>
              <a:t>.</a:t>
            </a:r>
          </a:p>
        </p:txBody>
      </p:sp>
      <p:sp>
        <p:nvSpPr>
          <p:cNvPr id="10" name="TextBox 9">
            <a:extLst>
              <a:ext uri="{FF2B5EF4-FFF2-40B4-BE49-F238E27FC236}">
                <a16:creationId xmlns:a16="http://schemas.microsoft.com/office/drawing/2014/main" id="{93C32132-A8AD-6546-B5D1-18881FD10827}"/>
              </a:ext>
            </a:extLst>
          </p:cNvPr>
          <p:cNvSpPr txBox="1"/>
          <p:nvPr/>
        </p:nvSpPr>
        <p:spPr>
          <a:xfrm>
            <a:off x="611619" y="5294754"/>
            <a:ext cx="5250231" cy="307777"/>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https://www.irs.gov/filing/free-file-do-your-federal-taxes-for-free</a:t>
            </a:r>
          </a:p>
        </p:txBody>
      </p:sp>
      <p:sp>
        <p:nvSpPr>
          <p:cNvPr id="11" name="TextBox 10">
            <a:extLst>
              <a:ext uri="{FF2B5EF4-FFF2-40B4-BE49-F238E27FC236}">
                <a16:creationId xmlns:a16="http://schemas.microsoft.com/office/drawing/2014/main" id="{D0B28C75-4336-C249-8A5F-6C7707114D0F}"/>
              </a:ext>
            </a:extLst>
          </p:cNvPr>
          <p:cNvSpPr txBox="1"/>
          <p:nvPr/>
        </p:nvSpPr>
        <p:spPr>
          <a:xfrm>
            <a:off x="6429366" y="4098280"/>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$73,000, most online tax software will cost you anywhere from $30 to $100 to do both federal and state filings.</a:t>
            </a:r>
          </a:p>
        </p:txBody>
      </p:sp>
    </p:spTree>
    <p:extLst>
      <p:ext uri="{BB962C8B-B14F-4D97-AF65-F5344CB8AC3E}">
        <p14:creationId xmlns:p14="http://schemas.microsoft.com/office/powerpoint/2010/main" val="2328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Are All About Income &amp; Cash</a:t>
            </a:r>
          </a:p>
        </p:txBody>
      </p:sp>
      <p:sp>
        <p:nvSpPr>
          <p:cNvPr id="5" name="Content Placeholder 2">
            <a:extLst>
              <a:ext uri="{FF2B5EF4-FFF2-40B4-BE49-F238E27FC236}">
                <a16:creationId xmlns:a16="http://schemas.microsoft.com/office/drawing/2014/main" id="{4AF22FE8-52D9-4E44-BAB8-44B0E3E5280F}"/>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Income taxes are generally based on when cash changes hands – if cash is exchanged for goods or services, there is a taxable transaction.</a:t>
            </a:r>
          </a:p>
          <a:p>
            <a:pPr marL="0" indent="0">
              <a:buNone/>
            </a:pPr>
            <a:r>
              <a:rPr lang="en-US" sz="2400" b="1" i="1" dirty="0">
                <a:solidFill>
                  <a:srgbClr val="002060"/>
                </a:solidFill>
              </a:rPr>
              <a:t>The exception is that exchanging goods for goods may be taxable, too.</a:t>
            </a:r>
            <a:endParaRPr lang="en-US" sz="2400" dirty="0">
              <a:solidFill>
                <a:srgbClr val="C00000"/>
              </a:solidFill>
            </a:endParaRPr>
          </a:p>
        </p:txBody>
      </p:sp>
      <p:sp>
        <p:nvSpPr>
          <p:cNvPr id="6" name="Content Placeholder 2">
            <a:extLst>
              <a:ext uri="{FF2B5EF4-FFF2-40B4-BE49-F238E27FC236}">
                <a16:creationId xmlns:a16="http://schemas.microsoft.com/office/drawing/2014/main" id="{17697C65-D4EC-A24E-888E-B0820ED5FB18}"/>
              </a:ext>
            </a:extLst>
          </p:cNvPr>
          <p:cNvSpPr txBox="1">
            <a:spLocks/>
          </p:cNvSpPr>
          <p:nvPr/>
        </p:nvSpPr>
        <p:spPr>
          <a:xfrm>
            <a:off x="509300" y="1944875"/>
            <a:ext cx="612767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solidFill>
                <a:srgbClr val="C00000"/>
              </a:solidFill>
            </a:endParaRPr>
          </a:p>
          <a:p>
            <a:r>
              <a:rPr lang="en-US" sz="1900" dirty="0">
                <a:solidFill>
                  <a:srgbClr val="C00000"/>
                </a:solidFill>
              </a:rPr>
              <a:t>When you get  your paycheck, the day you get your cash is the day you owe taxes.</a:t>
            </a:r>
          </a:p>
          <a:p>
            <a:r>
              <a:rPr lang="en-US" sz="1900" dirty="0">
                <a:solidFill>
                  <a:srgbClr val="C00000"/>
                </a:solidFill>
              </a:rPr>
              <a:t>If you get paid on January 10 for work you performed in December, the taxable transaction occurs on January 10.</a:t>
            </a:r>
          </a:p>
          <a:p>
            <a:r>
              <a:rPr lang="en-US" sz="1900" dirty="0">
                <a:solidFill>
                  <a:srgbClr val="C00000"/>
                </a:solidFill>
              </a:rPr>
              <a:t>If you get $20 in tips after an evening of waiting tables, you owe taxes on that $20 as of that night.</a:t>
            </a:r>
          </a:p>
          <a:p>
            <a:r>
              <a:rPr lang="en-US" sz="1900" dirty="0">
                <a:solidFill>
                  <a:srgbClr val="C00000"/>
                </a:solidFill>
              </a:rPr>
              <a:t>If you get a $25 gift card for donating plasma, you owe taxes on that gift card as of the day you receive the card.</a:t>
            </a:r>
          </a:p>
          <a:p>
            <a:r>
              <a:rPr lang="en-US" sz="1900" dirty="0">
                <a:solidFill>
                  <a:srgbClr val="C00000"/>
                </a:solidFill>
              </a:rPr>
              <a:t>If I give you a car worth $5,000 in exchange for a computer worth $1,000, you owe taxes on the $4,000 difference on the day we trade.</a:t>
            </a:r>
          </a:p>
        </p:txBody>
      </p:sp>
      <p:sp>
        <p:nvSpPr>
          <p:cNvPr id="7" name="Content Placeholder 2">
            <a:extLst>
              <a:ext uri="{FF2B5EF4-FFF2-40B4-BE49-F238E27FC236}">
                <a16:creationId xmlns:a16="http://schemas.microsoft.com/office/drawing/2014/main" id="{3F311B5C-B0DD-5B48-8508-005FC582BB9A}"/>
              </a:ext>
            </a:extLst>
          </p:cNvPr>
          <p:cNvSpPr txBox="1">
            <a:spLocks/>
          </p:cNvSpPr>
          <p:nvPr/>
        </p:nvSpPr>
        <p:spPr>
          <a:xfrm>
            <a:off x="6862663" y="2380881"/>
            <a:ext cx="508913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6600"/>
                </a:solidFill>
              </a:rPr>
              <a:t>Can you avoid taxes by not reporting some transactions?</a:t>
            </a:r>
            <a:br>
              <a:rPr lang="en-US" sz="1600" dirty="0">
                <a:solidFill>
                  <a:srgbClr val="006600"/>
                </a:solidFill>
              </a:rPr>
            </a:br>
            <a:br>
              <a:rPr lang="en-US" sz="1600" dirty="0">
                <a:solidFill>
                  <a:srgbClr val="006600"/>
                </a:solidFill>
              </a:rPr>
            </a:br>
            <a:r>
              <a:rPr lang="en-US" sz="1600" dirty="0">
                <a:solidFill>
                  <a:srgbClr val="006600"/>
                </a:solidFill>
              </a:rPr>
              <a:t>Assume that the other person is reporting the transaction as a business expense. If I report the $20 in tips that I give you in tips, the IRS now knows about it. And it’s going to wonder why you haven’t reported and paid your taxes. </a:t>
            </a:r>
            <a:br>
              <a:rPr lang="en-US" sz="1600" dirty="0">
                <a:solidFill>
                  <a:srgbClr val="006600"/>
                </a:solidFill>
              </a:rPr>
            </a:br>
            <a:endParaRPr lang="en-US" sz="1600" dirty="0">
              <a:solidFill>
                <a:srgbClr val="006600"/>
              </a:solidFill>
            </a:endParaRPr>
          </a:p>
          <a:p>
            <a:r>
              <a:rPr lang="en-US" sz="1600" dirty="0">
                <a:solidFill>
                  <a:srgbClr val="0000CC"/>
                </a:solidFill>
              </a:rPr>
              <a:t>Even if you do not have taxes withheld from your paycheck – perhaps like with tips – you are supposed to submit estimated tax payments throughout the year.</a:t>
            </a:r>
          </a:p>
          <a:p>
            <a:pPr lvl="1"/>
            <a:r>
              <a:rPr lang="en-US" sz="1200" dirty="0">
                <a:solidFill>
                  <a:srgbClr val="0000CC"/>
                </a:solidFill>
              </a:rPr>
              <a:t>If you owe $10,000 in taxes for 2021, the IRS doesn’t want to wait until April 2023 to receive that $10,000 from you.</a:t>
            </a:r>
          </a:p>
          <a:p>
            <a:pPr lvl="1"/>
            <a:r>
              <a:rPr lang="en-US" sz="1200" dirty="0">
                <a:solidFill>
                  <a:srgbClr val="0000CC"/>
                </a:solidFill>
              </a:rPr>
              <a:t>You owe taxes to the IRS at the time you received the income, and there may be penalties if you wait too long to pay what you owe.</a:t>
            </a:r>
            <a:endParaRPr lang="en-US" dirty="0">
              <a:solidFill>
                <a:srgbClr val="C00000"/>
              </a:solidFill>
            </a:endParaRPr>
          </a:p>
        </p:txBody>
      </p:sp>
    </p:spTree>
    <p:extLst>
      <p:ext uri="{BB962C8B-B14F-4D97-AF65-F5344CB8AC3E}">
        <p14:creationId xmlns:p14="http://schemas.microsoft.com/office/powerpoint/2010/main" val="37335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306817" y="1454516"/>
            <a:ext cx="6790380" cy="4595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solidFill>
                  <a:srgbClr val="0000CC"/>
                </a:solidFill>
              </a:rPr>
              <a:t>Tax Deductions</a:t>
            </a:r>
          </a:p>
          <a:p>
            <a:r>
              <a:rPr lang="en-US" sz="1800" dirty="0">
                <a:solidFill>
                  <a:srgbClr val="0000CC"/>
                </a:solidFill>
              </a:rPr>
              <a:t>Qualifying reductions to your Taxable Income that will reduce how much Taxable Income you have…that may reduce the taxes you owe.</a:t>
            </a:r>
          </a:p>
          <a:p>
            <a:r>
              <a:rPr lang="en-US" sz="1800" dirty="0">
                <a:solidFill>
                  <a:srgbClr val="0000CC"/>
                </a:solidFill>
              </a:rPr>
              <a:t>All filers are allowed the standard deduction ($13,850 for single, $27,700 for married). </a:t>
            </a:r>
          </a:p>
          <a:p>
            <a:pPr lvl="1"/>
            <a:r>
              <a:rPr lang="en-US" sz="1600" dirty="0">
                <a:solidFill>
                  <a:srgbClr val="0000CC"/>
                </a:solidFill>
              </a:rPr>
              <a:t>If your Taxable Income is less than this, you do not owe taxes.</a:t>
            </a:r>
          </a:p>
          <a:p>
            <a:r>
              <a:rPr lang="en-US" sz="1800" dirty="0">
                <a:solidFill>
                  <a:srgbClr val="0000CC"/>
                </a:solidFill>
              </a:rPr>
              <a:t>Some deductions are “above-the-line,” reducing your Adjusted Gross Income.</a:t>
            </a:r>
          </a:p>
          <a:p>
            <a:pPr lvl="1"/>
            <a:r>
              <a:rPr lang="en-US" sz="1500" dirty="0">
                <a:solidFill>
                  <a:srgbClr val="0000CC"/>
                </a:solidFill>
              </a:rPr>
              <a:t>We really like these because they lower the income we receive that may allow us to receive certain credits.</a:t>
            </a:r>
          </a:p>
          <a:p>
            <a:pPr lvl="1"/>
            <a:r>
              <a:rPr lang="en-US" sz="1500" dirty="0">
                <a:solidFill>
                  <a:srgbClr val="0000CC"/>
                </a:solidFill>
              </a:rPr>
              <a:t>Examples: school tuition, fees, some student loan interest, some moving expenses, some health care expenses, contributions to an IRA</a:t>
            </a:r>
          </a:p>
          <a:p>
            <a:r>
              <a:rPr lang="en-US" sz="1800" dirty="0">
                <a:solidFill>
                  <a:srgbClr val="0000CC"/>
                </a:solidFill>
              </a:rPr>
              <a:t>Other deductions, like home mortgage interest and charitable donations, can reduce your taxable income…if they are larger than the standard deduction.</a:t>
            </a:r>
          </a:p>
        </p:txBody>
      </p:sp>
      <p:sp>
        <p:nvSpPr>
          <p:cNvPr id="7" name="Content Placeholder 2">
            <a:extLst>
              <a:ext uri="{FF2B5EF4-FFF2-40B4-BE49-F238E27FC236}">
                <a16:creationId xmlns:a16="http://schemas.microsoft.com/office/drawing/2014/main" id="{39390667-54D1-9044-9659-618303345A17}"/>
              </a:ext>
            </a:extLst>
          </p:cNvPr>
          <p:cNvSpPr txBox="1">
            <a:spLocks/>
          </p:cNvSpPr>
          <p:nvPr/>
        </p:nvSpPr>
        <p:spPr>
          <a:xfrm>
            <a:off x="6949716" y="1454516"/>
            <a:ext cx="5064652"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solidFill>
                  <a:srgbClr val="006600"/>
                </a:solidFill>
              </a:rPr>
              <a:t>Tax Credits</a:t>
            </a:r>
          </a:p>
          <a:p>
            <a:r>
              <a:rPr lang="en-US" sz="2000" dirty="0">
                <a:solidFill>
                  <a:srgbClr val="006600"/>
                </a:solidFill>
              </a:rPr>
              <a:t>A dollar-for-dollar reduction in taxes owed.</a:t>
            </a:r>
          </a:p>
          <a:p>
            <a:r>
              <a:rPr lang="en-US" sz="2000" dirty="0">
                <a:solidFill>
                  <a:srgbClr val="006600"/>
                </a:solidFill>
              </a:rPr>
              <a:t>If you owe $2,500 in taxes for the year and find a $1,000 credit, your taxes owed will be reduced to $1,500.</a:t>
            </a:r>
          </a:p>
          <a:p>
            <a:r>
              <a:rPr lang="en-US" sz="2000" dirty="0">
                <a:solidFill>
                  <a:srgbClr val="006600"/>
                </a:solidFill>
              </a:rPr>
              <a:t>We really really like tax credits.</a:t>
            </a:r>
          </a:p>
        </p:txBody>
      </p:sp>
    </p:spTree>
    <p:extLst>
      <p:ext uri="{BB962C8B-B14F-4D97-AF65-F5344CB8AC3E}">
        <p14:creationId xmlns:p14="http://schemas.microsoft.com/office/powerpoint/2010/main" val="3994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6600"/>
                </a:solidFill>
              </a:rPr>
              <a:t>In general, you may deduct up to $2,500 of student loan interest (or the amount of interest paid, whichever is less), if paid during the first 60 months of your repayment period.</a:t>
            </a:r>
          </a:p>
          <a:p>
            <a:pPr marL="0" indent="0">
              <a:buNone/>
            </a:pPr>
            <a:endParaRPr lang="en-US" sz="2000" dirty="0">
              <a:solidFill>
                <a:srgbClr val="006600"/>
              </a:solidFill>
            </a:endParaRPr>
          </a:p>
          <a:p>
            <a:pPr marL="0" indent="0">
              <a:buNone/>
            </a:pPr>
            <a:endParaRPr lang="en-US" sz="2000" dirty="0">
              <a:solidFill>
                <a:srgbClr val="006600"/>
              </a:solidFill>
            </a:endParaRPr>
          </a:p>
          <a:p>
            <a:pPr marL="0" indent="0">
              <a:buNone/>
            </a:pPr>
            <a:endParaRPr lang="en-US" sz="2000" dirty="0">
              <a:solidFill>
                <a:srgbClr val="006600"/>
              </a:solidFill>
            </a:endParaRPr>
          </a:p>
          <a:p>
            <a:pPr marL="0" indent="0">
              <a:buNone/>
            </a:pPr>
            <a:r>
              <a:rPr lang="en-US" sz="2000" dirty="0">
                <a:solidFill>
                  <a:srgbClr val="006600"/>
                </a:solidFill>
              </a:rPr>
              <a:t>Note: We still do not know if the Department of Education’s 2022 proposal to provide $10,000 or $20,000 of federal student loan forgiveness is legal. The case is currently at the Supreme Court; we have to wait until the Court decides to know whether you will get that relief.</a:t>
            </a:r>
          </a:p>
        </p:txBody>
      </p:sp>
    </p:spTree>
    <p:extLst>
      <p:ext uri="{BB962C8B-B14F-4D97-AF65-F5344CB8AC3E}">
        <p14:creationId xmlns:p14="http://schemas.microsoft.com/office/powerpoint/2010/main" val="3937878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The American Opportunity Tax Credit</a:t>
            </a:r>
          </a:p>
          <a:p>
            <a:pPr lvl="1"/>
            <a:r>
              <a:rPr lang="en-US" sz="2000" dirty="0">
                <a:solidFill>
                  <a:srgbClr val="006600"/>
                </a:solidFill>
              </a:rPr>
              <a:t>100% of the first $2,000 of expenses + 25% of the second $2,000</a:t>
            </a:r>
          </a:p>
          <a:p>
            <a:pPr lvl="1"/>
            <a:r>
              <a:rPr lang="en-US" sz="2000" dirty="0">
                <a:solidFill>
                  <a:srgbClr val="006600"/>
                </a:solidFill>
              </a:rPr>
              <a:t>Calculated per student</a:t>
            </a:r>
          </a:p>
          <a:p>
            <a:pPr lvl="1"/>
            <a:r>
              <a:rPr lang="en-US" sz="2000" dirty="0">
                <a:solidFill>
                  <a:srgbClr val="006600"/>
                </a:solidFill>
              </a:rPr>
              <a:t>Based on the first 4 years of post-secondary education</a:t>
            </a:r>
          </a:p>
          <a:p>
            <a:pPr lvl="1"/>
            <a:r>
              <a:rPr lang="en-US" sz="2000" dirty="0">
                <a:solidFill>
                  <a:srgbClr val="006600"/>
                </a:solidFill>
              </a:rPr>
              <a:t>Includes tuition and fees, paid directly to the university, or books and supplies</a:t>
            </a:r>
          </a:p>
          <a:p>
            <a:pPr lvl="1"/>
            <a:r>
              <a:rPr lang="en-US" sz="2000" dirty="0">
                <a:solidFill>
                  <a:srgbClr val="006600"/>
                </a:solidFill>
              </a:rPr>
              <a:t>If you do not use the entire tax credit and your tax bill is $0, you can get a refundable credit of up to $1,000</a:t>
            </a:r>
          </a:p>
        </p:txBody>
      </p:sp>
    </p:spTree>
    <p:extLst>
      <p:ext uri="{BB962C8B-B14F-4D97-AF65-F5344CB8AC3E}">
        <p14:creationId xmlns:p14="http://schemas.microsoft.com/office/powerpoint/2010/main" val="794767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Lifetime Learning Credit</a:t>
            </a:r>
          </a:p>
          <a:p>
            <a:pPr lvl="1"/>
            <a:r>
              <a:rPr lang="en-US" sz="2000" dirty="0">
                <a:solidFill>
                  <a:srgbClr val="006600"/>
                </a:solidFill>
              </a:rPr>
              <a:t>Tax credit of $2,000 per family (20% x first $10,000 in expenses)</a:t>
            </a:r>
          </a:p>
          <a:p>
            <a:pPr lvl="1"/>
            <a:r>
              <a:rPr lang="en-US" sz="2000" dirty="0">
                <a:solidFill>
                  <a:srgbClr val="006600"/>
                </a:solidFill>
              </a:rPr>
              <a:t>Unlimited number of year of qualified education expenses</a:t>
            </a:r>
          </a:p>
          <a:p>
            <a:pPr lvl="1"/>
            <a:r>
              <a:rPr lang="en-US" sz="2000" dirty="0">
                <a:solidFill>
                  <a:srgbClr val="006600"/>
                </a:solidFill>
              </a:rPr>
              <a:t>Not eligible if income &gt; $90,000 (single) or $180,000 (MFJ)</a:t>
            </a:r>
          </a:p>
          <a:p>
            <a:pPr marL="0" indent="0">
              <a:buNone/>
            </a:pPr>
            <a:endParaRPr lang="en-US" sz="2000" dirty="0">
              <a:solidFill>
                <a:srgbClr val="006600"/>
              </a:solidFill>
            </a:endParaRPr>
          </a:p>
        </p:txBody>
      </p:sp>
      <p:sp>
        <p:nvSpPr>
          <p:cNvPr id="2" name="Content Placeholder 2">
            <a:extLst>
              <a:ext uri="{FF2B5EF4-FFF2-40B4-BE49-F238E27FC236}">
                <a16:creationId xmlns:a16="http://schemas.microsoft.com/office/drawing/2014/main" id="{754FA426-3300-F2FD-AA8C-8B10F05E16DB}"/>
              </a:ext>
            </a:extLst>
          </p:cNvPr>
          <p:cNvSpPr txBox="1">
            <a:spLocks/>
          </p:cNvSpPr>
          <p:nvPr/>
        </p:nvSpPr>
        <p:spPr>
          <a:xfrm>
            <a:off x="8556604" y="2511632"/>
            <a:ext cx="3260639" cy="3198826"/>
          </a:xfrm>
          <a:prstGeom prst="rect">
            <a:avLst/>
          </a:prstGeom>
          <a:ln w="28575">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C00000"/>
                </a:solidFill>
              </a:rPr>
              <a:t>Wait…Is a computer a “qualified higher education expense?” Can I claim the cost of my school computer?</a:t>
            </a:r>
          </a:p>
          <a:p>
            <a:pPr marL="0" indent="0" fontAlgn="base">
              <a:buNone/>
            </a:pPr>
            <a:r>
              <a:rPr lang="en-US" sz="1500" b="1" dirty="0">
                <a:solidFill>
                  <a:srgbClr val="C00000"/>
                </a:solidFill>
              </a:rPr>
              <a:t>Maybe. It’s kind of a gray or subjective area. </a:t>
            </a:r>
            <a:endParaRPr lang="en-US" sz="1500" dirty="0">
              <a:solidFill>
                <a:srgbClr val="C00000"/>
              </a:solidFill>
            </a:endParaRPr>
          </a:p>
          <a:p>
            <a:pPr fontAlgn="base"/>
            <a:r>
              <a:rPr lang="en-US" sz="1500" dirty="0">
                <a:solidFill>
                  <a:srgbClr val="C00000"/>
                </a:solidFill>
              </a:rPr>
              <a:t>If the computer is a personal asset that you use as a student for convenience and to enhance your education, then it is probably NOT a qualified education expense.</a:t>
            </a:r>
          </a:p>
          <a:p>
            <a:pPr fontAlgn="base"/>
            <a:r>
              <a:rPr lang="en-US" sz="1500" dirty="0">
                <a:solidFill>
                  <a:srgbClr val="C00000"/>
                </a:solidFill>
              </a:rPr>
              <a:t>If the computer is required by the institution, if it is essential to being a student, then you may claim it.</a:t>
            </a:r>
          </a:p>
        </p:txBody>
      </p:sp>
    </p:spTree>
    <p:extLst>
      <p:ext uri="{BB962C8B-B14F-4D97-AF65-F5344CB8AC3E}">
        <p14:creationId xmlns:p14="http://schemas.microsoft.com/office/powerpoint/2010/main" val="31972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You may be an entrepreneur and you don’t know it…</a:t>
            </a:r>
            <a:br>
              <a:rPr lang="en-US" b="1" dirty="0">
                <a:solidFill>
                  <a:srgbClr val="C00000"/>
                </a:solidFill>
              </a:rPr>
            </a:br>
            <a:endParaRPr lang="en-US" b="1" dirty="0">
              <a:solidFill>
                <a:srgbClr val="C00000"/>
              </a:solidFill>
            </a:endParaRPr>
          </a:p>
          <a:p>
            <a:r>
              <a:rPr lang="en-US" sz="2400" dirty="0"/>
              <a:t>If you have a side-hustle, whether that’s selling cookies out of your kitchen, selling goods or accessories that you made yourself or if you’re offering consulting or other services – for some form of compensation – YOU ARE AN ENTREPRENEUR.</a:t>
            </a:r>
            <a:br>
              <a:rPr lang="en-US" sz="2400" dirty="0"/>
            </a:br>
            <a:endParaRPr lang="en-US" sz="2400" dirty="0"/>
          </a:p>
          <a:p>
            <a:r>
              <a:rPr lang="en-US" sz="2400" dirty="0"/>
              <a:t>If you are a gambler, you are an entrepreneur.</a:t>
            </a:r>
            <a:br>
              <a:rPr lang="en-US" sz="2400" dirty="0"/>
            </a:br>
            <a:endParaRPr lang="en-US" sz="2400" dirty="0"/>
          </a:p>
          <a:p>
            <a:r>
              <a:rPr lang="en-US" sz="2400" dirty="0"/>
              <a:t>If you receive any income – that some other party may claim as a loss or an expense – then you probably have hobby or business income that classifies you as an entrepreneur.</a:t>
            </a:r>
          </a:p>
        </p:txBody>
      </p:sp>
    </p:spTree>
    <p:extLst>
      <p:ext uri="{BB962C8B-B14F-4D97-AF65-F5344CB8AC3E}">
        <p14:creationId xmlns:p14="http://schemas.microsoft.com/office/powerpoint/2010/main" val="36508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The general rule is simple: If you receive income, it is probably taxable.</a:t>
            </a:r>
          </a:p>
          <a:p>
            <a:pPr marL="0" indent="0">
              <a:buNone/>
            </a:pPr>
            <a:endParaRPr lang="en-US" b="1" dirty="0">
              <a:solidFill>
                <a:srgbClr val="C00000"/>
              </a:solidFill>
            </a:endParaRPr>
          </a:p>
          <a:p>
            <a:pPr marL="0" indent="0">
              <a:buNone/>
            </a:pPr>
            <a:r>
              <a:rPr lang="en-US" b="1" dirty="0">
                <a:solidFill>
                  <a:srgbClr val="C00000"/>
                </a:solidFill>
              </a:rPr>
              <a:t>There is a key distinction: Is your activity a business or a hobby?</a:t>
            </a:r>
            <a:br>
              <a:rPr lang="en-US" b="1" dirty="0">
                <a:solidFill>
                  <a:srgbClr val="C00000"/>
                </a:solidFill>
              </a:rPr>
            </a:br>
            <a:endParaRPr lang="en-US" b="1" dirty="0">
              <a:solidFill>
                <a:srgbClr val="C00000"/>
              </a:solidFill>
            </a:endParaRPr>
          </a:p>
          <a:p>
            <a:r>
              <a:rPr lang="en-US" sz="2400" dirty="0"/>
              <a:t>You have a business if your activity or side-hustle generates profits in 3 out of the past 5 years.</a:t>
            </a:r>
          </a:p>
          <a:p>
            <a:pPr lvl="1"/>
            <a:r>
              <a:rPr lang="en-US" sz="2000" dirty="0"/>
              <a:t>Profits = Business Revenue minus Business Expenses are greater than $0.00</a:t>
            </a:r>
          </a:p>
          <a:p>
            <a:pPr lvl="1"/>
            <a:r>
              <a:rPr lang="en-US" sz="2000" dirty="0"/>
              <a:t>You can demonstrate that you have a business by registering with the state, by setting up specific financial accounts for the business and if you can prove that you are a legitimate business (e.g. with business plans, a strategic plan, a board of directors…)</a:t>
            </a:r>
            <a:br>
              <a:rPr lang="en-US" sz="2000" dirty="0"/>
            </a:br>
            <a:endParaRPr lang="en-US" sz="2000" dirty="0"/>
          </a:p>
          <a:p>
            <a:r>
              <a:rPr lang="en-US" sz="2400" dirty="0"/>
              <a:t>You have a hobby if your activity does not meet the above standards.</a:t>
            </a:r>
          </a:p>
        </p:txBody>
      </p:sp>
    </p:spTree>
    <p:extLst>
      <p:ext uri="{BB962C8B-B14F-4D97-AF65-F5344CB8AC3E}">
        <p14:creationId xmlns:p14="http://schemas.microsoft.com/office/powerpoint/2010/main" val="643641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Why does it matter?</a:t>
            </a:r>
          </a:p>
          <a:p>
            <a:pPr marL="0" indent="0">
              <a:buNone/>
            </a:pPr>
            <a:r>
              <a:rPr lang="en-US" b="1" dirty="0">
                <a:solidFill>
                  <a:srgbClr val="C00000"/>
                </a:solidFill>
              </a:rPr>
              <a:t>Why do I want to have a business rather than a hobby?</a:t>
            </a:r>
            <a:br>
              <a:rPr lang="en-US" b="1" dirty="0">
                <a:solidFill>
                  <a:srgbClr val="C00000"/>
                </a:solidFill>
              </a:rPr>
            </a:br>
            <a:endParaRPr lang="en-US" b="1" dirty="0">
              <a:solidFill>
                <a:srgbClr val="C00000"/>
              </a:solidFill>
            </a:endParaRPr>
          </a:p>
          <a:p>
            <a:r>
              <a:rPr lang="en-US" sz="2400" dirty="0"/>
              <a:t>If your business brings in $1,000 of Revenue for the year….</a:t>
            </a:r>
          </a:p>
          <a:p>
            <a:r>
              <a:rPr lang="en-US" sz="2400" dirty="0"/>
              <a:t>And your business has $1,200 of Expenses for the year….</a:t>
            </a:r>
          </a:p>
          <a:p>
            <a:endParaRPr lang="en-US" sz="2400" dirty="0"/>
          </a:p>
          <a:p>
            <a:r>
              <a:rPr lang="en-US" sz="2300" dirty="0"/>
              <a:t>A business will have a $200 loss. If you are a pass-through entity </a:t>
            </a:r>
            <a:r>
              <a:rPr lang="en-US" sz="1400" dirty="0"/>
              <a:t>(like an LLC or sole proprietorship)</a:t>
            </a:r>
            <a:r>
              <a:rPr lang="en-US" sz="2300" dirty="0"/>
              <a:t>, you can use this $200 loss to offset other income that you have, like your salary from your main job.</a:t>
            </a:r>
          </a:p>
          <a:p>
            <a:r>
              <a:rPr lang="en-US" sz="2300" dirty="0"/>
              <a:t>A hobby will have $0.00 of taxable income. That is, you cannot apply the $200 loss to other income that you have (including your salary from your main job).</a:t>
            </a:r>
          </a:p>
        </p:txBody>
      </p:sp>
    </p:spTree>
    <p:extLst>
      <p:ext uri="{BB962C8B-B14F-4D97-AF65-F5344CB8AC3E}">
        <p14:creationId xmlns:p14="http://schemas.microsoft.com/office/powerpoint/2010/main" val="161395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Tree>
    <p:extLst>
      <p:ext uri="{BB962C8B-B14F-4D97-AF65-F5344CB8AC3E}">
        <p14:creationId xmlns:p14="http://schemas.microsoft.com/office/powerpoint/2010/main" val="2821288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
        <p:nvSpPr>
          <p:cNvPr id="2" name="Octagon 1">
            <a:extLst>
              <a:ext uri="{FF2B5EF4-FFF2-40B4-BE49-F238E27FC236}">
                <a16:creationId xmlns:a16="http://schemas.microsoft.com/office/drawing/2014/main" id="{2927896C-38C9-2DCF-6A03-3C2C01FDB58D}"/>
              </a:ext>
            </a:extLst>
          </p:cNvPr>
          <p:cNvSpPr/>
          <p:nvPr/>
        </p:nvSpPr>
        <p:spPr>
          <a:xfrm>
            <a:off x="3355825" y="1576893"/>
            <a:ext cx="5480344" cy="4417442"/>
          </a:xfrm>
          <a:prstGeom prst="oc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WARNING:</a:t>
            </a:r>
          </a:p>
          <a:p>
            <a:pPr algn="ctr"/>
            <a:endParaRPr lang="en-US" dirty="0"/>
          </a:p>
          <a:p>
            <a:pPr algn="ctr"/>
            <a:r>
              <a:rPr lang="en-US" dirty="0"/>
              <a:t>This is one of the areas of tax law that is most commonly abused by taxpayers.</a:t>
            </a:r>
          </a:p>
          <a:p>
            <a:pPr algn="ctr"/>
            <a:endParaRPr lang="en-US" dirty="0"/>
          </a:p>
          <a:p>
            <a:pPr algn="ctr"/>
            <a:r>
              <a:rPr lang="en-US" dirty="0"/>
              <a:t>And the IRS knows it. </a:t>
            </a:r>
          </a:p>
          <a:p>
            <a:pPr algn="ctr"/>
            <a:endParaRPr lang="en-US" dirty="0"/>
          </a:p>
          <a:p>
            <a:pPr algn="ctr"/>
            <a:r>
              <a:rPr lang="en-US" dirty="0"/>
              <a:t>Claiming personal items as business expenses – which can be perfectly legitimate – is one of the areas that the IRS investigates the most. If you do it, make sure it’s exactly correct and make sure you have a paper trail to justify your expenses and deductions.</a:t>
            </a:r>
          </a:p>
        </p:txBody>
      </p:sp>
    </p:spTree>
    <p:extLst>
      <p:ext uri="{BB962C8B-B14F-4D97-AF65-F5344CB8AC3E}">
        <p14:creationId xmlns:p14="http://schemas.microsoft.com/office/powerpoint/2010/main" val="41144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5950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sz="2200" dirty="0">
                <a:solidFill>
                  <a:srgbClr val="0000CC"/>
                </a:solidFill>
              </a:rPr>
              <a:t>Each account is in one child’s or individual’s name. Anyone with a SSN can have one.</a:t>
            </a:r>
          </a:p>
          <a:p>
            <a:pPr lvl="2"/>
            <a:r>
              <a:rPr lang="en-US" sz="2200" dirty="0">
                <a:solidFill>
                  <a:srgbClr val="0000CC"/>
                </a:solidFill>
              </a:rPr>
              <a:t>Distributions – payments for school – are federal and state tax free…if used for qualified education expenses</a:t>
            </a:r>
          </a:p>
          <a:p>
            <a:pPr lvl="2"/>
            <a:r>
              <a:rPr lang="en-US" sz="2200" dirty="0">
                <a:solidFill>
                  <a:srgbClr val="0000CC"/>
                </a:solidFill>
              </a:rPr>
              <a:t>You deposit $10,000, it grows to $25,000, you have $25,000 for tuition…and you don’t pay any taxes on the $15,000 of growth.</a:t>
            </a:r>
          </a:p>
          <a:p>
            <a:pPr lvl="2"/>
            <a:r>
              <a:rPr lang="en-US" sz="2200" dirty="0">
                <a:solidFill>
                  <a:srgbClr val="0000CC"/>
                </a:solidFill>
              </a:rPr>
              <a:t>Qualified education expenses include tuitions, fees, books, technology, software…and, yes, room and board.</a:t>
            </a:r>
          </a:p>
          <a:p>
            <a:pPr lvl="2"/>
            <a:r>
              <a:rPr lang="en-US" sz="2200" dirty="0">
                <a:solidFill>
                  <a:srgbClr val="0000CC"/>
                </a:solidFill>
              </a:rPr>
              <a:t>Can use $10,000 per year for non-college education…including elementary, secondary, private, religious, vocational or other education.</a:t>
            </a:r>
          </a:p>
          <a:p>
            <a:pPr lvl="2"/>
            <a:r>
              <a:rPr lang="en-US" sz="2200" dirty="0">
                <a:solidFill>
                  <a:srgbClr val="0000CC"/>
                </a:solidFill>
              </a:rPr>
              <a:t>We do not get tax deductions for contributing.</a:t>
            </a:r>
            <a:endParaRPr lang="en-US" sz="2400" dirty="0">
              <a:solidFill>
                <a:srgbClr val="0000CC"/>
              </a:solidFill>
            </a:endParaRPr>
          </a:p>
        </p:txBody>
      </p:sp>
    </p:spTree>
    <p:extLst>
      <p:ext uri="{BB962C8B-B14F-4D97-AF65-F5344CB8AC3E}">
        <p14:creationId xmlns:p14="http://schemas.microsoft.com/office/powerpoint/2010/main" val="2123362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sz="2200" dirty="0"/>
              <a:t>There are no income limits – anyone can participate and contribute</a:t>
            </a:r>
          </a:p>
          <a:p>
            <a:pPr lvl="2"/>
            <a:r>
              <a:rPr lang="en-US" sz="2200" dirty="0"/>
              <a:t>A contributor can gift up to the annual gift tax exclusion amount ($16,000 in 2022) and not incur any gift/estate tax liability (but cannot give any other gifts).</a:t>
            </a:r>
          </a:p>
          <a:p>
            <a:pPr lvl="3"/>
            <a:r>
              <a:rPr lang="en-US" sz="2200" dirty="0"/>
              <a:t>And…that contributor can pre-gift up to 5 years of contributions into a 529 plan. So, in 2022, a grandparent might pre-fund $16,000 x 5 = $80,000 into a child’s 529 college savings plan.</a:t>
            </a:r>
          </a:p>
          <a:p>
            <a:pPr lvl="2"/>
            <a:r>
              <a:rPr lang="en-US" sz="2200" dirty="0"/>
              <a:t>Has virtually zero limitations on what institutions the child can go to.</a:t>
            </a:r>
          </a:p>
          <a:p>
            <a:pPr lvl="2"/>
            <a:r>
              <a:rPr lang="en-US" sz="2200" dirty="0"/>
              <a:t>If the child does not go to college, and you do not use the funds for other educational purposes, you can withdraw the cash…by paying taxes and a 10% penalty.</a:t>
            </a:r>
          </a:p>
          <a:p>
            <a:pPr lvl="2"/>
            <a:r>
              <a:rPr lang="en-US" sz="2200" dirty="0"/>
              <a:t>You can also change the beneficiary…so if your deadbeat son decides go on tour with his band and not use the 529 funds, you can change the name on the account so that your true academic rockstar daughter (or cousin or yourself) can use the funds for education.</a:t>
            </a:r>
          </a:p>
          <a:p>
            <a:endParaRPr lang="en-US" sz="2200" dirty="0"/>
          </a:p>
        </p:txBody>
      </p:sp>
    </p:spTree>
    <p:extLst>
      <p:ext uri="{BB962C8B-B14F-4D97-AF65-F5344CB8AC3E}">
        <p14:creationId xmlns:p14="http://schemas.microsoft.com/office/powerpoint/2010/main" val="373373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200" dirty="0"/>
              <a:t>You can open a Traditional IRA or a Roth IRA with any traditional brokerage firm – like Fidelity or Robinhood.</a:t>
            </a:r>
          </a:p>
          <a:p>
            <a:pPr lvl="2"/>
            <a:r>
              <a:rPr lang="en-US" sz="2200" dirty="0"/>
              <a:t>You can contribute $6,500 per year ($7,500 if you’re over 50).</a:t>
            </a:r>
          </a:p>
          <a:p>
            <a:pPr lvl="2"/>
            <a:r>
              <a:rPr lang="en-US" sz="2200" dirty="0"/>
              <a:t>You can invest in just about anything you can with a normal (taxable) brokerage account….whereas your company retirement plan may only offer you 10-15 mutual fund options.</a:t>
            </a:r>
          </a:p>
          <a:p>
            <a:pPr lvl="2"/>
            <a:r>
              <a:rPr lang="en-US" sz="2200" dirty="0"/>
              <a:t>You receive big tax benefits, either today or in retirement.</a:t>
            </a:r>
          </a:p>
          <a:p>
            <a:pPr lvl="2"/>
            <a:r>
              <a:rPr lang="en-US" sz="2200" dirty="0"/>
              <a:t>However, if you take out the money before you turn 59 ½, you will (a) pay appropriate taxes on the distributions, and (b) pay a 10% penalty. And you cannot borrow from an IRA.</a:t>
            </a:r>
          </a:p>
        </p:txBody>
      </p:sp>
    </p:spTree>
    <p:extLst>
      <p:ext uri="{BB962C8B-B14F-4D97-AF65-F5344CB8AC3E}">
        <p14:creationId xmlns:p14="http://schemas.microsoft.com/office/powerpoint/2010/main" val="3711700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t>What is a Traditional IRA…</a:t>
            </a:r>
          </a:p>
          <a:p>
            <a:pPr lvl="3"/>
            <a:r>
              <a:rPr lang="en-US" sz="2200" dirty="0"/>
              <a:t>You get a tax deduction (above the line, at the top of your return) for all contributions today, but you do have to pay ordinary income taxes when you withdraw the money in retirement.</a:t>
            </a:r>
          </a:p>
          <a:p>
            <a:pPr lvl="3"/>
            <a:r>
              <a:rPr lang="en-US" sz="2200" dirty="0"/>
              <a:t>You can contribute $6,500 per year ($7,500 if you’re over 50).</a:t>
            </a:r>
          </a:p>
          <a:p>
            <a:pPr lvl="3"/>
            <a:r>
              <a:rPr lang="en-US" sz="2200" dirty="0"/>
              <a:t>Anyone with earned income can contribute (passive income does not count).</a:t>
            </a:r>
          </a:p>
          <a:p>
            <a:pPr lvl="3"/>
            <a:r>
              <a:rPr lang="en-US" sz="2200" dirty="0"/>
              <a:t>There are no income limits for who can contribute.</a:t>
            </a:r>
            <a:br>
              <a:rPr lang="en-US" sz="2200" dirty="0"/>
            </a:br>
            <a:endParaRPr lang="en-US" sz="2200" dirty="0"/>
          </a:p>
          <a:p>
            <a:pPr lvl="3"/>
            <a:r>
              <a:rPr lang="en-US" sz="2200" dirty="0"/>
              <a:t>Best for people who think their income – and tax bracket – will be lower in the future.</a:t>
            </a:r>
          </a:p>
        </p:txBody>
      </p:sp>
    </p:spTree>
    <p:extLst>
      <p:ext uri="{BB962C8B-B14F-4D97-AF65-F5344CB8AC3E}">
        <p14:creationId xmlns:p14="http://schemas.microsoft.com/office/powerpoint/2010/main" val="4286145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00CC"/>
                </a:solidFill>
              </a:rPr>
              <a:t>What is a Roth IRA…</a:t>
            </a:r>
          </a:p>
          <a:p>
            <a:pPr lvl="3"/>
            <a:r>
              <a:rPr lang="en-US" sz="2200" dirty="0">
                <a:solidFill>
                  <a:srgbClr val="0000CC"/>
                </a:solidFill>
              </a:rPr>
              <a:t>You do not get a tax deduction today. You invest after-tax money.</a:t>
            </a:r>
          </a:p>
          <a:p>
            <a:pPr lvl="3"/>
            <a:r>
              <a:rPr lang="en-US" sz="2200" dirty="0">
                <a:solidFill>
                  <a:srgbClr val="0000CC"/>
                </a:solidFill>
              </a:rPr>
              <a:t>But, when you withdraw the money in retirement, you do not pay any taxes.</a:t>
            </a:r>
          </a:p>
          <a:p>
            <a:pPr lvl="4"/>
            <a:r>
              <a:rPr lang="en-US" sz="2200" dirty="0">
                <a:solidFill>
                  <a:srgbClr val="0000CC"/>
                </a:solidFill>
              </a:rPr>
              <a:t>Many people like Roths for this reason: if your account balance is $50,000, you know you will have $50,000 available to you. No tax math to worry about.</a:t>
            </a:r>
          </a:p>
          <a:p>
            <a:pPr lvl="3"/>
            <a:r>
              <a:rPr lang="en-US" sz="2200" dirty="0">
                <a:solidFill>
                  <a:srgbClr val="0000CC"/>
                </a:solidFill>
              </a:rPr>
              <a:t>There are income limits – if you are single and make over $153,000, you cannot contribute to a Roth ($228,000 if you are married filing jointly).</a:t>
            </a:r>
          </a:p>
          <a:p>
            <a:pPr marL="1828800" lvl="4" indent="0">
              <a:buNone/>
            </a:pPr>
            <a:endParaRPr lang="en-US" sz="2200" dirty="0">
              <a:solidFill>
                <a:srgbClr val="0000CC"/>
              </a:solidFill>
            </a:endParaRPr>
          </a:p>
          <a:p>
            <a:pPr lvl="3"/>
            <a:r>
              <a:rPr lang="en-US" sz="2200" dirty="0">
                <a:solidFill>
                  <a:srgbClr val="0000CC"/>
                </a:solidFill>
              </a:rPr>
              <a:t>Best for people who think their income – and tax bracket – will be higher in the future. Students who can find a little money to put away can usually benefit from a Roth.</a:t>
            </a:r>
          </a:p>
        </p:txBody>
      </p:sp>
    </p:spTree>
    <p:extLst>
      <p:ext uri="{BB962C8B-B14F-4D97-AF65-F5344CB8AC3E}">
        <p14:creationId xmlns:p14="http://schemas.microsoft.com/office/powerpoint/2010/main" val="1273047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6600"/>
                </a:solidFill>
              </a:rPr>
              <a:t>What else is there to know…</a:t>
            </a:r>
          </a:p>
          <a:p>
            <a:pPr lvl="3"/>
            <a:r>
              <a:rPr lang="en-US" sz="2200" dirty="0">
                <a:solidFill>
                  <a:srgbClr val="006600"/>
                </a:solidFill>
              </a:rPr>
              <a:t>You will have to take mandatory distributions from an IRA at age 73….but you never have to take distributions from a Roth (because you’ve already paid your taxes)</a:t>
            </a:r>
          </a:p>
          <a:p>
            <a:pPr lvl="3"/>
            <a:r>
              <a:rPr lang="en-US" sz="2200" dirty="0">
                <a:solidFill>
                  <a:srgbClr val="006600"/>
                </a:solidFill>
              </a:rPr>
              <a:t>If your spouse doesn’t work, and thus does not have earned income, they still may be able to open a spousal IRA.</a:t>
            </a:r>
          </a:p>
          <a:p>
            <a:pPr lvl="3"/>
            <a:r>
              <a:rPr lang="en-US" sz="2200" dirty="0">
                <a:solidFill>
                  <a:srgbClr val="006600"/>
                </a:solidFill>
              </a:rPr>
              <a:t>Yes, you can open both a Traditional IRA and a Roth IRA.</a:t>
            </a:r>
          </a:p>
          <a:p>
            <a:pPr lvl="4"/>
            <a:r>
              <a:rPr lang="en-US" sz="2200" dirty="0">
                <a:solidFill>
                  <a:srgbClr val="006600"/>
                </a:solidFill>
              </a:rPr>
              <a:t>But, the combined contribution cannot exceed the annual limit.</a:t>
            </a:r>
          </a:p>
          <a:p>
            <a:pPr lvl="4"/>
            <a:r>
              <a:rPr lang="en-US" sz="2200" dirty="0">
                <a:solidFill>
                  <a:srgbClr val="006600"/>
                </a:solidFill>
              </a:rPr>
              <a:t>That is, you can contribute $3,000 to an IRA and $3,500 to a Roth, but you cannot contribute $6,500 to an IRA and $6,500 to a Roth.</a:t>
            </a:r>
          </a:p>
          <a:p>
            <a:pPr lvl="3"/>
            <a:r>
              <a:rPr lang="en-US" sz="2200" dirty="0">
                <a:solidFill>
                  <a:srgbClr val="006600"/>
                </a:solidFill>
              </a:rPr>
              <a:t>You can name a beneficiary or multiple beneficiaries for either kind, so when you cross the rainbow bridge, your remaining investments automatically go to them.</a:t>
            </a:r>
          </a:p>
        </p:txBody>
      </p:sp>
    </p:spTree>
    <p:extLst>
      <p:ext uri="{BB962C8B-B14F-4D97-AF65-F5344CB8AC3E}">
        <p14:creationId xmlns:p14="http://schemas.microsoft.com/office/powerpoint/2010/main" val="2298560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Rules &amp;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Track &amp; categorize every penny that you earn. If you’re getting it, assume someone else is claiming it as an expense.</a:t>
            </a:r>
          </a:p>
          <a:p>
            <a:pPr marL="514350" indent="-514350">
              <a:buAutoNum type="arabicPeriod"/>
            </a:pPr>
            <a:r>
              <a:rPr lang="en-US" dirty="0">
                <a:solidFill>
                  <a:srgbClr val="0000CC"/>
                </a:solidFill>
              </a:rPr>
              <a:t>Track &amp; categorize every penny that you spend…for school and for any side-hustles you may have. You may be able to claim these as business or qualifying deductions that can lower your tax bill.</a:t>
            </a:r>
          </a:p>
          <a:p>
            <a:pPr marL="514350" indent="-514350">
              <a:buAutoNum type="arabicPeriod"/>
            </a:pPr>
            <a:r>
              <a:rPr lang="en-US" dirty="0"/>
              <a:t>Taxes are based on cash – things are taxable when cash is exchanged.</a:t>
            </a:r>
          </a:p>
          <a:p>
            <a:pPr lvl="1"/>
            <a:r>
              <a:rPr lang="en-US" dirty="0"/>
              <a:t>This means your academic year expenses will spread across 2 tax years.</a:t>
            </a:r>
          </a:p>
          <a:p>
            <a:pPr lvl="1"/>
            <a:r>
              <a:rPr lang="en-US" dirty="0"/>
              <a:t>Having a baby on December 31 is better than having one on January 1.</a:t>
            </a:r>
          </a:p>
          <a:p>
            <a:pPr lvl="1"/>
            <a:r>
              <a:rPr lang="en-US" dirty="0"/>
              <a:t>Think about clustering cash flows – if possible – to benefit across tax years.</a:t>
            </a:r>
          </a:p>
          <a:p>
            <a:pPr lvl="2"/>
            <a:r>
              <a:rPr lang="en-US" dirty="0"/>
              <a:t>Maybe make 1 big charitable donation in 1 year rather than 2 smaller donations in  years.</a:t>
            </a:r>
          </a:p>
          <a:p>
            <a:pPr marL="514350" indent="-514350">
              <a:buAutoNum type="arabicPeriod"/>
            </a:pPr>
            <a:r>
              <a:rPr lang="en-US" dirty="0">
                <a:solidFill>
                  <a:srgbClr val="0000CC"/>
                </a:solidFill>
              </a:rPr>
              <a:t>Communicate and plan with your family.</a:t>
            </a:r>
          </a:p>
        </p:txBody>
      </p:sp>
    </p:spTree>
    <p:extLst>
      <p:ext uri="{BB962C8B-B14F-4D97-AF65-F5344CB8AC3E}">
        <p14:creationId xmlns:p14="http://schemas.microsoft.com/office/powerpoint/2010/main" val="8274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26464"/>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Tax returns (and payments) are due by Tuesday, April 18.</a:t>
            </a:r>
          </a:p>
          <a:p>
            <a:pPr lvl="1"/>
            <a:r>
              <a:rPr lang="en-US" sz="2900" dirty="0"/>
              <a:t>You may be eligible for an extension…but you have to request it.</a:t>
            </a:r>
          </a:p>
          <a:p>
            <a:r>
              <a:rPr lang="en-US" sz="2900" dirty="0">
                <a:solidFill>
                  <a:srgbClr val="0000CC"/>
                </a:solidFill>
              </a:rPr>
              <a:t>If you have income of any kind, you must file a return.</a:t>
            </a:r>
          </a:p>
          <a:p>
            <a:pPr lvl="1"/>
            <a:r>
              <a:rPr lang="en-US" sz="2900" dirty="0">
                <a:solidFill>
                  <a:srgbClr val="0000CC"/>
                </a:solidFill>
              </a:rPr>
              <a:t>There are penalties if you do not file or pay.</a:t>
            </a:r>
          </a:p>
          <a:p>
            <a:r>
              <a:rPr lang="en-US" sz="2900" dirty="0"/>
              <a:t>Track every penny of income and of expenses…you never know when it will help you lower your tax return.</a:t>
            </a:r>
          </a:p>
          <a:p>
            <a:r>
              <a:rPr lang="en-US" sz="2900" dirty="0">
                <a:solidFill>
                  <a:srgbClr val="0000CC"/>
                </a:solidFill>
              </a:rPr>
              <a:t>If you live in Louisiana, you might owe state income taxes, too.</a:t>
            </a:r>
          </a:p>
          <a:p>
            <a:r>
              <a:rPr lang="en-US" sz="2900" dirty="0"/>
              <a:t>Think strategically. Being proactive can make your life much better.</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FINAL TAX TIPS</a:t>
            </a:r>
          </a:p>
        </p:txBody>
      </p:sp>
    </p:spTree>
    <p:extLst>
      <p:ext uri="{BB962C8B-B14F-4D97-AF65-F5344CB8AC3E}">
        <p14:creationId xmlns:p14="http://schemas.microsoft.com/office/powerpoint/2010/main" val="3516927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77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dirty="0"/>
              <a:t>Save as much as you can. Your cash flow might be unpredictable. You never know how long your cash flow is going to last. </a:t>
            </a:r>
            <a:br>
              <a:rPr lang="en-US" sz="2500" dirty="0"/>
            </a:br>
            <a:endParaRPr lang="en-US" sz="2500" dirty="0"/>
          </a:p>
          <a:p>
            <a:pPr marL="514350" indent="-514350">
              <a:buFont typeface="+mj-lt"/>
              <a:buAutoNum type="arabicPeriod"/>
            </a:pPr>
            <a:r>
              <a:rPr lang="en-US" sz="2500" dirty="0"/>
              <a:t>Separate your personal and business activities. Get business bank accounts and credit cards.</a:t>
            </a:r>
            <a:br>
              <a:rPr lang="en-US" sz="2500" dirty="0"/>
            </a:br>
            <a:endParaRPr lang="en-US" sz="2500" dirty="0"/>
          </a:p>
          <a:p>
            <a:pPr marL="514350" indent="-514350">
              <a:buFont typeface="+mj-lt"/>
              <a:buAutoNum type="arabicPeriod"/>
            </a:pPr>
            <a:r>
              <a:rPr lang="en-US" sz="2500" dirty="0"/>
              <a:t>Track every dollar you spend and every dollar you earn…both for your own goals and for tax planning.</a:t>
            </a:r>
            <a:br>
              <a:rPr lang="en-US" sz="2500" dirty="0"/>
            </a:br>
            <a:endParaRPr lang="en-US" sz="2500" dirty="0"/>
          </a:p>
          <a:p>
            <a:pPr marL="514350" indent="-514350">
              <a:buFont typeface="+mj-lt"/>
              <a:buAutoNum type="arabicPeriod"/>
            </a:pPr>
            <a:r>
              <a:rPr lang="en-US" sz="2500" dirty="0"/>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29966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0709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dirty="0"/>
              <a:t>Think about the type of legal entity you run. Sole proprietorships and partnerships are the default – but creating an LLC or corporation might protect you from liability. </a:t>
            </a:r>
            <a:br>
              <a:rPr lang="en-US" sz="2500" dirty="0"/>
            </a:br>
            <a:endParaRPr lang="en-US" sz="2500" dirty="0"/>
          </a:p>
          <a:p>
            <a:pPr marL="514350" indent="-514350">
              <a:buFont typeface="+mj-lt"/>
              <a:buAutoNum type="arabicPeriod" startAt="5"/>
            </a:pPr>
            <a:r>
              <a:rPr lang="en-US" sz="2500" dirty="0"/>
              <a:t>Set up an Individual Retirement Account as soon as possible. Invest a little when you can – and watch it grow.</a:t>
            </a:r>
            <a:br>
              <a:rPr lang="en-US" sz="2500" dirty="0"/>
            </a:br>
            <a:endParaRPr lang="en-US" sz="2500" dirty="0"/>
          </a:p>
          <a:p>
            <a:pPr marL="514350" indent="-514350">
              <a:buFont typeface="+mj-lt"/>
              <a:buAutoNum type="arabicPeriod" startAt="5"/>
            </a:pPr>
            <a:r>
              <a:rPr lang="en-US" sz="2500" dirty="0"/>
              <a:t>Develop your team. Who can help you achieve your mission? What advisors can make your life easier?</a:t>
            </a:r>
            <a:br>
              <a:rPr lang="en-US" sz="2500" dirty="0"/>
            </a:br>
            <a:endParaRPr lang="en-US" sz="2500" dirty="0"/>
          </a:p>
          <a:p>
            <a:pPr marL="514350" indent="-514350">
              <a:buFont typeface="+mj-lt"/>
              <a:buAutoNum type="arabicPeriod" startAt="5"/>
            </a:pPr>
            <a:r>
              <a:rPr lang="en-US" sz="2500" dirty="0"/>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731304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is decreasing…but it is still very high. Inflation was at 9.1% in June 2022; it is now at 6.5%. </a:t>
            </a:r>
          </a:p>
          <a:p>
            <a:pPr lvl="1"/>
            <a:r>
              <a:rPr lang="en-US" dirty="0">
                <a:solidFill>
                  <a:srgbClr val="C00000"/>
                </a:solidFill>
              </a:rPr>
              <a:t>My best case estimate is for it to be at 3-4% in December. It might be 8-9%.</a:t>
            </a:r>
          </a:p>
        </p:txBody>
      </p:sp>
    </p:spTree>
    <p:extLst>
      <p:ext uri="{BB962C8B-B14F-4D97-AF65-F5344CB8AC3E}">
        <p14:creationId xmlns:p14="http://schemas.microsoft.com/office/powerpoint/2010/main" val="27642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95211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dirty="0">
                <a:solidFill>
                  <a:srgbClr val="C00000"/>
                </a:solidFill>
              </a:rPr>
              <a:t>Interest rates have gone up. This will affect future borrowing costs.</a:t>
            </a:r>
          </a:p>
          <a:p>
            <a:pPr lvl="1"/>
            <a:r>
              <a:rPr lang="en-US" dirty="0">
                <a:solidFill>
                  <a:srgbClr val="C00000"/>
                </a:solidFill>
              </a:rPr>
              <a:t>Interest rates on savings accounts are the last to go up when rates increase.</a:t>
            </a:r>
          </a:p>
          <a:p>
            <a:pPr lvl="1"/>
            <a:r>
              <a:rPr lang="en-US" dirty="0">
                <a:solidFill>
                  <a:srgbClr val="C00000"/>
                </a:solidFill>
              </a:rPr>
              <a:t>This has slowed down inflation….a lot. We should see interest rates level off soon.</a:t>
            </a:r>
          </a:p>
          <a:p>
            <a:pPr marL="457200" lvl="1" indent="0">
              <a:buNone/>
            </a:pPr>
            <a:endParaRPr lang="en-US" dirty="0">
              <a:solidFill>
                <a:srgbClr val="C00000"/>
              </a:solidFill>
            </a:endParaRPr>
          </a:p>
        </p:txBody>
      </p:sp>
    </p:spTree>
    <p:extLst>
      <p:ext uri="{BB962C8B-B14F-4D97-AF65-F5344CB8AC3E}">
        <p14:creationId xmlns:p14="http://schemas.microsoft.com/office/powerpoint/2010/main" val="1330013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dirty="0">
                <a:solidFill>
                  <a:srgbClr val="C00000"/>
                </a:solidFill>
              </a:rPr>
              <a:t>Macro-global issues are still worth watching. And may cause turbulence.</a:t>
            </a:r>
          </a:p>
          <a:p>
            <a:pPr lvl="1"/>
            <a:r>
              <a:rPr lang="en-US" dirty="0">
                <a:solidFill>
                  <a:srgbClr val="C00000"/>
                </a:solidFill>
              </a:rPr>
              <a:t>Russia is still invading Ukraine.</a:t>
            </a:r>
          </a:p>
          <a:p>
            <a:pPr lvl="1"/>
            <a:r>
              <a:rPr lang="en-US" dirty="0">
                <a:solidFill>
                  <a:srgbClr val="C00000"/>
                </a:solidFill>
              </a:rPr>
              <a:t>Covid is still in our midst. Another surge would be a problem.</a:t>
            </a:r>
          </a:p>
          <a:p>
            <a:pPr lvl="1"/>
            <a:r>
              <a:rPr lang="en-US" dirty="0">
                <a:solidFill>
                  <a:srgbClr val="C00000"/>
                </a:solidFill>
              </a:rPr>
              <a:t>Turbulence = Uncertainty, disruption to supply chains, shocks out of nowhere.</a:t>
            </a:r>
          </a:p>
        </p:txBody>
      </p:sp>
    </p:spTree>
    <p:extLst>
      <p:ext uri="{BB962C8B-B14F-4D97-AF65-F5344CB8AC3E}">
        <p14:creationId xmlns:p14="http://schemas.microsoft.com/office/powerpoint/2010/main" val="2980024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sz="2100" dirty="0">
                <a:solidFill>
                  <a:schemeClr val="bg1">
                    <a:lumMod val="50000"/>
                  </a:schemeClr>
                </a:solidFill>
              </a:rPr>
              <a:t>Macro-global issues are still worth watching. And may cause turbulence.</a:t>
            </a:r>
          </a:p>
          <a:p>
            <a:pPr lvl="1"/>
            <a:r>
              <a:rPr lang="en-US" sz="2100" dirty="0">
                <a:solidFill>
                  <a:schemeClr val="bg1">
                    <a:lumMod val="50000"/>
                  </a:schemeClr>
                </a:solidFill>
              </a:rPr>
              <a:t>Russia is still invading Ukraine.</a:t>
            </a:r>
          </a:p>
          <a:p>
            <a:pPr lvl="1"/>
            <a:r>
              <a:rPr lang="en-US" sz="2100" dirty="0">
                <a:solidFill>
                  <a:schemeClr val="bg1">
                    <a:lumMod val="50000"/>
                  </a:schemeClr>
                </a:solidFill>
              </a:rPr>
              <a:t>Covid is still in our midst. Another surge would be a problem.</a:t>
            </a:r>
          </a:p>
          <a:p>
            <a:pPr lvl="1"/>
            <a:r>
              <a:rPr lang="en-US" sz="2100" dirty="0">
                <a:solidFill>
                  <a:schemeClr val="bg1">
                    <a:lumMod val="50000"/>
                  </a:schemeClr>
                </a:solidFill>
              </a:rPr>
              <a:t>Turbulence = Uncertainty, disruption to supply chains, shocks out of nowhere.</a:t>
            </a:r>
          </a:p>
          <a:p>
            <a:r>
              <a:rPr lang="en-US" dirty="0">
                <a:solidFill>
                  <a:srgbClr val="C00000"/>
                </a:solidFill>
              </a:rPr>
              <a:t>The job market has been strong…but may struggle during early-2023.</a:t>
            </a:r>
          </a:p>
          <a:p>
            <a:pPr lvl="1"/>
            <a:r>
              <a:rPr lang="en-US" sz="2000" dirty="0">
                <a:solidFill>
                  <a:srgbClr val="C00000"/>
                </a:solidFill>
              </a:rPr>
              <a:t>You have heard about some high-profile layoffs recently. Many other companies are still hiring. </a:t>
            </a:r>
          </a:p>
          <a:p>
            <a:pPr lvl="1"/>
            <a:r>
              <a:rPr lang="en-US" sz="2000" dirty="0">
                <a:solidFill>
                  <a:srgbClr val="C00000"/>
                </a:solidFill>
              </a:rPr>
              <a:t>Salaries for college graduates are at all-time highs. I expect this to continue.</a:t>
            </a:r>
          </a:p>
          <a:p>
            <a:pPr lvl="1"/>
            <a:r>
              <a:rPr lang="en-US" sz="2000" dirty="0">
                <a:solidFill>
                  <a:srgbClr val="C00000"/>
                </a:solidFill>
              </a:rPr>
              <a:t>But, there will be unexpected shocks…as companies try to figure out how to do business in 2023.</a:t>
            </a:r>
          </a:p>
          <a:p>
            <a:endParaRPr lang="en-US" sz="2500" dirty="0">
              <a:solidFill>
                <a:schemeClr val="bg1">
                  <a:lumMod val="50000"/>
                </a:schemeClr>
              </a:solidFill>
            </a:endParaRPr>
          </a:p>
        </p:txBody>
      </p:sp>
    </p:spTree>
    <p:extLst>
      <p:ext uri="{BB962C8B-B14F-4D97-AF65-F5344CB8AC3E}">
        <p14:creationId xmlns:p14="http://schemas.microsoft.com/office/powerpoint/2010/main" val="2512864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5084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877547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Stocks lost 15% in 2022, a truly terrible year. If you are comfortable with some risk, this may be a buying opportunity.</a:t>
            </a:r>
          </a:p>
        </p:txBody>
      </p:sp>
    </p:spTree>
    <p:extLst>
      <p:ext uri="{BB962C8B-B14F-4D97-AF65-F5344CB8AC3E}">
        <p14:creationId xmlns:p14="http://schemas.microsoft.com/office/powerpoint/2010/main" val="2614337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Stocks lost 15% in 2022, a truly terrible year. If you are comfortable with some risk, this may be a buying opportunity.</a:t>
            </a:r>
          </a:p>
          <a:p>
            <a:pPr lvl="1"/>
            <a:endParaRPr lang="en-US" dirty="0">
              <a:solidFill>
                <a:srgbClr val="C00000"/>
              </a:solidFill>
            </a:endParaRPr>
          </a:p>
          <a:p>
            <a:pPr lvl="1"/>
            <a:r>
              <a:rPr lang="en-US" dirty="0">
                <a:solidFill>
                  <a:srgbClr val="C00000"/>
                </a:solidFill>
              </a:rPr>
              <a:t>My savings account is paying 0.40%. </a:t>
            </a:r>
            <a:br>
              <a:rPr lang="en-US" dirty="0">
                <a:solidFill>
                  <a:srgbClr val="C00000"/>
                </a:solidFill>
              </a:rPr>
            </a:br>
            <a:r>
              <a:rPr lang="en-US" dirty="0">
                <a:solidFill>
                  <a:srgbClr val="C00000"/>
                </a:solidFill>
              </a:rPr>
              <a:t>A 1-year certificate of deposit is paying 4.65%.</a:t>
            </a:r>
            <a:endParaRPr lang="en-US" sz="2500" dirty="0">
              <a:solidFill>
                <a:schemeClr val="bg1">
                  <a:lumMod val="50000"/>
                </a:schemeClr>
              </a:solidFill>
            </a:endParaRPr>
          </a:p>
        </p:txBody>
      </p:sp>
    </p:spTree>
    <p:extLst>
      <p:ext uri="{BB962C8B-B14F-4D97-AF65-F5344CB8AC3E}">
        <p14:creationId xmlns:p14="http://schemas.microsoft.com/office/powerpoint/2010/main" val="1026664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561537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4" y="4158160"/>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4" y="2660606"/>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615354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&amp; TAX STRATEGIES</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1204911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21350</TotalTime>
  <Words>7361</Words>
  <Application>Microsoft Macintosh PowerPoint</Application>
  <PresentationFormat>Widescreen</PresentationFormat>
  <Paragraphs>706</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119</cp:revision>
  <dcterms:created xsi:type="dcterms:W3CDTF">2019-08-26T13:43:19Z</dcterms:created>
  <dcterms:modified xsi:type="dcterms:W3CDTF">2024-03-23T17:36:35Z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