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310" r:id="rId2"/>
    <p:sldId id="2293" r:id="rId3"/>
    <p:sldId id="2151" r:id="rId4"/>
    <p:sldId id="2152" r:id="rId5"/>
    <p:sldId id="2282" r:id="rId6"/>
    <p:sldId id="2154" r:id="rId7"/>
    <p:sldId id="2431" r:id="rId8"/>
    <p:sldId id="1285" r:id="rId9"/>
    <p:sldId id="1289" r:id="rId10"/>
    <p:sldId id="1290" r:id="rId11"/>
    <p:sldId id="1292" r:id="rId12"/>
    <p:sldId id="2342" r:id="rId13"/>
    <p:sldId id="2339" r:id="rId14"/>
    <p:sldId id="1245" r:id="rId15"/>
    <p:sldId id="2155" r:id="rId16"/>
    <p:sldId id="2144" r:id="rId17"/>
    <p:sldId id="2145" r:id="rId18"/>
    <p:sldId id="2048" r:id="rId19"/>
    <p:sldId id="2311" r:id="rId20"/>
    <p:sldId id="2061" r:id="rId21"/>
    <p:sldId id="2312" r:id="rId22"/>
    <p:sldId id="2579" r:id="rId23"/>
    <p:sldId id="2343" r:id="rId24"/>
    <p:sldId id="2325" r:id="rId25"/>
    <p:sldId id="2353" r:id="rId26"/>
    <p:sldId id="2354" r:id="rId27"/>
    <p:sldId id="2368" r:id="rId28"/>
    <p:sldId id="2369" r:id="rId29"/>
    <p:sldId id="2370" r:id="rId30"/>
    <p:sldId id="2371" r:id="rId31"/>
    <p:sldId id="2372" r:id="rId32"/>
    <p:sldId id="2373" r:id="rId33"/>
    <p:sldId id="2374" r:id="rId34"/>
    <p:sldId id="2375" r:id="rId35"/>
    <p:sldId id="2376" r:id="rId36"/>
    <p:sldId id="2377" r:id="rId37"/>
    <p:sldId id="2378" r:id="rId38"/>
    <p:sldId id="2379" r:id="rId39"/>
    <p:sldId id="2385" r:id="rId40"/>
    <p:sldId id="2386" r:id="rId41"/>
    <p:sldId id="2387" r:id="rId42"/>
    <p:sldId id="2388" r:id="rId43"/>
    <p:sldId id="2389" r:id="rId44"/>
    <p:sldId id="2390" r:id="rId45"/>
    <p:sldId id="2391" r:id="rId46"/>
    <p:sldId id="2392" r:id="rId47"/>
    <p:sldId id="2393" r:id="rId48"/>
    <p:sldId id="2394" r:id="rId49"/>
    <p:sldId id="2395" r:id="rId50"/>
    <p:sldId id="2396" r:id="rId51"/>
    <p:sldId id="2397" r:id="rId52"/>
    <p:sldId id="2398" r:id="rId53"/>
    <p:sldId id="2399" r:id="rId54"/>
    <p:sldId id="2400" r:id="rId55"/>
    <p:sldId id="2401" r:id="rId56"/>
    <p:sldId id="2402" r:id="rId57"/>
    <p:sldId id="2403" r:id="rId58"/>
    <p:sldId id="2404" r:id="rId59"/>
    <p:sldId id="2405" r:id="rId60"/>
    <p:sldId id="2406" r:id="rId61"/>
    <p:sldId id="2408" r:id="rId62"/>
    <p:sldId id="2414" r:id="rId63"/>
    <p:sldId id="2580" r:id="rId64"/>
    <p:sldId id="2581" r:id="rId65"/>
    <p:sldId id="2582" r:id="rId66"/>
    <p:sldId id="2583" r:id="rId67"/>
    <p:sldId id="258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0182592F-3917-4FFD-A3E9-AB928A3F76E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4C3B5FF9-90ED-540B-E05A-DD636633468A}"/>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1B61AD01-A017-2808-4B7E-4BDB83DD681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EC048DF0-A414-32F0-DE13-0FF29A94B95F}"/>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06730928-7EF6-269D-7134-8B1341207C7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B4AD712A-0CF0-20CA-13D1-C9B861DDDA1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EB55D66A-74A9-62F1-CE35-BA1E6F4536C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2" name="Title 1">
            <a:extLst>
              <a:ext uri="{FF2B5EF4-FFF2-40B4-BE49-F238E27FC236}">
                <a16:creationId xmlns:a16="http://schemas.microsoft.com/office/drawing/2014/main" id="{A9023CF0-415A-C924-DE83-1CF354B91D67}"/>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BC01CC55-01D2-F7E1-069A-69E8115E5159}"/>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AA226847-E9A5-E71E-064D-7B99A538CE3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4/6/25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309420"/>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2025</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#4</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Investing for Your Future</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7, 2025</a:t>
            </a:r>
            <a:b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9, 2025</a:t>
            </a: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91444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5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98266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288809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34317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44661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7470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$1,581</a:t>
            </a:r>
          </a:p>
          <a:p>
            <a:pPr marL="0" indent="0" algn="ctr">
              <a:buNone/>
            </a:pPr>
            <a:r>
              <a:rPr lang="en-US" sz="1400" b="1" dirty="0">
                <a:solidFill>
                  <a:schemeClr val="bg1"/>
                </a:solidFill>
              </a:rPr>
              <a:t>(that’s a 13.2% annual return)</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24875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08018"/>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brian.bolton@louisiana.edu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https://</a:t>
            </a:r>
            <a:r>
              <a:rPr lang="en-US" sz="4400" dirty="0" err="1">
                <a:latin typeface="Times New Roman" panose="02020603050405020304" pitchFamily="18" charset="0"/>
                <a:cs typeface="Times New Roman" panose="02020603050405020304" pitchFamily="18" charset="0"/>
              </a:rPr>
              <a:t>business.louisiana.edu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financeispersonal</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4042139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br>
              <a:rPr lang="en-US" sz="5000" b="1" dirty="0">
                <a:solidFill>
                  <a:schemeClr val="bg1"/>
                </a:solidFill>
              </a:rPr>
            </a:br>
            <a:r>
              <a:rPr lang="en-US" sz="1400" b="1" dirty="0">
                <a:solidFill>
                  <a:schemeClr val="bg1"/>
                </a:solidFill>
              </a:rPr>
              <a:t>(that’s a 13.9% annual return)</a:t>
            </a:r>
          </a:p>
        </p:txBody>
      </p:sp>
    </p:spTree>
    <p:extLst>
      <p:ext uri="{BB962C8B-B14F-4D97-AF65-F5344CB8AC3E}">
        <p14:creationId xmlns:p14="http://schemas.microsoft.com/office/powerpoint/2010/main" val="29549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$60,371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41338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$60,371</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140213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190871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2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564358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pic>
        <p:nvPicPr>
          <p:cNvPr id="4" name="Picture 3">
            <a:extLst>
              <a:ext uri="{FF2B5EF4-FFF2-40B4-BE49-F238E27FC236}">
                <a16:creationId xmlns:a16="http://schemas.microsoft.com/office/drawing/2014/main" id="{4398C2ED-5153-949E-6DDC-1E75061B5148}"/>
              </a:ext>
            </a:extLst>
          </p:cNvPr>
          <p:cNvPicPr>
            <a:picLocks noChangeAspect="1"/>
          </p:cNvPicPr>
          <p:nvPr/>
        </p:nvPicPr>
        <p:blipFill>
          <a:blip r:embed="rId2"/>
          <a:stretch>
            <a:fillRect/>
          </a:stretch>
        </p:blipFill>
        <p:spPr>
          <a:xfrm>
            <a:off x="31749" y="1119332"/>
            <a:ext cx="12115437" cy="4786168"/>
          </a:xfrm>
          <a:prstGeom prst="rect">
            <a:avLst/>
          </a:prstGeom>
        </p:spPr>
      </p:pic>
      <p:sp>
        <p:nvSpPr>
          <p:cNvPr id="5" name="TextBox 4">
            <a:extLst>
              <a:ext uri="{FF2B5EF4-FFF2-40B4-BE49-F238E27FC236}">
                <a16:creationId xmlns:a16="http://schemas.microsoft.com/office/drawing/2014/main" id="{640A31F2-6084-DD97-BBB7-C1298702DBA5}"/>
              </a:ext>
            </a:extLst>
          </p:cNvPr>
          <p:cNvSpPr txBox="1"/>
          <p:nvPr/>
        </p:nvSpPr>
        <p:spPr>
          <a:xfrm>
            <a:off x="895350" y="4705350"/>
            <a:ext cx="584200" cy="246221"/>
          </a:xfrm>
          <a:prstGeom prst="rect">
            <a:avLst/>
          </a:prstGeom>
          <a:noFill/>
        </p:spPr>
        <p:txBody>
          <a:bodyPr wrap="square" rtlCol="0">
            <a:spAutoFit/>
          </a:bodyPr>
          <a:lstStyle/>
          <a:p>
            <a:r>
              <a:rPr lang="en-US" sz="1000" b="1" dirty="0"/>
              <a:t>Pfizer</a:t>
            </a:r>
          </a:p>
        </p:txBody>
      </p:sp>
      <p:sp>
        <p:nvSpPr>
          <p:cNvPr id="7" name="TextBox 6">
            <a:extLst>
              <a:ext uri="{FF2B5EF4-FFF2-40B4-BE49-F238E27FC236}">
                <a16:creationId xmlns:a16="http://schemas.microsoft.com/office/drawing/2014/main" id="{1199FCE0-7BF1-9BD8-0014-6CED1ECB16CE}"/>
              </a:ext>
            </a:extLst>
          </p:cNvPr>
          <p:cNvSpPr txBox="1"/>
          <p:nvPr/>
        </p:nvSpPr>
        <p:spPr>
          <a:xfrm>
            <a:off x="1993900" y="4705350"/>
            <a:ext cx="584200" cy="246221"/>
          </a:xfrm>
          <a:prstGeom prst="rect">
            <a:avLst/>
          </a:prstGeom>
          <a:noFill/>
        </p:spPr>
        <p:txBody>
          <a:bodyPr wrap="square" rtlCol="0">
            <a:spAutoFit/>
          </a:bodyPr>
          <a:lstStyle/>
          <a:p>
            <a:r>
              <a:rPr lang="en-US" sz="1000" b="1" dirty="0"/>
              <a:t> Nike</a:t>
            </a:r>
          </a:p>
        </p:txBody>
      </p:sp>
      <p:sp>
        <p:nvSpPr>
          <p:cNvPr id="8" name="TextBox 7">
            <a:extLst>
              <a:ext uri="{FF2B5EF4-FFF2-40B4-BE49-F238E27FC236}">
                <a16:creationId xmlns:a16="http://schemas.microsoft.com/office/drawing/2014/main" id="{FAE92170-5287-BD0A-8D80-93A94DEAB411}"/>
              </a:ext>
            </a:extLst>
          </p:cNvPr>
          <p:cNvSpPr txBox="1"/>
          <p:nvPr/>
        </p:nvSpPr>
        <p:spPr>
          <a:xfrm>
            <a:off x="3149600" y="4705349"/>
            <a:ext cx="584200" cy="246221"/>
          </a:xfrm>
          <a:prstGeom prst="rect">
            <a:avLst/>
          </a:prstGeom>
          <a:noFill/>
        </p:spPr>
        <p:txBody>
          <a:bodyPr wrap="square" rtlCol="0">
            <a:spAutoFit/>
          </a:bodyPr>
          <a:lstStyle/>
          <a:p>
            <a:r>
              <a:rPr lang="en-US" sz="1000" b="1" dirty="0"/>
              <a:t>Disney</a:t>
            </a:r>
          </a:p>
        </p:txBody>
      </p:sp>
    </p:spTree>
    <p:extLst>
      <p:ext uri="{BB962C8B-B14F-4D97-AF65-F5344CB8AC3E}">
        <p14:creationId xmlns:p14="http://schemas.microsoft.com/office/powerpoint/2010/main" val="172916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3396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211479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507384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427205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895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2505529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404102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28031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27729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4256935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37363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6028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29788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41621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917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2271214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2167559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2994673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1288983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2125623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465494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49951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487104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1957362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2872543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4004823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438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solidFill>
                  <a:srgbClr val="0000CC"/>
                </a:solidFill>
              </a:rPr>
              <a:t>Your short-term priorities while in grad school need to be your education, your family and your mental health.</a:t>
            </a:r>
          </a:p>
          <a:p>
            <a:r>
              <a:rPr lang="en-US" sz="2500" dirty="0">
                <a:solidFill>
                  <a:srgbClr val="0000CC"/>
                </a:solidFill>
              </a:rPr>
              <a:t>Maybe saving cannot be a priority for you while you’re in school.</a:t>
            </a:r>
          </a:p>
          <a:p>
            <a:r>
              <a:rPr lang="en-US" sz="2500" dirty="0">
                <a:solidFill>
                  <a:srgbClr val="0000CC"/>
                </a:solidFill>
              </a:rPr>
              <a:t>The goal is to develop habits and a mindset that will prepare you to maximize the benefits of saving when your income allows you to do so. Be patient. The benefits of good habits will grow exponentially.</a:t>
            </a:r>
          </a:p>
        </p:txBody>
      </p:sp>
    </p:spTree>
    <p:extLst>
      <p:ext uri="{BB962C8B-B14F-4D97-AF65-F5344CB8AC3E}">
        <p14:creationId xmlns:p14="http://schemas.microsoft.com/office/powerpoint/2010/main" val="4172118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t>And think of ways to generate more money: gigs, internships, tutor, lab assistant, freelance positions, blogger, podcasts, consulting</a:t>
            </a:r>
          </a:p>
          <a:p>
            <a:pPr lvl="1"/>
            <a:r>
              <a:rPr lang="en-US" sz="2100" dirty="0"/>
              <a:t>Create new jobs for yourself: maybe sell your skills in social media marketing</a:t>
            </a:r>
            <a:br>
              <a:rPr lang="en-US" sz="2100" dirty="0"/>
            </a:br>
            <a:r>
              <a:rPr lang="en-US" sz="2100" dirty="0"/>
              <a:t>to a company you want to work for, regardless of your program</a:t>
            </a:r>
            <a:br>
              <a:rPr lang="en-US" sz="2100" dirty="0"/>
            </a:br>
            <a:endParaRPr lang="en-US" sz="2100" dirty="0"/>
          </a:p>
          <a:p>
            <a:r>
              <a:rPr lang="en-US" sz="2500" dirty="0"/>
              <a:t>A lot of the advice we think of in budgeting is about “reducing expenses.” </a:t>
            </a:r>
            <a:br>
              <a:rPr lang="en-US" sz="2500" dirty="0"/>
            </a:br>
            <a:r>
              <a:rPr lang="en-US" sz="2500" dirty="0"/>
              <a:t>And that’s because we generally have more control over our expenses than we do over our income, at least in the short-term. Do what you can.</a:t>
            </a:r>
          </a:p>
          <a:p>
            <a:pPr lvl="1"/>
            <a:r>
              <a:rPr lang="en-US" sz="2100" dirty="0"/>
              <a:t>And, decreasing expenses can feel like an increase income. Same same.</a:t>
            </a:r>
          </a:p>
        </p:txBody>
      </p:sp>
      <p:sp>
        <p:nvSpPr>
          <p:cNvPr id="4" name="Rectangle 2">
            <a:extLst>
              <a:ext uri="{FF2B5EF4-FFF2-40B4-BE49-F238E27FC236}">
                <a16:creationId xmlns:a16="http://schemas.microsoft.com/office/drawing/2014/main" id="{6C5D24FF-7020-DA44-9638-BEF4A8884CC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885500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r>
              <a:rPr lang="en-US" sz="2500" dirty="0">
                <a:solidFill>
                  <a:srgbClr val="006600"/>
                </a:solidFill>
              </a:rPr>
              <a:t>Only you can answer this. Nobody can answer it for you.</a:t>
            </a:r>
          </a:p>
          <a:p>
            <a:r>
              <a:rPr lang="en-US" sz="2500" dirty="0">
                <a:solidFill>
                  <a:srgbClr val="006600"/>
                </a:solidFill>
              </a:rPr>
              <a:t>It depends on:</a:t>
            </a:r>
          </a:p>
          <a:p>
            <a:pPr lvl="1"/>
            <a:r>
              <a:rPr lang="en-US" sz="2200" dirty="0">
                <a:solidFill>
                  <a:srgbClr val="006600"/>
                </a:solidFill>
              </a:rPr>
              <a:t>What your goals are, both short- and medium-term.</a:t>
            </a:r>
          </a:p>
          <a:p>
            <a:pPr lvl="1"/>
            <a:r>
              <a:rPr lang="en-US" sz="2200" dirty="0">
                <a:solidFill>
                  <a:srgbClr val="006600"/>
                </a:solidFill>
              </a:rPr>
              <a:t>What your immediate expenses are.</a:t>
            </a:r>
            <a:endParaRPr lang="en-US" sz="2500" dirty="0">
              <a:solidFill>
                <a:srgbClr val="006600"/>
              </a:solidFill>
            </a:endParaRPr>
          </a:p>
          <a:p>
            <a:r>
              <a:rPr lang="en-US" sz="2500" dirty="0">
                <a:solidFill>
                  <a:srgbClr val="006600"/>
                </a:solidFill>
              </a:rPr>
              <a:t>I frequently advise students to save $25 of every paycheck </a:t>
            </a:r>
            <a:r>
              <a:rPr lang="en-US" sz="2500" i="1" u="sng" dirty="0">
                <a:solidFill>
                  <a:srgbClr val="006600"/>
                </a:solidFill>
              </a:rPr>
              <a:t>as soon as they receive each paycheck</a:t>
            </a:r>
            <a:r>
              <a:rPr lang="en-US" sz="2500" u="sng" dirty="0">
                <a:solidFill>
                  <a:srgbClr val="006600"/>
                </a:solidFill>
              </a:rPr>
              <a:t>.</a:t>
            </a:r>
            <a:r>
              <a:rPr lang="en-US" sz="2500" dirty="0">
                <a:solidFill>
                  <a:srgbClr val="006600"/>
                </a:solidFill>
              </a:rPr>
              <a:t> Save or set aside as much as you can.</a:t>
            </a:r>
          </a:p>
          <a:p>
            <a:pPr lvl="1"/>
            <a:r>
              <a:rPr lang="en-US" sz="2200" dirty="0">
                <a:solidFill>
                  <a:srgbClr val="006600"/>
                </a:solidFill>
              </a:rPr>
              <a:t>When I was getting my Master degree, I had no income. I was living off a little savings and a lot of debt. But I intentionally saved $10 to $25 on the first day of each month…simply to develop the habit.</a:t>
            </a:r>
          </a:p>
          <a:p>
            <a:pPr lvl="1"/>
            <a:r>
              <a:rPr lang="en-US" sz="2200" dirty="0">
                <a:solidFill>
                  <a:srgbClr val="006600"/>
                </a:solidFill>
              </a:rPr>
              <a:t>In school, the habit is more important than the amount.</a:t>
            </a:r>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882393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pPr marL="0" indent="0" algn="ctr">
              <a:buNone/>
            </a:pPr>
            <a:r>
              <a:rPr lang="en-US" sz="2500" b="1" u="sng" dirty="0"/>
              <a:t>My challenge to you:</a:t>
            </a:r>
          </a:p>
          <a:p>
            <a:pPr marL="0" indent="0" algn="ctr">
              <a:buNone/>
            </a:pPr>
            <a:r>
              <a:rPr lang="en-US" sz="2500" dirty="0"/>
              <a:t>Take $10 of every paycheck and move it into a savings account.</a:t>
            </a:r>
            <a:br>
              <a:rPr lang="en-US" sz="2500" dirty="0"/>
            </a:br>
            <a:r>
              <a:rPr lang="en-US" sz="2500" dirty="0"/>
              <a:t>If you can save more, do it.</a:t>
            </a:r>
          </a:p>
          <a:p>
            <a:pPr marL="0" indent="0" algn="ctr">
              <a:buNone/>
            </a:pPr>
            <a:endParaRPr lang="en-US" sz="1200" dirty="0"/>
          </a:p>
          <a:p>
            <a:pPr marL="0" indent="0" algn="ctr">
              <a:buNone/>
            </a:pPr>
            <a:r>
              <a:rPr lang="en-US" sz="2500" dirty="0"/>
              <a:t>But at a minimum, save $10 of every paycheck to develop the habit.</a:t>
            </a:r>
          </a:p>
          <a:p>
            <a:pPr marL="0" indent="0" algn="ctr">
              <a:buNone/>
            </a:pPr>
            <a:endParaRPr lang="en-US" sz="2500" dirty="0"/>
          </a:p>
          <a:p>
            <a:pPr marL="0" indent="0" algn="ctr">
              <a:buNone/>
            </a:pPr>
            <a:r>
              <a:rPr lang="en-US" sz="2500" b="1" u="sng" dirty="0">
                <a:solidFill>
                  <a:srgbClr val="C00000"/>
                </a:solidFill>
              </a:rPr>
              <a:t>My advanced challenge to you:</a:t>
            </a:r>
          </a:p>
          <a:p>
            <a:pPr marL="0" indent="0" algn="ctr">
              <a:buNone/>
            </a:pPr>
            <a:r>
              <a:rPr lang="en-US" sz="2500" dirty="0">
                <a:solidFill>
                  <a:srgbClr val="C00000"/>
                </a:solidFill>
              </a:rPr>
              <a:t>Take half of what you save each month and invest it in the stock market.</a:t>
            </a:r>
          </a:p>
          <a:p>
            <a:pPr algn="ctr"/>
            <a:endParaRPr lang="en-US" sz="2200" dirty="0"/>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794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Stary by asking yourself a few questions:</a:t>
            </a:r>
          </a:p>
          <a:p>
            <a:pPr lvl="1"/>
            <a:r>
              <a:rPr lang="en-US" sz="2500" dirty="0"/>
              <a:t>How much do I need to save?</a:t>
            </a:r>
          </a:p>
          <a:p>
            <a:pPr lvl="1"/>
            <a:r>
              <a:rPr lang="en-US" sz="2500" dirty="0"/>
              <a:t>When am I going to make this purchase?</a:t>
            </a:r>
          </a:p>
          <a:p>
            <a:pPr lvl="1"/>
            <a:r>
              <a:rPr lang="en-US" sz="2500" dirty="0"/>
              <a:t>Is this essential or discretionary?  (A refrigerator or car vs. a vacation)</a:t>
            </a:r>
          </a:p>
          <a:p>
            <a:endParaRPr lang="en-US" sz="2500" dirty="0"/>
          </a:p>
          <a:p>
            <a:r>
              <a:rPr lang="en-US" sz="2500" dirty="0"/>
              <a:t>These questions will help identify timing and priority.</a:t>
            </a:r>
          </a:p>
          <a:p>
            <a:pPr lvl="1"/>
            <a:r>
              <a:rPr lang="en-US" sz="2500" dirty="0"/>
              <a:t>Knowing timing &amp; priority will help determine how you save.</a:t>
            </a:r>
          </a:p>
          <a:p>
            <a:pPr lvl="2"/>
            <a:r>
              <a:rPr lang="en-US" sz="2500" dirty="0"/>
              <a:t>Do you use a bank savings account or do you have time to invest in the stock market?</a:t>
            </a:r>
          </a:p>
        </p:txBody>
      </p:sp>
      <p:sp>
        <p:nvSpPr>
          <p:cNvPr id="4" name="Rectangle 2">
            <a:extLst>
              <a:ext uri="{FF2B5EF4-FFF2-40B4-BE49-F238E27FC236}">
                <a16:creationId xmlns:a16="http://schemas.microsoft.com/office/drawing/2014/main" id="{B4F1FC66-8E37-FA4B-A800-F941FDA3410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27899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458531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investing</a:t>
            </a:r>
            <a:r>
              <a:rPr lang="en-US" b="1" i="1" dirty="0">
                <a:solidFill>
                  <a:srgbClr val="006600"/>
                </a:solidFill>
              </a:rPr>
              <a:t> each month?</a:t>
            </a:r>
          </a:p>
          <a:p>
            <a:pPr marL="0" indent="0" algn="ctr">
              <a:buNone/>
            </a:pPr>
            <a:endParaRPr lang="en-US" b="1" i="1" dirty="0">
              <a:solidFill>
                <a:srgbClr val="006600"/>
              </a:solidFill>
            </a:endParaRPr>
          </a:p>
          <a:p>
            <a:r>
              <a:rPr lang="en-US" dirty="0">
                <a:solidFill>
                  <a:srgbClr val="006600"/>
                </a:solidFill>
              </a:rPr>
              <a:t>Again, only you can answer this. Nobody can answer this for you.</a:t>
            </a:r>
          </a:p>
          <a:p>
            <a:r>
              <a:rPr lang="en-US" dirty="0">
                <a:solidFill>
                  <a:srgbClr val="006600"/>
                </a:solidFill>
              </a:rPr>
              <a:t>Your goals, values and resources are unique to you…and only you.</a:t>
            </a:r>
          </a:p>
          <a:p>
            <a:r>
              <a:rPr lang="en-US" dirty="0">
                <a:solidFill>
                  <a:srgbClr val="006600"/>
                </a:solidFill>
              </a:rPr>
              <a:t>You may read reports about how much you should have saved by a certain age or whatever.</a:t>
            </a:r>
          </a:p>
          <a:p>
            <a:pPr lvl="1"/>
            <a:r>
              <a:rPr lang="en-US" dirty="0">
                <a:solidFill>
                  <a:srgbClr val="006600"/>
                </a:solidFill>
              </a:rPr>
              <a:t>It’s okay to read those, but be sure to put them into your own perspective.</a:t>
            </a:r>
          </a:p>
          <a:p>
            <a:pPr lvl="1"/>
            <a:r>
              <a:rPr lang="en-US" dirty="0">
                <a:solidFill>
                  <a:srgbClr val="006600"/>
                </a:solidFill>
              </a:rPr>
              <a:t>Those articles do not know what your goals are, do not know that you are in graduate school and do not know what your future plans are.</a:t>
            </a:r>
          </a:p>
          <a:p>
            <a:pPr lvl="1"/>
            <a:r>
              <a:rPr lang="en-US" dirty="0">
                <a:solidFill>
                  <a:srgbClr val="006600"/>
                </a:solidFill>
              </a:rPr>
              <a:t>It is important to have a plan – but it is critical that that plan is unique to you and your situation. </a:t>
            </a:r>
          </a:p>
          <a:p>
            <a:pPr marL="0" indent="0">
              <a:buNone/>
            </a:pPr>
            <a:endParaRPr lang="en-US" b="1" i="1" dirty="0">
              <a:solidFill>
                <a:srgbClr val="C00000"/>
              </a:solidFill>
            </a:endParaRPr>
          </a:p>
          <a:p>
            <a:pPr marL="0" indent="0">
              <a:buNone/>
            </a:pPr>
            <a:endParaRPr lang="en-US" dirty="0"/>
          </a:p>
        </p:txBody>
      </p:sp>
      <p:sp>
        <p:nvSpPr>
          <p:cNvPr id="4" name="Rectangle 2">
            <a:extLst>
              <a:ext uri="{FF2B5EF4-FFF2-40B4-BE49-F238E27FC236}">
                <a16:creationId xmlns:a16="http://schemas.microsoft.com/office/drawing/2014/main" id="{05FBEC9A-CD07-B843-870C-A8E233B42CF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459150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1183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850657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897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550654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1258072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237547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
        <p:nvSpPr>
          <p:cNvPr id="3" name="Title 1">
            <a:extLst>
              <a:ext uri="{FF2B5EF4-FFF2-40B4-BE49-F238E27FC236}">
                <a16:creationId xmlns:a16="http://schemas.microsoft.com/office/drawing/2014/main" id="{9795C490-2B69-08B5-C02E-05991AF6AD7C}"/>
              </a:ext>
            </a:extLst>
          </p:cNvPr>
          <p:cNvSpPr txBox="1">
            <a:spLocks/>
          </p:cNvSpPr>
          <p:nvPr/>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2025</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#4:</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Investing for Your Future</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28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22244</TotalTime>
  <Words>4020</Words>
  <Application>Microsoft Macintosh PowerPoint</Application>
  <PresentationFormat>Widescreen</PresentationFormat>
  <Paragraphs>496</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Garamond</vt:lpstr>
      <vt:lpstr>Times New Roman</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140</cp:revision>
  <dcterms:created xsi:type="dcterms:W3CDTF">2019-08-26T13:43:19Z</dcterms:created>
  <dcterms:modified xsi:type="dcterms:W3CDTF">2025-04-06T15:54:54Z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