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3"/>
  </p:notesMasterIdLst>
  <p:sldIdLst>
    <p:sldId id="310" r:id="rId2"/>
    <p:sldId id="2293" r:id="rId3"/>
    <p:sldId id="2099" r:id="rId4"/>
    <p:sldId id="2294" r:id="rId5"/>
    <p:sldId id="2295" r:id="rId6"/>
    <p:sldId id="1285" r:id="rId7"/>
    <p:sldId id="1289" r:id="rId8"/>
    <p:sldId id="1290" r:id="rId9"/>
    <p:sldId id="1292" r:id="rId10"/>
    <p:sldId id="2342" r:id="rId11"/>
    <p:sldId id="2341" r:id="rId12"/>
    <p:sldId id="2339" r:id="rId13"/>
    <p:sldId id="1245" r:id="rId14"/>
    <p:sldId id="2048" r:id="rId15"/>
    <p:sldId id="2311" r:id="rId16"/>
    <p:sldId id="2061" r:id="rId17"/>
    <p:sldId id="2312" r:id="rId18"/>
    <p:sldId id="2134" r:id="rId19"/>
    <p:sldId id="2308" r:id="rId20"/>
    <p:sldId id="2137" r:id="rId21"/>
    <p:sldId id="2309" r:id="rId22"/>
    <p:sldId id="2147" r:id="rId23"/>
    <p:sldId id="2139" r:id="rId24"/>
    <p:sldId id="2140" r:id="rId25"/>
    <p:sldId id="2141" r:id="rId26"/>
    <p:sldId id="2142" r:id="rId27"/>
    <p:sldId id="2143" r:id="rId28"/>
    <p:sldId id="2145" r:id="rId29"/>
    <p:sldId id="2343" r:id="rId30"/>
    <p:sldId id="2325" r:id="rId31"/>
    <p:sldId id="2353" r:id="rId32"/>
    <p:sldId id="2354" r:id="rId33"/>
    <p:sldId id="2287" r:id="rId34"/>
    <p:sldId id="2066" r:id="rId35"/>
    <p:sldId id="2065" r:id="rId36"/>
    <p:sldId id="2424" r:id="rId37"/>
    <p:sldId id="2124" r:id="rId38"/>
    <p:sldId id="1929" r:id="rId39"/>
    <p:sldId id="1930" r:id="rId40"/>
    <p:sldId id="1958" r:id="rId41"/>
    <p:sldId id="1940" r:id="rId42"/>
    <p:sldId id="2425" r:id="rId43"/>
    <p:sldId id="1960" r:id="rId44"/>
    <p:sldId id="1961" r:id="rId45"/>
    <p:sldId id="1932" r:id="rId46"/>
    <p:sldId id="1933" r:id="rId47"/>
    <p:sldId id="1934" r:id="rId48"/>
    <p:sldId id="1935" r:id="rId49"/>
    <p:sldId id="1920" r:id="rId50"/>
    <p:sldId id="1921" r:id="rId51"/>
    <p:sldId id="1922" r:id="rId52"/>
    <p:sldId id="1972" r:id="rId53"/>
    <p:sldId id="1924" r:id="rId54"/>
    <p:sldId id="1923" r:id="rId55"/>
    <p:sldId id="1925" r:id="rId56"/>
    <p:sldId id="1926" r:id="rId57"/>
    <p:sldId id="1955" r:id="rId58"/>
    <p:sldId id="1266" r:id="rId59"/>
    <p:sldId id="2426" r:id="rId60"/>
    <p:sldId id="1372" r:id="rId61"/>
    <p:sldId id="2427" r:id="rId62"/>
    <p:sldId id="2428" r:id="rId63"/>
    <p:sldId id="2324" r:id="rId64"/>
    <p:sldId id="2260" r:id="rId65"/>
    <p:sldId id="2264" r:id="rId66"/>
    <p:sldId id="2429" r:id="rId67"/>
    <p:sldId id="2409" r:id="rId68"/>
    <p:sldId id="1294" r:id="rId69"/>
    <p:sldId id="1295" r:id="rId70"/>
    <p:sldId id="1296" r:id="rId71"/>
    <p:sldId id="2344" r:id="rId72"/>
    <p:sldId id="2109" r:id="rId73"/>
    <p:sldId id="2345" r:id="rId74"/>
    <p:sldId id="2304" r:id="rId75"/>
    <p:sldId id="2305" r:id="rId76"/>
    <p:sldId id="2306" r:id="rId77"/>
    <p:sldId id="2307" r:id="rId78"/>
    <p:sldId id="2238" r:id="rId79"/>
    <p:sldId id="2273" r:id="rId80"/>
    <p:sldId id="2368" r:id="rId81"/>
    <p:sldId id="2369" r:id="rId82"/>
    <p:sldId id="2370" r:id="rId83"/>
    <p:sldId id="2371" r:id="rId84"/>
    <p:sldId id="2372" r:id="rId85"/>
    <p:sldId id="2373" r:id="rId86"/>
    <p:sldId id="2374" r:id="rId87"/>
    <p:sldId id="2375" r:id="rId88"/>
    <p:sldId id="2376" r:id="rId89"/>
    <p:sldId id="2377" r:id="rId90"/>
    <p:sldId id="2378" r:id="rId91"/>
    <p:sldId id="2379" r:id="rId92"/>
    <p:sldId id="2385" r:id="rId93"/>
    <p:sldId id="2386" r:id="rId94"/>
    <p:sldId id="2387" r:id="rId95"/>
    <p:sldId id="2388" r:id="rId96"/>
    <p:sldId id="2389" r:id="rId97"/>
    <p:sldId id="2390" r:id="rId98"/>
    <p:sldId id="2391" r:id="rId99"/>
    <p:sldId id="2392" r:id="rId100"/>
    <p:sldId id="2393" r:id="rId101"/>
    <p:sldId id="2394" r:id="rId102"/>
    <p:sldId id="2395" r:id="rId103"/>
    <p:sldId id="2396" r:id="rId104"/>
    <p:sldId id="2397" r:id="rId105"/>
    <p:sldId id="2398" r:id="rId106"/>
    <p:sldId id="2399" r:id="rId107"/>
    <p:sldId id="2400" r:id="rId108"/>
    <p:sldId id="2401" r:id="rId109"/>
    <p:sldId id="2402" r:id="rId110"/>
    <p:sldId id="2403" r:id="rId111"/>
    <p:sldId id="2404" r:id="rId112"/>
    <p:sldId id="2405" r:id="rId113"/>
    <p:sldId id="2406" r:id="rId114"/>
    <p:sldId id="2407" r:id="rId115"/>
    <p:sldId id="2408" r:id="rId116"/>
    <p:sldId id="2414" r:id="rId117"/>
    <p:sldId id="2413" r:id="rId118"/>
    <p:sldId id="2199" r:id="rId119"/>
    <p:sldId id="2201" r:id="rId120"/>
    <p:sldId id="2202" r:id="rId121"/>
    <p:sldId id="2035"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4"/>
    <p:restoredTop sz="94680"/>
  </p:normalViewPr>
  <p:slideViewPr>
    <p:cSldViewPr snapToGrid="0" snapToObjects="1">
      <p:cViewPr varScale="1">
        <p:scale>
          <a:sx n="108" d="100"/>
          <a:sy n="108" d="100"/>
        </p:scale>
        <p:origin x="12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2/26/2025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CD619791-EFB4-C74D-A98A-27C14C1853EA}" type="slidenum">
              <a:rPr lang="en-US" sz="1200"/>
              <a:pPr/>
              <a:t>5</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6737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258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6320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517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503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C3CC7140-533A-FC08-AF23-D31F1CD3F2A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37EF75AA-3113-B19D-A6C1-D26FFA73E16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8F09D840-8905-DD9D-FBF9-487E925CFFF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696F18A9-CECC-2E28-0B36-DCF706AB03D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842AFFD3-CC98-A391-320F-97427A3D7B7F}"/>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10" name="Title 1">
            <a:extLst>
              <a:ext uri="{FF2B5EF4-FFF2-40B4-BE49-F238E27FC236}">
                <a16:creationId xmlns:a16="http://schemas.microsoft.com/office/drawing/2014/main" id="{4065169A-53F4-FEDA-5F0D-84AB6EB6F8B9}"/>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C94464AB-96D3-9055-4B92-1A3A95412228}"/>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2" name="Title 1">
            <a:extLst>
              <a:ext uri="{FF2B5EF4-FFF2-40B4-BE49-F238E27FC236}">
                <a16:creationId xmlns:a16="http://schemas.microsoft.com/office/drawing/2014/main" id="{56382BEA-E269-4521-B6B6-14C07FEAD24D}"/>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FED61C47-1F7C-5369-94F9-EA48ACD1D1E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2CB651A8-9773-9229-8777-C4A250521AF1}"/>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Taxes &amp; </a:t>
            </a:r>
          </a:p>
          <a:p>
            <a:pPr algn="ctr"/>
            <a:r>
              <a:rPr lang="en-US" sz="800" b="1" dirty="0">
                <a:solidFill>
                  <a:schemeClr val="bg1"/>
                </a:solidFill>
                <a:latin typeface="Garamond" panose="02020404030301010803" pitchFamily="18" charset="0"/>
              </a:rPr>
              <a:t>Financial Resolutions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2/26/2025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6309420"/>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2025</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#2</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Debt, Taxes &amp; </a:t>
            </a:r>
            <a:r>
              <a:rPr lang="en-US" sz="5400" b="1">
                <a:solidFill>
                  <a:srgbClr val="0000CC"/>
                </a:solidFill>
                <a:latin typeface="Calibri" panose="020F0502020204030204" pitchFamily="34" charset="0"/>
                <a:ea typeface="Times New Roman" panose="02020603050405020304" pitchFamily="18" charset="0"/>
                <a:cs typeface="Calibri" panose="020F0502020204030204" pitchFamily="34" charset="0"/>
              </a:rPr>
              <a:t>Financial Resolutions</a:t>
            </a:r>
            <a:endPar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February 26, 2025</a:t>
            </a:r>
          </a:p>
          <a:p>
            <a:pPr algn="ctr"/>
            <a:r>
              <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February 27, 2025</a:t>
            </a: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Becoming an owner allows you to be the architect of your own future.</a:t>
            </a:r>
          </a:p>
          <a:p>
            <a:pPr algn="ctr"/>
            <a:endParaRPr lang="en-US" sz="1500" b="1" i="1" dirty="0">
              <a:solidFill>
                <a:srgbClr val="0000CC"/>
              </a:solidFill>
            </a:endParaRPr>
          </a:p>
          <a:p>
            <a:pPr algn="ctr"/>
            <a:r>
              <a:rPr lang="en-US" sz="3500" b="1" i="1" dirty="0">
                <a:solidFill>
                  <a:srgbClr val="0000CC"/>
                </a:solidFill>
              </a:rPr>
              <a:t> - Leigha Porter</a:t>
            </a:r>
          </a:p>
          <a:p>
            <a:pPr algn="ctr"/>
            <a:r>
              <a:rPr lang="en-US" sz="1200" b="1" i="1" dirty="0">
                <a:solidFill>
                  <a:srgbClr val="0000CC"/>
                </a:solidFill>
              </a:rPr>
              <a:t>Entrepreneur, Dancer, Choreographer, Founder of the Creole Nutcracker, PARC Village </a:t>
            </a:r>
            <a:br>
              <a:rPr lang="en-US" sz="1200" b="1" i="1" dirty="0">
                <a:solidFill>
                  <a:srgbClr val="0000CC"/>
                </a:solidFill>
              </a:rPr>
            </a:br>
            <a:r>
              <a:rPr lang="en-US" sz="1200" b="1" i="1" dirty="0">
                <a:solidFill>
                  <a:srgbClr val="0000CC"/>
                </a:solidFill>
              </a:rPr>
              <a:t>and FIRE Expressions Conservatory, UL Lafayette grad, Northside High School grad</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29144486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21256235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14654947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34995126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4871049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19573624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28725430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Perspective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I am biased because I am a finance professor. I study investing and I teach investing. My perspective on risk may be meaningless to you. </a:t>
            </a:r>
          </a:p>
          <a:p>
            <a:r>
              <a:rPr lang="en-US" dirty="0">
                <a:solidFill>
                  <a:srgbClr val="0000CC"/>
                </a:solidFill>
              </a:rPr>
              <a:t>Do not take my advice on what level of risk you should take. Be thoughtful, be prudent. </a:t>
            </a:r>
          </a:p>
          <a:p>
            <a:r>
              <a:rPr lang="en-US" dirty="0"/>
              <a:t>Avoid doing things that you know are stupid and that you know will cause you stress. </a:t>
            </a:r>
          </a:p>
          <a:p>
            <a:r>
              <a:rPr lang="en-US" dirty="0">
                <a:solidFill>
                  <a:srgbClr val="0000CC"/>
                </a:solidFill>
              </a:rPr>
              <a:t>But don’t be afraid of taking risks just because they scare you. You have already taken many, many risks in your life. Taking informed and measured risks will continue to open many doors and opportunities for you – in both your personal and financial lives.</a:t>
            </a:r>
          </a:p>
        </p:txBody>
      </p:sp>
    </p:spTree>
    <p:extLst>
      <p:ext uri="{BB962C8B-B14F-4D97-AF65-F5344CB8AC3E}">
        <p14:creationId xmlns:p14="http://schemas.microsoft.com/office/powerpoint/2010/main" val="40048237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4381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solidFill>
                  <a:srgbClr val="0000CC"/>
                </a:solidFill>
              </a:rPr>
              <a:t>Your short-term priorities while in grad school need to be your education, your family and your mental health.</a:t>
            </a:r>
          </a:p>
          <a:p>
            <a:r>
              <a:rPr lang="en-US" sz="2500" dirty="0">
                <a:solidFill>
                  <a:srgbClr val="0000CC"/>
                </a:solidFill>
              </a:rPr>
              <a:t>Maybe saving cannot be a priority for you while you’re in school.</a:t>
            </a:r>
          </a:p>
          <a:p>
            <a:r>
              <a:rPr lang="en-US" sz="2500" dirty="0">
                <a:solidFill>
                  <a:srgbClr val="0000CC"/>
                </a:solidFill>
              </a:rPr>
              <a:t>The goal is to develop habits and a mindset that will prepare you to maximize the benefits of saving when your income allows you to do so. Be patient. The benefits of good habits will grow exponentially.</a:t>
            </a:r>
          </a:p>
        </p:txBody>
      </p:sp>
    </p:spTree>
    <p:extLst>
      <p:ext uri="{BB962C8B-B14F-4D97-AF65-F5344CB8AC3E}">
        <p14:creationId xmlns:p14="http://schemas.microsoft.com/office/powerpoint/2010/main" val="41721188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t>And think of ways to generate more money: gigs, internships, tutor, lab assistant, freelance positions, blogger, podcasts, consulting</a:t>
            </a:r>
          </a:p>
          <a:p>
            <a:pPr lvl="1"/>
            <a:r>
              <a:rPr lang="en-US" sz="2100" dirty="0"/>
              <a:t>Create new jobs for yourself: maybe sell your skills in social media marketing</a:t>
            </a:r>
            <a:br>
              <a:rPr lang="en-US" sz="2100" dirty="0"/>
            </a:br>
            <a:r>
              <a:rPr lang="en-US" sz="2100" dirty="0"/>
              <a:t>to a company you want to work for, regardless of your program</a:t>
            </a:r>
            <a:br>
              <a:rPr lang="en-US" sz="2100" dirty="0"/>
            </a:br>
            <a:endParaRPr lang="en-US" sz="2100" dirty="0"/>
          </a:p>
          <a:p>
            <a:r>
              <a:rPr lang="en-US" sz="2500" dirty="0"/>
              <a:t>A lot of the advice we think of in budgeting is about “reducing expenses.” </a:t>
            </a:r>
            <a:br>
              <a:rPr lang="en-US" sz="2500" dirty="0"/>
            </a:br>
            <a:r>
              <a:rPr lang="en-US" sz="2500" dirty="0"/>
              <a:t>And that’s because we generally have more control over our expenses than we do over our income, at least in the short-term. Do what you can.</a:t>
            </a:r>
          </a:p>
          <a:p>
            <a:pPr lvl="1"/>
            <a:r>
              <a:rPr lang="en-US" sz="2100" dirty="0"/>
              <a:t>And, decreasing expenses can feel like an increase income. Same same.</a:t>
            </a:r>
          </a:p>
        </p:txBody>
      </p:sp>
      <p:sp>
        <p:nvSpPr>
          <p:cNvPr id="4" name="Rectangle 2">
            <a:extLst>
              <a:ext uri="{FF2B5EF4-FFF2-40B4-BE49-F238E27FC236}">
                <a16:creationId xmlns:a16="http://schemas.microsoft.com/office/drawing/2014/main" id="{6C5D24FF-7020-DA44-9638-BEF4A8884CC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88550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A goal without a plan</a:t>
            </a:r>
          </a:p>
          <a:p>
            <a:pPr algn="ctr"/>
            <a:r>
              <a:rPr lang="en-US" sz="3500" b="1" i="1" dirty="0">
                <a:solidFill>
                  <a:srgbClr val="0000CC"/>
                </a:solidFill>
              </a:rPr>
              <a:t>Is just a dream.</a:t>
            </a:r>
          </a:p>
          <a:p>
            <a:pPr algn="ctr"/>
            <a:endParaRPr lang="en-US" sz="1500" b="1" i="1" dirty="0">
              <a:solidFill>
                <a:srgbClr val="0000CC"/>
              </a:solidFill>
            </a:endParaRPr>
          </a:p>
          <a:p>
            <a:pPr algn="ctr"/>
            <a:r>
              <a:rPr lang="en-US" sz="3500" b="1" i="1" dirty="0">
                <a:solidFill>
                  <a:srgbClr val="0000CC"/>
                </a:solidFill>
              </a:rPr>
              <a:t> ~ </a:t>
            </a:r>
            <a:r>
              <a:rPr lang="fr-FR" sz="3500" b="1" i="1" dirty="0">
                <a:solidFill>
                  <a:srgbClr val="0000CC"/>
                </a:solidFill>
              </a:rPr>
              <a:t>Antoine de Saint-Exupéry</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925745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r>
              <a:rPr lang="en-US" sz="2500" dirty="0">
                <a:solidFill>
                  <a:srgbClr val="006600"/>
                </a:solidFill>
              </a:rPr>
              <a:t>Only you can answer this. Nobody can answer it for you.</a:t>
            </a:r>
          </a:p>
          <a:p>
            <a:r>
              <a:rPr lang="en-US" sz="2500" dirty="0">
                <a:solidFill>
                  <a:srgbClr val="006600"/>
                </a:solidFill>
              </a:rPr>
              <a:t>It depends on:</a:t>
            </a:r>
          </a:p>
          <a:p>
            <a:pPr lvl="1"/>
            <a:r>
              <a:rPr lang="en-US" sz="2200" dirty="0">
                <a:solidFill>
                  <a:srgbClr val="006600"/>
                </a:solidFill>
              </a:rPr>
              <a:t>What your goals are, both short- and medium-term.</a:t>
            </a:r>
          </a:p>
          <a:p>
            <a:pPr lvl="1"/>
            <a:r>
              <a:rPr lang="en-US" sz="2200" dirty="0">
                <a:solidFill>
                  <a:srgbClr val="006600"/>
                </a:solidFill>
              </a:rPr>
              <a:t>What your immediate expenses are.</a:t>
            </a:r>
            <a:endParaRPr lang="en-US" sz="2500" dirty="0">
              <a:solidFill>
                <a:srgbClr val="006600"/>
              </a:solidFill>
            </a:endParaRPr>
          </a:p>
          <a:p>
            <a:r>
              <a:rPr lang="en-US" sz="2500" dirty="0">
                <a:solidFill>
                  <a:srgbClr val="006600"/>
                </a:solidFill>
              </a:rPr>
              <a:t>I frequently advise students to save $25 of every paycheck </a:t>
            </a:r>
            <a:r>
              <a:rPr lang="en-US" sz="2500" i="1" u="sng" dirty="0">
                <a:solidFill>
                  <a:srgbClr val="006600"/>
                </a:solidFill>
              </a:rPr>
              <a:t>as soon as they receive each paycheck</a:t>
            </a:r>
            <a:r>
              <a:rPr lang="en-US" sz="2500" u="sng" dirty="0">
                <a:solidFill>
                  <a:srgbClr val="006600"/>
                </a:solidFill>
              </a:rPr>
              <a:t>.</a:t>
            </a:r>
            <a:r>
              <a:rPr lang="en-US" sz="2500" dirty="0">
                <a:solidFill>
                  <a:srgbClr val="006600"/>
                </a:solidFill>
              </a:rPr>
              <a:t> Save or set aside as much as you can.</a:t>
            </a:r>
          </a:p>
          <a:p>
            <a:pPr lvl="1"/>
            <a:r>
              <a:rPr lang="en-US" sz="2200" dirty="0">
                <a:solidFill>
                  <a:srgbClr val="006600"/>
                </a:solidFill>
              </a:rPr>
              <a:t>When I was getting my Master degree, I had no income. I was living off a little savings and a lot of debt. But I intentionally saved $10 to $25 on the first day of each month…simply to develop the habit.</a:t>
            </a:r>
          </a:p>
          <a:p>
            <a:pPr lvl="1"/>
            <a:r>
              <a:rPr lang="en-US" sz="2200" dirty="0">
                <a:solidFill>
                  <a:srgbClr val="006600"/>
                </a:solidFill>
              </a:rPr>
              <a:t>In school, the habit is more important than the amount.</a:t>
            </a:r>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8823933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pPr marL="0" indent="0" algn="ctr">
              <a:buNone/>
            </a:pPr>
            <a:r>
              <a:rPr lang="en-US" sz="2500" b="1" u="sng" dirty="0"/>
              <a:t>My challenge to you:</a:t>
            </a:r>
          </a:p>
          <a:p>
            <a:pPr marL="0" indent="0" algn="ctr">
              <a:buNone/>
            </a:pPr>
            <a:r>
              <a:rPr lang="en-US" sz="2500" dirty="0"/>
              <a:t>Take $10 of every paycheck and move it into a savings account.</a:t>
            </a:r>
            <a:br>
              <a:rPr lang="en-US" sz="2500" dirty="0"/>
            </a:br>
            <a:r>
              <a:rPr lang="en-US" sz="2500" dirty="0"/>
              <a:t>If you can save more, do it.</a:t>
            </a:r>
          </a:p>
          <a:p>
            <a:pPr marL="0" indent="0" algn="ctr">
              <a:buNone/>
            </a:pPr>
            <a:endParaRPr lang="en-US" sz="1200" dirty="0"/>
          </a:p>
          <a:p>
            <a:pPr marL="0" indent="0" algn="ctr">
              <a:buNone/>
            </a:pPr>
            <a:r>
              <a:rPr lang="en-US" sz="2500" dirty="0"/>
              <a:t>But at a minimum, save $10 of every paycheck to develop the habit.</a:t>
            </a:r>
          </a:p>
          <a:p>
            <a:pPr marL="0" indent="0" algn="ctr">
              <a:buNone/>
            </a:pPr>
            <a:endParaRPr lang="en-US" sz="2500" dirty="0"/>
          </a:p>
          <a:p>
            <a:pPr marL="0" indent="0" algn="ctr">
              <a:buNone/>
            </a:pPr>
            <a:r>
              <a:rPr lang="en-US" sz="2500" b="1" u="sng" dirty="0">
                <a:solidFill>
                  <a:srgbClr val="C00000"/>
                </a:solidFill>
              </a:rPr>
              <a:t>My advanced challenge to you:</a:t>
            </a:r>
          </a:p>
          <a:p>
            <a:pPr marL="0" indent="0" algn="ctr">
              <a:buNone/>
            </a:pPr>
            <a:r>
              <a:rPr lang="en-US" sz="2500" dirty="0">
                <a:solidFill>
                  <a:srgbClr val="C00000"/>
                </a:solidFill>
              </a:rPr>
              <a:t>Take half of what you save each month and invest it in the stock market.</a:t>
            </a:r>
          </a:p>
          <a:p>
            <a:pPr algn="ctr"/>
            <a:endParaRPr lang="en-US" sz="2200" dirty="0"/>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794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p:cTn id="1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Stary by asking yourself a few questions:</a:t>
            </a:r>
          </a:p>
          <a:p>
            <a:pPr lvl="1"/>
            <a:r>
              <a:rPr lang="en-US" sz="2500" dirty="0"/>
              <a:t>How much do I need to save?</a:t>
            </a:r>
          </a:p>
          <a:p>
            <a:pPr lvl="1"/>
            <a:r>
              <a:rPr lang="en-US" sz="2500" dirty="0"/>
              <a:t>When am I going to make this purchase?</a:t>
            </a:r>
          </a:p>
          <a:p>
            <a:pPr lvl="1"/>
            <a:r>
              <a:rPr lang="en-US" sz="2500" dirty="0"/>
              <a:t>Is this essential or discretionary?  (A refrigerator or car vs. a vacation)</a:t>
            </a:r>
          </a:p>
          <a:p>
            <a:endParaRPr lang="en-US" sz="2500" dirty="0"/>
          </a:p>
          <a:p>
            <a:r>
              <a:rPr lang="en-US" sz="2500" dirty="0"/>
              <a:t>These questions will help identify timing and priority.</a:t>
            </a:r>
          </a:p>
          <a:p>
            <a:pPr lvl="1"/>
            <a:r>
              <a:rPr lang="en-US" sz="2500" dirty="0"/>
              <a:t>Knowing timing &amp; priority will help determine how you save.</a:t>
            </a:r>
          </a:p>
          <a:p>
            <a:pPr lvl="2"/>
            <a:r>
              <a:rPr lang="en-US" sz="2500" dirty="0"/>
              <a:t>Do you use a bank savings account or do you have time to invest in the stock market?</a:t>
            </a:r>
          </a:p>
        </p:txBody>
      </p:sp>
      <p:sp>
        <p:nvSpPr>
          <p:cNvPr id="4" name="Rectangle 2">
            <a:extLst>
              <a:ext uri="{FF2B5EF4-FFF2-40B4-BE49-F238E27FC236}">
                <a16:creationId xmlns:a16="http://schemas.microsoft.com/office/drawing/2014/main" id="{B4F1FC66-8E37-FA4B-A800-F941FDA3410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2789961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We will talk about my 5 buckets for saving-</a:t>
            </a:r>
            <a:br>
              <a:rPr lang="en-US" sz="2500" dirty="0"/>
            </a:br>
            <a:r>
              <a:rPr lang="en-US" sz="2500" dirty="0"/>
              <a:t>investing in a few slides. </a:t>
            </a:r>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4585310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We will talk about my 5 buckets for saving-</a:t>
            </a:r>
            <a:br>
              <a:rPr lang="en-US" sz="2500" dirty="0"/>
            </a:br>
            <a:r>
              <a:rPr lang="en-US" sz="2500" dirty="0"/>
              <a:t>investing in a few slides. </a:t>
            </a:r>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7" name="Rounded Rectangle 6">
            <a:extLst>
              <a:ext uri="{FF2B5EF4-FFF2-40B4-BE49-F238E27FC236}">
                <a16:creationId xmlns:a16="http://schemas.microsoft.com/office/drawing/2014/main" id="{F6F31585-3277-BD44-B7C3-FB50324CBD7D}"/>
              </a:ext>
            </a:extLst>
          </p:cNvPr>
          <p:cNvSpPr/>
          <p:nvPr/>
        </p:nvSpPr>
        <p:spPr>
          <a:xfrm>
            <a:off x="1287572" y="2967227"/>
            <a:ext cx="5673701" cy="2414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These budgeting templates are in the handbook on pages 24-25.</a:t>
            </a:r>
          </a:p>
          <a:p>
            <a:pPr algn="ctr"/>
            <a:r>
              <a:rPr lang="en-US" sz="2000" b="1" dirty="0"/>
              <a:t>You can download them from the MCOBA website, search for “Personal Financial Planning.”</a:t>
            </a:r>
          </a:p>
          <a:p>
            <a:pPr algn="ctr"/>
            <a:r>
              <a:rPr lang="en-US" sz="2000" b="1" dirty="0"/>
              <a:t>Or you can email me and I will send them to you.</a:t>
            </a:r>
            <a:r>
              <a:rPr lang="en-US" sz="3000" b="1" dirty="0"/>
              <a:t> </a:t>
            </a:r>
          </a:p>
        </p:txBody>
      </p:sp>
    </p:spTree>
    <p:extLst>
      <p:ext uri="{BB962C8B-B14F-4D97-AF65-F5344CB8AC3E}">
        <p14:creationId xmlns:p14="http://schemas.microsoft.com/office/powerpoint/2010/main" val="30378913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investing</a:t>
            </a:r>
            <a:r>
              <a:rPr lang="en-US" b="1" i="1" dirty="0">
                <a:solidFill>
                  <a:srgbClr val="006600"/>
                </a:solidFill>
              </a:rPr>
              <a:t> each month?</a:t>
            </a:r>
          </a:p>
          <a:p>
            <a:pPr marL="0" indent="0" algn="ctr">
              <a:buNone/>
            </a:pPr>
            <a:endParaRPr lang="en-US" b="1" i="1" dirty="0">
              <a:solidFill>
                <a:srgbClr val="006600"/>
              </a:solidFill>
            </a:endParaRPr>
          </a:p>
          <a:p>
            <a:r>
              <a:rPr lang="en-US" dirty="0">
                <a:solidFill>
                  <a:srgbClr val="006600"/>
                </a:solidFill>
              </a:rPr>
              <a:t>Again, only you can answer this. Nobody can answer this for you.</a:t>
            </a:r>
          </a:p>
          <a:p>
            <a:r>
              <a:rPr lang="en-US" dirty="0">
                <a:solidFill>
                  <a:srgbClr val="006600"/>
                </a:solidFill>
              </a:rPr>
              <a:t>Your goals, values and resources are unique to you…and only you.</a:t>
            </a:r>
          </a:p>
          <a:p>
            <a:r>
              <a:rPr lang="en-US" dirty="0">
                <a:solidFill>
                  <a:srgbClr val="006600"/>
                </a:solidFill>
              </a:rPr>
              <a:t>You may read reports about how much you should have saved by a certain age or whatever.</a:t>
            </a:r>
          </a:p>
          <a:p>
            <a:pPr lvl="1"/>
            <a:r>
              <a:rPr lang="en-US" dirty="0">
                <a:solidFill>
                  <a:srgbClr val="006600"/>
                </a:solidFill>
              </a:rPr>
              <a:t>It’s okay to read those, but be sure to put them into your own perspective.</a:t>
            </a:r>
          </a:p>
          <a:p>
            <a:pPr lvl="1"/>
            <a:r>
              <a:rPr lang="en-US" dirty="0">
                <a:solidFill>
                  <a:srgbClr val="006600"/>
                </a:solidFill>
              </a:rPr>
              <a:t>Those articles do not know what your goals are, do not know that you are in graduate school and do not know what your future plans are.</a:t>
            </a:r>
          </a:p>
          <a:p>
            <a:pPr lvl="1"/>
            <a:r>
              <a:rPr lang="en-US" dirty="0">
                <a:solidFill>
                  <a:srgbClr val="006600"/>
                </a:solidFill>
              </a:rPr>
              <a:t>It is important to have a plan – but it is critical that that plan is unique to you and your situation. </a:t>
            </a:r>
          </a:p>
          <a:p>
            <a:pPr marL="0" indent="0">
              <a:buNone/>
            </a:pPr>
            <a:endParaRPr lang="en-US" b="1" i="1" dirty="0">
              <a:solidFill>
                <a:srgbClr val="C00000"/>
              </a:solidFill>
            </a:endParaRPr>
          </a:p>
          <a:p>
            <a:pPr marL="0" indent="0">
              <a:buNone/>
            </a:pPr>
            <a:endParaRPr lang="en-US" dirty="0"/>
          </a:p>
        </p:txBody>
      </p:sp>
      <p:sp>
        <p:nvSpPr>
          <p:cNvPr id="4" name="Rectangle 2">
            <a:extLst>
              <a:ext uri="{FF2B5EF4-FFF2-40B4-BE49-F238E27FC236}">
                <a16:creationId xmlns:a16="http://schemas.microsoft.com/office/drawing/2014/main" id="{05FBEC9A-CD07-B843-870C-A8E233B42CF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4591506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1183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528679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Which of these company stocks has performed the best over the past 5 years?</a:t>
            </a:r>
            <a:endParaRPr lang="en-US" sz="6000" b="1" i="1" dirty="0">
              <a:solidFill>
                <a:srgbClr val="006600"/>
              </a:solidFill>
            </a:endParaRP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Pfizer</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9826610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2022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7470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2022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$1,581</a:t>
            </a:r>
          </a:p>
          <a:p>
            <a:pPr marL="0" indent="0" algn="ctr">
              <a:buNone/>
            </a:pPr>
            <a:r>
              <a:rPr lang="en-US" sz="1400" b="1" dirty="0">
                <a:solidFill>
                  <a:schemeClr val="bg1"/>
                </a:solidFill>
              </a:rPr>
              <a:t>(that’s a 13.2% annual return)</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24875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2015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404213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2015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br>
              <a:rPr lang="en-US" sz="5000" b="1" dirty="0">
                <a:solidFill>
                  <a:schemeClr val="bg1"/>
                </a:solidFill>
              </a:rPr>
            </a:br>
            <a:r>
              <a:rPr lang="en-US" sz="1400" b="1" dirty="0">
                <a:solidFill>
                  <a:schemeClr val="bg1"/>
                </a:solidFill>
              </a:rPr>
              <a:t>(that’s a 13.9% annual return)</a:t>
            </a:r>
          </a:p>
        </p:txBody>
      </p:sp>
    </p:spTree>
    <p:extLst>
      <p:ext uri="{BB962C8B-B14F-4D97-AF65-F5344CB8AC3E}">
        <p14:creationId xmlns:p14="http://schemas.microsoft.com/office/powerpoint/2010/main" val="29549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21712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84172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5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08018"/>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brian.bolton@louisiana.edu</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https://</a:t>
            </a:r>
            <a:r>
              <a:rPr lang="en-US" sz="4400" dirty="0" err="1">
                <a:latin typeface="Times New Roman" panose="02020603050405020304" pitchFamily="18" charset="0"/>
                <a:cs typeface="Times New Roman" panose="02020603050405020304" pitchFamily="18" charset="0"/>
              </a:rPr>
              <a:t>business.louisiana.edu</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financeispersonal</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81001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 </a:t>
            </a:r>
            <a:r>
              <a:rPr lang="en-US" sz="2400" b="1" dirty="0">
                <a:solidFill>
                  <a:schemeClr val="bg1"/>
                </a:solidFill>
              </a:rPr>
              <a:t>(3.0%)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 </a:t>
            </a:r>
            <a:r>
              <a:rPr lang="en-US" sz="2400" b="1" dirty="0">
                <a:solidFill>
                  <a:schemeClr val="bg1"/>
                </a:solidFill>
              </a:rPr>
              <a:t>(2.3%)</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 </a:t>
            </a:r>
            <a:r>
              <a:rPr lang="en-US" sz="2400" b="1" dirty="0">
                <a:solidFill>
                  <a:schemeClr val="bg1"/>
                </a:solidFill>
              </a:rPr>
              <a:t>(3.0%)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r>
              <a:rPr lang="en-US" sz="2400" b="1" dirty="0">
                <a:solidFill>
                  <a:schemeClr val="bg1"/>
                </a:solidFill>
              </a:rPr>
              <a:t> (3.6%)</a:t>
            </a:r>
          </a:p>
        </p:txBody>
      </p:sp>
    </p:spTree>
    <p:extLst>
      <p:ext uri="{BB962C8B-B14F-4D97-AF65-F5344CB8AC3E}">
        <p14:creationId xmlns:p14="http://schemas.microsoft.com/office/powerpoint/2010/main" val="4150999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$200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117809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$200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995601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a:t>
            </a:r>
            <a:r>
              <a:rPr lang="en-US" b="1" dirty="0">
                <a:solidFill>
                  <a:srgbClr val="C00000"/>
                </a:solidFill>
                <a:highlight>
                  <a:srgbClr val="FFFF00"/>
                </a:highlight>
              </a:rPr>
              <a:t>$700</a:t>
            </a:r>
            <a:r>
              <a:rPr lang="en-US" dirty="0">
                <a:solidFill>
                  <a:srgbClr val="C00000"/>
                </a:solidFill>
              </a:rPr>
              <a:t>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371098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a:t>
            </a:r>
            <a:r>
              <a:rPr lang="en-US" b="1" dirty="0">
                <a:solidFill>
                  <a:srgbClr val="C00000"/>
                </a:solidFill>
                <a:highlight>
                  <a:srgbClr val="FFFF00"/>
                </a:highlight>
              </a:rPr>
              <a:t>$700</a:t>
            </a:r>
            <a:r>
              <a:rPr lang="en-US" dirty="0">
                <a:solidFill>
                  <a:srgbClr val="C00000"/>
                </a:solidFill>
              </a:rPr>
              <a:t>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338697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240431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387027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$60,371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241338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$60,371</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140213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4431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histogram&#10;&#10;Description automatically generated">
            <a:extLst>
              <a:ext uri="{FF2B5EF4-FFF2-40B4-BE49-F238E27FC236}">
                <a16:creationId xmlns:a16="http://schemas.microsoft.com/office/drawing/2014/main" id="{B92C0D45-921A-C07A-7A33-E58879747DC7}"/>
              </a:ext>
            </a:extLst>
          </p:cNvPr>
          <p:cNvPicPr>
            <a:picLocks noChangeAspect="1"/>
          </p:cNvPicPr>
          <p:nvPr/>
        </p:nvPicPr>
        <p:blipFill>
          <a:blip r:embed="rId2"/>
          <a:stretch>
            <a:fillRect/>
          </a:stretch>
        </p:blipFill>
        <p:spPr>
          <a:xfrm>
            <a:off x="74929" y="400886"/>
            <a:ext cx="12012107" cy="4509252"/>
          </a:xfrm>
          <a:prstGeom prst="rect">
            <a:avLst/>
          </a:prstGeom>
        </p:spPr>
      </p:pic>
      <p:pic>
        <p:nvPicPr>
          <p:cNvPr id="3" name="Picture 2" descr="Text&#10;&#10;Description automatically generated">
            <a:extLst>
              <a:ext uri="{FF2B5EF4-FFF2-40B4-BE49-F238E27FC236}">
                <a16:creationId xmlns:a16="http://schemas.microsoft.com/office/drawing/2014/main" id="{25B1C32C-B113-E985-D7DD-35A438F4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55" y="5026107"/>
            <a:ext cx="3274853" cy="1614812"/>
          </a:xfrm>
          <a:prstGeom prst="rect">
            <a:avLst/>
          </a:prstGeom>
          <a:ln w="38100">
            <a:solidFill>
              <a:srgbClr val="FF0000"/>
            </a:solidFill>
          </a:ln>
        </p:spPr>
      </p:pic>
    </p:spTree>
    <p:extLst>
      <p:ext uri="{BB962C8B-B14F-4D97-AF65-F5344CB8AC3E}">
        <p14:creationId xmlns:p14="http://schemas.microsoft.com/office/powerpoint/2010/main" val="190871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Which of these company stocks has performed the best over the past 2 years?</a:t>
            </a:r>
            <a:endParaRPr lang="en-US" sz="6000" b="1" i="1" dirty="0">
              <a:solidFill>
                <a:srgbClr val="006600"/>
              </a:solidFill>
            </a:endParaRP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Pfizer</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564358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pic>
        <p:nvPicPr>
          <p:cNvPr id="4" name="Picture 3">
            <a:extLst>
              <a:ext uri="{FF2B5EF4-FFF2-40B4-BE49-F238E27FC236}">
                <a16:creationId xmlns:a16="http://schemas.microsoft.com/office/drawing/2014/main" id="{4398C2ED-5153-949E-6DDC-1E75061B5148}"/>
              </a:ext>
            </a:extLst>
          </p:cNvPr>
          <p:cNvPicPr>
            <a:picLocks noChangeAspect="1"/>
          </p:cNvPicPr>
          <p:nvPr/>
        </p:nvPicPr>
        <p:blipFill>
          <a:blip r:embed="rId2"/>
          <a:stretch>
            <a:fillRect/>
          </a:stretch>
        </p:blipFill>
        <p:spPr>
          <a:xfrm>
            <a:off x="31749" y="1119332"/>
            <a:ext cx="12115437" cy="4786168"/>
          </a:xfrm>
          <a:prstGeom prst="rect">
            <a:avLst/>
          </a:prstGeom>
        </p:spPr>
      </p:pic>
      <p:sp>
        <p:nvSpPr>
          <p:cNvPr id="5" name="TextBox 4">
            <a:extLst>
              <a:ext uri="{FF2B5EF4-FFF2-40B4-BE49-F238E27FC236}">
                <a16:creationId xmlns:a16="http://schemas.microsoft.com/office/drawing/2014/main" id="{640A31F2-6084-DD97-BBB7-C1298702DBA5}"/>
              </a:ext>
            </a:extLst>
          </p:cNvPr>
          <p:cNvSpPr txBox="1"/>
          <p:nvPr/>
        </p:nvSpPr>
        <p:spPr>
          <a:xfrm>
            <a:off x="895350" y="4705350"/>
            <a:ext cx="584200" cy="246221"/>
          </a:xfrm>
          <a:prstGeom prst="rect">
            <a:avLst/>
          </a:prstGeom>
          <a:noFill/>
        </p:spPr>
        <p:txBody>
          <a:bodyPr wrap="square" rtlCol="0">
            <a:spAutoFit/>
          </a:bodyPr>
          <a:lstStyle/>
          <a:p>
            <a:r>
              <a:rPr lang="en-US" sz="1000" b="1" dirty="0"/>
              <a:t>Pfizer</a:t>
            </a:r>
          </a:p>
        </p:txBody>
      </p:sp>
      <p:sp>
        <p:nvSpPr>
          <p:cNvPr id="7" name="TextBox 6">
            <a:extLst>
              <a:ext uri="{FF2B5EF4-FFF2-40B4-BE49-F238E27FC236}">
                <a16:creationId xmlns:a16="http://schemas.microsoft.com/office/drawing/2014/main" id="{1199FCE0-7BF1-9BD8-0014-6CED1ECB16CE}"/>
              </a:ext>
            </a:extLst>
          </p:cNvPr>
          <p:cNvSpPr txBox="1"/>
          <p:nvPr/>
        </p:nvSpPr>
        <p:spPr>
          <a:xfrm>
            <a:off x="1993900" y="4705350"/>
            <a:ext cx="584200" cy="246221"/>
          </a:xfrm>
          <a:prstGeom prst="rect">
            <a:avLst/>
          </a:prstGeom>
          <a:noFill/>
        </p:spPr>
        <p:txBody>
          <a:bodyPr wrap="square" rtlCol="0">
            <a:spAutoFit/>
          </a:bodyPr>
          <a:lstStyle/>
          <a:p>
            <a:r>
              <a:rPr lang="en-US" sz="1000" b="1" dirty="0"/>
              <a:t> Nike</a:t>
            </a:r>
          </a:p>
        </p:txBody>
      </p:sp>
      <p:sp>
        <p:nvSpPr>
          <p:cNvPr id="8" name="TextBox 7">
            <a:extLst>
              <a:ext uri="{FF2B5EF4-FFF2-40B4-BE49-F238E27FC236}">
                <a16:creationId xmlns:a16="http://schemas.microsoft.com/office/drawing/2014/main" id="{FAE92170-5287-BD0A-8D80-93A94DEAB411}"/>
              </a:ext>
            </a:extLst>
          </p:cNvPr>
          <p:cNvSpPr txBox="1"/>
          <p:nvPr/>
        </p:nvSpPr>
        <p:spPr>
          <a:xfrm>
            <a:off x="3149600" y="4705349"/>
            <a:ext cx="584200" cy="246221"/>
          </a:xfrm>
          <a:prstGeom prst="rect">
            <a:avLst/>
          </a:prstGeom>
          <a:noFill/>
        </p:spPr>
        <p:txBody>
          <a:bodyPr wrap="square" rtlCol="0">
            <a:spAutoFit/>
          </a:bodyPr>
          <a:lstStyle/>
          <a:p>
            <a:r>
              <a:rPr lang="en-US" sz="1000" b="1" dirty="0"/>
              <a:t>Disney</a:t>
            </a:r>
          </a:p>
        </p:txBody>
      </p:sp>
    </p:spTree>
    <p:extLst>
      <p:ext uri="{BB962C8B-B14F-4D97-AF65-F5344CB8AC3E}">
        <p14:creationId xmlns:p14="http://schemas.microsoft.com/office/powerpoint/2010/main" val="1729163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115D9F-4DAC-7F64-39E7-FD11B10BC55E}"/>
              </a:ext>
            </a:extLst>
          </p:cNvPr>
          <p:cNvSpPr txBox="1"/>
          <p:nvPr/>
        </p:nvSpPr>
        <p:spPr>
          <a:xfrm>
            <a:off x="3367382" y="5699503"/>
            <a:ext cx="8208509" cy="353943"/>
          </a:xfrm>
          <a:prstGeom prst="rect">
            <a:avLst/>
          </a:prstGeom>
          <a:noFill/>
        </p:spPr>
        <p:txBody>
          <a:bodyPr wrap="square">
            <a:spAutoFit/>
          </a:bodyPr>
          <a:lstStyle/>
          <a:p>
            <a:pPr algn="ctr"/>
            <a:r>
              <a:rPr lang="en-US" sz="1700" b="1" i="1" dirty="0">
                <a:solidFill>
                  <a:srgbClr val="C00000"/>
                </a:solidFill>
                <a:effectLst/>
                <a:latin typeface="Helvetica Neue" panose="02000503000000020004" pitchFamily="2" charset="0"/>
              </a:rPr>
              <a:t>Debt, Taxes &amp; Resolutions</a:t>
            </a:r>
          </a:p>
        </p:txBody>
      </p:sp>
    </p:spTree>
    <p:extLst>
      <p:ext uri="{BB962C8B-B14F-4D97-AF65-F5344CB8AC3E}">
        <p14:creationId xmlns:p14="http://schemas.microsoft.com/office/powerpoint/2010/main" val="25126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33"/>
                                        </p:tgtEl>
                                      </p:cBhvr>
                                    </p:animEffect>
                                    <p:animScale>
                                      <p:cBhvr>
                                        <p:cTn id="7" dur="250" autoRev="1" fill="hold"/>
                                        <p:tgtEl>
                                          <p:spTgt spid="3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34"/>
                                        </p:tgtEl>
                                      </p:cBhvr>
                                    </p:animEffect>
                                    <p:animScale>
                                      <p:cBhvr>
                                        <p:cTn id="13" dur="250" autoRev="1" fill="hold"/>
                                        <p:tgtEl>
                                          <p:spTgt spid="34"/>
                                        </p:tgtEl>
                                      </p:cBhvr>
                                      <p:by x="105000" y="105000"/>
                                    </p:animScale>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A74E2C8E-1C0B-CE85-AD24-13AA7E33D157}"/>
              </a:ext>
            </a:extLst>
          </p:cNvPr>
          <p:cNvSpPr/>
          <p:nvPr/>
        </p:nvSpPr>
        <p:spPr>
          <a:xfrm>
            <a:off x="8084787" y="3421428"/>
            <a:ext cx="3481987" cy="201047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D407163-C88B-AC4E-C250-ECEC71EEFF0A}"/>
              </a:ext>
            </a:extLst>
          </p:cNvPr>
          <p:cNvSpPr/>
          <p:nvPr/>
        </p:nvSpPr>
        <p:spPr>
          <a:xfrm>
            <a:off x="6096000" y="1120294"/>
            <a:ext cx="3060111" cy="201047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735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3262038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169407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0FD7D08-5631-2AED-F213-348047EAF1CD}"/>
              </a:ext>
            </a:extLst>
          </p:cNvPr>
          <p:cNvSpPr/>
          <p:nvPr/>
        </p:nvSpPr>
        <p:spPr>
          <a:xfrm>
            <a:off x="1542165" y="864495"/>
            <a:ext cx="9107667" cy="45287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 believe that your college degree is the best investment you can ever make.</a:t>
            </a:r>
          </a:p>
          <a:p>
            <a:pPr algn="ctr"/>
            <a:endParaRPr lang="en-US" sz="3200" b="1" dirty="0"/>
          </a:p>
          <a:p>
            <a:pPr algn="ctr"/>
            <a:r>
              <a:rPr lang="en-US" sz="3200" b="1" dirty="0"/>
              <a:t>But it is very expensive – in terms of money, time, energy and opportunity costs.</a:t>
            </a:r>
          </a:p>
          <a:p>
            <a:pPr algn="ctr"/>
            <a:endParaRPr lang="en-US" sz="3200" b="1" dirty="0"/>
          </a:p>
          <a:p>
            <a:pPr algn="ctr"/>
            <a:r>
              <a:rPr lang="en-US" sz="3200" b="1" dirty="0"/>
              <a:t>Take a minute to think about all of the costs involved in getting your degree…</a:t>
            </a:r>
            <a:endParaRPr lang="en-US" sz="4400" b="1" dirty="0"/>
          </a:p>
        </p:txBody>
      </p:sp>
    </p:spTree>
    <p:extLst>
      <p:ext uri="{BB962C8B-B14F-4D97-AF65-F5344CB8AC3E}">
        <p14:creationId xmlns:p14="http://schemas.microsoft.com/office/powerpoint/2010/main" val="3308714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1353024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sz="2600" b="1" i="1" dirty="0">
                <a:solidFill>
                  <a:srgbClr val="C00000"/>
                </a:solidFill>
              </a:rPr>
              <a:t>Student loans – if they are federally subsidized loans – are some of the BEST debt you have. </a:t>
            </a:r>
          </a:p>
          <a:p>
            <a:pPr marL="0" indent="0" algn="ctr">
              <a:buNone/>
            </a:pPr>
            <a:endParaRPr lang="en-US" sz="2600" b="1" i="1" dirty="0">
              <a:solidFill>
                <a:srgbClr val="C00000"/>
              </a:solidFill>
            </a:endParaRPr>
          </a:p>
          <a:p>
            <a:pPr marL="0" indent="0" algn="ctr">
              <a:buNone/>
            </a:pPr>
            <a:r>
              <a:rPr lang="en-US" sz="2600" b="1" i="1" dirty="0">
                <a:solidFill>
                  <a:srgbClr val="C00000"/>
                </a:solidFill>
              </a:rPr>
              <a:t>They generally have low interest rates, flexible repayment plans&amp; the possibility of forgiveness.</a:t>
            </a:r>
          </a:p>
          <a:p>
            <a:pPr marL="0" indent="0" algn="ctr">
              <a:buNone/>
            </a:pPr>
            <a:endParaRPr lang="en-US" sz="2600" b="1" i="1" dirty="0">
              <a:solidFill>
                <a:srgbClr val="C00000"/>
              </a:solidFill>
            </a:endParaRPr>
          </a:p>
          <a:p>
            <a:pPr marL="0" indent="0" algn="ctr">
              <a:buNone/>
            </a:pPr>
            <a:r>
              <a:rPr lang="en-US" sz="2600" b="1" i="1" dirty="0">
                <a:solidFill>
                  <a:srgbClr val="C00000"/>
                </a:solidFill>
              </a:rPr>
              <a:t>HOWEVER, if you have private, unsubsidized student loans, they could be BAD debt that you want to pay off as soon as you are able.</a:t>
            </a:r>
          </a:p>
        </p:txBody>
      </p:sp>
    </p:spTree>
    <p:extLst>
      <p:ext uri="{BB962C8B-B14F-4D97-AF65-F5344CB8AC3E}">
        <p14:creationId xmlns:p14="http://schemas.microsoft.com/office/powerpoint/2010/main" val="89357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00CC"/>
              </a:solidFill>
            </a:endParaRPr>
          </a:p>
          <a:p>
            <a:pPr marL="0" indent="0" algn="ctr">
              <a:buNone/>
            </a:pPr>
            <a:r>
              <a:rPr lang="en-US" b="1" i="1" dirty="0">
                <a:solidFill>
                  <a:srgbClr val="0000CC"/>
                </a:solidFill>
              </a:rPr>
              <a:t>Is it smart to pay off </a:t>
            </a:r>
            <a:r>
              <a:rPr lang="en-US" b="1" i="1" dirty="0">
                <a:solidFill>
                  <a:srgbClr val="006600"/>
                </a:solidFill>
              </a:rPr>
              <a:t>CREDIT CARD DEBT</a:t>
            </a:r>
            <a:r>
              <a:rPr lang="en-US" b="1" i="1" dirty="0">
                <a:solidFill>
                  <a:srgbClr val="0000CC"/>
                </a:solidFill>
              </a:rPr>
              <a:t> as soon as you are able to? </a:t>
            </a:r>
          </a:p>
          <a:p>
            <a:pPr marL="0" indent="0" algn="ctr">
              <a:buNone/>
            </a:pPr>
            <a:endParaRPr lang="en-US" b="1" i="1" dirty="0">
              <a:solidFill>
                <a:srgbClr val="C00000"/>
              </a:solidFill>
            </a:endParaRPr>
          </a:p>
          <a:p>
            <a:pPr marL="0" indent="0" algn="ctr">
              <a:buNone/>
            </a:pPr>
            <a:r>
              <a:rPr lang="en-US" b="1" i="1" dirty="0">
                <a:solidFill>
                  <a:srgbClr val="C00000"/>
                </a:solidFill>
              </a:rPr>
              <a:t>General Answer: </a:t>
            </a:r>
            <a:r>
              <a:rPr lang="en-US" b="1" i="1" dirty="0">
                <a:solidFill>
                  <a:srgbClr val="006600"/>
                </a:solidFill>
              </a:rPr>
              <a:t>YES. ALWAYS. FOR EVERYONE.</a:t>
            </a:r>
            <a:endParaRPr lang="en-US" sz="2600" b="1" i="1" dirty="0">
              <a:solidFill>
                <a:srgbClr val="C00000"/>
              </a:solidFill>
            </a:endParaRPr>
          </a:p>
        </p:txBody>
      </p:sp>
    </p:spTree>
    <p:extLst>
      <p:ext uri="{BB962C8B-B14F-4D97-AF65-F5344CB8AC3E}">
        <p14:creationId xmlns:p14="http://schemas.microsoft.com/office/powerpoint/2010/main" val="8949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441061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3834556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452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3245091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C00000"/>
                </a:solidFill>
              </a:rPr>
              <a:t>Mental Budgeting</a:t>
            </a:r>
            <a:r>
              <a:rPr lang="en-US" i="1" dirty="0">
                <a:solidFill>
                  <a:srgbClr val="C00000"/>
                </a:solidFill>
              </a:rPr>
              <a:t>: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1278076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0000CC"/>
                </a:solidFill>
              </a:rPr>
              <a:t>FREE MONEY! </a:t>
            </a:r>
          </a:p>
          <a:p>
            <a:pPr lvl="1"/>
            <a:r>
              <a:rPr lang="en-US" sz="2600" i="1" dirty="0">
                <a:solidFill>
                  <a:srgbClr val="0000CC"/>
                </a:solidFill>
              </a:rPr>
              <a:t>I pay off the full balance of each card each month. If I make a purchase on October 5, the cash does not leave my bank account until December 1. </a:t>
            </a:r>
          </a:p>
          <a:p>
            <a:pPr lvl="2"/>
            <a:r>
              <a:rPr lang="en-US" sz="2600" i="1" dirty="0">
                <a:solidFill>
                  <a:srgbClr val="0000CC"/>
                </a:solidFill>
              </a:rPr>
              <a:t>It might only be a penny or two, but earning interest during those 57 days feels kind of nice.</a:t>
            </a:r>
          </a:p>
          <a:p>
            <a:pPr lvl="1"/>
            <a:r>
              <a:rPr lang="en-US" sz="2600" i="1" dirty="0">
                <a:solidFill>
                  <a:srgbClr val="0000CC"/>
                </a:solidFill>
              </a:rPr>
              <a:t>Miles, cash-back and other rewards.</a:t>
            </a:r>
          </a:p>
          <a:p>
            <a:pPr lvl="2"/>
            <a:r>
              <a:rPr lang="en-US" sz="2600" i="1" dirty="0">
                <a:solidFill>
                  <a:srgbClr val="0000CC"/>
                </a:solidFill>
              </a:rPr>
              <a:t>Choose a card with benefits that you would be paying for anyway. And then cash in the rewards instead of paying cash in the future.</a:t>
            </a:r>
            <a:endParaRPr lang="en-US" sz="2600" dirty="0">
              <a:solidFill>
                <a:srgbClr val="0000CC"/>
              </a:solidFill>
            </a:endParaRPr>
          </a:p>
        </p:txBody>
      </p:sp>
    </p:spTree>
    <p:extLst>
      <p:ext uri="{BB962C8B-B14F-4D97-AF65-F5344CB8AC3E}">
        <p14:creationId xmlns:p14="http://schemas.microsoft.com/office/powerpoint/2010/main" val="3244330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312721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9AEF0BC-6D4A-30BC-D318-C6809056A0F5}"/>
              </a:ext>
            </a:extLst>
          </p:cNvPr>
          <p:cNvSpPr txBox="1">
            <a:spLocks noChangeArrowheads="1"/>
          </p:cNvSpPr>
          <p:nvPr/>
        </p:nvSpPr>
        <p:spPr bwMode="auto">
          <a:xfrm>
            <a:off x="9027407" y="641875"/>
            <a:ext cx="3092669" cy="3292474"/>
          </a:xfrm>
          <a:prstGeom prst="rect">
            <a:avLst/>
          </a:prstGeom>
          <a:solidFill>
            <a:schemeClr val="accent1">
              <a:lumMod val="50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WEALTH GAP</a:t>
            </a:r>
          </a:p>
          <a:p>
            <a:pPr algn="ctr"/>
            <a:r>
              <a:rPr lang="en-US" b="1" dirty="0">
                <a:solidFill>
                  <a:schemeClr val="bg1"/>
                </a:solidFill>
                <a:latin typeface="Calibri" panose="020F0502020204030204" pitchFamily="34" charset="0"/>
                <a:cs typeface="Calibri" panose="020F0502020204030204" pitchFamily="34" charset="0"/>
              </a:rPr>
              <a:t> IN THE</a:t>
            </a:r>
          </a:p>
          <a:p>
            <a:pPr algn="ctr"/>
            <a:r>
              <a:rPr lang="en-US" b="1" dirty="0">
                <a:solidFill>
                  <a:schemeClr val="bg1"/>
                </a:solidFill>
                <a:latin typeface="Calibri" panose="020F0502020204030204" pitchFamily="34" charset="0"/>
                <a:cs typeface="Calibri" panose="020F0502020204030204" pitchFamily="34" charset="0"/>
              </a:rPr>
              <a:t> USA</a:t>
            </a:r>
          </a:p>
        </p:txBody>
      </p:sp>
      <p:pic>
        <p:nvPicPr>
          <p:cNvPr id="2" name="Picture 1">
            <a:extLst>
              <a:ext uri="{FF2B5EF4-FFF2-40B4-BE49-F238E27FC236}">
                <a16:creationId xmlns:a16="http://schemas.microsoft.com/office/drawing/2014/main" id="{CEB7B394-3048-FC27-8081-87FEA3D2D824}"/>
              </a:ext>
            </a:extLst>
          </p:cNvPr>
          <p:cNvPicPr>
            <a:picLocks noChangeAspect="1"/>
          </p:cNvPicPr>
          <p:nvPr/>
        </p:nvPicPr>
        <p:blipFill>
          <a:blip r:embed="rId3"/>
          <a:stretch>
            <a:fillRect/>
          </a:stretch>
        </p:blipFill>
        <p:spPr>
          <a:xfrm>
            <a:off x="71924" y="109001"/>
            <a:ext cx="8903083" cy="6721463"/>
          </a:xfrm>
          <a:prstGeom prst="rect">
            <a:avLst/>
          </a:prstGeom>
        </p:spPr>
      </p:pic>
    </p:spTree>
    <p:extLst>
      <p:ext uri="{BB962C8B-B14F-4D97-AF65-F5344CB8AC3E}">
        <p14:creationId xmlns:p14="http://schemas.microsoft.com/office/powerpoint/2010/main" val="579546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987926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735427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
        <p:nvSpPr>
          <p:cNvPr id="2" name="TextBox 1">
            <a:extLst>
              <a:ext uri="{FF2B5EF4-FFF2-40B4-BE49-F238E27FC236}">
                <a16:creationId xmlns:a16="http://schemas.microsoft.com/office/drawing/2014/main" id="{03B17B13-10CD-49CC-80FA-CCBDB16BC58A}"/>
              </a:ext>
            </a:extLst>
          </p:cNvPr>
          <p:cNvSpPr txBox="1"/>
          <p:nvPr/>
        </p:nvSpPr>
        <p:spPr>
          <a:xfrm>
            <a:off x="7865533" y="2396067"/>
            <a:ext cx="3378200" cy="2800767"/>
          </a:xfrm>
          <a:prstGeom prst="rect">
            <a:avLst/>
          </a:prstGeom>
          <a:solidFill>
            <a:schemeClr val="bg1"/>
          </a:solidFill>
          <a:ln w="28575">
            <a:solidFill>
              <a:srgbClr val="FF0000"/>
            </a:solidFill>
          </a:ln>
        </p:spPr>
        <p:txBody>
          <a:bodyPr wrap="square" rtlCol="0">
            <a:spAutoFit/>
          </a:bodyPr>
          <a:lstStyle/>
          <a:p>
            <a:pPr algn="ctr"/>
            <a:r>
              <a:rPr lang="en-US" sz="2200" dirty="0">
                <a:solidFill>
                  <a:srgbClr val="FF0000"/>
                </a:solidFill>
              </a:rPr>
              <a:t>One thing you can do tomorrow that might improve your credit score:</a:t>
            </a:r>
          </a:p>
          <a:p>
            <a:pPr algn="ctr"/>
            <a:endParaRPr lang="en-US" sz="2200" dirty="0">
              <a:solidFill>
                <a:srgbClr val="FF0000"/>
              </a:solidFill>
            </a:endParaRPr>
          </a:p>
          <a:p>
            <a:pPr algn="ctr"/>
            <a:r>
              <a:rPr lang="en-US" sz="2200" dirty="0">
                <a:solidFill>
                  <a:srgbClr val="FF0000"/>
                </a:solidFill>
              </a:rPr>
              <a:t>Ask for a credit limit increase on all of your credit cards or outstanding lines of credit.</a:t>
            </a:r>
          </a:p>
        </p:txBody>
      </p:sp>
    </p:spTree>
    <p:extLst>
      <p:ext uri="{BB962C8B-B14F-4D97-AF65-F5344CB8AC3E}">
        <p14:creationId xmlns:p14="http://schemas.microsoft.com/office/powerpoint/2010/main" val="918239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266068" y="2286901"/>
            <a:ext cx="5680559"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31946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2618409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60204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2552622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793091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486152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79313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t>You cannot escape the responsibility </a:t>
            </a:r>
          </a:p>
          <a:p>
            <a:pPr marL="0" indent="0" algn="ctr">
              <a:buNone/>
            </a:pPr>
            <a:r>
              <a:rPr lang="en-US" sz="4400" b="1" i="1" dirty="0"/>
              <a:t>of tomorrow by avoiding it today.</a:t>
            </a:r>
            <a:endParaRPr lang="en-US" sz="4400" dirty="0"/>
          </a:p>
        </p:txBody>
      </p:sp>
    </p:spTree>
    <p:extLst>
      <p:ext uri="{BB962C8B-B14F-4D97-AF65-F5344CB8AC3E}">
        <p14:creationId xmlns:p14="http://schemas.microsoft.com/office/powerpoint/2010/main" val="3903156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162029"/>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t>Cluster your income so you make less than $14,600 in a year</a:t>
            </a:r>
          </a:p>
          <a:p>
            <a:pPr lvl="1"/>
            <a:r>
              <a:rPr lang="en-US" dirty="0">
                <a:solidFill>
                  <a:srgbClr val="0000CC"/>
                </a:solidFill>
              </a:rPr>
              <a:t>If possible, shift income between years to get the maximum deduction</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Scan tax code and identify 3-5 deductions &amp; credits you qualify for</a:t>
            </a:r>
          </a:p>
          <a:p>
            <a:pPr lvl="1"/>
            <a:r>
              <a:rPr lang="en-US" dirty="0">
                <a:solidFill>
                  <a:srgbClr val="0000CC"/>
                </a:solidFill>
              </a:rPr>
              <a:t>Child tax credit, education expenses (tuition, books…), student loan interest, charitable deductions, small business or hobby-related expenses</a:t>
            </a:r>
          </a:p>
          <a:p>
            <a:pPr lvl="1"/>
            <a:endParaRPr lang="en-US" sz="600" dirty="0">
              <a:solidFill>
                <a:srgbClr val="0000CC"/>
              </a:solidFill>
            </a:endParaRPr>
          </a:p>
          <a:p>
            <a:pPr marL="514350" indent="-514350">
              <a:buFont typeface="+mj-lt"/>
              <a:buAutoNum type="arabicPeriod"/>
            </a:pPr>
            <a:r>
              <a:rPr lang="en-US" dirty="0"/>
              <a:t>Get rid of your income</a:t>
            </a:r>
            <a:endParaRPr lang="en-US" sz="2600" dirty="0">
              <a:solidFill>
                <a:srgbClr val="0000CC"/>
              </a:solidFill>
            </a:endParaRPr>
          </a:p>
        </p:txBody>
      </p:sp>
    </p:spTree>
    <p:extLst>
      <p:ext uri="{BB962C8B-B14F-4D97-AF65-F5344CB8AC3E}">
        <p14:creationId xmlns:p14="http://schemas.microsoft.com/office/powerpoint/2010/main" val="4120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3 Legal Ways to Avoid Taxes</a:t>
            </a:r>
          </a:p>
          <a:p>
            <a:pPr algn="ctr"/>
            <a:r>
              <a:rPr lang="en-US" sz="1600" dirty="0">
                <a:solidFill>
                  <a:schemeClr val="bg1"/>
                </a:solidFill>
                <a:latin typeface="Calibri" panose="020F0502020204030204" pitchFamily="34" charset="0"/>
                <a:cs typeface="Calibri" panose="020F0502020204030204" pitchFamily="34" charset="0"/>
              </a:rPr>
              <a:t>(Avoiding Taxes is Legal &amp; Good; Evading Taxes is Not Legal)</a:t>
            </a:r>
          </a:p>
        </p:txBody>
      </p:sp>
      <p:sp>
        <p:nvSpPr>
          <p:cNvPr id="2" name="Rounded Rectangle 1">
            <a:extLst>
              <a:ext uri="{FF2B5EF4-FFF2-40B4-BE49-F238E27FC236}">
                <a16:creationId xmlns:a16="http://schemas.microsoft.com/office/drawing/2014/main" id="{3AEEF5F4-F457-C30B-B459-3E5CB9172AA2}"/>
              </a:ext>
            </a:extLst>
          </p:cNvPr>
          <p:cNvSpPr/>
          <p:nvPr/>
        </p:nvSpPr>
        <p:spPr>
          <a:xfrm>
            <a:off x="695938"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RETIREMENT INVESTING</a:t>
            </a:r>
          </a:p>
          <a:p>
            <a:pPr algn="ctr"/>
            <a:endParaRPr lang="en-US" sz="3000" b="1" dirty="0">
              <a:solidFill>
                <a:schemeClr val="bg1"/>
              </a:solidFill>
            </a:endParaRPr>
          </a:p>
          <a:p>
            <a:pPr algn="ctr"/>
            <a:r>
              <a:rPr lang="en-US" sz="2800" b="1" i="1" cap="small" dirty="0">
                <a:solidFill>
                  <a:schemeClr val="bg1"/>
                </a:solidFill>
              </a:rPr>
              <a:t>Contributing to an IRA or 401(k) can defer income tax and avoid capital gains taxes</a:t>
            </a:r>
          </a:p>
        </p:txBody>
      </p:sp>
      <p:sp>
        <p:nvSpPr>
          <p:cNvPr id="4" name="Rounded Rectangle 3">
            <a:extLst>
              <a:ext uri="{FF2B5EF4-FFF2-40B4-BE49-F238E27FC236}">
                <a16:creationId xmlns:a16="http://schemas.microsoft.com/office/drawing/2014/main" id="{635F029C-4B31-A83A-CACD-D45EA554137E}"/>
              </a:ext>
            </a:extLst>
          </p:cNvPr>
          <p:cNvSpPr/>
          <p:nvPr/>
        </p:nvSpPr>
        <p:spPr>
          <a:xfrm>
            <a:off x="4551585"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HEALTH CARE EXPENSES</a:t>
            </a:r>
          </a:p>
          <a:p>
            <a:pPr algn="ctr"/>
            <a:endParaRPr lang="en-US" sz="3000" b="1" dirty="0">
              <a:solidFill>
                <a:schemeClr val="bg1"/>
              </a:solidFill>
            </a:endParaRPr>
          </a:p>
          <a:p>
            <a:pPr algn="ctr"/>
            <a:r>
              <a:rPr lang="en-US" sz="2600" b="1" i="1" cap="small" dirty="0">
                <a:solidFill>
                  <a:schemeClr val="bg1"/>
                </a:solidFill>
              </a:rPr>
              <a:t> Ordinary expenses are tax deductible &amp; contributing to an HSA o FSA avoids income and capital gain taxes</a:t>
            </a:r>
          </a:p>
        </p:txBody>
      </p:sp>
      <p:sp>
        <p:nvSpPr>
          <p:cNvPr id="5" name="Rounded Rectangle 4">
            <a:extLst>
              <a:ext uri="{FF2B5EF4-FFF2-40B4-BE49-F238E27FC236}">
                <a16:creationId xmlns:a16="http://schemas.microsoft.com/office/drawing/2014/main" id="{0A207019-837D-AA2E-217A-40110DE6D544}"/>
              </a:ext>
            </a:extLst>
          </p:cNvPr>
          <p:cNvSpPr/>
          <p:nvPr/>
        </p:nvSpPr>
        <p:spPr>
          <a:xfrm>
            <a:off x="8407233"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EDUCATION EXPENSES</a:t>
            </a:r>
          </a:p>
          <a:p>
            <a:pPr algn="ctr"/>
            <a:endParaRPr lang="en-US" sz="3000" b="1" dirty="0">
              <a:solidFill>
                <a:schemeClr val="bg1"/>
              </a:solidFill>
            </a:endParaRPr>
          </a:p>
          <a:p>
            <a:pPr algn="ctr"/>
            <a:r>
              <a:rPr lang="en-US" sz="2600" b="1" i="1" cap="small" dirty="0">
                <a:solidFill>
                  <a:schemeClr val="bg1"/>
                </a:solidFill>
              </a:rPr>
              <a:t>Some ordinary expenses are tax deductible &amp; contributing to a 529 account avoids capital gain taxes</a:t>
            </a:r>
          </a:p>
        </p:txBody>
      </p:sp>
    </p:spTree>
    <p:extLst>
      <p:ext uri="{BB962C8B-B14F-4D97-AF65-F5344CB8AC3E}">
        <p14:creationId xmlns:p14="http://schemas.microsoft.com/office/powerpoint/2010/main" val="2042169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83136" y="1280160"/>
            <a:ext cx="9319614"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 – TAXES </a:t>
            </a:r>
          </a:p>
        </p:txBody>
      </p:sp>
      <p:sp>
        <p:nvSpPr>
          <p:cNvPr id="2" name="Left Brace 1">
            <a:extLst>
              <a:ext uri="{FF2B5EF4-FFF2-40B4-BE49-F238E27FC236}">
                <a16:creationId xmlns:a16="http://schemas.microsoft.com/office/drawing/2014/main" id="{9C791453-F4DA-4E44-6145-BA76B9921D9B}"/>
              </a:ext>
            </a:extLst>
          </p:cNvPr>
          <p:cNvSpPr/>
          <p:nvPr/>
        </p:nvSpPr>
        <p:spPr>
          <a:xfrm>
            <a:off x="4523553" y="1816689"/>
            <a:ext cx="181669" cy="1041568"/>
          </a:xfrm>
          <a:prstGeom prst="leftBrace">
            <a:avLst>
              <a:gd name="adj1" fmla="val 8333"/>
              <a:gd name="adj2" fmla="val 465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AB423E-C5BE-07F7-C540-1906525724BC}"/>
              </a:ext>
            </a:extLst>
          </p:cNvPr>
          <p:cNvSpPr txBox="1"/>
          <p:nvPr/>
        </p:nvSpPr>
        <p:spPr>
          <a:xfrm>
            <a:off x="678231" y="1653185"/>
            <a:ext cx="3500154" cy="1015663"/>
          </a:xfrm>
          <a:prstGeom prst="rect">
            <a:avLst/>
          </a:prstGeom>
          <a:noFill/>
        </p:spPr>
        <p:txBody>
          <a:bodyPr wrap="square" rtlCol="0">
            <a:spAutoFit/>
          </a:bodyPr>
          <a:lstStyle/>
          <a:p>
            <a:pPr algn="ctr"/>
            <a:r>
              <a:rPr lang="en-US" dirty="0">
                <a:solidFill>
                  <a:srgbClr val="FF0000"/>
                </a:solidFill>
              </a:rPr>
              <a:t>“Above-the-Line” Deductions. </a:t>
            </a:r>
          </a:p>
          <a:p>
            <a:pPr algn="ctr"/>
            <a:r>
              <a:rPr lang="en-US" sz="1400" dirty="0">
                <a:solidFill>
                  <a:srgbClr val="FF0000"/>
                </a:solidFill>
              </a:rPr>
              <a:t>We like these because they reduce “Adjusted Gross Income” and you also get another deduction “below-the-line”</a:t>
            </a:r>
          </a:p>
        </p:txBody>
      </p:sp>
      <p:sp>
        <p:nvSpPr>
          <p:cNvPr id="4" name="TextBox 3">
            <a:extLst>
              <a:ext uri="{FF2B5EF4-FFF2-40B4-BE49-F238E27FC236}">
                <a16:creationId xmlns:a16="http://schemas.microsoft.com/office/drawing/2014/main" id="{6941551A-A22F-8F01-8260-8C087E8B9CF1}"/>
              </a:ext>
            </a:extLst>
          </p:cNvPr>
          <p:cNvSpPr txBox="1"/>
          <p:nvPr/>
        </p:nvSpPr>
        <p:spPr>
          <a:xfrm>
            <a:off x="436006" y="3048491"/>
            <a:ext cx="3889732" cy="1292662"/>
          </a:xfrm>
          <a:prstGeom prst="rect">
            <a:avLst/>
          </a:prstGeom>
          <a:noFill/>
        </p:spPr>
        <p:txBody>
          <a:bodyPr wrap="square" rtlCol="0">
            <a:spAutoFit/>
          </a:bodyPr>
          <a:lstStyle/>
          <a:p>
            <a:pPr algn="ctr"/>
            <a:r>
              <a:rPr lang="en-US" dirty="0">
                <a:solidFill>
                  <a:srgbClr val="006600"/>
                </a:solidFill>
              </a:rPr>
              <a:t>Standard Deduction = $14,600 for 2024</a:t>
            </a:r>
          </a:p>
          <a:p>
            <a:pPr algn="ctr"/>
            <a:r>
              <a:rPr lang="en-US" dirty="0">
                <a:solidFill>
                  <a:srgbClr val="006600"/>
                </a:solidFill>
              </a:rPr>
              <a:t>(or $29,200 for married-filing-jointly)</a:t>
            </a:r>
          </a:p>
          <a:p>
            <a:pPr algn="ctr"/>
            <a:r>
              <a:rPr lang="en-US" sz="1400" dirty="0">
                <a:solidFill>
                  <a:srgbClr val="006600"/>
                </a:solidFill>
              </a:rPr>
              <a:t>Everyone gets this deduction / subtraction, at least. Some will “itemize” certain deductions to get an even larger subtraction</a:t>
            </a:r>
          </a:p>
        </p:txBody>
      </p:sp>
      <p:sp>
        <p:nvSpPr>
          <p:cNvPr id="6" name="Left Brace 5">
            <a:extLst>
              <a:ext uri="{FF2B5EF4-FFF2-40B4-BE49-F238E27FC236}">
                <a16:creationId xmlns:a16="http://schemas.microsoft.com/office/drawing/2014/main" id="{94566F71-D754-0874-AC0F-F7651D0A724A}"/>
              </a:ext>
            </a:extLst>
          </p:cNvPr>
          <p:cNvSpPr/>
          <p:nvPr/>
        </p:nvSpPr>
        <p:spPr>
          <a:xfrm>
            <a:off x="4523554" y="3394786"/>
            <a:ext cx="230113" cy="663608"/>
          </a:xfrm>
          <a:prstGeom prst="leftBrace">
            <a:avLst>
              <a:gd name="adj1" fmla="val 8333"/>
              <a:gd name="adj2" fmla="val 46511"/>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0EA4327-4D45-9641-57EC-62B0249DD1FA}"/>
              </a:ext>
            </a:extLst>
          </p:cNvPr>
          <p:cNvSpPr txBox="1"/>
          <p:nvPr/>
        </p:nvSpPr>
        <p:spPr>
          <a:xfrm>
            <a:off x="564183" y="4636015"/>
            <a:ext cx="3889732" cy="1292662"/>
          </a:xfrm>
          <a:prstGeom prst="rect">
            <a:avLst/>
          </a:prstGeom>
          <a:noFill/>
        </p:spPr>
        <p:txBody>
          <a:bodyPr wrap="square" rtlCol="0">
            <a:spAutoFit/>
          </a:bodyPr>
          <a:lstStyle/>
          <a:p>
            <a:pPr algn="ctr"/>
            <a:r>
              <a:rPr lang="en-US" dirty="0">
                <a:solidFill>
                  <a:srgbClr val="7030A0"/>
                </a:solidFill>
              </a:rPr>
              <a:t>Credits are wonderful </a:t>
            </a:r>
            <a:r>
              <a:rPr lang="en-US" dirty="0">
                <a:solidFill>
                  <a:srgbClr val="7030A0"/>
                </a:solidFill>
                <a:sym typeface="Wingdings" pitchFamily="2" charset="2"/>
              </a:rPr>
              <a:t> The reduce the taxes owed, dollar-for-dollar</a:t>
            </a:r>
            <a:endParaRPr lang="en-US" dirty="0">
              <a:solidFill>
                <a:srgbClr val="7030A0"/>
              </a:solidFill>
            </a:endParaRPr>
          </a:p>
          <a:p>
            <a:pPr algn="ctr"/>
            <a:r>
              <a:rPr lang="en-US" sz="1400" dirty="0">
                <a:solidFill>
                  <a:srgbClr val="7030A0"/>
                </a:solidFill>
              </a:rPr>
              <a:t>But not everyone will have credits. They are for specific situations (see previous slide), but do a little homework to see if any apply to you.</a:t>
            </a:r>
          </a:p>
        </p:txBody>
      </p:sp>
      <p:sp>
        <p:nvSpPr>
          <p:cNvPr id="8" name="Left Brace 7">
            <a:extLst>
              <a:ext uri="{FF2B5EF4-FFF2-40B4-BE49-F238E27FC236}">
                <a16:creationId xmlns:a16="http://schemas.microsoft.com/office/drawing/2014/main" id="{BDEFDEDC-7339-D6AD-2063-D952B5C1F365}"/>
              </a:ext>
            </a:extLst>
          </p:cNvPr>
          <p:cNvSpPr/>
          <p:nvPr/>
        </p:nvSpPr>
        <p:spPr>
          <a:xfrm>
            <a:off x="4523553" y="5246036"/>
            <a:ext cx="230113" cy="663608"/>
          </a:xfrm>
          <a:prstGeom prst="leftBrace">
            <a:avLst>
              <a:gd name="adj1" fmla="val 8333"/>
              <a:gd name="adj2" fmla="val 4651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334129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3000" b="1" dirty="0">
                <a:solidFill>
                  <a:srgbClr val="006600"/>
                </a:solidFill>
              </a:rPr>
              <a:t>Should we file taxes as Married Filing Jointly or Separately?</a:t>
            </a:r>
          </a:p>
          <a:p>
            <a:pPr marL="0" lvl="0" indent="0">
              <a:buNone/>
            </a:pPr>
            <a:br>
              <a:rPr lang="en-US" sz="1600" b="1" dirty="0">
                <a:solidFill>
                  <a:srgbClr val="2D2D83"/>
                </a:solidFill>
              </a:rPr>
            </a:br>
            <a:r>
              <a:rPr lang="en-US" sz="2400" b="1" dirty="0">
                <a:solidFill>
                  <a:srgbClr val="2D2D83"/>
                </a:solidFill>
              </a:rPr>
              <a:t>       It depends.</a:t>
            </a:r>
            <a:br>
              <a:rPr lang="en-US" sz="2400" b="1" dirty="0">
                <a:solidFill>
                  <a:srgbClr val="2D2D83"/>
                </a:solidFill>
              </a:rPr>
            </a:br>
            <a:r>
              <a:rPr lang="en-US" sz="2400" b="1" dirty="0">
                <a:solidFill>
                  <a:srgbClr val="2D2D83"/>
                </a:solidFill>
              </a:rPr>
              <a:t>       It will be different for each family…and it may be different for each year.</a:t>
            </a:r>
            <a:endParaRPr lang="en-US" sz="1600" b="1" dirty="0"/>
          </a:p>
          <a:p>
            <a:pPr lvl="1"/>
            <a:r>
              <a:rPr lang="en-US" sz="1800" dirty="0"/>
              <a:t>Both spouses are NOT allowed to take the same deductions &amp; credits on their own returns.</a:t>
            </a:r>
          </a:p>
          <a:p>
            <a:pPr lvl="1"/>
            <a:r>
              <a:rPr lang="en-US" sz="1800" dirty="0"/>
              <a:t>You want to be strategic and do the math to see where your combined tax liability is lowest.</a:t>
            </a:r>
          </a:p>
          <a:p>
            <a:pPr lvl="1"/>
            <a:r>
              <a:rPr lang="en-US" sz="1800" dirty="0"/>
              <a:t>Perhaps you file separately and the higher-income spouse claims all of the deductions &amp; credits to reduce their income the most. </a:t>
            </a:r>
          </a:p>
          <a:p>
            <a:pPr lvl="1"/>
            <a:r>
              <a:rPr lang="en-US" sz="1800" dirty="0"/>
              <a:t>If there is a big difference in your incomes, you may be able to strategically lower your tax liability by filing individually (in theory). Look at both options and choose the better one (this year).</a:t>
            </a:r>
          </a:p>
          <a:p>
            <a:pPr lvl="1"/>
            <a:r>
              <a:rPr lang="en-US" sz="1800" dirty="0"/>
              <a:t>A couple examples:</a:t>
            </a:r>
          </a:p>
          <a:p>
            <a:pPr lvl="2"/>
            <a:r>
              <a:rPr lang="en-US" sz="1400" dirty="0"/>
              <a:t>The IRS allows us to have professional tax preparation if our income is less than $73,000, regardless of how you file.</a:t>
            </a:r>
          </a:p>
          <a:p>
            <a:pPr lvl="2"/>
            <a:r>
              <a:rPr lang="en-US" sz="1400" dirty="0"/>
              <a:t>If you are working but your spouse is not, you can open an IRA for them since they cannot…but only if you file MFJ.</a:t>
            </a:r>
          </a:p>
          <a:p>
            <a:pPr lvl="1"/>
            <a:r>
              <a:rPr lang="en-US" sz="1800" dirty="0"/>
              <a:t>“Head of Household” filing status is generally the most favorable status…but it is a legal status, it is not a description. It is generally reserved for single parents who provide &gt;50% of dependent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More Frequently Asked Questions</a:t>
            </a:r>
          </a:p>
        </p:txBody>
      </p:sp>
    </p:spTree>
    <p:extLst>
      <p:ext uri="{BB962C8B-B14F-4D97-AF65-F5344CB8AC3E}">
        <p14:creationId xmlns:p14="http://schemas.microsoft.com/office/powerpoint/2010/main" val="26680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3000" b="1" dirty="0">
                <a:solidFill>
                  <a:srgbClr val="C00000"/>
                </a:solidFill>
              </a:rPr>
              <a:t>Speaking of taxes, what are some tax benefits for families?</a:t>
            </a:r>
          </a:p>
          <a:p>
            <a:pPr marL="0" lvl="0" indent="0">
              <a:buNone/>
            </a:pPr>
            <a:br>
              <a:rPr lang="en-US" sz="1600" b="1" dirty="0">
                <a:solidFill>
                  <a:srgbClr val="2D2D83"/>
                </a:solidFill>
              </a:rPr>
            </a:br>
            <a:r>
              <a:rPr lang="en-US" sz="2400" b="1" dirty="0">
                <a:solidFill>
                  <a:srgbClr val="2D2D83"/>
                </a:solidFill>
              </a:rPr>
              <a:t>       There are lots – each family can probably identify 3-10 benefits for them.</a:t>
            </a:r>
            <a:endParaRPr lang="en-US" sz="1600" b="1" dirty="0"/>
          </a:p>
          <a:p>
            <a:pPr lvl="1"/>
            <a:r>
              <a:rPr lang="en-US" sz="1800" dirty="0"/>
              <a:t>The 2017 tax cuts eliminated the ability to claim a deduction for each dependent…but there are still credits and deductions available.</a:t>
            </a:r>
          </a:p>
          <a:p>
            <a:pPr lvl="1"/>
            <a:r>
              <a:rPr lang="en-US" sz="1800" dirty="0"/>
              <a:t>The child tax credit – possibly $2,000 credit for each child.</a:t>
            </a:r>
          </a:p>
          <a:p>
            <a:pPr lvl="1"/>
            <a:r>
              <a:rPr lang="en-US" sz="1800" dirty="0"/>
              <a:t>The dependent care credit – not exclusive to children.</a:t>
            </a:r>
          </a:p>
          <a:p>
            <a:pPr lvl="1"/>
            <a:r>
              <a:rPr lang="en-US" sz="1800" dirty="0"/>
              <a:t>The adoption credit – can receive up to $14,000+ credit for all adoption-related expenses.</a:t>
            </a:r>
          </a:p>
          <a:p>
            <a:pPr lvl="1"/>
            <a:r>
              <a:rPr lang="en-US" sz="1800" dirty="0"/>
              <a:t>The earned-income tax credit – available for low-income taxpayers.</a:t>
            </a:r>
          </a:p>
          <a:p>
            <a:pPr lvl="1"/>
            <a:r>
              <a:rPr lang="en-US" sz="1800" dirty="0"/>
              <a:t>Medical expenses for having a baby may be an above-the-line deduction.</a:t>
            </a:r>
          </a:p>
          <a:p>
            <a:pPr lvl="1"/>
            <a:r>
              <a:rPr lang="en-US" sz="1800" dirty="0"/>
              <a:t>Education credits &amp; deductions…including the American Opportunity Tax Credit, the Lifetime Learning Credit, and deductions for student loan interest.</a:t>
            </a:r>
          </a:p>
          <a:p>
            <a:pPr lvl="1"/>
            <a:r>
              <a:rPr lang="en-US" sz="1800" dirty="0"/>
              <a:t>As your family grows, your benefits grow…so talk to Human Resources an reduce your tax withholding.</a:t>
            </a:r>
          </a:p>
          <a:p>
            <a:pPr lvl="1"/>
            <a:r>
              <a:rPr lang="en-US" sz="1800" dirty="0"/>
              <a:t>With all of the above, there are limitations and rules. Read the fine print.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More Frequently Asked Questions</a:t>
            </a:r>
          </a:p>
        </p:txBody>
      </p:sp>
    </p:spTree>
    <p:extLst>
      <p:ext uri="{BB962C8B-B14F-4D97-AF65-F5344CB8AC3E}">
        <p14:creationId xmlns:p14="http://schemas.microsoft.com/office/powerpoint/2010/main" val="1098209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3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2600" b="1" dirty="0">
                <a:solidFill>
                  <a:srgbClr val="C00000"/>
                </a:solidFill>
              </a:rPr>
              <a:t>Go to the IRS calculator: https://</a:t>
            </a:r>
            <a:r>
              <a:rPr lang="en-US" sz="2600" b="1" dirty="0" err="1">
                <a:solidFill>
                  <a:srgbClr val="C00000"/>
                </a:solidFill>
              </a:rPr>
              <a:t>apps.irs.gov</a:t>
            </a:r>
            <a:r>
              <a:rPr lang="en-US" sz="2600" b="1" dirty="0">
                <a:solidFill>
                  <a:srgbClr val="C00000"/>
                </a:solidFill>
              </a:rPr>
              <a:t>/app/tax-withholding-estimator</a:t>
            </a:r>
          </a:p>
          <a:p>
            <a:pPr marL="0" lvl="0" indent="0">
              <a:buNone/>
            </a:pPr>
            <a:br>
              <a:rPr lang="en-US" sz="1600" b="1" dirty="0">
                <a:solidFill>
                  <a:srgbClr val="2D2D83"/>
                </a:solidFill>
              </a:rPr>
            </a:br>
            <a:r>
              <a:rPr lang="en-US" sz="2400" b="1" dirty="0">
                <a:solidFill>
                  <a:srgbClr val="2D2D83"/>
                </a:solidFill>
              </a:rPr>
              <a:t>This will help you determine how much Human</a:t>
            </a:r>
            <a:br>
              <a:rPr lang="en-US" sz="2400" b="1" dirty="0">
                <a:solidFill>
                  <a:srgbClr val="2D2D83"/>
                </a:solidFill>
              </a:rPr>
            </a:br>
            <a:r>
              <a:rPr lang="en-US" sz="2400" b="1" dirty="0">
                <a:solidFill>
                  <a:srgbClr val="2D2D83"/>
                </a:solidFill>
              </a:rPr>
              <a:t>Resources should be taking out of your paycheck</a:t>
            </a:r>
            <a:br>
              <a:rPr lang="en-US" sz="2400" b="1" dirty="0">
                <a:solidFill>
                  <a:srgbClr val="2D2D83"/>
                </a:solidFill>
              </a:rPr>
            </a:br>
            <a:r>
              <a:rPr lang="en-US" sz="2400" b="1" dirty="0">
                <a:solidFill>
                  <a:srgbClr val="2D2D83"/>
                </a:solidFill>
              </a:rPr>
              <a:t>each month.</a:t>
            </a:r>
            <a:br>
              <a:rPr lang="en-US" sz="2400" b="1" dirty="0">
                <a:solidFill>
                  <a:srgbClr val="2D2D83"/>
                </a:solidFill>
              </a:rPr>
            </a:br>
            <a:br>
              <a:rPr lang="en-US" sz="2400" b="1" dirty="0">
                <a:solidFill>
                  <a:srgbClr val="2D2D83"/>
                </a:solidFill>
              </a:rPr>
            </a:br>
            <a:r>
              <a:rPr lang="en-US" sz="2400" b="1" dirty="0">
                <a:solidFill>
                  <a:srgbClr val="2D2D83"/>
                </a:solidFill>
              </a:rPr>
              <a:t>This is ultimately up to you – but HR has a legal </a:t>
            </a:r>
            <a:br>
              <a:rPr lang="en-US" sz="2400" b="1" dirty="0">
                <a:solidFill>
                  <a:srgbClr val="2D2D83"/>
                </a:solidFill>
              </a:rPr>
            </a:br>
            <a:r>
              <a:rPr lang="en-US" sz="2400" b="1" dirty="0">
                <a:solidFill>
                  <a:srgbClr val="2D2D83"/>
                </a:solidFill>
              </a:rPr>
              <a:t>obligation to the IRS to withhold estimated taxes</a:t>
            </a:r>
            <a:br>
              <a:rPr lang="en-US" sz="2400" b="1" dirty="0">
                <a:solidFill>
                  <a:srgbClr val="2D2D83"/>
                </a:solidFill>
              </a:rPr>
            </a:br>
            <a:r>
              <a:rPr lang="en-US" sz="2400" b="1" dirty="0">
                <a:solidFill>
                  <a:srgbClr val="2D2D83"/>
                </a:solidFill>
              </a:rPr>
              <a:t>from your paycheck, if appropriate.</a:t>
            </a:r>
            <a:br>
              <a:rPr lang="en-US" sz="2400" b="1" dirty="0">
                <a:solidFill>
                  <a:srgbClr val="2D2D83"/>
                </a:solidFill>
              </a:rPr>
            </a:br>
            <a:br>
              <a:rPr lang="en-US" sz="2400" b="1" dirty="0">
                <a:solidFill>
                  <a:srgbClr val="2D2D83"/>
                </a:solidFill>
              </a:rPr>
            </a:br>
            <a:r>
              <a:rPr lang="en-US" sz="2400" b="1" dirty="0">
                <a:solidFill>
                  <a:srgbClr val="2D2D83"/>
                </a:solidFill>
              </a:rPr>
              <a:t>This calculator can guide you to the proper amount</a:t>
            </a:r>
            <a:br>
              <a:rPr lang="en-US" sz="2400" b="1" dirty="0">
                <a:solidFill>
                  <a:srgbClr val="2D2D83"/>
                </a:solidFill>
              </a:rPr>
            </a:br>
            <a:r>
              <a:rPr lang="en-US" sz="2400" b="1" dirty="0">
                <a:solidFill>
                  <a:srgbClr val="2D2D83"/>
                </a:solidFill>
              </a:rPr>
              <a:t>of withholding – so you do not overpay taxes and</a:t>
            </a:r>
            <a:br>
              <a:rPr lang="en-US" sz="2400" b="1" dirty="0">
                <a:solidFill>
                  <a:srgbClr val="2D2D83"/>
                </a:solidFill>
              </a:rPr>
            </a:br>
            <a:r>
              <a:rPr lang="en-US" sz="2400" b="1" dirty="0">
                <a:solidFill>
                  <a:srgbClr val="2D2D83"/>
                </a:solidFill>
              </a:rPr>
              <a:t>so you do not underpay and incur penalties.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To Calculate Your Withholding</a:t>
            </a:r>
          </a:p>
        </p:txBody>
      </p:sp>
      <p:pic>
        <p:nvPicPr>
          <p:cNvPr id="3" name="Picture 2">
            <a:extLst>
              <a:ext uri="{FF2B5EF4-FFF2-40B4-BE49-F238E27FC236}">
                <a16:creationId xmlns:a16="http://schemas.microsoft.com/office/drawing/2014/main" id="{4EA05D15-D824-E8BC-2682-5FCE46F0A8C1}"/>
              </a:ext>
            </a:extLst>
          </p:cNvPr>
          <p:cNvPicPr>
            <a:picLocks noChangeAspect="1"/>
          </p:cNvPicPr>
          <p:nvPr/>
        </p:nvPicPr>
        <p:blipFill>
          <a:blip r:embed="rId3"/>
          <a:stretch>
            <a:fillRect/>
          </a:stretch>
        </p:blipFill>
        <p:spPr>
          <a:xfrm>
            <a:off x="7561839" y="1703523"/>
            <a:ext cx="4418717" cy="4418717"/>
          </a:xfrm>
          <a:prstGeom prst="rect">
            <a:avLst/>
          </a:prstGeom>
        </p:spPr>
      </p:pic>
    </p:spTree>
    <p:extLst>
      <p:ext uri="{BB962C8B-B14F-4D97-AF65-F5344CB8AC3E}">
        <p14:creationId xmlns:p14="http://schemas.microsoft.com/office/powerpoint/2010/main" val="3878461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5"/>
            <a:ext cx="10670628" cy="1057947"/>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More Way to Possibly Avoid Taxes or to At Least Be More Efficient With Your Tax Obligations</a:t>
            </a:r>
            <a:endParaRPr lang="en-US" sz="16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B3AF45E-6E35-3576-C500-3FB866594ADB}"/>
              </a:ext>
            </a:extLst>
          </p:cNvPr>
          <p:cNvSpPr txBox="1">
            <a:spLocks noChangeArrowheads="1"/>
          </p:cNvSpPr>
          <p:nvPr/>
        </p:nvSpPr>
        <p:spPr bwMode="auto">
          <a:xfrm>
            <a:off x="838200" y="1498537"/>
            <a:ext cx="10670628" cy="953993"/>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1" dirty="0">
                <a:solidFill>
                  <a:schemeClr val="bg1"/>
                </a:solidFill>
                <a:latin typeface="Calibri" panose="020F0502020204030204" pitchFamily="34" charset="0"/>
                <a:cs typeface="Calibri" panose="020F0502020204030204" pitchFamily="34" charset="0"/>
              </a:rPr>
              <a:t>REGISTER YOUR OWN BUSINESS IF YOU HAVE ANY CONSULTING, TUTORING, SIDE-HUSTLE OR ENTREPRENEURIAL ACTIVITIES</a:t>
            </a:r>
            <a:endParaRPr lang="en-US" sz="3100" b="1" i="1" cap="small" dirty="0">
              <a:solidFill>
                <a:schemeClr val="bg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3D2BE807-6CFC-1E3B-147D-E1CCCA506E0D}"/>
              </a:ext>
            </a:extLst>
          </p:cNvPr>
          <p:cNvSpPr txBox="1">
            <a:spLocks noChangeArrowheads="1"/>
          </p:cNvSpPr>
          <p:nvPr/>
        </p:nvSpPr>
        <p:spPr>
          <a:xfrm>
            <a:off x="838200" y="2628143"/>
            <a:ext cx="10515600" cy="366971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With your personal or family tax returns, the IRS doesn’t care about your expenses. The IRS doesn’t care how much you spend on rent, food, utilities or transportation.</a:t>
            </a:r>
          </a:p>
          <a:p>
            <a:r>
              <a:rPr lang="en-US" sz="4000" dirty="0"/>
              <a:t>You get the Standard Deduction and that’s it ($14,600 or $29,200).</a:t>
            </a:r>
            <a:br>
              <a:rPr lang="en-US" sz="4000" dirty="0"/>
            </a:br>
            <a:endParaRPr lang="en-US" sz="4000" dirty="0"/>
          </a:p>
          <a:p>
            <a:r>
              <a:rPr lang="en-US" sz="4000" dirty="0"/>
              <a:t>With a business tax return, every business expense you incur becomes a legitimate tax deduction. You do not get a Standard Deduction, but every penny of expenses for your business will lower your taxable income.</a:t>
            </a:r>
          </a:p>
          <a:p>
            <a:r>
              <a:rPr lang="en-US" sz="4000" dirty="0"/>
              <a:t>And, there are opportunities to obtain business tax deductions when you use personal assets (like your car or home).</a:t>
            </a:r>
            <a:br>
              <a:rPr lang="en-US" sz="4000" dirty="0"/>
            </a:br>
            <a:endParaRPr lang="en-US" sz="4000" dirty="0"/>
          </a:p>
          <a:p>
            <a:r>
              <a:rPr lang="en-US" sz="4000" dirty="0">
                <a:solidFill>
                  <a:srgbClr val="C00000"/>
                </a:solidFill>
              </a:rPr>
              <a:t>Note – If you do not have business income and you are recognizing business expenses for tax deduction purposes, that is fraud. Do not do that.</a:t>
            </a:r>
          </a:p>
        </p:txBody>
      </p:sp>
    </p:spTree>
    <p:extLst>
      <p:ext uri="{BB962C8B-B14F-4D97-AF65-F5344CB8AC3E}">
        <p14:creationId xmlns:p14="http://schemas.microsoft.com/office/powerpoint/2010/main" val="34856416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#1</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 going to be doing in 2030?</a:t>
            </a:r>
          </a:p>
          <a:p>
            <a:pPr marL="0" indent="0" algn="ctr">
              <a:buNone/>
            </a:pPr>
            <a:endParaRPr lang="en-US" b="1" i="1" dirty="0">
              <a:solidFill>
                <a:srgbClr val="006600"/>
              </a:solidFill>
            </a:endParaRPr>
          </a:p>
          <a:p>
            <a:pPr marL="0" indent="0" algn="ctr">
              <a:buNone/>
            </a:pPr>
            <a:r>
              <a:rPr lang="en-US" i="1" dirty="0">
                <a:solidFill>
                  <a:srgbClr val="0000CC"/>
                </a:solidFill>
              </a:rPr>
              <a:t>Will you be in graduate school? If so, what are you studying?</a:t>
            </a:r>
          </a:p>
          <a:p>
            <a:pPr marL="0" indent="0" algn="ctr">
              <a:buNone/>
            </a:pPr>
            <a:r>
              <a:rPr lang="en-US" i="1" dirty="0">
                <a:solidFill>
                  <a:srgbClr val="0000CC"/>
                </a:solidFill>
              </a:rPr>
              <a:t>Are you working? If so, what is your job? </a:t>
            </a:r>
          </a:p>
          <a:p>
            <a:pPr marL="0" indent="0" algn="ctr">
              <a:buNone/>
            </a:pPr>
            <a:r>
              <a:rPr lang="en-US" i="1" dirty="0">
                <a:solidFill>
                  <a:srgbClr val="0000CC"/>
                </a:solidFill>
              </a:rPr>
              <a:t>Where do you live? Who do you live with? </a:t>
            </a:r>
          </a:p>
          <a:p>
            <a:pPr marL="0" indent="0" algn="ctr">
              <a:buNone/>
            </a:pPr>
            <a:r>
              <a:rPr lang="en-US" i="1" dirty="0">
                <a:solidFill>
                  <a:srgbClr val="0000CC"/>
                </a:solidFill>
              </a:rPr>
              <a:t>How do you spend your free time?</a:t>
            </a:r>
          </a:p>
        </p:txBody>
      </p:sp>
    </p:spTree>
    <p:extLst>
      <p:ext uri="{BB962C8B-B14F-4D97-AF65-F5344CB8AC3E}">
        <p14:creationId xmlns:p14="http://schemas.microsoft.com/office/powerpoint/2010/main" val="41312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 calcmode="lin" valueType="num">
                                      <p:cBhvr>
                                        <p:cTn id="2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#2</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the 3 most expensive things you plan on buying in the next 10 years.</a:t>
            </a:r>
          </a:p>
          <a:p>
            <a:pPr marL="0" indent="0" algn="ctr">
              <a:buNone/>
            </a:pPr>
            <a:endParaRPr lang="en-US" sz="2400" b="1" i="1" dirty="0">
              <a:solidFill>
                <a:srgbClr val="006600"/>
              </a:solidFill>
            </a:endParaRPr>
          </a:p>
          <a:p>
            <a:pPr marL="0" indent="0" algn="ctr">
              <a:buNone/>
            </a:pPr>
            <a:r>
              <a:rPr lang="en-US" sz="2400" i="1" dirty="0">
                <a:solidFill>
                  <a:srgbClr val="0000CC"/>
                </a:solidFill>
              </a:rPr>
              <a:t>For now, exclude your undergraduate education.</a:t>
            </a:r>
          </a:p>
          <a:p>
            <a:pPr marL="0" indent="0" algn="ctr">
              <a:buNone/>
            </a:pPr>
            <a:r>
              <a:rPr lang="en-US" sz="2400" i="1" dirty="0">
                <a:solidFill>
                  <a:srgbClr val="0000CC"/>
                </a:solidFill>
              </a:rPr>
              <a:t>But if you’re planning on graduate school, do include that.</a:t>
            </a:r>
          </a:p>
          <a:p>
            <a:pPr marL="0" indent="0" algn="ctr">
              <a:buNone/>
            </a:pPr>
            <a:r>
              <a:rPr lang="en-US" sz="2400" i="1" dirty="0">
                <a:solidFill>
                  <a:srgbClr val="0000CC"/>
                </a:solidFill>
              </a:rPr>
              <a:t>Or maybe it’s a house, a car, a vacation, a baby, a new pair of shoes. Anything.</a:t>
            </a:r>
            <a:endParaRPr lang="en-US" sz="2200" i="1" dirty="0">
              <a:solidFill>
                <a:srgbClr val="0000CC"/>
              </a:solidFill>
            </a:endParaRPr>
          </a:p>
        </p:txBody>
      </p:sp>
    </p:spTree>
    <p:extLst>
      <p:ext uri="{BB962C8B-B14F-4D97-AF65-F5344CB8AC3E}">
        <p14:creationId xmlns:p14="http://schemas.microsoft.com/office/powerpoint/2010/main" val="140531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Question #2</a:t>
            </a:r>
          </a:p>
          <a:p>
            <a:pPr marL="0" indent="0" algn="ctr">
              <a:buNone/>
            </a:pPr>
            <a:endParaRPr lang="en-US" sz="3200" b="1" i="1" dirty="0">
              <a:solidFill>
                <a:srgbClr val="C00000"/>
              </a:solidFill>
            </a:endParaRPr>
          </a:p>
          <a:p>
            <a:pPr marL="0" indent="0" algn="ctr">
              <a:buNone/>
            </a:pPr>
            <a:r>
              <a:rPr lang="en-US" sz="3200" b="1" i="1" dirty="0">
                <a:solidFill>
                  <a:srgbClr val="006600"/>
                </a:solidFill>
              </a:rPr>
              <a:t>What are the 3 most expensive things you plan on buying in the next 10 years.</a:t>
            </a:r>
          </a:p>
          <a:p>
            <a:pPr marL="0" indent="0" algn="ctr">
              <a:buNone/>
            </a:pPr>
            <a:endParaRPr lang="en-US" sz="2400" b="1" i="1" dirty="0">
              <a:solidFill>
                <a:srgbClr val="006600"/>
              </a:solidFill>
            </a:endParaRPr>
          </a:p>
          <a:p>
            <a:pPr marL="0" indent="0" algn="ctr">
              <a:buNone/>
            </a:pPr>
            <a:r>
              <a:rPr lang="en-US" sz="2300" i="1" dirty="0">
                <a:solidFill>
                  <a:srgbClr val="0000CC"/>
                </a:solidFill>
              </a:rPr>
              <a:t>We do these thought exercises to begin thinking about how we might make it happen. Yes, we are just making things up in our responses – but that’s where planning begins.</a:t>
            </a:r>
          </a:p>
          <a:p>
            <a:pPr marL="0" indent="0" algn="ctr">
              <a:buNone/>
            </a:pPr>
            <a:endParaRPr lang="en-US" sz="2300" i="1" dirty="0">
              <a:solidFill>
                <a:srgbClr val="0000CC"/>
              </a:solidFill>
            </a:endParaRPr>
          </a:p>
          <a:p>
            <a:pPr marL="0" indent="0" algn="ctr">
              <a:buNone/>
            </a:pPr>
            <a:r>
              <a:rPr lang="en-US" sz="2300" i="1" dirty="0">
                <a:solidFill>
                  <a:srgbClr val="0000CC"/>
                </a:solidFill>
              </a:rPr>
              <a:t>For most of us, owing our financial futures begins with identifying our goals and designing a plan to achieve those goals.</a:t>
            </a:r>
          </a:p>
        </p:txBody>
      </p:sp>
    </p:spTree>
    <p:extLst>
      <p:ext uri="{BB962C8B-B14F-4D97-AF65-F5344CB8AC3E}">
        <p14:creationId xmlns:p14="http://schemas.microsoft.com/office/powerpoint/2010/main" val="10690573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#3</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your financial goals?</a:t>
            </a:r>
          </a:p>
          <a:p>
            <a:pPr marL="0" indent="0" algn="ctr">
              <a:buNone/>
            </a:pPr>
            <a:endParaRPr lang="en-US" sz="3200" b="1" i="1" dirty="0">
              <a:solidFill>
                <a:srgbClr val="0000CC"/>
              </a:solidFill>
            </a:endParaRPr>
          </a:p>
          <a:p>
            <a:pPr marL="457200" lvl="1" indent="0" algn="ctr">
              <a:buNone/>
            </a:pPr>
            <a:r>
              <a:rPr lang="en-US" sz="2400" b="1" i="1" dirty="0">
                <a:solidFill>
                  <a:srgbClr val="0000CC"/>
                </a:solidFill>
              </a:rPr>
              <a:t>What financial goals do you want to achieve in the next 3 months?</a:t>
            </a:r>
          </a:p>
          <a:p>
            <a:pPr marL="914400" lvl="2" indent="0" algn="ctr">
              <a:buNone/>
            </a:pPr>
            <a:endParaRPr lang="en-US" b="1" i="1" dirty="0">
              <a:solidFill>
                <a:srgbClr val="0000CC"/>
              </a:solidFill>
            </a:endParaRPr>
          </a:p>
          <a:p>
            <a:pPr marL="457200" lvl="1" indent="0" algn="ctr">
              <a:buNone/>
            </a:pPr>
            <a:r>
              <a:rPr lang="en-US" sz="2400" b="1" i="1" dirty="0">
                <a:solidFill>
                  <a:srgbClr val="0000CC"/>
                </a:solidFill>
              </a:rPr>
              <a:t>What financial goals do you want to achieve in the next 12 months?</a:t>
            </a:r>
            <a:br>
              <a:rPr lang="en-US" sz="2400" b="1" i="1" dirty="0">
                <a:solidFill>
                  <a:srgbClr val="0000CC"/>
                </a:solidFill>
              </a:rPr>
            </a:br>
            <a:endParaRPr lang="en-US" sz="2400" b="1" i="1" dirty="0">
              <a:solidFill>
                <a:srgbClr val="0000CC"/>
              </a:solidFill>
            </a:endParaRPr>
          </a:p>
          <a:p>
            <a:pPr marL="457200" lvl="1" indent="0" algn="ctr">
              <a:buNone/>
            </a:pPr>
            <a:r>
              <a:rPr lang="en-US" sz="2400" b="1" i="1" dirty="0">
                <a:solidFill>
                  <a:srgbClr val="0000CC"/>
                </a:solidFill>
              </a:rPr>
              <a:t>What financial goals do you want to achieve in the next 3 years?</a:t>
            </a:r>
            <a:endParaRPr lang="en-US" sz="2300" b="1" i="1" dirty="0">
              <a:solidFill>
                <a:srgbClr val="0000CC"/>
              </a:solidFill>
            </a:endParaRPr>
          </a:p>
        </p:txBody>
      </p:sp>
    </p:spTree>
    <p:extLst>
      <p:ext uri="{BB962C8B-B14F-4D97-AF65-F5344CB8AC3E}">
        <p14:creationId xmlns:p14="http://schemas.microsoft.com/office/powerpoint/2010/main" val="1334560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1493952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a:pPr>
            <a:r>
              <a:rPr lang="en-US" sz="3800" b="1" i="1" dirty="0">
                <a:solidFill>
                  <a:srgbClr val="C00000"/>
                </a:solidFill>
              </a:rPr>
              <a:t>BUDGET!</a:t>
            </a:r>
          </a:p>
          <a:p>
            <a:pPr lvl="1"/>
            <a:r>
              <a:rPr lang="en-US" sz="3800" b="1" i="1" dirty="0">
                <a:solidFill>
                  <a:srgbClr val="C00000"/>
                </a:solidFill>
              </a:rPr>
              <a:t>Make shopping lists…for all types of shopping: food, gifts, fun, weekends.</a:t>
            </a:r>
          </a:p>
          <a:p>
            <a:pPr lvl="1"/>
            <a:r>
              <a:rPr lang="en-US" sz="3800" b="1" i="1" dirty="0">
                <a:solidFill>
                  <a:srgbClr val="C00000"/>
                </a:solidFill>
              </a:rPr>
              <a:t>Make lists of what you ARE NOT going to buy…for all types of shopping.</a:t>
            </a:r>
            <a:endParaRPr lang="en-US" sz="3800" dirty="0">
              <a:solidFill>
                <a:srgbClr val="C00000"/>
              </a:solidFill>
            </a:endParaRPr>
          </a:p>
        </p:txBody>
      </p:sp>
    </p:spTree>
    <p:extLst>
      <p:ext uri="{BB962C8B-B14F-4D97-AF65-F5344CB8AC3E}">
        <p14:creationId xmlns:p14="http://schemas.microsoft.com/office/powerpoint/2010/main" val="2446070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2"/>
            </a:pPr>
            <a:r>
              <a:rPr lang="en-US" sz="3800" b="1" i="1" dirty="0">
                <a:solidFill>
                  <a:srgbClr val="006600"/>
                </a:solidFill>
              </a:rPr>
              <a:t>BE VERY CAREFUL ABOUT INCREASING DEBT</a:t>
            </a:r>
          </a:p>
          <a:p>
            <a:pPr lvl="1"/>
            <a:r>
              <a:rPr lang="en-US" sz="3800" b="1" i="1" dirty="0">
                <a:solidFill>
                  <a:srgbClr val="006600"/>
                </a:solidFill>
              </a:rPr>
              <a:t>Avoid increasing balances on credit card</a:t>
            </a:r>
          </a:p>
          <a:p>
            <a:pPr lvl="1"/>
            <a:r>
              <a:rPr lang="en-US" sz="3800" b="1" i="1" dirty="0">
                <a:solidFill>
                  <a:srgbClr val="006600"/>
                </a:solidFill>
              </a:rPr>
              <a:t>Maybe only use credit cards for groceries and gas and use a debt card for everything else.</a:t>
            </a:r>
            <a:endParaRPr lang="en-US" sz="3800" dirty="0">
              <a:solidFill>
                <a:srgbClr val="006600"/>
              </a:solidFill>
            </a:endParaRPr>
          </a:p>
        </p:txBody>
      </p:sp>
      <p:sp>
        <p:nvSpPr>
          <p:cNvPr id="3" name="Rectangle 2">
            <a:extLst>
              <a:ext uri="{FF2B5EF4-FFF2-40B4-BE49-F238E27FC236}">
                <a16:creationId xmlns:a16="http://schemas.microsoft.com/office/drawing/2014/main" id="{BE36E5B0-B6A8-EC71-0CC2-56A91DF56096}"/>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2293944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startAt="3"/>
            </a:pPr>
            <a:r>
              <a:rPr lang="en-US" sz="3800" b="1" i="1" dirty="0">
                <a:solidFill>
                  <a:srgbClr val="C00000"/>
                </a:solidFill>
              </a:rPr>
              <a:t>GET RID OF AT LEAST 1 SUBSCRIPTION</a:t>
            </a:r>
          </a:p>
          <a:p>
            <a:pPr lvl="1"/>
            <a:r>
              <a:rPr lang="en-US" sz="3800" b="1" i="1" dirty="0">
                <a:solidFill>
                  <a:srgbClr val="C00000"/>
                </a:solidFill>
              </a:rPr>
              <a:t>Review your expenses and find any/all recurring subscriptions</a:t>
            </a:r>
          </a:p>
          <a:p>
            <a:pPr lvl="1"/>
            <a:r>
              <a:rPr lang="en-US" sz="3800" b="1" i="1" dirty="0">
                <a:solidFill>
                  <a:srgbClr val="C00000"/>
                </a:solidFill>
              </a:rPr>
              <a:t>Find at least 1 to get rid of before the year end</a:t>
            </a:r>
          </a:p>
          <a:p>
            <a:pPr lvl="1"/>
            <a:r>
              <a:rPr lang="en-US" sz="3800" b="1" i="1" dirty="0">
                <a:solidFill>
                  <a:srgbClr val="C00000"/>
                </a:solidFill>
              </a:rPr>
              <a:t>And make sure you do not add any that you are not going to use or get your money’s worth</a:t>
            </a:r>
            <a:endParaRPr lang="en-US" sz="3800" dirty="0">
              <a:solidFill>
                <a:srgbClr val="C00000"/>
              </a:solidFill>
            </a:endParaRPr>
          </a:p>
        </p:txBody>
      </p:sp>
      <p:sp>
        <p:nvSpPr>
          <p:cNvPr id="3" name="Rectangle 2">
            <a:extLst>
              <a:ext uri="{FF2B5EF4-FFF2-40B4-BE49-F238E27FC236}">
                <a16:creationId xmlns:a16="http://schemas.microsoft.com/office/drawing/2014/main" id="{DDD56E8F-1CA5-69B9-48E8-B4D3F59C3423}"/>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35093297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89660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4"/>
            </a:pPr>
            <a:r>
              <a:rPr lang="en-US" sz="3800" b="1" i="1" dirty="0">
                <a:solidFill>
                  <a:srgbClr val="006600"/>
                </a:solidFill>
              </a:rPr>
              <a:t>LOOK FOR DEALS…BUT ALSO BE WARY OF DEALS</a:t>
            </a:r>
          </a:p>
          <a:p>
            <a:pPr lvl="1"/>
            <a:r>
              <a:rPr lang="en-US" sz="3800" b="1" i="1" dirty="0">
                <a:solidFill>
                  <a:srgbClr val="006600"/>
                </a:solidFill>
              </a:rPr>
              <a:t>By shopping early and shopping around, you can find the best deals for what you need to buy</a:t>
            </a:r>
          </a:p>
          <a:p>
            <a:pPr lvl="1"/>
            <a:r>
              <a:rPr lang="en-US" sz="3800" b="1" i="1" dirty="0">
                <a:solidFill>
                  <a:srgbClr val="006600"/>
                </a:solidFill>
              </a:rPr>
              <a:t>But be careful – many deals will have fine print that commits you to further costs or to other constraints that are not in your best interest</a:t>
            </a:r>
            <a:endParaRPr lang="en-US" sz="3800" dirty="0">
              <a:solidFill>
                <a:srgbClr val="006600"/>
              </a:solidFill>
            </a:endParaRPr>
          </a:p>
        </p:txBody>
      </p:sp>
      <p:sp>
        <p:nvSpPr>
          <p:cNvPr id="3" name="Rectangle 2">
            <a:extLst>
              <a:ext uri="{FF2B5EF4-FFF2-40B4-BE49-F238E27FC236}">
                <a16:creationId xmlns:a16="http://schemas.microsoft.com/office/drawing/2014/main" id="{B10559AF-3C38-6677-466C-1854A70A1490}"/>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443365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12799"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006600"/>
              </a:solidFill>
            </a:endParaRPr>
          </a:p>
          <a:p>
            <a:pPr marL="914400" indent="-914400">
              <a:buFont typeface="+mj-lt"/>
              <a:buAutoNum type="arabicPeriod" startAt="5"/>
            </a:pPr>
            <a:r>
              <a:rPr lang="en-US" sz="3800" b="1" i="1" dirty="0">
                <a:solidFill>
                  <a:srgbClr val="C00000"/>
                </a:solidFill>
              </a:rPr>
              <a:t>SET 5 RESOLUTIONS THAT YOU CAN STICK WITH</a:t>
            </a:r>
          </a:p>
          <a:p>
            <a:pPr lvl="1"/>
            <a:r>
              <a:rPr lang="en-US" sz="2500" b="1" i="1" dirty="0">
                <a:solidFill>
                  <a:srgbClr val="C00000"/>
                </a:solidFill>
              </a:rPr>
              <a:t>Check your credit report and credit score, open multiple savings accounts, pay yourself first with $5-$25 of every paycheck going to savings, analyze every penny you spend during 3-5 months in 2024, find a budget approach that works for you, set financial goals for the next 3-5 years, finalize your back-to-school spring 2024 budget, begin investing, pay down any high-interest debt (even before savings), do not dine out or go grocery shopping in January, maximize credit card rewards</a:t>
            </a:r>
            <a:endParaRPr lang="en-US" sz="2500" dirty="0">
              <a:solidFill>
                <a:srgbClr val="C00000"/>
              </a:solidFill>
            </a:endParaRPr>
          </a:p>
        </p:txBody>
      </p:sp>
      <p:sp>
        <p:nvSpPr>
          <p:cNvPr id="3" name="Rectangle 2">
            <a:extLst>
              <a:ext uri="{FF2B5EF4-FFF2-40B4-BE49-F238E27FC236}">
                <a16:creationId xmlns:a16="http://schemas.microsoft.com/office/drawing/2014/main" id="{B42AF7CD-66E9-13A6-C75C-DACBEBD99565}"/>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3952437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30317F"/>
                </a:solidFill>
              </a:rPr>
              <a:t>Think about why you are in college.</a:t>
            </a:r>
          </a:p>
          <a:p>
            <a:pPr marL="0" indent="0" algn="ctr">
              <a:buNone/>
            </a:pPr>
            <a:endParaRPr lang="en-US" sz="3600" b="1" i="1" dirty="0">
              <a:solidFill>
                <a:srgbClr val="30317F"/>
              </a:solidFill>
            </a:endParaRPr>
          </a:p>
          <a:p>
            <a:pPr marL="0" indent="0" algn="ctr">
              <a:buNone/>
            </a:pPr>
            <a:r>
              <a:rPr lang="en-US" sz="3600" b="1" i="1" dirty="0">
                <a:solidFill>
                  <a:srgbClr val="30317F"/>
                </a:solidFill>
              </a:rPr>
              <a:t>Make a list of the 5-10 most important criteria you are looking for in a job or career.</a:t>
            </a:r>
          </a:p>
          <a:p>
            <a:pPr marL="0" indent="0" algn="ctr">
              <a:buNone/>
            </a:pPr>
            <a:endParaRPr lang="en-US" sz="3600" b="1" i="1" dirty="0">
              <a:solidFill>
                <a:srgbClr val="30317F"/>
              </a:solidFill>
            </a:endParaRPr>
          </a:p>
          <a:p>
            <a:pPr marL="0" indent="0" algn="ctr">
              <a:buNone/>
            </a:pPr>
            <a:r>
              <a:rPr lang="en-US" sz="3600" b="1" i="1" dirty="0">
                <a:solidFill>
                  <a:srgbClr val="30317F"/>
                </a:solidFill>
              </a:rPr>
              <a:t>Connect these criteria to your long-term and </a:t>
            </a:r>
            <a:br>
              <a:rPr lang="en-US" sz="3600" b="1" i="1" dirty="0">
                <a:solidFill>
                  <a:srgbClr val="30317F"/>
                </a:solidFill>
              </a:rPr>
            </a:br>
            <a:r>
              <a:rPr lang="en-US" sz="3600" b="1" i="1" dirty="0">
                <a:solidFill>
                  <a:srgbClr val="30317F"/>
                </a:solidFill>
              </a:rPr>
              <a:t>short-term goals. Connect these criteria to your values.</a:t>
            </a:r>
          </a:p>
          <a:p>
            <a:pPr marL="0" indent="0" algn="ctr">
              <a:buNone/>
            </a:pPr>
            <a:r>
              <a:rPr lang="en-US" sz="1800" b="1" i="1" dirty="0">
                <a:solidFill>
                  <a:srgbClr val="30317F"/>
                </a:solidFill>
              </a:rPr>
              <a:t>(And if you don’t know what your values are, take 30 minutes to identify them and commit to them.)</a:t>
            </a:r>
            <a:endParaRPr lang="en-US" sz="1800" i="1" dirty="0">
              <a:solidFill>
                <a:srgbClr val="30317F"/>
              </a:solidFill>
            </a:endParaRPr>
          </a:p>
        </p:txBody>
      </p:sp>
    </p:spTree>
    <p:extLst>
      <p:ext uri="{BB962C8B-B14F-4D97-AF65-F5344CB8AC3E}">
        <p14:creationId xmlns:p14="http://schemas.microsoft.com/office/powerpoint/2010/main" val="36134147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More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college – and your </a:t>
            </a:r>
            <a:br>
              <a:rPr lang="en-US" sz="3300" b="1" i="1" dirty="0">
                <a:solidFill>
                  <a:srgbClr val="C00000"/>
                </a:solidFill>
              </a:rPr>
            </a:br>
            <a:r>
              <a:rPr lang="en-US" sz="3300" b="1" i="1" dirty="0">
                <a:solidFill>
                  <a:srgbClr val="C00000"/>
                </a:solidFill>
              </a:rPr>
              <a:t>			   future job – serves your values over the </a:t>
            </a:r>
            <a:br>
              <a:rPr lang="en-US" sz="3300" b="1" i="1" dirty="0">
                <a:solidFill>
                  <a:srgbClr val="C00000"/>
                </a:solidFill>
              </a:rPr>
            </a:br>
            <a:r>
              <a:rPr lang="en-US" sz="3300" b="1" i="1" dirty="0">
                <a:solidFill>
                  <a:srgbClr val="C00000"/>
                </a:solidFill>
              </a:rPr>
              <a:t>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285330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33964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4154658"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4154660"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4154659"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4154658"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cxnSp>
        <p:nvCxnSpPr>
          <p:cNvPr id="21" name="Straight Arrow Connector 20">
            <a:extLst>
              <a:ext uri="{FF2B5EF4-FFF2-40B4-BE49-F238E27FC236}">
                <a16:creationId xmlns:a16="http://schemas.microsoft.com/office/drawing/2014/main" id="{5AC9FABA-AB10-3849-9910-477DFAF7C2D6}"/>
              </a:ext>
            </a:extLst>
          </p:cNvPr>
          <p:cNvCxnSpPr/>
          <p:nvPr/>
        </p:nvCxnSpPr>
        <p:spPr>
          <a:xfrm>
            <a:off x="3657600" y="3256753"/>
            <a:ext cx="0" cy="2411316"/>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ABFF73-1CF1-6E42-ACF4-DD0EA2168D56}"/>
              </a:ext>
            </a:extLst>
          </p:cNvPr>
          <p:cNvCxnSpPr>
            <a:cxnSpLocks/>
          </p:cNvCxnSpPr>
          <p:nvPr/>
        </p:nvCxnSpPr>
        <p:spPr>
          <a:xfrm flipV="1">
            <a:off x="7921772" y="3191317"/>
            <a:ext cx="0" cy="2476753"/>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2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21147964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5073849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526499"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526499"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526495"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526497"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526496"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526495"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467121"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467121"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467117"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467119"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467118"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467117"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6E619AA-8821-6647-9EFE-FA1E2FEE3363}"/>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college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427205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8951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1500"/>
                                  </p:stCondLst>
                                  <p:endCondLst>
                                    <p:cond evt="onNext" delay="0">
                                      <p:tgtEl>
                                        <p:sldTgt/>
                                      </p:tgtEl>
                                    </p:cond>
                                  </p:end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Tree>
    <p:extLst>
      <p:ext uri="{BB962C8B-B14F-4D97-AF65-F5344CB8AC3E}">
        <p14:creationId xmlns:p14="http://schemas.microsoft.com/office/powerpoint/2010/main" val="2505529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Investing Goal?</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Investing?</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are your investing goals?</a:t>
            </a:r>
          </a:p>
          <a:p>
            <a:pPr marL="0" indent="0" algn="ctr">
              <a:buNone/>
            </a:pPr>
            <a:r>
              <a:rPr lang="en-US" sz="3600" b="1" i="1" dirty="0">
                <a:solidFill>
                  <a:srgbClr val="0000CC"/>
                </a:solidFill>
              </a:rPr>
              <a:t>To buy a house?</a:t>
            </a:r>
          </a:p>
          <a:p>
            <a:pPr marL="0" indent="0" algn="ctr">
              <a:buNone/>
            </a:pPr>
            <a:r>
              <a:rPr lang="en-US" sz="3600" b="1" i="1" dirty="0">
                <a:solidFill>
                  <a:srgbClr val="0000CC"/>
                </a:solidFill>
              </a:rPr>
              <a:t>To buy a car?</a:t>
            </a:r>
          </a:p>
          <a:p>
            <a:pPr marL="0" indent="0" algn="ctr">
              <a:buNone/>
            </a:pPr>
            <a:r>
              <a:rPr lang="en-US" sz="3600" b="1" i="1" dirty="0">
                <a:solidFill>
                  <a:srgbClr val="0000CC"/>
                </a:solidFill>
              </a:rPr>
              <a:t>To pay off debt?</a:t>
            </a:r>
          </a:p>
          <a:p>
            <a:pPr marL="0" indent="0" algn="ctr">
              <a:buNone/>
            </a:pPr>
            <a:r>
              <a:rPr lang="en-US" sz="3600" b="1" i="1" dirty="0">
                <a:solidFill>
                  <a:srgbClr val="0000CC"/>
                </a:solidFill>
              </a:rPr>
              <a:t>To retire?</a:t>
            </a:r>
          </a:p>
          <a:p>
            <a:pPr marL="0" indent="0">
              <a:buNone/>
            </a:pPr>
            <a:endParaRPr lang="en-US" b="1" i="1" dirty="0">
              <a:solidFill>
                <a:srgbClr val="C00000"/>
              </a:solidFill>
            </a:endParaRPr>
          </a:p>
        </p:txBody>
      </p:sp>
    </p:spTree>
    <p:extLst>
      <p:ext uri="{BB962C8B-B14F-4D97-AF65-F5344CB8AC3E}">
        <p14:creationId xmlns:p14="http://schemas.microsoft.com/office/powerpoint/2010/main" val="40410275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86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Investing is about Trade-Offs. Using money today to get</a:t>
            </a:r>
            <a:r>
              <a:rPr lang="en-US" dirty="0"/>
              <a:t> </a:t>
            </a:r>
            <a:r>
              <a:rPr lang="en-US" sz="1000" dirty="0"/>
              <a:t>(hopefully more) </a:t>
            </a:r>
            <a:r>
              <a:rPr lang="en-US" sz="2400" dirty="0"/>
              <a:t>money in the future:</a:t>
            </a:r>
            <a:endParaRPr lang="en-US" dirty="0">
              <a:solidFill>
                <a:schemeClr val="bg1"/>
              </a:solidFill>
            </a:endParaRPr>
          </a:p>
        </p:txBody>
      </p:sp>
      <p:pic>
        <p:nvPicPr>
          <p:cNvPr id="4" name="Picture 3">
            <a:extLst>
              <a:ext uri="{FF2B5EF4-FFF2-40B4-BE49-F238E27FC236}">
                <a16:creationId xmlns:a16="http://schemas.microsoft.com/office/drawing/2014/main" id="{1DF1569B-E0EC-8545-9CE9-23D0F422684E}"/>
              </a:ext>
            </a:extLst>
          </p:cNvPr>
          <p:cNvPicPr>
            <a:picLocks noChangeAspect="1"/>
          </p:cNvPicPr>
          <p:nvPr/>
        </p:nvPicPr>
        <p:blipFill>
          <a:blip r:embed="rId2"/>
          <a:stretch>
            <a:fillRect/>
          </a:stretch>
        </p:blipFill>
        <p:spPr>
          <a:xfrm>
            <a:off x="2912758" y="1823900"/>
            <a:ext cx="6036850" cy="4955162"/>
          </a:xfrm>
          <a:prstGeom prst="rect">
            <a:avLst/>
          </a:prstGeom>
        </p:spPr>
      </p:pic>
    </p:spTree>
    <p:extLst>
      <p:ext uri="{BB962C8B-B14F-4D97-AF65-F5344CB8AC3E}">
        <p14:creationId xmlns:p14="http://schemas.microsoft.com/office/powerpoint/2010/main" val="28031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pPr lvl="1"/>
            <a:r>
              <a:rPr lang="en-US" dirty="0">
                <a:solidFill>
                  <a:srgbClr val="0000CC"/>
                </a:solidFill>
              </a:rPr>
              <a:t>This is what I do – I’ll show you why in a bit.</a:t>
            </a:r>
          </a:p>
          <a:p>
            <a:r>
              <a:rPr lang="en-US" dirty="0"/>
              <a:t>Transaction costs matter. You can pay a lot of fees for not much benefit or service. Be careful.</a:t>
            </a:r>
          </a:p>
          <a:p>
            <a:r>
              <a:rPr lang="en-US" dirty="0">
                <a:solidFill>
                  <a:srgbClr val="0000CC"/>
                </a:solidFill>
              </a:rPr>
              <a:t>Experts rarely have tips or secrets.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27729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42569356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6600"/>
                </a:solidFill>
              </a:rPr>
              <a:t>Invest $100 at 10% interest or growth:</a:t>
            </a:r>
            <a:br>
              <a:rPr lang="en-US" dirty="0">
                <a:solidFill>
                  <a:srgbClr val="006600"/>
                </a:solidFill>
              </a:rPr>
            </a:br>
            <a:endParaRPr lang="en-US" dirty="0">
              <a:solidFill>
                <a:srgbClr val="006600"/>
              </a:solidFill>
            </a:endParaRPr>
          </a:p>
          <a:p>
            <a:pPr lvl="1"/>
            <a:r>
              <a:rPr lang="en-US" dirty="0">
                <a:solidFill>
                  <a:srgbClr val="006600"/>
                </a:solidFill>
              </a:rPr>
              <a:t>Year 1:	$100 x (1 + 10%) 	= $110</a:t>
            </a:r>
            <a:br>
              <a:rPr lang="en-US" dirty="0">
                <a:solidFill>
                  <a:srgbClr val="006600"/>
                </a:solidFill>
              </a:rPr>
            </a:br>
            <a:endParaRPr lang="en-US" dirty="0">
              <a:solidFill>
                <a:srgbClr val="006600"/>
              </a:solidFill>
            </a:endParaRPr>
          </a:p>
          <a:p>
            <a:pPr lvl="1"/>
            <a:r>
              <a:rPr lang="en-US" dirty="0">
                <a:solidFill>
                  <a:srgbClr val="006600"/>
                </a:solidFill>
              </a:rPr>
              <a:t>Year 2:	$110 x (1 + 10%)	= $121</a:t>
            </a:r>
            <a:br>
              <a:rPr lang="en-US" dirty="0">
                <a:solidFill>
                  <a:srgbClr val="006600"/>
                </a:solidFill>
              </a:rPr>
            </a:br>
            <a:r>
              <a:rPr lang="en-US" dirty="0">
                <a:solidFill>
                  <a:srgbClr val="006600"/>
                </a:solidFill>
              </a:rPr>
              <a:t>		$100 x (1 + 10%)</a:t>
            </a:r>
            <a:r>
              <a:rPr lang="en-US" baseline="30000" dirty="0">
                <a:solidFill>
                  <a:srgbClr val="006600"/>
                </a:solidFill>
              </a:rPr>
              <a:t>2</a:t>
            </a:r>
            <a:r>
              <a:rPr lang="en-US" dirty="0">
                <a:solidFill>
                  <a:srgbClr val="006600"/>
                </a:solidFill>
              </a:rPr>
              <a:t>	= $121</a:t>
            </a:r>
            <a:br>
              <a:rPr lang="en-US" dirty="0">
                <a:solidFill>
                  <a:srgbClr val="006600"/>
                </a:solidFill>
              </a:rPr>
            </a:br>
            <a:endParaRPr lang="en-US" dirty="0">
              <a:solidFill>
                <a:srgbClr val="006600"/>
              </a:solidFill>
            </a:endParaRPr>
          </a:p>
          <a:p>
            <a:pPr lvl="1"/>
            <a:r>
              <a:rPr lang="en-US" dirty="0">
                <a:solidFill>
                  <a:srgbClr val="006600"/>
                </a:solidFill>
              </a:rPr>
              <a:t>Year 1: $10 of interest</a:t>
            </a:r>
          </a:p>
          <a:p>
            <a:pPr lvl="1"/>
            <a:r>
              <a:rPr lang="en-US" dirty="0">
                <a:solidFill>
                  <a:srgbClr val="006600"/>
                </a:solidFill>
              </a:rPr>
              <a:t>Year 2: $10 of interest on your original $100 </a:t>
            </a:r>
            <a:br>
              <a:rPr lang="en-US" dirty="0">
                <a:solidFill>
                  <a:srgbClr val="006600"/>
                </a:solidFill>
              </a:rPr>
            </a:br>
            <a:r>
              <a:rPr lang="en-US" dirty="0">
                <a:solidFill>
                  <a:srgbClr val="006600"/>
                </a:solidFill>
              </a:rPr>
              <a:t>             + $1 of interest on year 1 interest</a:t>
            </a:r>
          </a:p>
        </p:txBody>
      </p:sp>
    </p:spTree>
    <p:extLst>
      <p:ext uri="{BB962C8B-B14F-4D97-AF65-F5344CB8AC3E}">
        <p14:creationId xmlns:p14="http://schemas.microsoft.com/office/powerpoint/2010/main" val="37363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Take a minute to think about the following question:</a:t>
            </a:r>
            <a:br>
              <a:rPr lang="en-US" dirty="0">
                <a:solidFill>
                  <a:srgbClr val="0000CC"/>
                </a:solidFill>
              </a:rPr>
            </a:br>
            <a:br>
              <a:rPr lang="en-US" dirty="0">
                <a:solidFill>
                  <a:srgbClr val="0000CC"/>
                </a:solidFill>
              </a:rPr>
            </a:br>
            <a:r>
              <a:rPr lang="en-US" dirty="0">
                <a:solidFill>
                  <a:srgbClr val="0000CC"/>
                </a:solidFill>
              </a:rPr>
              <a:t> 		What do YOU do better than 99.9% of humanity?</a:t>
            </a:r>
            <a:br>
              <a:rPr lang="en-US" dirty="0">
                <a:solidFill>
                  <a:srgbClr val="0000CC"/>
                </a:solidFill>
              </a:rPr>
            </a:br>
            <a:endParaRPr lang="en-US" dirty="0">
              <a:solidFill>
                <a:srgbClr val="0000CC"/>
              </a:solidFill>
            </a:endParaRPr>
          </a:p>
          <a:p>
            <a:r>
              <a:rPr lang="en-US" dirty="0">
                <a:solidFill>
                  <a:srgbClr val="0000CC"/>
                </a:solidFill>
              </a:rPr>
              <a:t>Think about what you’re studying. Think about what you’ve been working on for years. Think about what you know that I do not know.</a:t>
            </a:r>
            <a:br>
              <a:rPr lang="en-US" dirty="0">
                <a:solidFill>
                  <a:srgbClr val="0000CC"/>
                </a:solidFill>
              </a:rPr>
            </a:br>
            <a:endParaRPr lang="en-US" dirty="0">
              <a:solidFill>
                <a:srgbClr val="0000CC"/>
              </a:solidFill>
            </a:endParaRPr>
          </a:p>
          <a:p>
            <a:r>
              <a:rPr lang="en-US" dirty="0">
                <a:solidFill>
                  <a:srgbClr val="0000CC"/>
                </a:solidFill>
              </a:rPr>
              <a:t>I’ve probably only spent 1-2 hours studying what  you have dedicated your life to studying and becoming an expert in.</a:t>
            </a:r>
          </a:p>
          <a:p>
            <a:endParaRPr lang="en-US" dirty="0">
              <a:solidFill>
                <a:srgbClr val="0000CC"/>
              </a:solidFill>
            </a:endParaRPr>
          </a:p>
          <a:p>
            <a:pPr lvl="1"/>
            <a:r>
              <a:rPr lang="en-US" sz="3000" dirty="0">
                <a:solidFill>
                  <a:srgbClr val="0000CC"/>
                </a:solidFill>
              </a:rPr>
              <a:t>Could I do your job as well as you do it?</a:t>
            </a:r>
          </a:p>
        </p:txBody>
      </p:sp>
    </p:spTree>
    <p:extLst>
      <p:ext uri="{BB962C8B-B14F-4D97-AF65-F5344CB8AC3E}">
        <p14:creationId xmlns:p14="http://schemas.microsoft.com/office/powerpoint/2010/main" val="16028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Of course, I couldn’t do your job as well as you.</a:t>
            </a:r>
          </a:p>
          <a:p>
            <a:r>
              <a:rPr lang="en-US" dirty="0">
                <a:solidFill>
                  <a:srgbClr val="0000CC"/>
                </a:solidFill>
              </a:rPr>
              <a:t>Now connect this logic to investing: there are many professionals who have dedicated their lives to making investments. They are good.</a:t>
            </a:r>
          </a:p>
          <a:p>
            <a:pPr lvl="1"/>
            <a:r>
              <a:rPr lang="en-US" dirty="0">
                <a:solidFill>
                  <a:srgbClr val="0000CC"/>
                </a:solidFill>
              </a:rPr>
              <a:t>Yes, there are many amateurs involved in trading stocks – but they (usually) account for a very minor portion of the total money invested.</a:t>
            </a:r>
            <a:br>
              <a:rPr lang="en-US" dirty="0">
                <a:solidFill>
                  <a:srgbClr val="0000CC"/>
                </a:solidFill>
              </a:rPr>
            </a:br>
            <a:endParaRPr lang="en-US" dirty="0">
              <a:solidFill>
                <a:srgbClr val="0000CC"/>
              </a:solidFill>
            </a:endParaRPr>
          </a:p>
          <a:p>
            <a:r>
              <a:rPr lang="en-US" dirty="0">
                <a:solidFill>
                  <a:srgbClr val="C00000"/>
                </a:solidFill>
              </a:rPr>
              <a:t>Remind yourself of this old gambling maxim:</a:t>
            </a:r>
            <a:br>
              <a:rPr lang="en-US" dirty="0">
                <a:solidFill>
                  <a:srgbClr val="C00000"/>
                </a:solidFill>
              </a:rPr>
            </a:br>
            <a:br>
              <a:rPr lang="en-US" b="1" i="1" dirty="0">
                <a:solidFill>
                  <a:srgbClr val="C00000"/>
                </a:solidFill>
              </a:rPr>
            </a:br>
            <a:r>
              <a:rPr lang="en-US" b="1" i="1" dirty="0">
                <a:solidFill>
                  <a:srgbClr val="C00000"/>
                </a:solidFill>
              </a:rPr>
              <a:t>When you are sitting at the poker or gambling table, take a look around and see if you can figure out who the sucker is.  If you cannot identify who the sucker is, then the sucker is probably you.</a:t>
            </a:r>
            <a:endParaRPr lang="en-US" sz="3000" b="1" i="1" dirty="0">
              <a:solidFill>
                <a:srgbClr val="C00000"/>
              </a:solidFill>
            </a:endParaRPr>
          </a:p>
        </p:txBody>
      </p:sp>
    </p:spTree>
    <p:extLst>
      <p:ext uri="{BB962C8B-B14F-4D97-AF65-F5344CB8AC3E}">
        <p14:creationId xmlns:p14="http://schemas.microsoft.com/office/powerpoint/2010/main" val="29788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4162149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9170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22712142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21675593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29946730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1288983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22197</TotalTime>
  <Words>8428</Words>
  <Application>Microsoft Office PowerPoint</Application>
  <PresentationFormat>Widescreen</PresentationFormat>
  <Paragraphs>886</Paragraphs>
  <Slides>121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121</vt:i4>
      </vt:variant>
    </vt:vector>
  </HeadingPairs>
  <TitlesOfParts>
    <vt:vector size="129" baseType="lpstr">
      <vt:lpstr>Arial</vt:lpstr>
      <vt:lpstr>Calibri</vt:lpstr>
      <vt:lpstr>Calibri Light</vt:lpstr>
      <vt:lpstr>Garamond</vt:lpstr>
      <vt:lpstr>Helvetica Neue</vt:lpstr>
      <vt:lpstr>Times New Roman</vt:lpstr>
      <vt:lpstr>Wingdings</vt:lpstr>
      <vt:lpstr>Office Theme</vt:lpstr>
      <vt:lpstr>PowerPoint Presentation</vt:lpstr>
      <vt:lpstr>Brian Bolton Professor of Finance  brian.bolton@louisiana.edu https://business.louisiana.edu/financeispersonal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136</cp:revision>
  <dcterms:created xsi:type="dcterms:W3CDTF">2019-08-26T13:43:19Z</dcterms:created>
  <dcterms:modified xsi:type="dcterms:W3CDTF">2025-02-26T21:03:46Z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