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10" r:id="rId2"/>
    <p:sldId id="2291" r:id="rId3"/>
    <p:sldId id="1343" r:id="rId4"/>
    <p:sldId id="2151" r:id="rId5"/>
    <p:sldId id="2152" r:id="rId6"/>
    <p:sldId id="2282" r:id="rId7"/>
    <p:sldId id="2154" r:id="rId8"/>
    <p:sldId id="2155" r:id="rId9"/>
    <p:sldId id="2156" r:id="rId10"/>
    <p:sldId id="2197" r:id="rId11"/>
    <p:sldId id="1244" r:id="rId12"/>
    <p:sldId id="2026" r:id="rId13"/>
    <p:sldId id="2198" r:id="rId14"/>
    <p:sldId id="2027" r:id="rId15"/>
    <p:sldId id="2028" r:id="rId16"/>
    <p:sldId id="2283" r:id="rId17"/>
    <p:sldId id="2284" r:id="rId18"/>
    <p:sldId id="2286" r:id="rId19"/>
    <p:sldId id="2285" r:id="rId20"/>
    <p:sldId id="2287" r:id="rId21"/>
    <p:sldId id="2290" r:id="rId22"/>
    <p:sldId id="2199" r:id="rId23"/>
    <p:sldId id="2174" r:id="rId24"/>
    <p:sldId id="2205" r:id="rId25"/>
    <p:sldId id="2207" r:id="rId26"/>
    <p:sldId id="2208" r:id="rId27"/>
    <p:sldId id="1980" r:id="rId28"/>
    <p:sldId id="2288" r:id="rId29"/>
    <p:sldId id="2175" r:id="rId30"/>
    <p:sldId id="2289" r:id="rId31"/>
    <p:sldId id="1984" r:id="rId32"/>
    <p:sldId id="1964" r:id="rId33"/>
    <p:sldId id="1941" r:id="rId34"/>
    <p:sldId id="1965" r:id="rId35"/>
    <p:sldId id="2109" r:id="rId36"/>
    <p:sldId id="1966" r:id="rId37"/>
    <p:sldId id="2176" r:id="rId38"/>
    <p:sldId id="1967" r:id="rId39"/>
    <p:sldId id="1942" r:id="rId40"/>
    <p:sldId id="1968" r:id="rId41"/>
    <p:sldId id="1969" r:id="rId42"/>
    <p:sldId id="1970" r:id="rId43"/>
    <p:sldId id="1971" r:id="rId44"/>
    <p:sldId id="1972" r:id="rId45"/>
    <p:sldId id="1973" r:id="rId46"/>
    <p:sldId id="1974" r:id="rId47"/>
    <p:sldId id="2146" r:id="rId48"/>
    <p:sldId id="2149" r:id="rId49"/>
    <p:sldId id="1975" r:id="rId50"/>
    <p:sldId id="1985" r:id="rId51"/>
    <p:sldId id="2177" r:id="rId52"/>
    <p:sldId id="2178" r:id="rId53"/>
    <p:sldId id="2179" r:id="rId54"/>
    <p:sldId id="2180" r:id="rId55"/>
    <p:sldId id="2200" r:id="rId56"/>
    <p:sldId id="2130" r:id="rId57"/>
    <p:sldId id="2131" r:id="rId58"/>
    <p:sldId id="2132" r:id="rId59"/>
    <p:sldId id="2133" r:id="rId60"/>
    <p:sldId id="2181" r:id="rId61"/>
    <p:sldId id="2100" r:id="rId62"/>
    <p:sldId id="1260" r:id="rId63"/>
    <p:sldId id="1311" r:id="rId64"/>
    <p:sldId id="1266" r:id="rId65"/>
    <p:sldId id="1957" r:id="rId66"/>
    <p:sldId id="2201" r:id="rId67"/>
    <p:sldId id="2202" r:id="rId68"/>
    <p:sldId id="20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6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11F97043-30C7-416A-F737-C131E5A3189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FB1A4E19-E691-DF23-73E9-574A564C14C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819EE404-E4B8-2B8C-9D0B-1F9E34261D0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11CE1801-886F-12AE-6EAF-7642235DA4A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9C8F298E-BC76-5677-3A85-BA841D6E62F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4C6CC387-60CC-A6AD-6BB7-33212F0C27A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58AE4C0A-7574-6936-DCE2-76DA290B074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C18CEE96-3B93-02D8-E350-7C97CB21BE0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779E8E66-AD97-CA5C-439D-BF27850B14B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18495DED-FA12-A5EB-37C5-87C415CD631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11/20/24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Career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November 20,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College?</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college for many reasons, including…</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0000CC"/>
                </a:solidFill>
              </a:rPr>
              <a:t>Consider all of the financial &amp; non-financial rewards.</a:t>
            </a:r>
          </a:p>
          <a:p>
            <a:pPr lvl="2"/>
            <a:r>
              <a:rPr lang="en-US" dirty="0">
                <a:solidFill>
                  <a:srgbClr val="0000CC"/>
                </a:solidFill>
              </a:rPr>
              <a:t>What are non-financial rewards (or, non-salary rewards):</a:t>
            </a:r>
          </a:p>
          <a:p>
            <a:pPr lvl="3"/>
            <a:r>
              <a:rPr lang="en-US" dirty="0">
                <a:solidFill>
                  <a:srgbClr val="0000CC"/>
                </a:solidFill>
              </a:rPr>
              <a:t>Location, culture, family, expectations</a:t>
            </a:r>
          </a:p>
          <a:p>
            <a:pPr lvl="3"/>
            <a:r>
              <a:rPr lang="en-US" dirty="0">
                <a:solidFill>
                  <a:srgbClr val="0000CC"/>
                </a:solidFill>
              </a:rPr>
              <a:t>Will the company pay for your training or certification?</a:t>
            </a:r>
          </a:p>
          <a:p>
            <a:pPr lvl="3"/>
            <a:r>
              <a:rPr lang="en-US" dirty="0">
                <a:solidFill>
                  <a:srgbClr val="0000CC"/>
                </a:solidFill>
              </a:rPr>
              <a:t>Consider all benefits…health care, retirement, tuition forgiveness</a:t>
            </a:r>
            <a:br>
              <a:rPr lang="en-US" dirty="0">
                <a:solidFill>
                  <a:srgbClr val="0000CC"/>
                </a:solidFill>
              </a:rPr>
            </a:br>
            <a:endParaRPr lang="en-US" dirty="0">
              <a:solidFill>
                <a:srgbClr val="0000CC"/>
              </a:solidFill>
            </a:endParaRPr>
          </a:p>
          <a:p>
            <a:pPr lvl="1"/>
            <a:r>
              <a:rPr lang="en-US" dirty="0">
                <a:solidFill>
                  <a:srgbClr val="0000CC"/>
                </a:solidFill>
              </a:rPr>
              <a:t>Consider the short-term and the long-term.</a:t>
            </a:r>
          </a:p>
          <a:p>
            <a:pPr lvl="2"/>
            <a:r>
              <a:rPr lang="en-US" dirty="0">
                <a:solidFill>
                  <a:srgbClr val="0000CC"/>
                </a:solidFill>
              </a:rPr>
              <a:t>Should you work for a high-profile, high-stress firm for 2 years to build your resume?</a:t>
            </a:r>
          </a:p>
          <a:p>
            <a:pPr lvl="2"/>
            <a:r>
              <a:rPr lang="en-US" dirty="0">
                <a:solidFill>
                  <a:srgbClr val="0000CC"/>
                </a:solidFill>
              </a:rPr>
              <a:t>What opportunities does this job prepare you for?</a:t>
            </a:r>
            <a:br>
              <a:rPr lang="en-US" dirty="0">
                <a:solidFill>
                  <a:srgbClr val="0000CC"/>
                </a:solidFill>
              </a:rPr>
            </a:br>
            <a:endParaRPr lang="en-US" dirty="0">
              <a:solidFill>
                <a:srgbClr val="0000CC"/>
              </a:solidFill>
            </a:endParaRPr>
          </a:p>
          <a:p>
            <a:pPr lvl="1"/>
            <a:r>
              <a:rPr lang="en-US" dirty="0">
                <a:solidFill>
                  <a:srgbClr val="0000CC"/>
                </a:solidFill>
              </a:rPr>
              <a:t>Whatever you do, have a plan for how this job fits into your long-term career</a:t>
            </a:r>
          </a:p>
        </p:txBody>
      </p:sp>
    </p:spTree>
    <p:extLst>
      <p:ext uri="{BB962C8B-B14F-4D97-AF65-F5344CB8AC3E}">
        <p14:creationId xmlns:p14="http://schemas.microsoft.com/office/powerpoint/2010/main" val="35128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006600"/>
                </a:solidFill>
              </a:rPr>
              <a:t>YES!!!</a:t>
            </a:r>
          </a:p>
          <a:p>
            <a:pPr lvl="2"/>
            <a:r>
              <a:rPr lang="en-US" dirty="0">
                <a:solidFill>
                  <a:srgbClr val="006600"/>
                </a:solidFill>
              </a:rPr>
              <a:t>You should all always negotiate your salary.</a:t>
            </a:r>
          </a:p>
          <a:p>
            <a:pPr lvl="3"/>
            <a:r>
              <a:rPr lang="en-US" dirty="0">
                <a:solidFill>
                  <a:srgbClr val="006600"/>
                </a:solidFill>
              </a:rPr>
              <a:t>There is never any harm in asking for 5-10% more salary</a:t>
            </a:r>
          </a:p>
          <a:p>
            <a:pPr lvl="3"/>
            <a:r>
              <a:rPr lang="en-US" dirty="0">
                <a:solidFill>
                  <a:srgbClr val="006600"/>
                </a:solidFill>
              </a:rPr>
              <a:t>Asking for 15%+ might begin to get risky…but you have to ask for what you’re worth.</a:t>
            </a:r>
          </a:p>
          <a:p>
            <a:pPr lvl="4"/>
            <a:r>
              <a:rPr lang="en-US" dirty="0">
                <a:solidFill>
                  <a:srgbClr val="006600"/>
                </a:solidFill>
              </a:rPr>
              <a:t>You can figure out what you’re worth by asking anyone and everyone what you should be earning.</a:t>
            </a:r>
          </a:p>
          <a:p>
            <a:pPr lvl="2"/>
            <a:endParaRPr lang="en-US" dirty="0">
              <a:solidFill>
                <a:srgbClr val="006600"/>
              </a:solidFill>
            </a:endParaRPr>
          </a:p>
          <a:p>
            <a:pPr lvl="2"/>
            <a:r>
              <a:rPr lang="en-US" dirty="0">
                <a:solidFill>
                  <a:srgbClr val="006600"/>
                </a:solidFill>
              </a:rPr>
              <a:t>I have had 4 academic jobs. Each time, I was told in the interviewing process that they did not negotiate salary. Each time, I asked for more salary. 3 out of 4 times I got more salary.</a:t>
            </a:r>
            <a:br>
              <a:rPr lang="en-US" dirty="0">
                <a:solidFill>
                  <a:srgbClr val="006600"/>
                </a:solidFill>
              </a:rPr>
            </a:br>
            <a:endParaRPr lang="en-US" dirty="0">
              <a:solidFill>
                <a:srgbClr val="006600"/>
              </a:solidFill>
            </a:endParaRPr>
          </a:p>
          <a:p>
            <a:pPr lvl="2"/>
            <a:r>
              <a:rPr lang="en-US" dirty="0">
                <a:solidFill>
                  <a:srgbClr val="006600"/>
                </a:solidFill>
              </a:rPr>
              <a:t>You can negotiate anything…not just salary.</a:t>
            </a:r>
          </a:p>
          <a:p>
            <a:pPr lvl="3"/>
            <a:r>
              <a:rPr lang="en-US" dirty="0">
                <a:solidFill>
                  <a:srgbClr val="006600"/>
                </a:solidFill>
              </a:rPr>
              <a:t>Everyone: Time-off, vacation, work-from-home, continuing education…</a:t>
            </a:r>
          </a:p>
          <a:p>
            <a:pPr lvl="3"/>
            <a:r>
              <a:rPr lang="en-US" dirty="0">
                <a:solidFill>
                  <a:srgbClr val="0066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006600"/>
                </a:solidFill>
              </a:rPr>
              <a:t>Remember that there will be multiple people or divisions responsible for structuring your hiring package:</a:t>
            </a:r>
          </a:p>
          <a:p>
            <a:pPr lvl="1"/>
            <a:endParaRPr lang="en-US" dirty="0">
              <a:solidFill>
                <a:srgbClr val="006600"/>
              </a:solidFill>
            </a:endParaRPr>
          </a:p>
          <a:p>
            <a:pPr lvl="2"/>
            <a:r>
              <a:rPr lang="en-US" dirty="0">
                <a:solidFill>
                  <a:srgbClr val="006600"/>
                </a:solidFill>
              </a:rPr>
              <a:t>Human Resources: Responsible for following rules and policies and taking care of the process</a:t>
            </a:r>
          </a:p>
          <a:p>
            <a:pPr lvl="2"/>
            <a:r>
              <a:rPr lang="en-US" dirty="0">
                <a:solidFill>
                  <a:srgbClr val="006600"/>
                </a:solidFill>
              </a:rPr>
              <a:t>Your Future Boss: Responsible for hiring you to make the firm or institution better</a:t>
            </a:r>
            <a:br>
              <a:rPr lang="en-US" dirty="0">
                <a:solidFill>
                  <a:srgbClr val="006600"/>
                </a:solidFill>
              </a:rPr>
            </a:br>
            <a:endParaRPr lang="en-US" dirty="0">
              <a:solidFill>
                <a:srgbClr val="006600"/>
              </a:solidFill>
            </a:endParaRPr>
          </a:p>
          <a:p>
            <a:pPr lvl="2"/>
            <a:r>
              <a:rPr lang="en-US" dirty="0">
                <a:solidFill>
                  <a:srgbClr val="0066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a:p>
            <a:pPr lvl="1"/>
            <a:r>
              <a:rPr lang="en-US" dirty="0">
                <a:solidFill>
                  <a:srgbClr val="0000CC"/>
                </a:solidFill>
              </a:rPr>
              <a:t>During your first week – or first day – of your new job, you may be required to make a number of decisions and sign a number of documents.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W-4 form, telling your employer about your tax status</a:t>
            </a:r>
          </a:p>
          <a:p>
            <a:pPr lvl="3"/>
            <a:r>
              <a:rPr lang="en-US" dirty="0">
                <a:solidFill>
                  <a:srgbClr val="0000CC"/>
                </a:solidFill>
              </a:rPr>
              <a:t>We have to report all income we earn to the IRS, and we may owe taxes.</a:t>
            </a:r>
          </a:p>
          <a:p>
            <a:pPr lvl="3"/>
            <a:r>
              <a:rPr lang="en-US" dirty="0">
                <a:solidFill>
                  <a:srgbClr val="0000CC"/>
                </a:solidFill>
              </a:rPr>
              <a:t>Your employer is required by the IRS to keep some of your taxes and send it to them.</a:t>
            </a:r>
          </a:p>
          <a:p>
            <a:pPr lvl="3"/>
            <a:r>
              <a:rPr lang="en-US" dirty="0">
                <a:solidFill>
                  <a:srgbClr val="0000CC"/>
                </a:solidFill>
              </a:rPr>
              <a:t>The W-4 form is your way of telling your employer how much of your tax money to keep.</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health care plan.</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p:txBody>
      </p:sp>
    </p:spTree>
    <p:extLst>
      <p:ext uri="{BB962C8B-B14F-4D97-AF65-F5344CB8AC3E}">
        <p14:creationId xmlns:p14="http://schemas.microsoft.com/office/powerpoint/2010/main" val="359841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p:txBody>
      </p:sp>
      <p:pic>
        <p:nvPicPr>
          <p:cNvPr id="3" name="Picture 2" descr="Table&#10;&#10;Description automatically generated">
            <a:extLst>
              <a:ext uri="{FF2B5EF4-FFF2-40B4-BE49-F238E27FC236}">
                <a16:creationId xmlns:a16="http://schemas.microsoft.com/office/drawing/2014/main" id="{03269E4A-5DF5-45E8-305E-49EDF5C315C7}"/>
              </a:ext>
            </a:extLst>
          </p:cNvPr>
          <p:cNvPicPr>
            <a:picLocks noChangeAspect="1"/>
          </p:cNvPicPr>
          <p:nvPr/>
        </p:nvPicPr>
        <p:blipFill>
          <a:blip r:embed="rId2"/>
          <a:stretch>
            <a:fillRect/>
          </a:stretch>
        </p:blipFill>
        <p:spPr>
          <a:xfrm>
            <a:off x="1869171" y="1688168"/>
            <a:ext cx="6528207" cy="5048480"/>
          </a:xfrm>
          <a:prstGeom prst="rect">
            <a:avLst/>
          </a:prstGeom>
        </p:spPr>
      </p:pic>
      <p:sp>
        <p:nvSpPr>
          <p:cNvPr id="5" name="TextBox 4">
            <a:extLst>
              <a:ext uri="{FF2B5EF4-FFF2-40B4-BE49-F238E27FC236}">
                <a16:creationId xmlns:a16="http://schemas.microsoft.com/office/drawing/2014/main" id="{579F22B5-18FB-830C-E4B8-0329D3648B1C}"/>
              </a:ext>
            </a:extLst>
          </p:cNvPr>
          <p:cNvSpPr txBox="1"/>
          <p:nvPr/>
        </p:nvSpPr>
        <p:spPr>
          <a:xfrm>
            <a:off x="8520766" y="1895912"/>
            <a:ext cx="3383211" cy="3323987"/>
          </a:xfrm>
          <a:prstGeom prst="rect">
            <a:avLst/>
          </a:prstGeom>
          <a:noFill/>
        </p:spPr>
        <p:txBody>
          <a:bodyPr wrap="square" rtlCol="0">
            <a:spAutoFit/>
          </a:bodyPr>
          <a:lstStyle/>
          <a:p>
            <a:pPr algn="ctr"/>
            <a:r>
              <a:rPr lang="en-US" sz="2100" dirty="0">
                <a:solidFill>
                  <a:srgbClr val="0000CC"/>
                </a:solidFill>
              </a:rPr>
              <a:t>NOTE – You get to choose what you put in the form. The IRS gives you guidance, but ultimately it is up to you.</a:t>
            </a:r>
          </a:p>
          <a:p>
            <a:pPr algn="ctr"/>
            <a:endParaRPr lang="en-US" sz="2100" dirty="0">
              <a:solidFill>
                <a:srgbClr val="0000CC"/>
              </a:solidFill>
            </a:endParaRPr>
          </a:p>
          <a:p>
            <a:pPr algn="ctr"/>
            <a:r>
              <a:rPr lang="en-US" sz="2100" dirty="0">
                <a:solidFill>
                  <a:srgbClr val="0000CC"/>
                </a:solidFill>
              </a:rPr>
              <a:t>And, if you think your total income for 2023 will be less than $13,850 for all jobs for the year, you can choose to have $0.00 withheld.</a:t>
            </a:r>
          </a:p>
        </p:txBody>
      </p:sp>
    </p:spTree>
    <p:extLst>
      <p:ext uri="{BB962C8B-B14F-4D97-AF65-F5344CB8AC3E}">
        <p14:creationId xmlns:p14="http://schemas.microsoft.com/office/powerpoint/2010/main" val="194735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88FCC-2D2A-5C44-095E-2349E252A4CB}"/>
              </a:ext>
            </a:extLst>
          </p:cNvPr>
          <p:cNvPicPr>
            <a:picLocks noChangeAspect="1"/>
          </p:cNvPicPr>
          <p:nvPr/>
        </p:nvPicPr>
        <p:blipFill>
          <a:blip r:embed="rId2"/>
          <a:stretch>
            <a:fillRect/>
          </a:stretch>
        </p:blipFill>
        <p:spPr>
          <a:xfrm>
            <a:off x="1820915" y="1"/>
            <a:ext cx="8556334" cy="6348248"/>
          </a:xfrm>
          <a:prstGeom prst="rect">
            <a:avLst/>
          </a:prstGeom>
        </p:spPr>
      </p:pic>
    </p:spTree>
    <p:extLst>
      <p:ext uri="{BB962C8B-B14F-4D97-AF65-F5344CB8AC3E}">
        <p14:creationId xmlns:p14="http://schemas.microsoft.com/office/powerpoint/2010/main" val="14265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lvl="2">
              <a:buFont typeface="Wingdings" pitchFamily="2" charset="2"/>
              <a:buChar char="Ø"/>
            </a:pPr>
            <a:r>
              <a:rPr lang="en-US" dirty="0">
                <a:solidFill>
                  <a:srgbClr val="0000CC"/>
                </a:solidFill>
              </a:rPr>
              <a:t>    If you’re fortunate, you may have the option to choose a health care plan.</a:t>
            </a:r>
          </a:p>
          <a:p>
            <a:pPr lvl="3"/>
            <a:r>
              <a:rPr lang="en-US" dirty="0">
                <a:solidFill>
                  <a:srgbClr val="0000CC"/>
                </a:solidFill>
              </a:rPr>
              <a:t>Think about your family and your needs.</a:t>
            </a:r>
          </a:p>
          <a:p>
            <a:pPr lvl="3"/>
            <a:r>
              <a:rPr lang="en-US" dirty="0">
                <a:solidFill>
                  <a:srgbClr val="0000CC"/>
                </a:solidFill>
              </a:rPr>
              <a:t>There is a trade-off between how much you pay and the coverage you get.</a:t>
            </a:r>
          </a:p>
          <a:p>
            <a:pPr lvl="3"/>
            <a:r>
              <a:rPr lang="en-US" dirty="0">
                <a:solidFill>
                  <a:srgbClr val="0000CC"/>
                </a:solidFill>
              </a:rPr>
              <a:t>You can probably change your plan once a year, as your situation changes.</a:t>
            </a:r>
          </a:p>
        </p:txBody>
      </p:sp>
    </p:spTree>
    <p:extLst>
      <p:ext uri="{BB962C8B-B14F-4D97-AF65-F5344CB8AC3E}">
        <p14:creationId xmlns:p14="http://schemas.microsoft.com/office/powerpoint/2010/main" val="340944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marL="914400" lvl="2" indent="0">
              <a:buNone/>
            </a:pPr>
            <a:r>
              <a:rPr lang="en-US" dirty="0">
                <a:solidFill>
                  <a:srgbClr val="0000CC"/>
                </a:solidFill>
              </a:rPr>
              <a:t>   </a:t>
            </a:r>
          </a:p>
          <a:p>
            <a:pPr lvl="2">
              <a:buFont typeface="Wingdings" pitchFamily="2" charset="2"/>
              <a:buChar char="Ø"/>
            </a:pPr>
            <a:r>
              <a:rPr lang="en-US" dirty="0">
                <a:solidFill>
                  <a:srgbClr val="0000CC"/>
                </a:solidFill>
              </a:rPr>
              <a:t>    If you’re fortunate, you may have the option to choose a retirement plan</a:t>
            </a:r>
          </a:p>
          <a:p>
            <a:pPr lvl="3"/>
            <a:r>
              <a:rPr lang="en-US" dirty="0">
                <a:solidFill>
                  <a:srgbClr val="0000CC"/>
                </a:solidFill>
              </a:rPr>
              <a:t>This probably means taking some money out of your paycheck and putting it in a company-sponsored retirement plan….that will give you tax benefits when you retire.</a:t>
            </a:r>
          </a:p>
          <a:p>
            <a:pPr lvl="3"/>
            <a:r>
              <a:rPr lang="en-US" dirty="0">
                <a:solidFill>
                  <a:srgbClr val="0000CC"/>
                </a:solidFill>
              </a:rPr>
              <a:t>As difficult as it is to think about saving for retirement in your 20s, TRY TO DO IT.</a:t>
            </a:r>
          </a:p>
          <a:p>
            <a:pPr lvl="3"/>
            <a:r>
              <a:rPr lang="en-US" dirty="0">
                <a:solidFill>
                  <a:srgbClr val="0000CC"/>
                </a:solidFill>
              </a:rPr>
              <a:t>If your company offers a “match” on your contribution, TRY TO DO IT.</a:t>
            </a:r>
          </a:p>
          <a:p>
            <a:pPr lvl="3"/>
            <a:r>
              <a:rPr lang="en-US" dirty="0">
                <a:solidFill>
                  <a:srgbClr val="0000CC"/>
                </a:solidFill>
              </a:rPr>
              <a:t>If your company has a ”vesting” period, that means you do not get the match unless you stay with the company for a number of years. Be very careful in these situation.</a:t>
            </a:r>
          </a:p>
          <a:p>
            <a:pPr lvl="3"/>
            <a:r>
              <a:rPr lang="en-US" dirty="0">
                <a:solidFill>
                  <a:srgbClr val="0000CC"/>
                </a:solidFill>
              </a:rPr>
              <a:t>Your can probably changes your mind about this whenever you want. But try to participate and begin investing for your retirement as soon as you can.</a:t>
            </a:r>
            <a:br>
              <a:rPr lang="en-US" dirty="0">
                <a:solidFill>
                  <a:srgbClr val="0000CC"/>
                </a:solidFill>
              </a:rPr>
            </a:br>
            <a:br>
              <a:rPr lang="en-US" dirty="0">
                <a:solidFill>
                  <a:srgbClr val="0000CC"/>
                </a:solidFill>
              </a:rPr>
            </a:br>
            <a:r>
              <a:rPr lang="en-US" dirty="0">
                <a:solidFill>
                  <a:srgbClr val="0000CC"/>
                </a:solidFill>
              </a:rPr>
              <a:t>More information on both of these options are later in the slides.</a:t>
            </a:r>
          </a:p>
        </p:txBody>
      </p:sp>
    </p:spTree>
    <p:extLst>
      <p:ext uri="{BB962C8B-B14F-4D97-AF65-F5344CB8AC3E}">
        <p14:creationId xmlns:p14="http://schemas.microsoft.com/office/powerpoint/2010/main" val="6709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linds(horizontal)">
                                      <p:cBhvr>
                                        <p:cTn id="10" dur="500"/>
                                        <p:tgtEl>
                                          <p:spTgt spid="4">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linds(horizontal)">
                                      <p:cBhvr>
                                        <p:cTn id="13" dur="500"/>
                                        <p:tgtEl>
                                          <p:spTgt spid="4">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linds(horizontal)">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a:t>
            </a:r>
          </a:p>
          <a:p>
            <a:pPr marL="0" indent="0" algn="ctr">
              <a:buNone/>
            </a:pPr>
            <a:r>
              <a:rPr lang="en-US" sz="3600" b="1" i="1" dirty="0"/>
              <a:t>Immediately!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a:p>
            <a:pPr marL="0" indent="0" algn="ctr">
              <a:buNone/>
            </a:pPr>
            <a:r>
              <a:rPr lang="en-US" sz="3600" b="1" i="1" dirty="0"/>
              <a:t>As much as is necessary…especially as you get closer to graduation.</a:t>
            </a:r>
          </a:p>
        </p:txBody>
      </p:sp>
    </p:spTree>
    <p:extLst>
      <p:ext uri="{BB962C8B-B14F-4D97-AF65-F5344CB8AC3E}">
        <p14:creationId xmlns:p14="http://schemas.microsoft.com/office/powerpoint/2010/main" val="256976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002060"/>
                </a:solidFill>
              </a:rPr>
              <a:t>How and when do I know that I need to </a:t>
            </a:r>
            <a:br>
              <a:rPr lang="en-US" b="1" i="1" dirty="0">
                <a:solidFill>
                  <a:srgbClr val="002060"/>
                </a:solidFill>
              </a:rPr>
            </a:br>
            <a:r>
              <a:rPr lang="en-US" b="1" i="1" dirty="0">
                <a:solidFill>
                  <a:srgbClr val="00206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solidFill>
                  <a:srgbClr val="002060"/>
                </a:solidFill>
              </a:rPr>
              <a:t>What would I do if I found out that my career isn't the one for me?</a:t>
            </a:r>
          </a:p>
          <a:p>
            <a:pPr marL="0" indent="0" algn="ctr">
              <a:buNone/>
            </a:pPr>
            <a:r>
              <a:rPr lang="en-US" sz="1400"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r>
              <a:rPr lang="en-US" sz="1400" b="1" i="1" dirty="0">
                <a:solidFill>
                  <a:srgbClr val="002060"/>
                </a:solidFill>
              </a:rPr>
              <a:t>How and when do I know that I need to make a career change or transition?</a:t>
            </a:r>
          </a:p>
          <a:p>
            <a:pPr marL="0" indent="0" algn="ctr">
              <a:buNone/>
            </a:pPr>
            <a:endParaRPr lang="en-US" b="1" i="1" dirty="0">
              <a:solidFill>
                <a:srgbClr val="C00000"/>
              </a:solidFill>
            </a:endParaRPr>
          </a:p>
          <a:p>
            <a:pPr marL="0" indent="0" algn="ctr">
              <a:buNone/>
            </a:pPr>
            <a:r>
              <a:rPr lang="en-US" sz="2400" b="1" i="1" dirty="0">
                <a:solidFill>
                  <a:srgbClr val="C00000"/>
                </a:solidFill>
              </a:rPr>
              <a:t>Only you can answer this. </a:t>
            </a:r>
          </a:p>
          <a:p>
            <a:pPr marL="0" indent="0" algn="ctr">
              <a:buNone/>
            </a:pPr>
            <a:r>
              <a:rPr lang="en-US" sz="2400" b="1" i="1" dirty="0">
                <a:solidFill>
                  <a:srgbClr val="C00000"/>
                </a:solidFill>
              </a:rPr>
              <a:t>Only 27% of college graduates are working in the field of their major – most people make big changes and transitions during their careers.</a:t>
            </a:r>
          </a:p>
          <a:p>
            <a:pPr marL="0" indent="0" algn="ctr">
              <a:buNone/>
            </a:pPr>
            <a:r>
              <a:rPr lang="en-US" sz="2400" b="1" i="1" dirty="0">
                <a:solidFill>
                  <a:srgbClr val="C00000"/>
                </a:solidFill>
              </a:rPr>
              <a:t>Doing so might mean taking one step back…with the hope of (eventually) taking many more big steps forward.</a:t>
            </a:r>
          </a:p>
          <a:p>
            <a:pPr marL="0" indent="0" algn="ctr">
              <a:buNone/>
            </a:pPr>
            <a:r>
              <a:rPr lang="en-US" sz="2400" b="1" i="1" dirty="0">
                <a:solidFill>
                  <a:srgbClr val="C00000"/>
                </a:solidFill>
              </a:rPr>
              <a:t>Be patient, be intentional and do what brings you the most long-term happiness.</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106135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006600"/>
                </a:solidFill>
              </a:rPr>
              <a:t>Only you can answer this.</a:t>
            </a:r>
          </a:p>
          <a:p>
            <a:pPr marL="0" indent="0" algn="ctr">
              <a:buNone/>
            </a:pPr>
            <a:r>
              <a:rPr lang="en-US" sz="2300" b="1" i="1" dirty="0">
                <a:solidFill>
                  <a:srgbClr val="006600"/>
                </a:solidFill>
              </a:rPr>
              <a:t>Focus on your goals, focus on your priorities.</a:t>
            </a:r>
          </a:p>
          <a:p>
            <a:pPr marL="0" indent="0" algn="ctr">
              <a:buNone/>
            </a:pPr>
            <a:r>
              <a:rPr lang="en-US" sz="2300" b="1" i="1" dirty="0">
                <a:solidFill>
                  <a:srgbClr val="006600"/>
                </a:solidFill>
              </a:rPr>
              <a:t>You can make lists and spreadsheets and you can calculate the estimated financial value of each option.</a:t>
            </a:r>
          </a:p>
          <a:p>
            <a:pPr marL="0" indent="0" algn="ctr">
              <a:buNone/>
            </a:pPr>
            <a:r>
              <a:rPr lang="en-US" sz="2300" b="1" i="1" dirty="0">
                <a:solidFill>
                  <a:srgbClr val="006600"/>
                </a:solidFill>
              </a:rPr>
              <a:t>But ultimately this is a personal decision that only you and your family can answer.</a:t>
            </a:r>
          </a:p>
          <a:p>
            <a:pPr marL="0" indent="0" algn="ctr">
              <a:buNone/>
            </a:pPr>
            <a:endParaRPr lang="en-US" sz="2300" b="1" i="1" dirty="0">
              <a:solidFill>
                <a:srgbClr val="006600"/>
              </a:solidFill>
            </a:endParaRPr>
          </a:p>
          <a:p>
            <a:pPr marL="0" indent="0" algn="ctr">
              <a:buNone/>
            </a:pPr>
            <a:r>
              <a:rPr lang="en-US" sz="2300" b="1" i="1" dirty="0">
                <a:solidFill>
                  <a:srgbClr val="0066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3200" b="1" i="1" dirty="0">
                <a:solidFill>
                  <a:srgbClr val="006600"/>
                </a:solidFill>
              </a:rPr>
              <a:t>How do I decide which plans I want?</a:t>
            </a:r>
          </a:p>
          <a:p>
            <a:pPr marL="0" indent="0" algn="ctr">
              <a:buNone/>
            </a:pPr>
            <a:r>
              <a:rPr lang="en-US" sz="3200" b="1" i="1" dirty="0">
                <a:solidFill>
                  <a:srgbClr val="006600"/>
                </a:solidFill>
              </a:rPr>
              <a:t>What if I choose the wrong plan?</a:t>
            </a:r>
          </a:p>
          <a:p>
            <a:pPr marL="0" indent="0" algn="ctr">
              <a:buNone/>
            </a:pPr>
            <a:r>
              <a:rPr lang="en-US" sz="3200" b="1" i="1" dirty="0">
                <a:solidFill>
                  <a:srgbClr val="006600"/>
                </a:solidFill>
              </a:rPr>
              <a:t>Can I change my decision later?</a:t>
            </a:r>
            <a:endParaRPr lang="en-US" sz="32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1712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now talk about the retirement plan:</a:t>
            </a:r>
          </a:p>
          <a:p>
            <a:r>
              <a:rPr lang="en-US" sz="2400" b="1" i="1" dirty="0">
                <a:solidFill>
                  <a:srgbClr val="C00000"/>
                </a:solidFill>
              </a:rPr>
              <a:t>If you’re lucky, your employer will offer you the choice of a defined benefit plan (aka “pension”) or a defined contribution plan (401(k), 403(b)).</a:t>
            </a:r>
          </a:p>
          <a:p>
            <a:pPr lvl="1"/>
            <a:r>
              <a:rPr lang="en-US" sz="1600" i="1" dirty="0">
                <a:solidFill>
                  <a:srgbClr val="C00000"/>
                </a:solidFill>
              </a:rPr>
              <a:t>50 years ago, most employers only offered a pension. Today, most employers only offer a defined contribution plan.</a:t>
            </a:r>
          </a:p>
          <a:p>
            <a:r>
              <a:rPr lang="en-US" sz="2400" b="1" i="1" dirty="0">
                <a:solidFill>
                  <a:srgbClr val="C00000"/>
                </a:solidFill>
              </a:rPr>
              <a:t>For a pension, the most important word is “vesting”</a:t>
            </a:r>
          </a:p>
          <a:p>
            <a:r>
              <a:rPr lang="en-US" sz="2400" b="1" i="1" dirty="0">
                <a:solidFill>
                  <a:srgbClr val="C0000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now talk about the retirement plan:</a:t>
            </a:r>
          </a:p>
          <a:p>
            <a:r>
              <a:rPr lang="en-US" sz="2400" b="1" i="1" dirty="0">
                <a:solidFill>
                  <a:srgbClr val="C00000"/>
                </a:solidFill>
              </a:rPr>
              <a:t>For a pension, the most important word is “vesting”</a:t>
            </a:r>
          </a:p>
          <a:p>
            <a:pPr lvl="1"/>
            <a:r>
              <a:rPr lang="en-US" sz="2000" b="1" i="1" dirty="0">
                <a:solidFill>
                  <a:srgbClr val="C00000"/>
                </a:solidFill>
              </a:rPr>
              <a:t>The company will offer a payment upon reaching retirement age.</a:t>
            </a:r>
          </a:p>
          <a:p>
            <a:pPr lvl="1"/>
            <a:r>
              <a:rPr lang="en-US" sz="2000" b="1" i="1" dirty="0">
                <a:solidFill>
                  <a:srgbClr val="C00000"/>
                </a:solidFill>
              </a:rPr>
              <a:t>This payment will be calculated based on some pre-determined formula.</a:t>
            </a:r>
          </a:p>
          <a:p>
            <a:pPr lvl="2"/>
            <a:r>
              <a:rPr lang="en-US" sz="1600" b="1" i="1" dirty="0">
                <a:solidFill>
                  <a:srgbClr val="C00000"/>
                </a:solidFill>
              </a:rPr>
              <a:t>Example: 2% of your salary x The number of years you worked for the company</a:t>
            </a:r>
          </a:p>
          <a:p>
            <a:pPr lvl="1"/>
            <a:r>
              <a:rPr lang="en-US" sz="2000" b="1" i="1" dirty="0">
                <a:solidFill>
                  <a:srgbClr val="C00000"/>
                </a:solidFill>
              </a:rPr>
              <a:t>The company may require you to contribute a portion of your salary into the plan</a:t>
            </a:r>
          </a:p>
          <a:p>
            <a:pPr lvl="1"/>
            <a:r>
              <a:rPr lang="en-US" sz="2000" b="1" i="1" dirty="0">
                <a:solidFill>
                  <a:srgbClr val="C00000"/>
                </a:solidFill>
              </a:rPr>
              <a:t>And then the company is responsible for managing the investments to make sure it has enough money saved to make all of the required pension payments</a:t>
            </a:r>
          </a:p>
          <a:p>
            <a:pPr lvl="1"/>
            <a:endParaRPr lang="en-US" sz="2000" b="1" i="1" dirty="0">
              <a:solidFill>
                <a:srgbClr val="C00000"/>
              </a:solidFill>
            </a:endParaRPr>
          </a:p>
          <a:p>
            <a:pPr lvl="1"/>
            <a:r>
              <a:rPr lang="en-US" sz="2000" b="1" i="1" dirty="0">
                <a:solidFill>
                  <a:srgbClr val="C00000"/>
                </a:solidFill>
              </a:rPr>
              <a:t>Why is “vesting” the most important word with pension plans?</a:t>
            </a:r>
          </a:p>
          <a:p>
            <a:pPr lvl="2"/>
            <a:r>
              <a:rPr lang="en-US" sz="1600" b="1" i="1" dirty="0">
                <a:solidFill>
                  <a:srgbClr val="C00000"/>
                </a:solidFill>
              </a:rPr>
              <a:t>The plan will dictate how long you must be in the plan (and contributing) before you are eligible for retirement benefits.</a:t>
            </a:r>
          </a:p>
          <a:p>
            <a:pPr lvl="2"/>
            <a:r>
              <a:rPr lang="en-US" sz="1600" b="1" i="1" dirty="0">
                <a:solidFill>
                  <a:srgbClr val="C00000"/>
                </a:solidFill>
              </a:rPr>
              <a:t>This length of time is “vesting.”</a:t>
            </a:r>
          </a:p>
          <a:p>
            <a:pPr lvl="2"/>
            <a:r>
              <a:rPr lang="en-US" sz="1600" b="1" i="1" dirty="0">
                <a:solidFill>
                  <a:srgbClr val="C00000"/>
                </a:solidFill>
              </a:rPr>
              <a:t>If you leave the company before your benefits have fully vested, then you receive 0.00% of those benefits.</a:t>
            </a:r>
          </a:p>
          <a:p>
            <a:pPr lvl="2"/>
            <a:r>
              <a:rPr lang="en-US" sz="1600" b="1" i="1" dirty="0">
                <a:solidFill>
                  <a:srgbClr val="C00000"/>
                </a:solidFill>
              </a:rPr>
              <a:t>If you leave the company 1 day after your benefits have fully vested, </a:t>
            </a:r>
            <a:br>
              <a:rPr lang="en-US" sz="1600" b="1" i="1" dirty="0">
                <a:solidFill>
                  <a:srgbClr val="C00000"/>
                </a:solidFill>
              </a:rPr>
            </a:br>
            <a:r>
              <a:rPr lang="en-US" sz="1600" b="1" i="1" dirty="0">
                <a:solidFill>
                  <a:srgbClr val="C00000"/>
                </a:solidFill>
              </a:rPr>
              <a:t>then you receive 100.00% of the promised benefits.</a:t>
            </a:r>
            <a:endParaRPr lang="en-US" sz="2400" b="1" i="1" dirty="0">
              <a:solidFill>
                <a:srgbClr val="C00000"/>
              </a:solidFill>
            </a:endParaRPr>
          </a:p>
        </p:txBody>
      </p:sp>
    </p:spTree>
    <p:extLst>
      <p:ext uri="{BB962C8B-B14F-4D97-AF65-F5344CB8AC3E}">
        <p14:creationId xmlns:p14="http://schemas.microsoft.com/office/powerpoint/2010/main" val="193053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rgbClr val="C00000"/>
                </a:solidFill>
              </a:rPr>
              <a:t>For a 401(k) or 403(b), the most important words are “vesting” and “matching”</a:t>
            </a:r>
          </a:p>
          <a:p>
            <a:pPr lvl="1"/>
            <a:r>
              <a:rPr lang="en-US" sz="2000" b="1" i="1" dirty="0">
                <a:solidFill>
                  <a:srgbClr val="C00000"/>
                </a:solidFill>
              </a:rPr>
              <a:t>Vesting is generally the same as with a pension plan – when you receive benefits, kind of.</a:t>
            </a:r>
          </a:p>
          <a:p>
            <a:pPr lvl="2"/>
            <a:r>
              <a:rPr lang="en-US" sz="1200" b="1" i="1" dirty="0">
                <a:solidFill>
                  <a:srgbClr val="C00000"/>
                </a:solidFill>
              </a:rPr>
              <a:t>Any contributions you make into the plan are always 100% vested. They always belong to you.</a:t>
            </a:r>
          </a:p>
          <a:p>
            <a:pPr lvl="2"/>
            <a:r>
              <a:rPr lang="en-US" sz="1200" b="1" i="1" dirty="0">
                <a:solidFill>
                  <a:srgbClr val="C00000"/>
                </a:solidFill>
              </a:rPr>
              <a:t>But if the company makes any matching contributions, they may be subject to a vesting period. If you leave the company before the matches vest, you receive 0.00% of these matched contributions.</a:t>
            </a:r>
          </a:p>
          <a:p>
            <a:pPr lvl="2"/>
            <a:endParaRPr lang="en-US" sz="1200" b="1" i="1" dirty="0">
              <a:solidFill>
                <a:srgbClr val="C00000"/>
              </a:solidFill>
            </a:endParaRPr>
          </a:p>
          <a:p>
            <a:pPr lvl="1"/>
            <a:r>
              <a:rPr lang="en-US" sz="2000" b="1" i="1" dirty="0">
                <a:solidFill>
                  <a:srgbClr val="C00000"/>
                </a:solidFill>
              </a:rPr>
              <a:t>Matching is (kind of) free money from your employer.</a:t>
            </a:r>
          </a:p>
          <a:p>
            <a:pPr lvl="2"/>
            <a:r>
              <a:rPr lang="en-US" sz="1600" b="1" i="1" dirty="0">
                <a:solidFill>
                  <a:srgbClr val="C00000"/>
                </a:solidFill>
              </a:rPr>
              <a:t>The retirement plan will specify what percentage of your salary your employer will match as a contribution into your retirement plan.</a:t>
            </a:r>
          </a:p>
          <a:p>
            <a:pPr lvl="3"/>
            <a:r>
              <a:rPr lang="en-US" sz="1400" b="1" i="1" dirty="0">
                <a:solidFill>
                  <a:srgbClr val="C00000"/>
                </a:solidFill>
              </a:rPr>
              <a:t>It’s a “match” because the company only contributes if you contribute first.</a:t>
            </a:r>
          </a:p>
          <a:p>
            <a:pPr lvl="2"/>
            <a:r>
              <a:rPr lang="en-US" sz="1600" b="1" i="1" dirty="0">
                <a:solidFill>
                  <a:srgbClr val="C00000"/>
                </a:solidFill>
              </a:rPr>
              <a:t>Example: At UL Lafayette, I contribute 8% of my salary to my 403(b), the University will match with a 6% contribution. So I will end up with 14% of my salary going into a retirement plan.</a:t>
            </a:r>
          </a:p>
          <a:p>
            <a:pPr lvl="3"/>
            <a:r>
              <a:rPr lang="en-US" sz="1400" b="1" i="1" dirty="0">
                <a:solidFill>
                  <a:srgbClr val="C00000"/>
                </a:solidFill>
              </a:rPr>
              <a:t>If I contribute 7% of my salary to my 403(b), the University will not match anything. So I will end up with 7% of my salary going into a retirement plan.</a:t>
            </a:r>
            <a:br>
              <a:rPr lang="en-US" sz="1400" b="1" i="1" dirty="0">
                <a:solidFill>
                  <a:srgbClr val="C00000"/>
                </a:solidFill>
              </a:rPr>
            </a:br>
            <a:endParaRPr lang="en-US" sz="1400" b="1" i="1" dirty="0">
              <a:solidFill>
                <a:srgbClr val="C00000"/>
              </a:solidFill>
            </a:endParaRPr>
          </a:p>
          <a:p>
            <a:pPr lvl="1"/>
            <a:r>
              <a:rPr lang="en-US" sz="2000" b="1" i="1" dirty="0">
                <a:solidFill>
                  <a:srgbClr val="C00000"/>
                </a:solidFill>
              </a:rPr>
              <a:t>Once your money is in your retirement plan, then the company will have a plan sponsor (e.g investment company) manage your account.</a:t>
            </a:r>
          </a:p>
          <a:p>
            <a:pPr lvl="2"/>
            <a:r>
              <a:rPr lang="en-US" sz="1600" b="1" i="1" dirty="0">
                <a:solidFill>
                  <a:srgbClr val="C00000"/>
                </a:solidFill>
              </a:rPr>
              <a:t>But YOU are responsible for directing your money into a menu of investment options that the </a:t>
            </a:r>
            <a:br>
              <a:rPr lang="en-US" sz="1600" b="1" i="1" dirty="0">
                <a:solidFill>
                  <a:srgbClr val="C00000"/>
                </a:solidFill>
              </a:rPr>
            </a:br>
            <a:r>
              <a:rPr lang="en-US" sz="1600" b="1" i="1" dirty="0">
                <a:solidFill>
                  <a:srgbClr val="C00000"/>
                </a:solidFill>
              </a:rPr>
              <a:t>plan sponsor allows. </a:t>
            </a:r>
          </a:p>
          <a:p>
            <a:pPr lvl="2"/>
            <a:r>
              <a:rPr lang="en-US" sz="1600" b="1" i="1" dirty="0">
                <a:solidFill>
                  <a:srgbClr val="C00000"/>
                </a:solidFill>
              </a:rPr>
              <a:t>These options will generally be mutual funds, not individual stocks, crypto, real estate, NFTs…</a:t>
            </a:r>
            <a:endParaRPr lang="en-US" sz="2400" b="1" i="1" dirty="0">
              <a:solidFill>
                <a:srgbClr val="C00000"/>
              </a:solidFill>
            </a:endParaRPr>
          </a:p>
        </p:txBody>
      </p:sp>
    </p:spTree>
    <p:extLst>
      <p:ext uri="{BB962C8B-B14F-4D97-AF65-F5344CB8AC3E}">
        <p14:creationId xmlns:p14="http://schemas.microsoft.com/office/powerpoint/2010/main" val="212628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Why would you want to give up some of your hard-earned paycheck today in order to put it into a retirement fund that you may not touch for 40 years?</a:t>
            </a:r>
          </a:p>
          <a:p>
            <a:pPr marL="0" indent="0">
              <a:buNone/>
            </a:pPr>
            <a:endParaRPr lang="en-US" sz="2400" b="1" i="1" dirty="0">
              <a:solidFill>
                <a:srgbClr val="C00000"/>
              </a:solidFill>
            </a:endParaRPr>
          </a:p>
          <a:p>
            <a:pPr marL="0" indent="0">
              <a:buNone/>
            </a:pPr>
            <a:r>
              <a:rPr lang="en-US" sz="2400" b="1" i="1" dirty="0">
                <a:solidFill>
                  <a:srgbClr val="C00000"/>
                </a:solidFill>
              </a:rPr>
              <a:t>Two reasons: Matching &amp; Tax-Deferral.</a:t>
            </a:r>
          </a:p>
          <a:p>
            <a:r>
              <a:rPr lang="en-US" sz="2400" b="1" i="1" dirty="0">
                <a:solidFill>
                  <a:srgbClr val="C00000"/>
                </a:solidFill>
              </a:rPr>
              <a:t>We saw how a company match can effectively increase your compensation</a:t>
            </a:r>
          </a:p>
          <a:p>
            <a:r>
              <a:rPr lang="en-US" sz="2400" b="1" i="1" dirty="0">
                <a:solidFill>
                  <a:srgbClr val="C00000"/>
                </a:solidFill>
              </a:rPr>
              <a:t>Tax-Deferral is the other big advantage of retirement plans</a:t>
            </a:r>
          </a:p>
          <a:p>
            <a:pPr lvl="1"/>
            <a:r>
              <a:rPr lang="en-US" sz="2000" b="1" i="1" dirty="0">
                <a:solidFill>
                  <a:srgbClr val="C00000"/>
                </a:solidFill>
              </a:rPr>
              <a:t>Any money you contribute to a retirement plan today is before tax.</a:t>
            </a:r>
          </a:p>
          <a:p>
            <a:pPr lvl="1"/>
            <a:r>
              <a:rPr lang="en-US" sz="2000" b="1" i="1" dirty="0">
                <a:solidFill>
                  <a:srgbClr val="C00000"/>
                </a:solidFill>
              </a:rPr>
              <a:t>The before tax amount will be invested.</a:t>
            </a:r>
          </a:p>
          <a:p>
            <a:pPr lvl="1"/>
            <a:r>
              <a:rPr lang="en-US" sz="2000" b="1" i="1" dirty="0">
                <a:solidFill>
                  <a:srgbClr val="C00000"/>
                </a:solidFill>
              </a:rPr>
              <a:t>Your investments will grow at some rate of return over the long term until you retire.</a:t>
            </a:r>
          </a:p>
          <a:p>
            <a:pPr lvl="1"/>
            <a:r>
              <a:rPr lang="en-US" sz="2000" b="1" i="1" dirty="0">
                <a:solidFill>
                  <a:srgbClr val="C00000"/>
                </a:solidFill>
              </a:rPr>
              <a:t>When you reach retirement age (generally over 60), you can begin withdrawing money from your retirement plan</a:t>
            </a:r>
          </a:p>
          <a:p>
            <a:pPr lvl="2"/>
            <a:r>
              <a:rPr lang="en-US" sz="1600" b="1" i="1" dirty="0">
                <a:solidFill>
                  <a:srgbClr val="C00000"/>
                </a:solidFill>
              </a:rPr>
              <a:t>You will pay ordinary income taxes on these withdrawals</a:t>
            </a:r>
          </a:p>
          <a:p>
            <a:pPr lvl="2"/>
            <a:r>
              <a:rPr lang="en-US" sz="1600" b="1" i="1" dirty="0">
                <a:solidFill>
                  <a:srgbClr val="C00000"/>
                </a:solidFill>
              </a:rPr>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00CC"/>
                </a:solidFill>
              </a:rPr>
              <a:t>I’m going to be a consultant and entrepreneur. Is there a way I can benefit with my own retirement plan even without an employer doing it for me?</a:t>
            </a:r>
          </a:p>
          <a:p>
            <a:pPr marL="0" indent="0">
              <a:buNone/>
            </a:pPr>
            <a:endParaRPr lang="en-US" sz="2400" b="1" i="1" dirty="0">
              <a:solidFill>
                <a:srgbClr val="0000CC"/>
              </a:solidFill>
            </a:endParaRPr>
          </a:p>
          <a:p>
            <a:pPr marL="0" indent="0">
              <a:buNone/>
            </a:pPr>
            <a:r>
              <a:rPr lang="en-US" sz="2400" b="1" i="1" dirty="0">
                <a:solidFill>
                  <a:srgbClr val="0000CC"/>
                </a:solidFill>
              </a:rPr>
              <a:t>Yes. How? With an IRA, Individual Retirement Account:</a:t>
            </a:r>
          </a:p>
          <a:p>
            <a:r>
              <a:rPr lang="en-US" sz="2400" b="1" i="1" dirty="0">
                <a:solidFill>
                  <a:srgbClr val="0000CC"/>
                </a:solidFill>
              </a:rPr>
              <a:t>A traditional IRA allows you to invest $6,000 of pre-tax money into a qualified account, and then you direct where you invest the money and how it grows</a:t>
            </a:r>
          </a:p>
          <a:p>
            <a:pPr lvl="1"/>
            <a:r>
              <a:rPr lang="en-US" sz="1600" b="1" i="1" dirty="0">
                <a:solidFill>
                  <a:srgbClr val="0000CC"/>
                </a:solidFill>
              </a:rPr>
              <a:t>You cannot access the money, without fees and taxes, until retirement</a:t>
            </a:r>
          </a:p>
          <a:p>
            <a:pPr lvl="1"/>
            <a:r>
              <a:rPr lang="en-US" sz="1600" b="1" i="1" dirty="0">
                <a:solidFill>
                  <a:srgbClr val="0000CC"/>
                </a:solidFill>
              </a:rPr>
              <a:t>There are income limits to whom can participate; very high income folks cannot participate</a:t>
            </a:r>
          </a:p>
          <a:p>
            <a:pPr lvl="1"/>
            <a:r>
              <a:rPr lang="en-US" sz="1600" b="1" i="1" dirty="0">
                <a:solidFill>
                  <a:srgbClr val="0000CC"/>
                </a:solidFill>
              </a:rPr>
              <a:t>You pay ordinary income tax when you withdraw the money in retirement</a:t>
            </a:r>
          </a:p>
          <a:p>
            <a:r>
              <a:rPr lang="en-US" sz="2000" b="1" i="1" dirty="0">
                <a:solidFill>
                  <a:srgbClr val="0000CC"/>
                </a:solidFill>
              </a:rPr>
              <a:t>A Roth IRA allows you to invest $6,000 of after-tax money into a qualified account, and then you direct where you invest the money and how it grows</a:t>
            </a:r>
          </a:p>
          <a:p>
            <a:pPr lvl="1"/>
            <a:r>
              <a:rPr lang="en-US" sz="1600" b="1" i="1" dirty="0">
                <a:solidFill>
                  <a:srgbClr val="0000CC"/>
                </a:solidFill>
              </a:rPr>
              <a:t>The income limits are less than with a traditional IRA</a:t>
            </a:r>
          </a:p>
          <a:p>
            <a:pPr lvl="1"/>
            <a:r>
              <a:rPr lang="en-US" sz="1600" b="1" i="1" dirty="0">
                <a:solidFill>
                  <a:srgbClr val="0000CC"/>
                </a:solidFill>
              </a:rPr>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b="1" i="1" dirty="0">
                <a:solidFill>
                  <a:srgbClr val="0000CC"/>
                </a:solidFill>
              </a:rPr>
              <a:t>Save as much as you can. Your cash flow might be unpredictable. You never know how long your cash flow is going to last. </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Separate your personal and business activities. Get business bank accounts and credit cards.</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Track every dollar you spend and every dollar you earn…both for your own goals and for tax planning.</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385251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b="1" i="1" dirty="0">
                <a:solidFill>
                  <a:srgbClr val="0000CC"/>
                </a:solidFill>
              </a:rPr>
              <a:t>Think about the type of legal entity you run. Sole proprietorships and partnerships are the default – but creating an LLC or corporation might protect you from liability. </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Set up an Individual Retirement Account as soon as possible. Invest a little when you can – and watch it grow.</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Develop your team. Who can help you achieve your mission? What advisors can make your life easier?</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2503846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t>If possible, set up an IRA, a Roth IRA and take the maximum advantage of whatever retirement plan options your employer offers. </a:t>
            </a:r>
          </a:p>
          <a:p>
            <a:pPr marL="0" indent="0">
              <a:buNone/>
            </a:pPr>
            <a:endParaRPr lang="en-US" sz="2400" b="1" i="1" dirty="0"/>
          </a:p>
          <a:p>
            <a:pPr marL="0" indent="0">
              <a:buNone/>
            </a:pPr>
            <a:r>
              <a:rPr lang="en-US" sz="2400" b="1" i="1" dirty="0"/>
              <a:t>Why? Flexibility.</a:t>
            </a:r>
          </a:p>
          <a:p>
            <a:r>
              <a:rPr lang="en-US" sz="2000" b="1" i="1" dirty="0"/>
              <a:t>If your income grows, you may make too much to get an IRA or Roth</a:t>
            </a:r>
          </a:p>
          <a:p>
            <a:r>
              <a:rPr lang="en-US" sz="2000" b="1" i="1" dirty="0"/>
              <a:t>Having different accounts with different tax rules allows you to choose how you withdraw money in retirement</a:t>
            </a:r>
          </a:p>
          <a:p>
            <a:pPr lvl="1"/>
            <a:r>
              <a:rPr lang="en-US" sz="1800" b="1" i="1" dirty="0"/>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financial planning answer:</a:t>
            </a:r>
          </a:p>
          <a:p>
            <a:pPr lvl="1"/>
            <a:r>
              <a:rPr lang="en-US" sz="2600" b="1" i="1" dirty="0">
                <a:solidFill>
                  <a:srgbClr val="006600"/>
                </a:solidFill>
              </a:rPr>
              <a:t>If you know what your budget is and what your short- and medium-term financial goals are, you can do the math to determine what the minimum compensation you need from any job.</a:t>
            </a:r>
          </a:p>
          <a:p>
            <a:pPr lvl="2"/>
            <a:r>
              <a:rPr lang="en-US" sz="2600" b="1" i="1" dirty="0">
                <a:solidFill>
                  <a:srgbClr val="0066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career planning answer:</a:t>
            </a:r>
          </a:p>
          <a:p>
            <a:pPr lvl="1"/>
            <a:r>
              <a:rPr lang="en-US" sz="2200" b="1" i="1" dirty="0">
                <a:solidFill>
                  <a:srgbClr val="006600"/>
                </a:solidFill>
              </a:rPr>
              <a:t>Know your value. Talk to other graduates. Talk to faculty. Talk to family. If possible, talk to other people who have been hired by the same company. Do your research.</a:t>
            </a:r>
          </a:p>
          <a:p>
            <a:pPr lvl="1"/>
            <a:r>
              <a:rPr lang="en-US" sz="2200" b="1" i="1" dirty="0">
                <a:solidFill>
                  <a:srgbClr val="006600"/>
                </a:solidFill>
              </a:rPr>
              <a:t>Put your emotional intelligence (EQ) to work to try to determine how much leverage you have. Try to get a sense of how much they want you.</a:t>
            </a:r>
          </a:p>
          <a:p>
            <a:pPr lvl="2"/>
            <a:r>
              <a:rPr lang="en-US" sz="2200" b="1" i="1" dirty="0">
                <a:solidFill>
                  <a:srgbClr val="006600"/>
                </a:solidFill>
              </a:rPr>
              <a:t>In general, the higher the salary, the more they want you.</a:t>
            </a:r>
          </a:p>
          <a:p>
            <a:pPr lvl="2"/>
            <a:r>
              <a:rPr lang="en-US" sz="2200" b="1" i="1" dirty="0">
                <a:solidFill>
                  <a:srgbClr val="006600"/>
                </a:solidFill>
              </a:rPr>
              <a:t>In general, the more they have invested in recruiting you, the more they want you.</a:t>
            </a:r>
          </a:p>
          <a:p>
            <a:pPr lvl="2"/>
            <a:r>
              <a:rPr lang="en-US" sz="2200" b="1" i="1" dirty="0">
                <a:solidFill>
                  <a:srgbClr val="006600"/>
                </a:solidFill>
              </a:rPr>
              <a:t>Try to get a sense of how unique the position is.</a:t>
            </a:r>
          </a:p>
          <a:p>
            <a:pPr lvl="2"/>
            <a:r>
              <a:rPr lang="en-US" sz="2200" b="1" i="1" dirty="0">
                <a:solidFill>
                  <a:srgbClr val="006600"/>
                </a:solidFill>
              </a:rPr>
              <a:t>Try to get a sense of what they would do if you asked for more money</a:t>
            </a:r>
          </a:p>
          <a:p>
            <a:pPr lvl="3"/>
            <a:r>
              <a:rPr lang="en-US" sz="2200" b="1" i="1" dirty="0">
                <a:solidFill>
                  <a:srgbClr val="00660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college?</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94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397329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Invest. Get comfortable taking some risks…think about the long-term. Stocks lost 15% in 2022, a truly terrible year. Stocks gained 20% in 2023 and 25% in 2024.</a:t>
            </a:r>
          </a:p>
        </p:txBody>
      </p:sp>
    </p:spTree>
    <p:extLst>
      <p:ext uri="{BB962C8B-B14F-4D97-AF65-F5344CB8AC3E}">
        <p14:creationId xmlns:p14="http://schemas.microsoft.com/office/powerpoint/2010/main" val="2437550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Invest. Get comfortable taking some risks…think about the long-term. Stocks lost 15% in 2022, a truly terrible year. Stocks gained 20% in 2023 and 25% in 2024.</a:t>
            </a:r>
          </a:p>
          <a:p>
            <a:pPr marL="914400" lvl="2" indent="0">
              <a:buNone/>
            </a:pPr>
            <a:endParaRPr lang="en-US" dirty="0">
              <a:solidFill>
                <a:srgbClr val="C00000"/>
              </a:solidFill>
            </a:endParaRPr>
          </a:p>
          <a:p>
            <a:pPr lvl="1"/>
            <a:r>
              <a:rPr lang="en-US" dirty="0">
                <a:solidFill>
                  <a:srgbClr val="C00000"/>
                </a:solidFill>
              </a:rPr>
              <a:t>My savings account is paying 1.50%. </a:t>
            </a:r>
            <a:br>
              <a:rPr lang="en-US" dirty="0">
                <a:solidFill>
                  <a:srgbClr val="C00000"/>
                </a:solidFill>
              </a:rPr>
            </a:br>
            <a:r>
              <a:rPr lang="en-US" dirty="0">
                <a:solidFill>
                  <a:srgbClr val="C00000"/>
                </a:solidFill>
              </a:rPr>
              <a:t>A 1-year certificate of deposit is paying 4.00%.</a:t>
            </a:r>
            <a:endParaRPr lang="en-US" sz="2500" dirty="0">
              <a:solidFill>
                <a:schemeClr val="bg1">
                  <a:lumMod val="50000"/>
                </a:schemeClr>
              </a:solidFill>
            </a:endParaRPr>
          </a:p>
        </p:txBody>
      </p:sp>
    </p:spTree>
    <p:extLst>
      <p:ext uri="{BB962C8B-B14F-4D97-AF65-F5344CB8AC3E}">
        <p14:creationId xmlns:p14="http://schemas.microsoft.com/office/powerpoint/2010/main" val="257486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21454</TotalTime>
  <Words>6040</Words>
  <Application>Microsoft Macintosh PowerPoint</Application>
  <PresentationFormat>Widescreen</PresentationFormat>
  <Paragraphs>512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Garamond</vt:lpstr>
      <vt:lpstr>Symbol</vt:lpstr>
      <vt:lpstr>Times New Roman</vt:lpstr>
      <vt:lpstr>Wingdings</vt:lpstr>
      <vt:lpstr>Office Theme</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131</cp:revision>
  <dcterms:created xsi:type="dcterms:W3CDTF">2019-08-26T13:43:19Z</dcterms:created>
  <dcterms:modified xsi:type="dcterms:W3CDTF">2024-11-20T16:51:08Z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