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148" r:id="rId2"/>
    <p:sldId id="2586" r:id="rId3"/>
    <p:sldId id="2587" r:id="rId4"/>
    <p:sldId id="2301" r:id="rId5"/>
    <p:sldId id="2413" r:id="rId6"/>
    <p:sldId id="2352" r:id="rId7"/>
    <p:sldId id="2355" r:id="rId8"/>
    <p:sldId id="2200" r:id="rId9"/>
    <p:sldId id="2431" r:id="rId10"/>
    <p:sldId id="2099" r:id="rId11"/>
    <p:sldId id="2297" r:id="rId12"/>
    <p:sldId id="2287" r:id="rId13"/>
    <p:sldId id="2152" r:id="rId14"/>
    <p:sldId id="2282" r:id="rId15"/>
    <p:sldId id="2154" r:id="rId16"/>
    <p:sldId id="2585" r:id="rId17"/>
    <p:sldId id="2323" r:id="rId18"/>
    <p:sldId id="2308" r:id="rId19"/>
    <p:sldId id="2197" r:id="rId20"/>
    <p:sldId id="2589" r:id="rId21"/>
    <p:sldId id="2026" r:id="rId22"/>
    <p:sldId id="2325" r:id="rId23"/>
    <p:sldId id="2326" r:id="rId24"/>
    <p:sldId id="2327" r:id="rId25"/>
    <p:sldId id="2328" r:id="rId26"/>
    <p:sldId id="2329" r:id="rId27"/>
    <p:sldId id="2590" r:id="rId28"/>
    <p:sldId id="2135" r:id="rId29"/>
    <p:sldId id="2174" r:id="rId30"/>
    <p:sldId id="2330" r:id="rId31"/>
    <p:sldId id="2331" r:id="rId32"/>
    <p:sldId id="2332" r:id="rId33"/>
    <p:sldId id="1980" r:id="rId34"/>
    <p:sldId id="2175" r:id="rId35"/>
    <p:sldId id="1984" r:id="rId36"/>
    <p:sldId id="1964" r:id="rId37"/>
    <p:sldId id="1941" r:id="rId38"/>
    <p:sldId id="1965" r:id="rId39"/>
    <p:sldId id="1966" r:id="rId40"/>
    <p:sldId id="2176" r:id="rId41"/>
    <p:sldId id="1967" r:id="rId42"/>
    <p:sldId id="2333" r:id="rId43"/>
    <p:sldId id="2334" r:id="rId44"/>
    <p:sldId id="2335" r:id="rId45"/>
    <p:sldId id="2336" r:id="rId46"/>
    <p:sldId id="2337" r:id="rId47"/>
    <p:sldId id="2338" r:id="rId48"/>
    <p:sldId id="2339" r:id="rId49"/>
    <p:sldId id="2340" r:id="rId50"/>
    <p:sldId id="2341" r:id="rId51"/>
    <p:sldId id="2342" r:id="rId52"/>
    <p:sldId id="2343" r:id="rId53"/>
    <p:sldId id="2344" r:id="rId54"/>
    <p:sldId id="2345" r:id="rId55"/>
    <p:sldId id="2346" r:id="rId56"/>
    <p:sldId id="2347" r:id="rId57"/>
    <p:sldId id="2348" r:id="rId58"/>
    <p:sldId id="2349" r:id="rId59"/>
    <p:sldId id="2418" r:id="rId60"/>
    <p:sldId id="2591" r:id="rId61"/>
    <p:sldId id="2350" r:id="rId62"/>
    <p:sldId id="2592" r:id="rId63"/>
    <p:sldId id="229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526DAE"/>
    <a:srgbClr val="2D2D83"/>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7"/>
    <p:restoredTop sz="94680"/>
  </p:normalViewPr>
  <p:slideViewPr>
    <p:cSldViewPr snapToGrid="0" snapToObjects="1">
      <p:cViewPr varScale="1">
        <p:scale>
          <a:sx n="111" d="100"/>
          <a:sy n="111"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622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274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4/8/2025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CF2A8B-9599-754A-0CEB-DF56DD83A969}"/>
              </a:ext>
            </a:extLst>
          </p:cNvPr>
          <p:cNvPicPr>
            <a:picLocks noChangeAspect="1"/>
          </p:cNvPicPr>
          <p:nvPr/>
        </p:nvPicPr>
        <p:blipFill>
          <a:blip r:embed="rId2"/>
          <a:stretch>
            <a:fillRect/>
          </a:stretch>
        </p:blipFill>
        <p:spPr>
          <a:xfrm>
            <a:off x="0" y="147140"/>
            <a:ext cx="12217876" cy="6621517"/>
          </a:xfrm>
          <a:prstGeom prst="rect">
            <a:avLst/>
          </a:prstGeom>
        </p:spPr>
      </p:pic>
    </p:spTree>
    <p:extLst>
      <p:ext uri="{BB962C8B-B14F-4D97-AF65-F5344CB8AC3E}">
        <p14:creationId xmlns:p14="http://schemas.microsoft.com/office/powerpoint/2010/main" val="300805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Survey</a:t>
            </a:r>
          </a:p>
        </p:txBody>
      </p:sp>
      <p:sp>
        <p:nvSpPr>
          <p:cNvPr id="2" name="Content Placeholder 2">
            <a:extLst>
              <a:ext uri="{FF2B5EF4-FFF2-40B4-BE49-F238E27FC236}">
                <a16:creationId xmlns:a16="http://schemas.microsoft.com/office/drawing/2014/main" id="{1072824B-E53E-F7A7-C67B-99AC8B6741FE}"/>
              </a:ext>
            </a:extLst>
          </p:cNvPr>
          <p:cNvSpPr txBox="1">
            <a:spLocks/>
          </p:cNvSpPr>
          <p:nvPr/>
        </p:nvSpPr>
        <p:spPr>
          <a:xfrm>
            <a:off x="838200" y="1236626"/>
            <a:ext cx="5445154" cy="470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C00000"/>
                </a:solidFill>
              </a:rPr>
              <a:t>What questions do you have?</a:t>
            </a:r>
            <a:br>
              <a:rPr lang="en-US" sz="3200" b="1" dirty="0">
                <a:solidFill>
                  <a:srgbClr val="C00000"/>
                </a:solidFill>
              </a:rPr>
            </a:br>
            <a:endParaRPr lang="en-US" sz="3200" b="1" dirty="0">
              <a:solidFill>
                <a:srgbClr val="C00000"/>
              </a:solidFill>
            </a:endParaRPr>
          </a:p>
          <a:p>
            <a:r>
              <a:rPr lang="en-US" sz="3200" b="1" dirty="0">
                <a:solidFill>
                  <a:srgbClr val="C00000"/>
                </a:solidFill>
              </a:rPr>
              <a:t>What more do you want to know about today’s topic?</a:t>
            </a:r>
            <a:br>
              <a:rPr lang="en-US" sz="3200" dirty="0"/>
            </a:br>
            <a:endParaRPr lang="en-US" sz="3200" dirty="0"/>
          </a:p>
          <a:p>
            <a:r>
              <a:rPr lang="en-US" sz="2400" dirty="0"/>
              <a:t>What do you think of this event – the food, the location, the topic, the people?</a:t>
            </a:r>
          </a:p>
          <a:p>
            <a:r>
              <a:rPr lang="en-US" sz="2400" dirty="0"/>
              <a:t>What events do you want to have in the future?</a:t>
            </a:r>
          </a:p>
        </p:txBody>
      </p:sp>
      <p:pic>
        <p:nvPicPr>
          <p:cNvPr id="5" name="Picture 4" descr="A qr code on a white background&#10;&#10;AI-generated content may be incorrect.">
            <a:extLst>
              <a:ext uri="{FF2B5EF4-FFF2-40B4-BE49-F238E27FC236}">
                <a16:creationId xmlns:a16="http://schemas.microsoft.com/office/drawing/2014/main" id="{47FD3402-BEA8-F6FD-4DD1-28B825D370BA}"/>
              </a:ext>
            </a:extLst>
          </p:cNvPr>
          <p:cNvPicPr>
            <a:picLocks noChangeAspect="1"/>
          </p:cNvPicPr>
          <p:nvPr/>
        </p:nvPicPr>
        <p:blipFill>
          <a:blip r:embed="rId3"/>
          <a:stretch>
            <a:fillRect/>
          </a:stretch>
        </p:blipFill>
        <p:spPr>
          <a:xfrm>
            <a:off x="6544394" y="1087822"/>
            <a:ext cx="4964434" cy="4964434"/>
          </a:xfrm>
          <a:prstGeom prst="rect">
            <a:avLst/>
          </a:prstGeom>
        </p:spPr>
      </p:pic>
    </p:spTree>
    <p:extLst>
      <p:ext uri="{BB962C8B-B14F-4D97-AF65-F5344CB8AC3E}">
        <p14:creationId xmlns:p14="http://schemas.microsoft.com/office/powerpoint/2010/main" val="662503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49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2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88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rgbClr val="C00000"/>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89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426413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a:t>
            </a:r>
            <a:br>
              <a:rPr lang="en-US" sz="4000" dirty="0">
                <a:solidFill>
                  <a:srgbClr val="0000CC"/>
                </a:solidFill>
              </a:rPr>
            </a:br>
            <a:r>
              <a:rPr lang="en-US" sz="4000" dirty="0">
                <a:solidFill>
                  <a:srgbClr val="0000CC"/>
                </a:solidFill>
              </a:rPr>
              <a:t>           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a:t>
            </a:r>
            <a:br>
              <a:rPr lang="en-US" sz="4000" dirty="0">
                <a:solidFill>
                  <a:srgbClr val="0000CC"/>
                </a:solidFill>
              </a:rPr>
            </a:br>
            <a:r>
              <a:rPr lang="en-US" sz="4000" dirty="0">
                <a:solidFill>
                  <a:srgbClr val="0000CC"/>
                </a:solidFill>
              </a:rPr>
              <a:t>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283232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10CFAC-0ED8-96DC-3EF9-38E42EA54360}"/>
              </a:ext>
            </a:extLst>
          </p:cNvPr>
          <p:cNvPicPr>
            <a:picLocks noChangeAspect="1"/>
          </p:cNvPicPr>
          <p:nvPr/>
        </p:nvPicPr>
        <p:blipFill>
          <a:blip r:embed="rId2"/>
          <a:stretch>
            <a:fillRect/>
          </a:stretch>
        </p:blipFill>
        <p:spPr>
          <a:xfrm>
            <a:off x="1034513" y="0"/>
            <a:ext cx="8996134" cy="6922073"/>
          </a:xfrm>
          <a:prstGeom prst="rect">
            <a:avLst/>
          </a:prstGeom>
        </p:spPr>
      </p:pic>
    </p:spTree>
    <p:extLst>
      <p:ext uri="{BB962C8B-B14F-4D97-AF65-F5344CB8AC3E}">
        <p14:creationId xmlns:p14="http://schemas.microsoft.com/office/powerpoint/2010/main" val="7337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283287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graduate school to leave…</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endParaRPr lang="en-US" sz="3000" i="1" dirty="0">
              <a:solidFill>
                <a:srgbClr val="002060"/>
              </a:solidFill>
            </a:endParaRPr>
          </a:p>
          <a:p>
            <a:pPr marL="0" indent="0" algn="ctr">
              <a:buNone/>
            </a:pPr>
            <a:r>
              <a:rPr lang="en-US" sz="3000" i="1" dirty="0">
                <a:solidFill>
                  <a:srgbClr val="002060"/>
                </a:solidFill>
              </a:rPr>
              <a:t>We think of graduate school as more purpose-focused than your</a:t>
            </a:r>
            <a:br>
              <a:rPr lang="en-US" sz="3000" i="1" dirty="0">
                <a:solidFill>
                  <a:srgbClr val="002060"/>
                </a:solidFill>
              </a:rPr>
            </a:br>
            <a:r>
              <a:rPr lang="en-US" sz="3000" i="1" dirty="0">
                <a:solidFill>
                  <a:srgbClr val="002060"/>
                </a:solidFill>
              </a:rPr>
              <a:t>undergraduate experience.</a:t>
            </a:r>
            <a:br>
              <a:rPr lang="en-US" sz="3000" i="1" dirty="0">
                <a:solidFill>
                  <a:srgbClr val="002060"/>
                </a:solidFill>
              </a:rPr>
            </a:b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350535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C00000"/>
                </a:solidFill>
              </a:rPr>
              <a:t>Consider all of the financial &amp; non-financial rewards.</a:t>
            </a:r>
          </a:p>
          <a:p>
            <a:pPr lvl="2"/>
            <a:r>
              <a:rPr lang="en-US" dirty="0">
                <a:solidFill>
                  <a:srgbClr val="C00000"/>
                </a:solidFill>
              </a:rPr>
              <a:t>What are non-financial rewards (or, non-salary rewards):</a:t>
            </a:r>
          </a:p>
          <a:p>
            <a:pPr lvl="3"/>
            <a:r>
              <a:rPr lang="en-US" dirty="0">
                <a:solidFill>
                  <a:srgbClr val="C00000"/>
                </a:solidFill>
              </a:rPr>
              <a:t>Location, culture, family, expectations</a:t>
            </a:r>
          </a:p>
          <a:p>
            <a:pPr lvl="3"/>
            <a:r>
              <a:rPr lang="en-US" dirty="0">
                <a:solidFill>
                  <a:srgbClr val="C00000"/>
                </a:solidFill>
              </a:rPr>
              <a:t>Will the company pay for your training or certification?</a:t>
            </a:r>
          </a:p>
          <a:p>
            <a:pPr lvl="3"/>
            <a:r>
              <a:rPr lang="en-US" dirty="0">
                <a:solidFill>
                  <a:srgbClr val="C00000"/>
                </a:solidFill>
              </a:rPr>
              <a:t>Consider all benefits…health care, retirement, tuition forgiveness</a:t>
            </a:r>
            <a:br>
              <a:rPr lang="en-US" dirty="0">
                <a:solidFill>
                  <a:srgbClr val="C00000"/>
                </a:solidFill>
              </a:rPr>
            </a:br>
            <a:endParaRPr lang="en-US" dirty="0">
              <a:solidFill>
                <a:srgbClr val="C00000"/>
              </a:solidFill>
            </a:endParaRPr>
          </a:p>
          <a:p>
            <a:pPr lvl="1"/>
            <a:r>
              <a:rPr lang="en-US" dirty="0">
                <a:solidFill>
                  <a:srgbClr val="C00000"/>
                </a:solidFill>
              </a:rPr>
              <a:t>Consider the short-term and the long-term.</a:t>
            </a:r>
          </a:p>
          <a:p>
            <a:pPr lvl="2"/>
            <a:r>
              <a:rPr lang="en-US" dirty="0">
                <a:solidFill>
                  <a:srgbClr val="C00000"/>
                </a:solidFill>
              </a:rPr>
              <a:t>Should you work for a high-profile, high-stress firm for 2 years to build your resume?</a:t>
            </a:r>
          </a:p>
          <a:p>
            <a:pPr lvl="2"/>
            <a:r>
              <a:rPr lang="en-US" dirty="0">
                <a:solidFill>
                  <a:srgbClr val="C00000"/>
                </a:solidFill>
              </a:rPr>
              <a:t>What opportunities does this job prepare you for?</a:t>
            </a:r>
            <a:br>
              <a:rPr lang="en-US" dirty="0">
                <a:solidFill>
                  <a:srgbClr val="C00000"/>
                </a:solidFill>
              </a:rPr>
            </a:br>
            <a:endParaRPr lang="en-US" dirty="0">
              <a:solidFill>
                <a:srgbClr val="C00000"/>
              </a:solidFill>
            </a:endParaRPr>
          </a:p>
          <a:p>
            <a:pPr lvl="1"/>
            <a:r>
              <a:rPr lang="en-US" dirty="0">
                <a:solidFill>
                  <a:srgbClr val="C00000"/>
                </a:solidFill>
              </a:rPr>
              <a:t>Whatever you do, have a plan for how this job fits into your long-term career</a:t>
            </a:r>
            <a:endParaRPr lang="en-US" dirty="0">
              <a:solidFill>
                <a:srgbClr val="006600"/>
              </a:solidFill>
            </a:endParaRPr>
          </a:p>
        </p:txBody>
      </p:sp>
    </p:spTree>
    <p:extLst>
      <p:ext uri="{BB962C8B-B14F-4D97-AF65-F5344CB8AC3E}">
        <p14:creationId xmlns:p14="http://schemas.microsoft.com/office/powerpoint/2010/main" val="164881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C00000"/>
                </a:solidFill>
              </a:rPr>
              <a:t>YES!!!</a:t>
            </a:r>
          </a:p>
          <a:p>
            <a:pPr lvl="2"/>
            <a:r>
              <a:rPr lang="en-US" dirty="0">
                <a:solidFill>
                  <a:srgbClr val="C00000"/>
                </a:solidFill>
              </a:rPr>
              <a:t>You should all always negotiate your salary.</a:t>
            </a:r>
          </a:p>
          <a:p>
            <a:pPr lvl="3"/>
            <a:r>
              <a:rPr lang="en-US" dirty="0">
                <a:solidFill>
                  <a:srgbClr val="C00000"/>
                </a:solidFill>
              </a:rPr>
              <a:t>There is never any harm in asking for 5-10% more salary</a:t>
            </a:r>
          </a:p>
          <a:p>
            <a:pPr lvl="3"/>
            <a:r>
              <a:rPr lang="en-US" dirty="0">
                <a:solidFill>
                  <a:srgbClr val="C00000"/>
                </a:solidFill>
              </a:rPr>
              <a:t>Asking for 15%+ might begin to get risky…but you have to ask for what you’re worth.</a:t>
            </a:r>
          </a:p>
          <a:p>
            <a:pPr lvl="4"/>
            <a:r>
              <a:rPr lang="en-US" dirty="0">
                <a:solidFill>
                  <a:srgbClr val="C00000"/>
                </a:solidFill>
              </a:rPr>
              <a:t>You can figure out what you’re worth by asking anyone and everyone what you should be earning.</a:t>
            </a:r>
          </a:p>
          <a:p>
            <a:pPr lvl="2"/>
            <a:endParaRPr lang="en-US" dirty="0">
              <a:solidFill>
                <a:srgbClr val="C00000"/>
              </a:solidFill>
            </a:endParaRPr>
          </a:p>
          <a:p>
            <a:pPr lvl="2"/>
            <a:r>
              <a:rPr lang="en-US" dirty="0">
                <a:solidFill>
                  <a:srgbClr val="C00000"/>
                </a:solidFill>
              </a:rPr>
              <a:t>I have had 4 academic jobs. Each time, I was told in the interviewing process that they did not negotiate salary. Each time, I asked for more salary. 3 out of 4 times I got more salary.</a:t>
            </a:r>
            <a:br>
              <a:rPr lang="en-US" dirty="0">
                <a:solidFill>
                  <a:srgbClr val="C00000"/>
                </a:solidFill>
              </a:rPr>
            </a:br>
            <a:endParaRPr lang="en-US" dirty="0">
              <a:solidFill>
                <a:srgbClr val="C00000"/>
              </a:solidFill>
            </a:endParaRPr>
          </a:p>
          <a:p>
            <a:pPr lvl="2"/>
            <a:r>
              <a:rPr lang="en-US" dirty="0">
                <a:solidFill>
                  <a:srgbClr val="C00000"/>
                </a:solidFill>
              </a:rPr>
              <a:t>You can negotiate anything…not just salary.</a:t>
            </a:r>
          </a:p>
          <a:p>
            <a:pPr lvl="3"/>
            <a:r>
              <a:rPr lang="en-US" dirty="0">
                <a:solidFill>
                  <a:srgbClr val="C00000"/>
                </a:solidFill>
              </a:rPr>
              <a:t>Everyone: Time-off, vacation, work-from-home, continuing education…</a:t>
            </a:r>
          </a:p>
          <a:p>
            <a:pPr lvl="3"/>
            <a:r>
              <a:rPr lang="en-US" dirty="0">
                <a:solidFill>
                  <a:srgbClr val="C00000"/>
                </a:solidFill>
              </a:rPr>
              <a:t>Academics: Lab-funding, course load, summer pay, travel money…</a:t>
            </a:r>
          </a:p>
        </p:txBody>
      </p:sp>
    </p:spTree>
    <p:extLst>
      <p:ext uri="{BB962C8B-B14F-4D97-AF65-F5344CB8AC3E}">
        <p14:creationId xmlns:p14="http://schemas.microsoft.com/office/powerpoint/2010/main" val="3043325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C00000"/>
                </a:solidFill>
              </a:rPr>
              <a:t>Remember that there will be multiple people or divisions responsible for structuring your hiring package:</a:t>
            </a:r>
          </a:p>
          <a:p>
            <a:pPr lvl="1"/>
            <a:endParaRPr lang="en-US" dirty="0">
              <a:solidFill>
                <a:srgbClr val="C00000"/>
              </a:solidFill>
            </a:endParaRPr>
          </a:p>
          <a:p>
            <a:pPr lvl="2"/>
            <a:r>
              <a:rPr lang="en-US" dirty="0">
                <a:solidFill>
                  <a:srgbClr val="C00000"/>
                </a:solidFill>
              </a:rPr>
              <a:t>Human Resources: Responsible for following rules and policies and taking care of the process</a:t>
            </a:r>
          </a:p>
          <a:p>
            <a:pPr lvl="2"/>
            <a:r>
              <a:rPr lang="en-US" dirty="0">
                <a:solidFill>
                  <a:srgbClr val="C00000"/>
                </a:solidFill>
              </a:rPr>
              <a:t>Your Future Boss: Responsible for hiring you to make the firm or institution better</a:t>
            </a:r>
            <a:br>
              <a:rPr lang="en-US" dirty="0">
                <a:solidFill>
                  <a:srgbClr val="C00000"/>
                </a:solidFill>
              </a:rPr>
            </a:br>
            <a:endParaRPr lang="en-US" dirty="0">
              <a:solidFill>
                <a:srgbClr val="C00000"/>
              </a:solidFill>
            </a:endParaRPr>
          </a:p>
          <a:p>
            <a:pPr lvl="2"/>
            <a:r>
              <a:rPr lang="en-US" dirty="0">
                <a:solidFill>
                  <a:srgbClr val="C000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296646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683513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443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150371" y="-744842"/>
            <a:ext cx="8996937" cy="7399978"/>
          </a:xfrm>
          <a:prstGeom prst="rect">
            <a:avLst/>
          </a:prstGeom>
        </p:spPr>
      </p:pic>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B3BA7163-93AE-C44A-B9E8-AD7E9D1A34EC}"/>
              </a:ext>
            </a:extLst>
          </p:cNvPr>
          <p:cNvSpPr/>
          <p:nvPr/>
        </p:nvSpPr>
        <p:spPr>
          <a:xfrm>
            <a:off x="2791645" y="260393"/>
            <a:ext cx="5946628" cy="1762188"/>
          </a:xfrm>
          <a:prstGeom prst="roundRect">
            <a:avLst/>
          </a:prstGeom>
          <a:solidFill>
            <a:schemeClr val="accent6">
              <a:lumMod val="20000"/>
              <a:lumOff val="80000"/>
            </a:schemeClr>
          </a:solidFill>
          <a:ln w="889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6600"/>
                </a:solidFill>
              </a:rPr>
              <a:t>How Will Your Career Choices</a:t>
            </a:r>
          </a:p>
          <a:p>
            <a:pPr algn="ctr"/>
            <a:r>
              <a:rPr lang="en-US" sz="3400" b="1" dirty="0">
                <a:solidFill>
                  <a:srgbClr val="006600"/>
                </a:solidFill>
              </a:rPr>
              <a:t> Impact Your Financial Planning?</a:t>
            </a:r>
          </a:p>
        </p:txBody>
      </p:sp>
    </p:spTree>
    <p:extLst>
      <p:ext uri="{BB962C8B-B14F-4D97-AF65-F5344CB8AC3E}">
        <p14:creationId xmlns:p14="http://schemas.microsoft.com/office/powerpoint/2010/main" val="3578699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139274"/>
            <a:ext cx="10960689" cy="6124754"/>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Spring 2025	 SESSION #4</a:t>
            </a:r>
          </a:p>
          <a:p>
            <a:pPr algn="ctr"/>
            <a:endPar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8, 2025</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
        <p:nvSpPr>
          <p:cNvPr id="5" name="Rectangle 4">
            <a:extLst>
              <a:ext uri="{FF2B5EF4-FFF2-40B4-BE49-F238E27FC236}">
                <a16:creationId xmlns:a16="http://schemas.microsoft.com/office/drawing/2014/main" id="{7FBC2673-681F-D038-6077-825784437E6E}"/>
              </a:ext>
            </a:extLst>
          </p:cNvPr>
          <p:cNvSpPr/>
          <p:nvPr/>
        </p:nvSpPr>
        <p:spPr>
          <a:xfrm>
            <a:off x="0" y="1614599"/>
            <a:ext cx="12192000" cy="3200876"/>
          </a:xfrm>
          <a:prstGeom prst="rect">
            <a:avLst/>
          </a:prstGeom>
          <a:solidFill>
            <a:schemeClr val="bg1">
              <a:lumMod val="95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CAREER PLANNING:</a:t>
            </a:r>
            <a:b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YOUR FUTURE &amp; YOUR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Choosing a career that balances your professional, family &amp; financial goals.</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2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endParaRPr lang="en-US" sz="3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00133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002060"/>
                </a:solidFill>
                <a:effectLst/>
                <a:latin typeface="Calibri" panose="020F0502020204030204" pitchFamily="34" charset="0"/>
                <a:cs typeface="Calibri" panose="020F0502020204030204" pitchFamily="34" charset="0"/>
              </a:rPr>
              <a:t> </a:t>
            </a:r>
            <a:endParaRPr lang="en-US" sz="3200" b="1"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73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7166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C00000"/>
                </a:solidFill>
              </a:rPr>
              <a:t>How and when do I know that I need to </a:t>
            </a:r>
            <a:br>
              <a:rPr lang="en-US" b="1" i="1" dirty="0">
                <a:solidFill>
                  <a:srgbClr val="C00000"/>
                </a:solidFill>
              </a:rPr>
            </a:br>
            <a:r>
              <a:rPr lang="en-US" b="1" i="1" dirty="0">
                <a:solidFill>
                  <a:srgbClr val="C0000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C00000"/>
                </a:solidFill>
              </a:rPr>
              <a:t>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family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538499" y="1581348"/>
            <a:ext cx="2622546" cy="3935330"/>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28</a:t>
            </a:r>
          </a:p>
          <a:p>
            <a:pPr algn="ctr"/>
            <a:endParaRPr lang="en-US" sz="2600" b="1" dirty="0">
              <a:solidFill>
                <a:schemeClr val="bg1"/>
              </a:solidFill>
            </a:endParaRPr>
          </a:p>
          <a:p>
            <a:pPr algn="ctr"/>
            <a:r>
              <a:rPr lang="en-US" sz="2600" b="1" i="1" cap="small" dirty="0">
                <a:solidFill>
                  <a:schemeClr val="bg1"/>
                </a:solidFill>
              </a:rPr>
              <a:t>Financial Resolutions for the New Year</a:t>
            </a:r>
          </a:p>
          <a:p>
            <a:pPr algn="ctr"/>
            <a:endParaRPr lang="en-US" sz="2600"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3343264" y="1581347"/>
            <a:ext cx="2622546" cy="3935330"/>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17</a:t>
            </a:r>
          </a:p>
          <a:p>
            <a:pPr algn="ctr"/>
            <a:endParaRPr lang="en-US" sz="2600" b="1" dirty="0">
              <a:solidFill>
                <a:schemeClr val="bg1"/>
              </a:solidFill>
            </a:endParaRPr>
          </a:p>
          <a:p>
            <a:pPr algn="ctr"/>
            <a:r>
              <a:rPr lang="en-US" sz="2600"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6153535" y="1581348"/>
            <a:ext cx="2622546" cy="3935330"/>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25</a:t>
            </a:r>
          </a:p>
          <a:p>
            <a:pPr algn="ctr"/>
            <a:endParaRPr lang="en-US" sz="2600" b="1" dirty="0">
              <a:solidFill>
                <a:schemeClr val="bg1"/>
              </a:solidFill>
            </a:endParaRPr>
          </a:p>
          <a:p>
            <a:pPr algn="ctr"/>
            <a:r>
              <a:rPr lang="en-US" sz="2600" b="1" i="1" cap="small" dirty="0">
                <a:solidFill>
                  <a:schemeClr val="bg1"/>
                </a:solidFill>
              </a:rPr>
              <a:t>Tax </a:t>
            </a:r>
            <a:br>
              <a:rPr lang="en-US" sz="2600" b="1" i="1" cap="small" dirty="0">
                <a:solidFill>
                  <a:schemeClr val="bg1"/>
                </a:solidFill>
              </a:rPr>
            </a:br>
            <a:r>
              <a:rPr lang="en-US" sz="2600" b="1" i="1" cap="small" dirty="0">
                <a:solidFill>
                  <a:schemeClr val="bg1"/>
                </a:solidFill>
              </a:rPr>
              <a:t>Planning Strategies</a:t>
            </a:r>
          </a:p>
          <a:p>
            <a:pPr algn="ctr"/>
            <a:endParaRPr lang="en-US" sz="2600"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8958300" y="1581347"/>
            <a:ext cx="2622546" cy="3935330"/>
          </a:xfrm>
          <a:prstGeom prst="round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Tree>
    <p:extLst>
      <p:ext uri="{BB962C8B-B14F-4D97-AF65-F5344CB8AC3E}">
        <p14:creationId xmlns:p14="http://schemas.microsoft.com/office/powerpoint/2010/main" val="2319712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2900" b="1" i="1" dirty="0">
                <a:solidFill>
                  <a:srgbClr val="006600"/>
                </a:solidFill>
              </a:rPr>
              <a:t>How do I decide which plans I want?</a:t>
            </a:r>
          </a:p>
          <a:p>
            <a:pPr marL="0" indent="0" algn="ctr">
              <a:buNone/>
            </a:pPr>
            <a:r>
              <a:rPr lang="en-US" sz="2900" b="1" i="1" dirty="0">
                <a:solidFill>
                  <a:srgbClr val="006600"/>
                </a:solidFill>
              </a:rPr>
              <a:t>What if I choose the wrong plan – can I change my decision later?</a:t>
            </a:r>
            <a:endParaRPr lang="en-US" sz="2900" b="1" i="1" dirty="0">
              <a:solidFill>
                <a:srgbClr val="C00000"/>
              </a:solidFill>
            </a:endParaRPr>
          </a:p>
        </p:txBody>
      </p:sp>
    </p:spTree>
    <p:extLst>
      <p:ext uri="{BB962C8B-B14F-4D97-AF65-F5344CB8AC3E}">
        <p14:creationId xmlns:p14="http://schemas.microsoft.com/office/powerpoint/2010/main" val="1537870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1343570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3227994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7030A0"/>
                </a:solidFill>
              </a:rPr>
              <a:t>Let’s now talk about the retirement plan:</a:t>
            </a:r>
          </a:p>
          <a:p>
            <a:r>
              <a:rPr lang="en-US" sz="2400" b="1" i="1" dirty="0">
                <a:solidFill>
                  <a:srgbClr val="7030A0"/>
                </a:solidFill>
              </a:rPr>
              <a:t>If you’re lucky, your employer will offer you the choice of a defined benefit plan (aka “pension”) or a defined contribution plan (401(k), 403(b).</a:t>
            </a:r>
          </a:p>
          <a:p>
            <a:pPr lvl="1"/>
            <a:r>
              <a:rPr lang="en-US" sz="1600" i="1" dirty="0">
                <a:solidFill>
                  <a:srgbClr val="7030A0"/>
                </a:solidFill>
              </a:rPr>
              <a:t>50 years ago, most employers only offered a pension. Today, most employers only offer a defined contribution plan.</a:t>
            </a:r>
          </a:p>
          <a:p>
            <a:r>
              <a:rPr lang="en-US" sz="2400" b="1" i="1" dirty="0">
                <a:solidFill>
                  <a:srgbClr val="7030A0"/>
                </a:solidFill>
              </a:rPr>
              <a:t>For a pension, the most important word is “vesting”</a:t>
            </a:r>
          </a:p>
          <a:p>
            <a:r>
              <a:rPr lang="en-US" sz="2400" b="1" i="1" dirty="0">
                <a:solidFill>
                  <a:srgbClr val="7030A0"/>
                </a:solidFill>
              </a:rPr>
              <a:t>For a defined contribution plan, the 2 most important words are “vesting” and “matching”</a:t>
            </a:r>
          </a:p>
        </p:txBody>
      </p:sp>
    </p:spTree>
    <p:extLst>
      <p:ext uri="{BB962C8B-B14F-4D97-AF65-F5344CB8AC3E}">
        <p14:creationId xmlns:p14="http://schemas.microsoft.com/office/powerpoint/2010/main" val="1914126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7030A0"/>
                </a:solidFill>
              </a:rPr>
              <a:t>Let’s now talk about the retirement plan:</a:t>
            </a:r>
          </a:p>
          <a:p>
            <a:r>
              <a:rPr lang="en-US" sz="2400" b="1" i="1" dirty="0">
                <a:solidFill>
                  <a:srgbClr val="7030A0"/>
                </a:solidFill>
              </a:rPr>
              <a:t>For a pension, the most important word is “vesting”</a:t>
            </a:r>
          </a:p>
          <a:p>
            <a:pPr lvl="1"/>
            <a:r>
              <a:rPr lang="en-US" sz="2000" b="1" i="1" dirty="0">
                <a:solidFill>
                  <a:srgbClr val="7030A0"/>
                </a:solidFill>
              </a:rPr>
              <a:t>The company will offer a payment upon reaching retirement age.</a:t>
            </a:r>
          </a:p>
          <a:p>
            <a:pPr lvl="1"/>
            <a:r>
              <a:rPr lang="en-US" sz="2000" b="1" i="1" dirty="0">
                <a:solidFill>
                  <a:srgbClr val="7030A0"/>
                </a:solidFill>
              </a:rPr>
              <a:t>This payment will be calculated based on some pre-determined formula.</a:t>
            </a:r>
          </a:p>
          <a:p>
            <a:pPr lvl="2"/>
            <a:r>
              <a:rPr lang="en-US" sz="1600" b="1" i="1" dirty="0">
                <a:solidFill>
                  <a:srgbClr val="7030A0"/>
                </a:solidFill>
              </a:rPr>
              <a:t>Example: 2% of your salary x The number of years you worked for the company</a:t>
            </a:r>
          </a:p>
          <a:p>
            <a:pPr lvl="1"/>
            <a:r>
              <a:rPr lang="en-US" sz="2000" b="1" i="1" dirty="0">
                <a:solidFill>
                  <a:srgbClr val="7030A0"/>
                </a:solidFill>
              </a:rPr>
              <a:t>The company may require you to contribute a portion of your salary into the plan</a:t>
            </a:r>
          </a:p>
          <a:p>
            <a:pPr lvl="1"/>
            <a:r>
              <a:rPr lang="en-US" sz="2000" b="1" i="1" dirty="0">
                <a:solidFill>
                  <a:srgbClr val="7030A0"/>
                </a:solidFill>
              </a:rPr>
              <a:t>And then the company is responsible for managing the investments to make sure it has enough money saved to make all of the required pension payments</a:t>
            </a:r>
          </a:p>
          <a:p>
            <a:pPr lvl="1"/>
            <a:endParaRPr lang="en-US" sz="2000" b="1" i="1" dirty="0">
              <a:solidFill>
                <a:srgbClr val="7030A0"/>
              </a:solidFill>
            </a:endParaRPr>
          </a:p>
          <a:p>
            <a:pPr lvl="1"/>
            <a:r>
              <a:rPr lang="en-US" sz="2000" b="1" i="1" dirty="0">
                <a:solidFill>
                  <a:srgbClr val="7030A0"/>
                </a:solidFill>
              </a:rPr>
              <a:t>Why is “vesting” the most important word with pension plans?</a:t>
            </a:r>
          </a:p>
          <a:p>
            <a:pPr lvl="2"/>
            <a:r>
              <a:rPr lang="en-US" sz="1600" b="1" i="1" dirty="0">
                <a:solidFill>
                  <a:srgbClr val="7030A0"/>
                </a:solidFill>
              </a:rPr>
              <a:t>The plan will dictate how long you must be in the plan (and contributing) before you are eligible for retirement benefits.</a:t>
            </a:r>
          </a:p>
          <a:p>
            <a:pPr lvl="2"/>
            <a:r>
              <a:rPr lang="en-US" sz="1600" b="1" i="1" dirty="0">
                <a:solidFill>
                  <a:srgbClr val="7030A0"/>
                </a:solidFill>
              </a:rPr>
              <a:t>This length of time is “vesting.”</a:t>
            </a:r>
          </a:p>
          <a:p>
            <a:pPr lvl="2"/>
            <a:r>
              <a:rPr lang="en-US" sz="1600" b="1" i="1" dirty="0">
                <a:solidFill>
                  <a:srgbClr val="7030A0"/>
                </a:solidFill>
              </a:rPr>
              <a:t>If you leave the company before your benefits have fully vested, then you receive 0.00% of those benefits.</a:t>
            </a:r>
          </a:p>
          <a:p>
            <a:pPr lvl="2"/>
            <a:r>
              <a:rPr lang="en-US" sz="1600" b="1" i="1" dirty="0">
                <a:solidFill>
                  <a:srgbClr val="7030A0"/>
                </a:solidFill>
              </a:rPr>
              <a:t>If you leave the company 1 day after your benefits have fully vested, </a:t>
            </a:r>
            <a:br>
              <a:rPr lang="en-US" sz="1600" b="1" i="1" dirty="0">
                <a:solidFill>
                  <a:srgbClr val="7030A0"/>
                </a:solidFill>
              </a:rPr>
            </a:br>
            <a:r>
              <a:rPr lang="en-US" sz="1600" b="1" i="1" dirty="0">
                <a:solidFill>
                  <a:srgbClr val="7030A0"/>
                </a:solidFill>
              </a:rPr>
              <a:t>then you receive 100.00% of the promised benefits.</a:t>
            </a:r>
            <a:endParaRPr lang="en-US" sz="2400" b="1" i="1" dirty="0">
              <a:solidFill>
                <a:srgbClr val="7030A0"/>
              </a:solidFill>
            </a:endParaRPr>
          </a:p>
        </p:txBody>
      </p:sp>
    </p:spTree>
    <p:extLst>
      <p:ext uri="{BB962C8B-B14F-4D97-AF65-F5344CB8AC3E}">
        <p14:creationId xmlns:p14="http://schemas.microsoft.com/office/powerpoint/2010/main" val="3125661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For a 401(k) or 403(b), the most important words are “vesting” and “matching”</a:t>
            </a:r>
          </a:p>
          <a:p>
            <a:pPr lvl="1"/>
            <a:r>
              <a:rPr lang="en-US" sz="2000" b="1" i="1" dirty="0"/>
              <a:t>Vesting is generally the same as with a pension plan – when you receive benefits, kind of.</a:t>
            </a:r>
          </a:p>
          <a:p>
            <a:pPr lvl="2"/>
            <a:r>
              <a:rPr lang="en-US" sz="1200" b="1" i="1" dirty="0"/>
              <a:t>Any contributions you make into the plan are always 100% vested. They always belong to you.</a:t>
            </a:r>
          </a:p>
          <a:p>
            <a:pPr lvl="2"/>
            <a:r>
              <a:rPr lang="en-US" sz="1200" b="1" i="1" dirty="0"/>
              <a:t>But if the company makes any matching contributions, they may be subject to a vesting period. If you leave the company before the matches vest, you receive 0.00% of these matched contributions.</a:t>
            </a:r>
          </a:p>
          <a:p>
            <a:pPr lvl="2"/>
            <a:endParaRPr lang="en-US" sz="1200" b="1" i="1" dirty="0"/>
          </a:p>
          <a:p>
            <a:pPr lvl="1"/>
            <a:r>
              <a:rPr lang="en-US" sz="2000" b="1" i="1" dirty="0"/>
              <a:t>Matching is (kind of) free money from your employer.</a:t>
            </a:r>
          </a:p>
          <a:p>
            <a:pPr lvl="2"/>
            <a:r>
              <a:rPr lang="en-US" sz="1600" b="1" i="1" dirty="0"/>
              <a:t>The retirement plan will specify what percentage of your salary your employer will match as a contribution into your retirement plan.</a:t>
            </a:r>
          </a:p>
          <a:p>
            <a:pPr lvl="3"/>
            <a:r>
              <a:rPr lang="en-US" sz="1400" b="1" i="1" dirty="0"/>
              <a:t>It’s a “match” because the company only contributes if you contribute first.</a:t>
            </a:r>
          </a:p>
          <a:p>
            <a:pPr lvl="2"/>
            <a:r>
              <a:rPr lang="en-US" sz="1600" b="1" i="1" dirty="0"/>
              <a:t>Example: At UL Lafayette, I contribute 8% of my salary to my 403(b), the University will match with a 6% contribution. So I will end up with 14% of my salary going into a retirement plan.</a:t>
            </a:r>
          </a:p>
          <a:p>
            <a:pPr lvl="3"/>
            <a:r>
              <a:rPr lang="en-US" sz="1400" b="1" i="1" dirty="0"/>
              <a:t>If I contribute 7% of my salary to my 403(b), the University will not match anything. So I will end up with 7% of my salary going into a retirement plan.</a:t>
            </a:r>
            <a:br>
              <a:rPr lang="en-US" sz="1400" b="1" i="1" dirty="0"/>
            </a:br>
            <a:endParaRPr lang="en-US" sz="1400" b="1" i="1" dirty="0"/>
          </a:p>
          <a:p>
            <a:pPr lvl="1"/>
            <a:r>
              <a:rPr lang="en-US" sz="2000" b="1" i="1" dirty="0"/>
              <a:t>Once your money is in your retirement plan, then the company will have a plan sponsor (e.g investment company) manage your account.</a:t>
            </a:r>
          </a:p>
          <a:p>
            <a:pPr lvl="2"/>
            <a:r>
              <a:rPr lang="en-US" sz="1600" b="1" i="1" dirty="0"/>
              <a:t>But YOU are responsible for directing your money into a menu of investment options that the </a:t>
            </a:r>
            <a:br>
              <a:rPr lang="en-US" sz="1600" b="1" i="1" dirty="0"/>
            </a:br>
            <a:r>
              <a:rPr lang="en-US" sz="1600" b="1" i="1" dirty="0"/>
              <a:t>plan sponsor allows. </a:t>
            </a:r>
          </a:p>
          <a:p>
            <a:pPr lvl="2"/>
            <a:r>
              <a:rPr lang="en-US" sz="1600" b="1" i="1" dirty="0"/>
              <a:t>These options will generally be mutual funds, not individual stocks, crypto, real estate, NFTs…</a:t>
            </a:r>
            <a:endParaRPr lang="en-US" sz="2400" b="1" i="1" dirty="0"/>
          </a:p>
        </p:txBody>
      </p:sp>
    </p:spTree>
    <p:extLst>
      <p:ext uri="{BB962C8B-B14F-4D97-AF65-F5344CB8AC3E}">
        <p14:creationId xmlns:p14="http://schemas.microsoft.com/office/powerpoint/2010/main" val="1296330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Why would you want to give up some of your hard-earned paycheck today in order to put it into a retirement fund that you may not touch for 40 years?</a:t>
            </a:r>
          </a:p>
          <a:p>
            <a:pPr marL="0" indent="0">
              <a:buNone/>
            </a:pPr>
            <a:endParaRPr lang="en-US" sz="2400" b="1" i="1" dirty="0"/>
          </a:p>
          <a:p>
            <a:pPr marL="0" indent="0">
              <a:buNone/>
            </a:pPr>
            <a:r>
              <a:rPr lang="en-US" sz="2400" b="1" i="1" dirty="0"/>
              <a:t>Two reasons: Matching &amp; Tax-Deferral.</a:t>
            </a:r>
          </a:p>
          <a:p>
            <a:r>
              <a:rPr lang="en-US" sz="2400" b="1" i="1" dirty="0"/>
              <a:t>We saw how a company match can effectively increase your compensation</a:t>
            </a:r>
          </a:p>
          <a:p>
            <a:r>
              <a:rPr lang="en-US" sz="2400" b="1" i="1" dirty="0"/>
              <a:t>Tax-Deferral is the other big advantage of retirement plans</a:t>
            </a:r>
          </a:p>
          <a:p>
            <a:pPr lvl="1"/>
            <a:r>
              <a:rPr lang="en-US" sz="2000" b="1" i="1" dirty="0"/>
              <a:t>Any money you contribute to a retirement plan today is before tax.</a:t>
            </a:r>
          </a:p>
          <a:p>
            <a:pPr lvl="1"/>
            <a:r>
              <a:rPr lang="en-US" sz="2000" b="1" i="1" dirty="0"/>
              <a:t>The before tax amount will be invested.</a:t>
            </a:r>
          </a:p>
          <a:p>
            <a:pPr lvl="1"/>
            <a:r>
              <a:rPr lang="en-US" sz="2000" b="1" i="1" dirty="0"/>
              <a:t>Your investments will grow at some rate of return over the long term until you retire.</a:t>
            </a:r>
          </a:p>
          <a:p>
            <a:pPr lvl="1"/>
            <a:r>
              <a:rPr lang="en-US" sz="2000" b="1" i="1" dirty="0"/>
              <a:t>When you reach retirement age (generally over 60), you can begin withdrawing money from your retirement plan</a:t>
            </a:r>
          </a:p>
          <a:p>
            <a:pPr lvl="2"/>
            <a:r>
              <a:rPr lang="en-US" sz="1600" b="1" i="1" dirty="0"/>
              <a:t>You will pay ordinary income taxes on these withdrawals</a:t>
            </a:r>
          </a:p>
          <a:p>
            <a:pPr lvl="2"/>
            <a:r>
              <a:rPr lang="en-US" sz="1600" b="1" i="1" dirty="0"/>
              <a:t>You will never pay capital gains taxes on how much your initial investments grew</a:t>
            </a:r>
          </a:p>
        </p:txBody>
      </p:sp>
    </p:spTree>
    <p:extLst>
      <p:ext uri="{BB962C8B-B14F-4D97-AF65-F5344CB8AC3E}">
        <p14:creationId xmlns:p14="http://schemas.microsoft.com/office/powerpoint/2010/main" val="2313564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I’m going to be a consultant and entrepreneur. Is there a way I can benefit with my own retirement plan even without an employer doing it for me?</a:t>
            </a:r>
          </a:p>
          <a:p>
            <a:pPr marL="0" indent="0">
              <a:buNone/>
            </a:pPr>
            <a:endParaRPr lang="en-US" sz="2400" b="1" i="1" dirty="0"/>
          </a:p>
          <a:p>
            <a:pPr marL="0" indent="0">
              <a:buNone/>
            </a:pPr>
            <a:r>
              <a:rPr lang="en-US" sz="2400" b="1" i="1" dirty="0"/>
              <a:t>Yes. How? With an IRA, Individual Retirement Account:</a:t>
            </a:r>
          </a:p>
          <a:p>
            <a:r>
              <a:rPr lang="en-US" sz="2400" b="1" i="1" dirty="0"/>
              <a:t>A traditional IRA allows you to invest $7,000 of pre-tax money into a qualified account, and then you direct where you invest the money and how it grows</a:t>
            </a:r>
          </a:p>
          <a:p>
            <a:pPr lvl="1"/>
            <a:r>
              <a:rPr lang="en-US" sz="1600" b="1" i="1" dirty="0"/>
              <a:t>You cannot access the money, without fees and taxes, until retirement</a:t>
            </a:r>
          </a:p>
          <a:p>
            <a:pPr lvl="1"/>
            <a:r>
              <a:rPr lang="en-US" sz="1600" b="1" i="1" dirty="0"/>
              <a:t>There are income limits to whom can participate; very high income folks cannot participate</a:t>
            </a:r>
          </a:p>
          <a:p>
            <a:pPr lvl="1"/>
            <a:r>
              <a:rPr lang="en-US" sz="1600" b="1" i="1" dirty="0"/>
              <a:t>You pay ordinary income tax when you withdraw the money in retirement</a:t>
            </a:r>
          </a:p>
          <a:p>
            <a:r>
              <a:rPr lang="en-US" sz="2000" b="1" i="1" dirty="0"/>
              <a:t>A Roth IRA allows you to invest $7,000 of after-tax money into a qualified account, and then you direct where you invest the money and how it grows – best when your income is relatively low.</a:t>
            </a:r>
          </a:p>
          <a:p>
            <a:pPr lvl="1"/>
            <a:r>
              <a:rPr lang="en-US" sz="1600" b="1" i="1" dirty="0"/>
              <a:t>The income limits are less than with a traditional IRA.</a:t>
            </a:r>
          </a:p>
          <a:p>
            <a:pPr lvl="1"/>
            <a:r>
              <a:rPr lang="en-US" sz="1600" b="1" i="1" dirty="0"/>
              <a:t>You do not pay any tax when you withdraw the money in retirement…because you already paid income taxes.</a:t>
            </a:r>
          </a:p>
        </p:txBody>
      </p:sp>
    </p:spTree>
    <p:extLst>
      <p:ext uri="{BB962C8B-B14F-4D97-AF65-F5344CB8AC3E}">
        <p14:creationId xmlns:p14="http://schemas.microsoft.com/office/powerpoint/2010/main" val="135753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rgbClr val="526DAE"/>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ACCELERATE TO INDUSTRY</a:t>
            </a:r>
            <a:r>
              <a:rPr lang="en-US" baseline="30000" dirty="0">
                <a:solidFill>
                  <a:schemeClr val="bg1"/>
                </a:solidFill>
                <a:latin typeface="Calibri" panose="020F0502020204030204" pitchFamily="34" charset="0"/>
                <a:cs typeface="Calibri" panose="020F0502020204030204" pitchFamily="34" charset="0"/>
              </a:rPr>
              <a:t>TM</a:t>
            </a:r>
            <a:r>
              <a:rPr lang="en-US" b="1" dirty="0">
                <a:solidFill>
                  <a:schemeClr val="bg1"/>
                </a:solidFill>
                <a:latin typeface="Calibri" panose="020F0502020204030204" pitchFamily="34" charset="0"/>
                <a:cs typeface="Calibri" panose="020F0502020204030204" pitchFamily="34" charset="0"/>
              </a:rPr>
              <a:t> SERIES: SPRING 2025</a:t>
            </a:r>
          </a:p>
        </p:txBody>
      </p:sp>
      <p:sp>
        <p:nvSpPr>
          <p:cNvPr id="4" name="Rounded Rectangle 3">
            <a:extLst>
              <a:ext uri="{FF2B5EF4-FFF2-40B4-BE49-F238E27FC236}">
                <a16:creationId xmlns:a16="http://schemas.microsoft.com/office/drawing/2014/main" id="{10484A5A-D095-F68D-3C57-375C23D91DB0}"/>
              </a:ext>
            </a:extLst>
          </p:cNvPr>
          <p:cNvSpPr/>
          <p:nvPr/>
        </p:nvSpPr>
        <p:spPr>
          <a:xfrm>
            <a:off x="2556396" y="1349035"/>
            <a:ext cx="2743200" cy="4761095"/>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FEBRUARY 25</a:t>
            </a:r>
          </a:p>
          <a:p>
            <a:pPr algn="ctr"/>
            <a:endParaRPr lang="en-US" sz="2800" b="1" dirty="0">
              <a:solidFill>
                <a:schemeClr val="bg1"/>
              </a:solidFill>
            </a:endParaRPr>
          </a:p>
          <a:p>
            <a:pPr algn="ctr"/>
            <a:r>
              <a:rPr lang="en-US" sz="2400" b="1" i="1" cap="small" dirty="0">
                <a:solidFill>
                  <a:schemeClr val="bg1"/>
                </a:solidFill>
              </a:rPr>
              <a:t>Industry Insights &amp; Job Search Strategies with First Solar</a:t>
            </a:r>
          </a:p>
          <a:p>
            <a:pPr algn="ctr"/>
            <a:endParaRPr lang="en-US" sz="2400" b="1" i="1" cap="small" dirty="0">
              <a:solidFill>
                <a:schemeClr val="bg1"/>
              </a:solidFill>
            </a:endParaRPr>
          </a:p>
        </p:txBody>
      </p:sp>
      <p:sp>
        <p:nvSpPr>
          <p:cNvPr id="6" name="Rounded Rectangle 5">
            <a:extLst>
              <a:ext uri="{FF2B5EF4-FFF2-40B4-BE49-F238E27FC236}">
                <a16:creationId xmlns:a16="http://schemas.microsoft.com/office/drawing/2014/main" id="{6247DA2F-4E8A-A0D0-B559-4E33E6015B65}"/>
              </a:ext>
            </a:extLst>
          </p:cNvPr>
          <p:cNvSpPr/>
          <p:nvPr/>
        </p:nvSpPr>
        <p:spPr>
          <a:xfrm>
            <a:off x="6892406" y="1349035"/>
            <a:ext cx="2743200" cy="4761095"/>
          </a:xfrm>
          <a:prstGeom prst="roundRect">
            <a:avLst/>
          </a:prstGeom>
          <a:solidFill>
            <a:srgbClr val="526DAE"/>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APRIL 9 </a:t>
            </a:r>
            <a:br>
              <a:rPr lang="en-US" sz="2800" b="1" dirty="0">
                <a:solidFill>
                  <a:schemeClr val="bg1"/>
                </a:solidFill>
              </a:rPr>
            </a:br>
            <a:endParaRPr lang="en-US" sz="2800" b="1" dirty="0">
              <a:solidFill>
                <a:schemeClr val="bg1"/>
              </a:solidFill>
            </a:endParaRPr>
          </a:p>
          <a:p>
            <a:pPr algn="ctr"/>
            <a:r>
              <a:rPr lang="en-US" sz="2000" b="1" i="1" cap="small" dirty="0">
                <a:solidFill>
                  <a:schemeClr val="bg1"/>
                </a:solidFill>
              </a:rPr>
              <a:t>Translating your Academic Training &amp; Research Skills into Industry &amp; Entrepreneurial Futures with Opportunity Machine</a:t>
            </a:r>
            <a:br>
              <a:rPr lang="en-US" sz="2000" b="1" i="1" cap="small" dirty="0">
                <a:solidFill>
                  <a:schemeClr val="bg1"/>
                </a:solidFill>
              </a:rPr>
            </a:br>
            <a:br>
              <a:rPr lang="en-US" sz="2000" b="1" i="1" cap="small" dirty="0">
                <a:solidFill>
                  <a:schemeClr val="bg1"/>
                </a:solidFill>
              </a:rPr>
            </a:br>
            <a:r>
              <a:rPr lang="en-US" sz="2000" b="1" i="1" cap="small" dirty="0">
                <a:solidFill>
                  <a:schemeClr val="bg1"/>
                </a:solidFill>
              </a:rPr>
              <a:t>6:00pm @ Opportunity Machine Downtown</a:t>
            </a:r>
          </a:p>
        </p:txBody>
      </p:sp>
      <p:pic>
        <p:nvPicPr>
          <p:cNvPr id="8" name="Picture 7">
            <a:extLst>
              <a:ext uri="{FF2B5EF4-FFF2-40B4-BE49-F238E27FC236}">
                <a16:creationId xmlns:a16="http://schemas.microsoft.com/office/drawing/2014/main" id="{2D114AD7-93AE-ED18-217B-DDBC46B2A129}"/>
              </a:ext>
            </a:extLst>
          </p:cNvPr>
          <p:cNvPicPr>
            <a:picLocks noChangeAspect="1"/>
          </p:cNvPicPr>
          <p:nvPr/>
        </p:nvPicPr>
        <p:blipFill>
          <a:blip r:embed="rId2"/>
          <a:stretch>
            <a:fillRect/>
          </a:stretch>
        </p:blipFill>
        <p:spPr>
          <a:xfrm>
            <a:off x="5552237" y="2095249"/>
            <a:ext cx="1087527" cy="891843"/>
          </a:xfrm>
          <a:prstGeom prst="rect">
            <a:avLst/>
          </a:prstGeom>
        </p:spPr>
      </p:pic>
    </p:spTree>
    <p:extLst>
      <p:ext uri="{BB962C8B-B14F-4D97-AF65-F5344CB8AC3E}">
        <p14:creationId xmlns:p14="http://schemas.microsoft.com/office/powerpoint/2010/main" val="741775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solidFill>
                  <a:srgbClr val="C00000"/>
                </a:solidFill>
              </a:rPr>
              <a:t>If possible, set up an IRA, a Roth IRA and take the maximum advantage of whatever retirement plan options your employer offers. </a:t>
            </a:r>
          </a:p>
          <a:p>
            <a:pPr marL="0" indent="0">
              <a:buNone/>
            </a:pPr>
            <a:endParaRPr lang="en-US" sz="2400" b="1" i="1" dirty="0">
              <a:solidFill>
                <a:srgbClr val="C00000"/>
              </a:solidFill>
            </a:endParaRPr>
          </a:p>
          <a:p>
            <a:pPr marL="0" indent="0">
              <a:buNone/>
            </a:pPr>
            <a:r>
              <a:rPr lang="en-US" sz="2400" b="1" i="1" dirty="0">
                <a:solidFill>
                  <a:srgbClr val="C00000"/>
                </a:solidFill>
              </a:rPr>
              <a:t>Why? Flexibility.</a:t>
            </a:r>
          </a:p>
          <a:p>
            <a:r>
              <a:rPr lang="en-US" sz="2000" b="1" i="1" dirty="0">
                <a:solidFill>
                  <a:srgbClr val="C00000"/>
                </a:solidFill>
              </a:rPr>
              <a:t>If your income grows, you may make too much to get an IRA or Roth</a:t>
            </a:r>
          </a:p>
          <a:p>
            <a:r>
              <a:rPr lang="en-US" sz="2000" b="1" i="1" dirty="0">
                <a:solidFill>
                  <a:srgbClr val="C00000"/>
                </a:solidFill>
              </a:rPr>
              <a:t>Having different accounts with different tax rules allows you to choose how you withdraw money in retirement</a:t>
            </a:r>
          </a:p>
          <a:p>
            <a:pPr lvl="1"/>
            <a:r>
              <a:rPr lang="en-US" sz="1800" b="1" i="1" dirty="0">
                <a:solidFill>
                  <a:srgbClr val="C00000"/>
                </a:solidFill>
              </a:rPr>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solidFill>
                  <a:srgbClr val="C00000"/>
                </a:solidFill>
              </a:rPr>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100373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2031310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C00000"/>
                </a:solidFill>
              </a:rPr>
              <a:t>The financial planning answer:</a:t>
            </a:r>
          </a:p>
          <a:p>
            <a:pPr lvl="1"/>
            <a:r>
              <a:rPr lang="en-US" sz="2600" b="1" i="1" dirty="0">
                <a:solidFill>
                  <a:srgbClr val="C00000"/>
                </a:solidFill>
              </a:rPr>
              <a:t>If you know what your budget is and what your short- and medium-term financial goals are, you can do the math to determine what the minimum compensation you need from any job.</a:t>
            </a:r>
          </a:p>
          <a:p>
            <a:pPr lvl="2"/>
            <a:r>
              <a:rPr lang="en-US" sz="2600" b="1" i="1" dirty="0">
                <a:solidFill>
                  <a:srgbClr val="C000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914180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2060"/>
                </a:solidFill>
              </a:rPr>
              <a:t>The career planning answer:</a:t>
            </a:r>
          </a:p>
          <a:p>
            <a:pPr lvl="1"/>
            <a:r>
              <a:rPr lang="en-US" sz="2200" b="1" i="1" dirty="0">
                <a:solidFill>
                  <a:srgbClr val="002060"/>
                </a:solidFill>
              </a:rPr>
              <a:t>Know your value. Talk to other graduates. Talk to faculty. Talk to family. If possible, talk to other people who have been hired by the same company. Do your research.</a:t>
            </a:r>
          </a:p>
          <a:p>
            <a:pPr lvl="1"/>
            <a:r>
              <a:rPr lang="en-US" sz="2200" b="1" i="1" dirty="0">
                <a:solidFill>
                  <a:srgbClr val="002060"/>
                </a:solidFill>
              </a:rPr>
              <a:t>Put your emotional intelligence (EQ) to work to try to determine how much leverage you have. Try to get a sense of how much they want you.</a:t>
            </a:r>
          </a:p>
          <a:p>
            <a:pPr lvl="2"/>
            <a:r>
              <a:rPr lang="en-US" sz="2200" b="1" i="1" dirty="0">
                <a:solidFill>
                  <a:srgbClr val="002060"/>
                </a:solidFill>
              </a:rPr>
              <a:t>In general, the higher the salary, the more they want you.</a:t>
            </a:r>
          </a:p>
          <a:p>
            <a:pPr lvl="2"/>
            <a:r>
              <a:rPr lang="en-US" sz="2200" b="1" i="1" dirty="0">
                <a:solidFill>
                  <a:srgbClr val="002060"/>
                </a:solidFill>
              </a:rPr>
              <a:t>In general, the more they have invested in recruiting you, the more they want you.</a:t>
            </a:r>
          </a:p>
          <a:p>
            <a:pPr lvl="2"/>
            <a:r>
              <a:rPr lang="en-US" sz="2200" b="1" i="1" dirty="0">
                <a:solidFill>
                  <a:srgbClr val="002060"/>
                </a:solidFill>
              </a:rPr>
              <a:t>Try to get a sense of how unique the position is.</a:t>
            </a:r>
          </a:p>
          <a:p>
            <a:pPr lvl="2"/>
            <a:r>
              <a:rPr lang="en-US" sz="2200" b="1" i="1" dirty="0">
                <a:solidFill>
                  <a:srgbClr val="002060"/>
                </a:solidFill>
              </a:rPr>
              <a:t>Try to get a sense of what they would do if you asked for more money</a:t>
            </a:r>
          </a:p>
          <a:p>
            <a:pPr lvl="3"/>
            <a:r>
              <a:rPr lang="en-US" sz="2200" b="1" i="1" dirty="0">
                <a:solidFill>
                  <a:srgbClr val="00206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2078272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1543302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2263543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075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84442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69103" y="1860179"/>
            <a:ext cx="1780825" cy="3276094"/>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JANUARY 28</a:t>
            </a:r>
          </a:p>
          <a:p>
            <a:pPr algn="ctr"/>
            <a:endParaRPr lang="en-US" b="1" dirty="0">
              <a:solidFill>
                <a:schemeClr val="bg1"/>
              </a:solidFill>
            </a:endParaRPr>
          </a:p>
          <a:p>
            <a:pPr algn="ctr"/>
            <a:r>
              <a:rPr lang="en-US" b="1" i="1" cap="small" dirty="0">
                <a:solidFill>
                  <a:schemeClr val="bg1"/>
                </a:solidFill>
              </a:rPr>
              <a:t>Financial Resolutions for the New Year</a:t>
            </a:r>
          </a:p>
          <a:p>
            <a:pPr algn="ctr"/>
            <a:endParaRPr lang="en-US"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2049088" y="1860179"/>
            <a:ext cx="1780825" cy="3276094"/>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FEBRUARY 17</a:t>
            </a:r>
          </a:p>
          <a:p>
            <a:pPr algn="ctr"/>
            <a:endParaRPr lang="en-US" b="1" dirty="0">
              <a:solidFill>
                <a:schemeClr val="bg1"/>
              </a:solidFill>
            </a:endParaRPr>
          </a:p>
          <a:p>
            <a:pPr algn="ctr"/>
            <a:r>
              <a:rPr lang="en-US"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3929073" y="1860179"/>
            <a:ext cx="1780825" cy="3276094"/>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MARCH 25</a:t>
            </a:r>
          </a:p>
          <a:p>
            <a:pPr algn="ctr"/>
            <a:endParaRPr lang="en-US" b="1" dirty="0">
              <a:solidFill>
                <a:schemeClr val="bg1"/>
              </a:solidFill>
            </a:endParaRPr>
          </a:p>
          <a:p>
            <a:pPr algn="ctr"/>
            <a:r>
              <a:rPr lang="en-US" b="1" i="1" cap="small" dirty="0">
                <a:solidFill>
                  <a:schemeClr val="bg1"/>
                </a:solidFill>
              </a:rPr>
              <a:t>Tax </a:t>
            </a:r>
            <a:br>
              <a:rPr lang="en-US" b="1" i="1" cap="small" dirty="0">
                <a:solidFill>
                  <a:schemeClr val="bg1"/>
                </a:solidFill>
              </a:rPr>
            </a:br>
            <a:r>
              <a:rPr lang="en-US" b="1" i="1" cap="small" dirty="0">
                <a:solidFill>
                  <a:schemeClr val="bg1"/>
                </a:solidFill>
              </a:rPr>
              <a:t>Planning Strategies</a:t>
            </a:r>
          </a:p>
          <a:p>
            <a:pPr algn="ctr"/>
            <a:endParaRPr lang="en-US"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5948337" y="1461335"/>
            <a:ext cx="2622546" cy="3935330"/>
          </a:xfrm>
          <a:prstGeom prst="roundRect">
            <a:avLst/>
          </a:prstGeom>
          <a:solidFill>
            <a:schemeClr val="tx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
        <p:nvSpPr>
          <p:cNvPr id="4" name="Rounded Rectangle 3">
            <a:extLst>
              <a:ext uri="{FF2B5EF4-FFF2-40B4-BE49-F238E27FC236}">
                <a16:creationId xmlns:a16="http://schemas.microsoft.com/office/drawing/2014/main" id="{F680AFA6-8305-04BD-0BAF-BC458ED850E5}"/>
              </a:ext>
            </a:extLst>
          </p:cNvPr>
          <p:cNvSpPr/>
          <p:nvPr/>
        </p:nvSpPr>
        <p:spPr>
          <a:xfrm>
            <a:off x="8813356" y="1167366"/>
            <a:ext cx="2743200" cy="4761095"/>
          </a:xfrm>
          <a:prstGeom prst="roundRect">
            <a:avLst/>
          </a:prstGeom>
          <a:solidFill>
            <a:srgbClr val="526DAE"/>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APRIL 9 </a:t>
            </a:r>
            <a:br>
              <a:rPr lang="en-US" sz="2000" b="1" dirty="0">
                <a:solidFill>
                  <a:schemeClr val="bg1"/>
                </a:solidFill>
              </a:rPr>
            </a:br>
            <a:endParaRPr lang="en-US" sz="2000" b="1" dirty="0">
              <a:solidFill>
                <a:schemeClr val="bg1"/>
              </a:solidFill>
            </a:endParaRPr>
          </a:p>
          <a:p>
            <a:pPr algn="ctr"/>
            <a:r>
              <a:rPr lang="en-US" sz="2000" b="1" i="1" cap="small" dirty="0">
                <a:solidFill>
                  <a:schemeClr val="bg1"/>
                </a:solidFill>
              </a:rPr>
              <a:t>Translating your Academic Training &amp; Research Skills into Industry &amp; Entrepreneurial Futures with Opportunity Machine</a:t>
            </a:r>
          </a:p>
          <a:p>
            <a:pPr algn="ctr"/>
            <a:br>
              <a:rPr lang="en-US" sz="2000" b="1" i="1" cap="small" dirty="0">
                <a:solidFill>
                  <a:schemeClr val="bg1"/>
                </a:solidFill>
              </a:rPr>
            </a:br>
            <a:r>
              <a:rPr lang="en-US" sz="2000" b="1" i="1" cap="small" dirty="0">
                <a:solidFill>
                  <a:schemeClr val="bg1"/>
                </a:solidFill>
              </a:rPr>
              <a:t>6:00pm @ Opportunity Machine Downtown</a:t>
            </a:r>
          </a:p>
          <a:p>
            <a:pPr algn="ctr"/>
            <a:endParaRPr lang="en-US" sz="2000" b="1" i="1" cap="small" dirty="0">
              <a:solidFill>
                <a:schemeClr val="bg1"/>
              </a:solidFill>
            </a:endParaRPr>
          </a:p>
        </p:txBody>
      </p:sp>
      <p:pic>
        <p:nvPicPr>
          <p:cNvPr id="6" name="Picture 5">
            <a:extLst>
              <a:ext uri="{FF2B5EF4-FFF2-40B4-BE49-F238E27FC236}">
                <a16:creationId xmlns:a16="http://schemas.microsoft.com/office/drawing/2014/main" id="{A5122614-D983-8F84-8A47-C4574053A830}"/>
              </a:ext>
            </a:extLst>
          </p:cNvPr>
          <p:cNvPicPr>
            <a:picLocks noChangeAspect="1"/>
          </p:cNvPicPr>
          <p:nvPr/>
        </p:nvPicPr>
        <p:blipFill>
          <a:blip r:embed="rId2"/>
          <a:stretch>
            <a:fillRect/>
          </a:stretch>
        </p:blipFill>
        <p:spPr>
          <a:xfrm>
            <a:off x="8093979" y="5598474"/>
            <a:ext cx="1087527" cy="891843"/>
          </a:xfrm>
          <a:prstGeom prst="rect">
            <a:avLst/>
          </a:prstGeom>
        </p:spPr>
      </p:pic>
    </p:spTree>
    <p:extLst>
      <p:ext uri="{BB962C8B-B14F-4D97-AF65-F5344CB8AC3E}">
        <p14:creationId xmlns:p14="http://schemas.microsoft.com/office/powerpoint/2010/main" val="301058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sp>
        <p:nvSpPr>
          <p:cNvPr id="5" name="Rectangle 3">
            <a:extLst>
              <a:ext uri="{FF2B5EF4-FFF2-40B4-BE49-F238E27FC236}">
                <a16:creationId xmlns:a16="http://schemas.microsoft.com/office/drawing/2014/main" id="{2DDD33F2-A110-D48E-0DAB-F54E8E92B539}"/>
              </a:ext>
            </a:extLst>
          </p:cNvPr>
          <p:cNvSpPr txBox="1">
            <a:spLocks noChangeArrowheads="1"/>
          </p:cNvSpPr>
          <p:nvPr/>
        </p:nvSpPr>
        <p:spPr>
          <a:xfrm>
            <a:off x="1448327" y="2597863"/>
            <a:ext cx="9295345" cy="27004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26DAE"/>
                </a:solidFill>
              </a:rPr>
              <a:t>We are exciting to announce that we are now an academic partner with </a:t>
            </a:r>
            <a:r>
              <a:rPr lang="en-US" b="1" i="1" dirty="0">
                <a:solidFill>
                  <a:srgbClr val="526DAE"/>
                </a:solidFill>
              </a:rPr>
              <a:t>Accelerate to </a:t>
            </a:r>
            <a:r>
              <a:rPr lang="en-US" b="1" i="1" dirty="0" err="1">
                <a:solidFill>
                  <a:srgbClr val="526DAE"/>
                </a:solidFill>
              </a:rPr>
              <a:t>Industry</a:t>
            </a:r>
            <a:r>
              <a:rPr lang="en-US" b="1" i="1" baseline="30000" dirty="0" err="1">
                <a:solidFill>
                  <a:srgbClr val="526DAE"/>
                </a:solidFill>
              </a:rPr>
              <a:t>TM</a:t>
            </a:r>
            <a:r>
              <a:rPr lang="en-US" b="1" i="1" dirty="0">
                <a:solidFill>
                  <a:srgbClr val="526DAE"/>
                </a:solidFill>
              </a:rPr>
              <a:t>, </a:t>
            </a:r>
            <a:r>
              <a:rPr lang="en-US" b="1" dirty="0">
                <a:solidFill>
                  <a:srgbClr val="526DAE"/>
                </a:solidFill>
              </a:rPr>
              <a:t>a program with a bold, new approach to enhance graduate student and postdoctoral industry workforce readiness. </a:t>
            </a:r>
          </a:p>
          <a:p>
            <a:pPr marL="0" indent="0">
              <a:buNone/>
            </a:pPr>
            <a:endParaRPr lang="en-US" b="1" dirty="0">
              <a:solidFill>
                <a:srgbClr val="526DAE"/>
              </a:solidFill>
            </a:endParaRPr>
          </a:p>
          <a:p>
            <a:pPr marL="0" indent="0">
              <a:buNone/>
            </a:pPr>
            <a:r>
              <a:rPr lang="en-US" b="1" dirty="0">
                <a:solidFill>
                  <a:srgbClr val="526DAE"/>
                </a:solidFill>
              </a:rPr>
              <a:t>The A2i approach includes a range of modules that allow graduate students, postdocs, and alumni to benefit from the entire range of activities, or individual components.</a:t>
            </a:r>
          </a:p>
        </p:txBody>
      </p:sp>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Tree>
    <p:extLst>
      <p:ext uri="{BB962C8B-B14F-4D97-AF65-F5344CB8AC3E}">
        <p14:creationId xmlns:p14="http://schemas.microsoft.com/office/powerpoint/2010/main" val="497780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989832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778519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1762767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8"/>
            <a:ext cx="7782110" cy="4958668"/>
          </a:xfrm>
          <a:prstGeom prst="rect">
            <a:avLst/>
          </a:prstGeom>
        </p:spPr>
      </p:pic>
    </p:spTree>
    <p:extLst>
      <p:ext uri="{BB962C8B-B14F-4D97-AF65-F5344CB8AC3E}">
        <p14:creationId xmlns:p14="http://schemas.microsoft.com/office/powerpoint/2010/main" val="217018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2"/>
          <a:stretch>
            <a:fillRect/>
          </a:stretch>
        </p:blipFill>
        <p:spPr>
          <a:xfrm>
            <a:off x="81253" y="5710057"/>
            <a:ext cx="1326174" cy="1087549"/>
          </a:xfrm>
          <a:prstGeom prst="rect">
            <a:avLst/>
          </a:prstGeom>
        </p:spPr>
      </p:pic>
      <p:pic>
        <p:nvPicPr>
          <p:cNvPr id="6" name="Picture 5">
            <a:extLst>
              <a:ext uri="{FF2B5EF4-FFF2-40B4-BE49-F238E27FC236}">
                <a16:creationId xmlns:a16="http://schemas.microsoft.com/office/drawing/2014/main" id="{2A3F5D23-E583-E24B-5142-85726F7FA08A}"/>
              </a:ext>
            </a:extLst>
          </p:cNvPr>
          <p:cNvPicPr>
            <a:picLocks noChangeAspect="1"/>
          </p:cNvPicPr>
          <p:nvPr/>
        </p:nvPicPr>
        <p:blipFill>
          <a:blip r:embed="rId3"/>
          <a:stretch>
            <a:fillRect/>
          </a:stretch>
        </p:blipFill>
        <p:spPr>
          <a:xfrm>
            <a:off x="50470" y="351226"/>
            <a:ext cx="5657820" cy="3802935"/>
          </a:xfrm>
          <a:prstGeom prst="rect">
            <a:avLst/>
          </a:prstGeom>
        </p:spPr>
      </p:pic>
      <p:pic>
        <p:nvPicPr>
          <p:cNvPr id="8" name="Picture 7">
            <a:extLst>
              <a:ext uri="{FF2B5EF4-FFF2-40B4-BE49-F238E27FC236}">
                <a16:creationId xmlns:a16="http://schemas.microsoft.com/office/drawing/2014/main" id="{A5BC18FA-12D0-3C06-6D9A-8A30B4E51DAD}"/>
              </a:ext>
            </a:extLst>
          </p:cNvPr>
          <p:cNvPicPr>
            <a:picLocks noChangeAspect="1"/>
          </p:cNvPicPr>
          <p:nvPr/>
        </p:nvPicPr>
        <p:blipFill>
          <a:blip r:embed="rId4"/>
          <a:stretch>
            <a:fillRect/>
          </a:stretch>
        </p:blipFill>
        <p:spPr>
          <a:xfrm>
            <a:off x="5762794" y="2507208"/>
            <a:ext cx="6254170" cy="4129940"/>
          </a:xfrm>
          <a:prstGeom prst="rect">
            <a:avLst/>
          </a:prstGeom>
        </p:spPr>
      </p:pic>
      <p:sp>
        <p:nvSpPr>
          <p:cNvPr id="9" name="Rectangle 8">
            <a:extLst>
              <a:ext uri="{FF2B5EF4-FFF2-40B4-BE49-F238E27FC236}">
                <a16:creationId xmlns:a16="http://schemas.microsoft.com/office/drawing/2014/main" id="{76D1FCA0-D346-A9B0-BC62-A51D6C19B9FA}"/>
              </a:ext>
            </a:extLst>
          </p:cNvPr>
          <p:cNvSpPr/>
          <p:nvPr/>
        </p:nvSpPr>
        <p:spPr>
          <a:xfrm>
            <a:off x="81253" y="3833213"/>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CE328-0D04-EF23-D840-E2A941ACB856}"/>
              </a:ext>
            </a:extLst>
          </p:cNvPr>
          <p:cNvSpPr/>
          <p:nvPr/>
        </p:nvSpPr>
        <p:spPr>
          <a:xfrm>
            <a:off x="2310734" y="403002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8D0B83-05F0-5DB1-EC79-120DCE2FACC7}"/>
              </a:ext>
            </a:extLst>
          </p:cNvPr>
          <p:cNvSpPr/>
          <p:nvPr/>
        </p:nvSpPr>
        <p:spPr>
          <a:xfrm>
            <a:off x="10346553" y="238087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23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7036522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2006208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21011</TotalTime>
  <Words>4943</Words>
  <Application>Microsoft Office PowerPoint</Application>
  <PresentationFormat>Widescreen</PresentationFormat>
  <Paragraphs>462</Paragraphs>
  <Slides>63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142</cp:revision>
  <dcterms:created xsi:type="dcterms:W3CDTF">2019-08-26T13:43:19Z</dcterms:created>
  <dcterms:modified xsi:type="dcterms:W3CDTF">2025-04-08T16:05:21Z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