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3"/>
  </p:notesMasterIdLst>
  <p:sldIdLst>
    <p:sldId id="2286" r:id="rId2"/>
    <p:sldId id="2301" r:id="rId3"/>
    <p:sldId id="2413" r:id="rId4"/>
    <p:sldId id="2352" r:id="rId5"/>
    <p:sldId id="2355" r:id="rId6"/>
    <p:sldId id="2287" r:id="rId7"/>
    <p:sldId id="2152" r:id="rId8"/>
    <p:sldId id="2282" r:id="rId9"/>
    <p:sldId id="2154" r:id="rId10"/>
    <p:sldId id="2583" r:id="rId11"/>
    <p:sldId id="2048" r:id="rId12"/>
    <p:sldId id="2137" r:id="rId13"/>
    <p:sldId id="2138" r:id="rId14"/>
    <p:sldId id="2569" r:id="rId15"/>
    <p:sldId id="2570" r:id="rId16"/>
    <p:sldId id="2571" r:id="rId17"/>
    <p:sldId id="2572" r:id="rId18"/>
    <p:sldId id="2573" r:id="rId19"/>
    <p:sldId id="2144" r:id="rId20"/>
    <p:sldId id="2145" r:id="rId21"/>
    <p:sldId id="2150" r:id="rId22"/>
    <p:sldId id="2153" r:id="rId23"/>
    <p:sldId id="2320" r:id="rId24"/>
    <p:sldId id="2321" r:id="rId25"/>
    <p:sldId id="2574" r:id="rId26"/>
    <p:sldId id="2575" r:id="rId27"/>
    <p:sldId id="2429" r:id="rId28"/>
    <p:sldId id="2584" r:id="rId29"/>
    <p:sldId id="1362" r:id="rId30"/>
    <p:sldId id="1358" r:id="rId31"/>
    <p:sldId id="2581" r:id="rId32"/>
    <p:sldId id="1416" r:id="rId33"/>
    <p:sldId id="2241" r:id="rId34"/>
    <p:sldId id="2004" r:id="rId35"/>
    <p:sldId id="2580" r:id="rId36"/>
    <p:sldId id="2260" r:id="rId37"/>
    <p:sldId id="2264" r:id="rId38"/>
    <p:sldId id="2324" r:id="rId39"/>
    <p:sldId id="2428" r:id="rId40"/>
    <p:sldId id="2409" r:id="rId41"/>
    <p:sldId id="1365" r:id="rId42"/>
    <p:sldId id="1279" r:id="rId43"/>
    <p:sldId id="1415" r:id="rId44"/>
    <p:sldId id="1356" r:id="rId45"/>
    <p:sldId id="1364" r:id="rId46"/>
    <p:sldId id="1359" r:id="rId47"/>
    <p:sldId id="1357" r:id="rId48"/>
    <p:sldId id="1379" r:id="rId49"/>
    <p:sldId id="1381" r:id="rId50"/>
    <p:sldId id="1382" r:id="rId51"/>
    <p:sldId id="1406" r:id="rId52"/>
    <p:sldId id="1418" r:id="rId53"/>
    <p:sldId id="1407" r:id="rId54"/>
    <p:sldId id="1408" r:id="rId55"/>
    <p:sldId id="1409" r:id="rId56"/>
    <p:sldId id="1410" r:id="rId57"/>
    <p:sldId id="1411" r:id="rId58"/>
    <p:sldId id="1396" r:id="rId59"/>
    <p:sldId id="1397" r:id="rId60"/>
    <p:sldId id="1398" r:id="rId61"/>
    <p:sldId id="1399" r:id="rId62"/>
    <p:sldId id="1400" r:id="rId63"/>
    <p:sldId id="1419" r:id="rId64"/>
    <p:sldId id="2582" r:id="rId65"/>
    <p:sldId id="2199" r:id="rId66"/>
    <p:sldId id="2431" r:id="rId67"/>
    <p:sldId id="2201" r:id="rId68"/>
    <p:sldId id="2202" r:id="rId69"/>
    <p:sldId id="2418" r:id="rId70"/>
    <p:sldId id="2351" r:id="rId71"/>
    <p:sldId id="2401" r:id="rId7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0000CC"/>
    <a:srgbClr val="526DAE"/>
    <a:srgbClr val="2D2D83"/>
    <a:srgbClr val="009051"/>
    <a:srgbClr val="2DB0CC"/>
    <a:srgbClr val="CF181F"/>
    <a:srgbClr val="D883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270"/>
    <p:restoredTop sz="94694"/>
  </p:normalViewPr>
  <p:slideViewPr>
    <p:cSldViewPr snapToGrid="0" snapToObjects="1">
      <p:cViewPr varScale="1">
        <p:scale>
          <a:sx n="121" d="100"/>
          <a:sy n="121" d="100"/>
        </p:scale>
        <p:origin x="200"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CABCD6F-53C3-9243-99B0-6E125F7F0AB5}" type="doc">
      <dgm:prSet loTypeId="urn:microsoft.com/office/officeart/2005/8/layout/venn1" loCatId="" qsTypeId="urn:microsoft.com/office/officeart/2005/8/quickstyle/simple1" qsCatId="simple" csTypeId="urn:microsoft.com/office/officeart/2005/8/colors/accent1_2" csCatId="accent1" phldr="1"/>
      <dgm:spPr/>
    </dgm:pt>
    <dgm:pt modelId="{C017838B-2018-C04A-9E12-D68B56F9D4AF}">
      <dgm:prSet phldrT="[Text]" custT="1"/>
      <dgm:spPr/>
      <dgm:t>
        <a:bodyPr/>
        <a:lstStyle/>
        <a:p>
          <a:r>
            <a:rPr lang="en-US" sz="4800" b="1" dirty="0"/>
            <a:t>Happiness</a:t>
          </a:r>
        </a:p>
      </dgm:t>
    </dgm:pt>
    <dgm:pt modelId="{EE47A901-5E00-1749-ADA2-B1F7097B6EFC}" type="parTrans" cxnId="{6DCACAD0-4BFD-B345-8CFA-F1A5BA3C3800}">
      <dgm:prSet/>
      <dgm:spPr/>
      <dgm:t>
        <a:bodyPr/>
        <a:lstStyle/>
        <a:p>
          <a:endParaRPr lang="en-US"/>
        </a:p>
      </dgm:t>
    </dgm:pt>
    <dgm:pt modelId="{E5572A2B-6152-624D-96E3-A420FE0DB552}" type="sibTrans" cxnId="{6DCACAD0-4BFD-B345-8CFA-F1A5BA3C3800}">
      <dgm:prSet/>
      <dgm:spPr/>
      <dgm:t>
        <a:bodyPr/>
        <a:lstStyle/>
        <a:p>
          <a:endParaRPr lang="en-US"/>
        </a:p>
      </dgm:t>
    </dgm:pt>
    <dgm:pt modelId="{534D8F67-179C-BD40-9ECC-E12D4DA8B21E}">
      <dgm:prSet phldrT="[Text]" custT="1"/>
      <dgm:spPr/>
      <dgm:t>
        <a:bodyPr/>
        <a:lstStyle/>
        <a:p>
          <a:r>
            <a:rPr lang="en-US" sz="3600" b="1" dirty="0"/>
            <a:t>Long-Term Goals</a:t>
          </a:r>
        </a:p>
      </dgm:t>
    </dgm:pt>
    <dgm:pt modelId="{45ED5C30-221B-D54E-9915-6E4F8A56F27F}" type="parTrans" cxnId="{01B5A383-5724-8447-97D9-5A513C83BF2A}">
      <dgm:prSet/>
      <dgm:spPr/>
      <dgm:t>
        <a:bodyPr/>
        <a:lstStyle/>
        <a:p>
          <a:endParaRPr lang="en-US"/>
        </a:p>
      </dgm:t>
    </dgm:pt>
    <dgm:pt modelId="{C77D59AD-D3C8-E34C-B713-16E66348959B}" type="sibTrans" cxnId="{01B5A383-5724-8447-97D9-5A513C83BF2A}">
      <dgm:prSet/>
      <dgm:spPr/>
      <dgm:t>
        <a:bodyPr/>
        <a:lstStyle/>
        <a:p>
          <a:endParaRPr lang="en-US"/>
        </a:p>
      </dgm:t>
    </dgm:pt>
    <dgm:pt modelId="{7CC92DBB-1BB9-F542-A784-384CF9B70E39}">
      <dgm:prSet phldrT="[Text]" custT="1"/>
      <dgm:spPr/>
      <dgm:t>
        <a:bodyPr/>
        <a:lstStyle/>
        <a:p>
          <a:r>
            <a:rPr lang="en-US" sz="3600" b="1" dirty="0"/>
            <a:t>Short-Term Goals</a:t>
          </a:r>
        </a:p>
      </dgm:t>
    </dgm:pt>
    <dgm:pt modelId="{7328C3C0-D732-E943-938E-BAD3EDD4AD5F}" type="parTrans" cxnId="{1EAAEC01-AB5A-B04B-9174-CEB57B50A9B6}">
      <dgm:prSet/>
      <dgm:spPr/>
      <dgm:t>
        <a:bodyPr/>
        <a:lstStyle/>
        <a:p>
          <a:endParaRPr lang="en-US"/>
        </a:p>
      </dgm:t>
    </dgm:pt>
    <dgm:pt modelId="{B6F6C84E-64E2-1842-BCE1-A051785DF213}" type="sibTrans" cxnId="{1EAAEC01-AB5A-B04B-9174-CEB57B50A9B6}">
      <dgm:prSet/>
      <dgm:spPr/>
      <dgm:t>
        <a:bodyPr/>
        <a:lstStyle/>
        <a:p>
          <a:endParaRPr lang="en-US"/>
        </a:p>
      </dgm:t>
    </dgm:pt>
    <dgm:pt modelId="{534C7095-3E52-F640-9C85-06B47F379A4F}">
      <dgm:prSet phldrT="[Text]" custT="1"/>
      <dgm:spPr/>
      <dgm:t>
        <a:bodyPr/>
        <a:lstStyle/>
        <a:p>
          <a:r>
            <a:rPr lang="en-US" sz="3600" b="1" dirty="0"/>
            <a:t>Financial Needs</a:t>
          </a:r>
        </a:p>
      </dgm:t>
    </dgm:pt>
    <dgm:pt modelId="{DA024982-CEEC-EC4A-A80B-EB95BBE5824F}" type="parTrans" cxnId="{3D05EE24-22C9-D64D-B033-CEFD6A8D44C2}">
      <dgm:prSet/>
      <dgm:spPr/>
      <dgm:t>
        <a:bodyPr/>
        <a:lstStyle/>
        <a:p>
          <a:endParaRPr lang="en-US"/>
        </a:p>
      </dgm:t>
    </dgm:pt>
    <dgm:pt modelId="{C4C15B12-797A-404A-9A6A-EEFBC7760533}" type="sibTrans" cxnId="{3D05EE24-22C9-D64D-B033-CEFD6A8D44C2}">
      <dgm:prSet/>
      <dgm:spPr/>
      <dgm:t>
        <a:bodyPr/>
        <a:lstStyle/>
        <a:p>
          <a:endParaRPr lang="en-US"/>
        </a:p>
      </dgm:t>
    </dgm:pt>
    <dgm:pt modelId="{F70F896A-0E82-7542-8165-980CA8E066E4}">
      <dgm:prSet phldrT="[Text]" custT="1"/>
      <dgm:spPr/>
      <dgm:t>
        <a:bodyPr/>
        <a:lstStyle/>
        <a:p>
          <a:r>
            <a:rPr lang="en-US" sz="3600" b="1" dirty="0"/>
            <a:t>Family Needs</a:t>
          </a:r>
        </a:p>
      </dgm:t>
    </dgm:pt>
    <dgm:pt modelId="{755F7156-B704-824B-9597-D3245F76D1EA}" type="parTrans" cxnId="{44760F3A-2508-5742-A06F-D973D8AD158F}">
      <dgm:prSet/>
      <dgm:spPr/>
      <dgm:t>
        <a:bodyPr/>
        <a:lstStyle/>
        <a:p>
          <a:endParaRPr lang="en-US"/>
        </a:p>
      </dgm:t>
    </dgm:pt>
    <dgm:pt modelId="{394766BA-EB1A-EE4F-A66D-E95CA86F4D37}" type="sibTrans" cxnId="{44760F3A-2508-5742-A06F-D973D8AD158F}">
      <dgm:prSet/>
      <dgm:spPr/>
      <dgm:t>
        <a:bodyPr/>
        <a:lstStyle/>
        <a:p>
          <a:endParaRPr lang="en-US"/>
        </a:p>
      </dgm:t>
    </dgm:pt>
    <dgm:pt modelId="{7C0EFCC7-3202-4648-8937-BF57D1820924}" type="pres">
      <dgm:prSet presAssocID="{8CABCD6F-53C3-9243-99B0-6E125F7F0AB5}" presName="compositeShape" presStyleCnt="0">
        <dgm:presLayoutVars>
          <dgm:chMax val="7"/>
          <dgm:dir/>
          <dgm:resizeHandles val="exact"/>
        </dgm:presLayoutVars>
      </dgm:prSet>
      <dgm:spPr/>
    </dgm:pt>
    <dgm:pt modelId="{A5E2C715-DCFD-1F43-B1C2-7883FA3C5947}" type="pres">
      <dgm:prSet presAssocID="{C017838B-2018-C04A-9E12-D68B56F9D4AF}" presName="circ1" presStyleLbl="vennNode1" presStyleIdx="0" presStyleCnt="5"/>
      <dgm:spPr>
        <a:solidFill>
          <a:srgbClr val="C00000">
            <a:alpha val="50000"/>
          </a:srgbClr>
        </a:solidFill>
      </dgm:spPr>
    </dgm:pt>
    <dgm:pt modelId="{EDC1D7FC-32EE-B942-A986-23A171B6EDA4}" type="pres">
      <dgm:prSet presAssocID="{C017838B-2018-C04A-9E12-D68B56F9D4AF}" presName="circ1Tx" presStyleLbl="revTx" presStyleIdx="0" presStyleCnt="0" custLinFactNeighborX="3466" custLinFactNeighborY="52839">
        <dgm:presLayoutVars>
          <dgm:chMax val="0"/>
          <dgm:chPref val="0"/>
          <dgm:bulletEnabled val="1"/>
        </dgm:presLayoutVars>
      </dgm:prSet>
      <dgm:spPr/>
    </dgm:pt>
    <dgm:pt modelId="{DCCF8A74-CC8B-EA46-B4DB-3B3FD20E2183}" type="pres">
      <dgm:prSet presAssocID="{534D8F67-179C-BD40-9ECC-E12D4DA8B21E}" presName="circ2" presStyleLbl="vennNode1" presStyleIdx="1" presStyleCnt="5"/>
      <dgm:spPr/>
    </dgm:pt>
    <dgm:pt modelId="{2C1DB129-8C43-1E4C-8E11-EDEA98C2BB09}" type="pres">
      <dgm:prSet presAssocID="{534D8F67-179C-BD40-9ECC-E12D4DA8B21E}" presName="circ2Tx" presStyleLbl="revTx" presStyleIdx="0" presStyleCnt="0" custLinFactNeighborX="-27745" custLinFactNeighborY="9090">
        <dgm:presLayoutVars>
          <dgm:chMax val="0"/>
          <dgm:chPref val="0"/>
          <dgm:bulletEnabled val="1"/>
        </dgm:presLayoutVars>
      </dgm:prSet>
      <dgm:spPr/>
    </dgm:pt>
    <dgm:pt modelId="{BDA005F2-5F63-B64B-ABB9-900F8BA3844F}" type="pres">
      <dgm:prSet presAssocID="{534C7095-3E52-F640-9C85-06B47F379A4F}" presName="circ3" presStyleLbl="vennNode1" presStyleIdx="2" presStyleCnt="5"/>
      <dgm:spPr>
        <a:solidFill>
          <a:srgbClr val="006600">
            <a:alpha val="50000"/>
          </a:srgbClr>
        </a:solidFill>
      </dgm:spPr>
    </dgm:pt>
    <dgm:pt modelId="{506439D6-9BB8-F14C-816B-35779F8F061C}" type="pres">
      <dgm:prSet presAssocID="{534C7095-3E52-F640-9C85-06B47F379A4F}" presName="circ3Tx" presStyleLbl="revTx" presStyleIdx="0" presStyleCnt="0" custScaleX="71799" custLinFactNeighborX="-21833" custLinFactNeighborY="-10713">
        <dgm:presLayoutVars>
          <dgm:chMax val="0"/>
          <dgm:chPref val="0"/>
          <dgm:bulletEnabled val="1"/>
        </dgm:presLayoutVars>
      </dgm:prSet>
      <dgm:spPr/>
    </dgm:pt>
    <dgm:pt modelId="{AC3AB432-3E12-AA4A-AAAA-E306AA90A474}" type="pres">
      <dgm:prSet presAssocID="{F70F896A-0E82-7542-8165-980CA8E066E4}" presName="circ4" presStyleLbl="vennNode1" presStyleIdx="3" presStyleCnt="5"/>
      <dgm:spPr>
        <a:solidFill>
          <a:srgbClr val="FFFF00">
            <a:alpha val="50000"/>
          </a:srgbClr>
        </a:solidFill>
      </dgm:spPr>
    </dgm:pt>
    <dgm:pt modelId="{D4402325-322E-2942-8F29-042EDA60403C}" type="pres">
      <dgm:prSet presAssocID="{F70F896A-0E82-7542-8165-980CA8E066E4}" presName="circ4Tx" presStyleLbl="revTx" presStyleIdx="0" presStyleCnt="0" custScaleX="71682" custLinFactNeighborX="25699" custLinFactNeighborY="-12336">
        <dgm:presLayoutVars>
          <dgm:chMax val="0"/>
          <dgm:chPref val="0"/>
          <dgm:bulletEnabled val="1"/>
        </dgm:presLayoutVars>
      </dgm:prSet>
      <dgm:spPr/>
    </dgm:pt>
    <dgm:pt modelId="{62135EA9-2824-A040-91CD-E6438FF930D2}" type="pres">
      <dgm:prSet presAssocID="{7CC92DBB-1BB9-F542-A784-384CF9B70E39}" presName="circ5" presStyleLbl="vennNode1" presStyleIdx="4" presStyleCnt="5"/>
      <dgm:spPr>
        <a:solidFill>
          <a:srgbClr val="7030A0">
            <a:alpha val="50000"/>
          </a:srgbClr>
        </a:solidFill>
      </dgm:spPr>
    </dgm:pt>
    <dgm:pt modelId="{413BE3BC-C9A6-D340-8173-E694B74421A9}" type="pres">
      <dgm:prSet presAssocID="{7CC92DBB-1BB9-F542-A784-384CF9B70E39}" presName="circ5Tx" presStyleLbl="revTx" presStyleIdx="0" presStyleCnt="0" custLinFactNeighborX="23652" custLinFactNeighborY="7467">
        <dgm:presLayoutVars>
          <dgm:chMax val="0"/>
          <dgm:chPref val="0"/>
          <dgm:bulletEnabled val="1"/>
        </dgm:presLayoutVars>
      </dgm:prSet>
      <dgm:spPr/>
    </dgm:pt>
  </dgm:ptLst>
  <dgm:cxnLst>
    <dgm:cxn modelId="{1EAAEC01-AB5A-B04B-9174-CEB57B50A9B6}" srcId="{8CABCD6F-53C3-9243-99B0-6E125F7F0AB5}" destId="{7CC92DBB-1BB9-F542-A784-384CF9B70E39}" srcOrd="4" destOrd="0" parTransId="{7328C3C0-D732-E943-938E-BAD3EDD4AD5F}" sibTransId="{B6F6C84E-64E2-1842-BCE1-A051785DF213}"/>
    <dgm:cxn modelId="{3D05EE24-22C9-D64D-B033-CEFD6A8D44C2}" srcId="{8CABCD6F-53C3-9243-99B0-6E125F7F0AB5}" destId="{534C7095-3E52-F640-9C85-06B47F379A4F}" srcOrd="2" destOrd="0" parTransId="{DA024982-CEEC-EC4A-A80B-EB95BBE5824F}" sibTransId="{C4C15B12-797A-404A-9A6A-EEFBC7760533}"/>
    <dgm:cxn modelId="{44760F3A-2508-5742-A06F-D973D8AD158F}" srcId="{8CABCD6F-53C3-9243-99B0-6E125F7F0AB5}" destId="{F70F896A-0E82-7542-8165-980CA8E066E4}" srcOrd="3" destOrd="0" parTransId="{755F7156-B704-824B-9597-D3245F76D1EA}" sibTransId="{394766BA-EB1A-EE4F-A66D-E95CA86F4D37}"/>
    <dgm:cxn modelId="{6B563B54-2B18-D149-9B68-25121941023B}" type="presOf" srcId="{C017838B-2018-C04A-9E12-D68B56F9D4AF}" destId="{EDC1D7FC-32EE-B942-A986-23A171B6EDA4}" srcOrd="0" destOrd="0" presId="urn:microsoft.com/office/officeart/2005/8/layout/venn1"/>
    <dgm:cxn modelId="{01B5A383-5724-8447-97D9-5A513C83BF2A}" srcId="{8CABCD6F-53C3-9243-99B0-6E125F7F0AB5}" destId="{534D8F67-179C-BD40-9ECC-E12D4DA8B21E}" srcOrd="1" destOrd="0" parTransId="{45ED5C30-221B-D54E-9915-6E4F8A56F27F}" sibTransId="{C77D59AD-D3C8-E34C-B713-16E66348959B}"/>
    <dgm:cxn modelId="{BF0462A3-8FAC-6C4F-BCE5-BA687BEFE8F5}" type="presOf" srcId="{534C7095-3E52-F640-9C85-06B47F379A4F}" destId="{506439D6-9BB8-F14C-816B-35779F8F061C}" srcOrd="0" destOrd="0" presId="urn:microsoft.com/office/officeart/2005/8/layout/venn1"/>
    <dgm:cxn modelId="{8086CBB8-E686-A441-84A3-A99D78F68BF7}" type="presOf" srcId="{534D8F67-179C-BD40-9ECC-E12D4DA8B21E}" destId="{2C1DB129-8C43-1E4C-8E11-EDEA98C2BB09}" srcOrd="0" destOrd="0" presId="urn:microsoft.com/office/officeart/2005/8/layout/venn1"/>
    <dgm:cxn modelId="{1BEC35C2-AB35-4443-B839-81640DEC6A62}" type="presOf" srcId="{8CABCD6F-53C3-9243-99B0-6E125F7F0AB5}" destId="{7C0EFCC7-3202-4648-8937-BF57D1820924}" srcOrd="0" destOrd="0" presId="urn:microsoft.com/office/officeart/2005/8/layout/venn1"/>
    <dgm:cxn modelId="{6DCACAD0-4BFD-B345-8CFA-F1A5BA3C3800}" srcId="{8CABCD6F-53C3-9243-99B0-6E125F7F0AB5}" destId="{C017838B-2018-C04A-9E12-D68B56F9D4AF}" srcOrd="0" destOrd="0" parTransId="{EE47A901-5E00-1749-ADA2-B1F7097B6EFC}" sibTransId="{E5572A2B-6152-624D-96E3-A420FE0DB552}"/>
    <dgm:cxn modelId="{C42B1CDE-6C81-6148-B084-5051CD825696}" type="presOf" srcId="{7CC92DBB-1BB9-F542-A784-384CF9B70E39}" destId="{413BE3BC-C9A6-D340-8173-E694B74421A9}" srcOrd="0" destOrd="0" presId="urn:microsoft.com/office/officeart/2005/8/layout/venn1"/>
    <dgm:cxn modelId="{456E37F2-8321-F748-BB4A-6CDAD8443A6B}" type="presOf" srcId="{F70F896A-0E82-7542-8165-980CA8E066E4}" destId="{D4402325-322E-2942-8F29-042EDA60403C}" srcOrd="0" destOrd="0" presId="urn:microsoft.com/office/officeart/2005/8/layout/venn1"/>
    <dgm:cxn modelId="{ABEDAA1C-6933-FD4B-B8E5-6FF891A6A425}" type="presParOf" srcId="{7C0EFCC7-3202-4648-8937-BF57D1820924}" destId="{A5E2C715-DCFD-1F43-B1C2-7883FA3C5947}" srcOrd="0" destOrd="0" presId="urn:microsoft.com/office/officeart/2005/8/layout/venn1"/>
    <dgm:cxn modelId="{F508F27B-1BE6-E94E-956B-B212E9A670A7}" type="presParOf" srcId="{7C0EFCC7-3202-4648-8937-BF57D1820924}" destId="{EDC1D7FC-32EE-B942-A986-23A171B6EDA4}" srcOrd="1" destOrd="0" presId="urn:microsoft.com/office/officeart/2005/8/layout/venn1"/>
    <dgm:cxn modelId="{A0524A5D-3B40-8B4D-8E8E-5EE8A31A8F7F}" type="presParOf" srcId="{7C0EFCC7-3202-4648-8937-BF57D1820924}" destId="{DCCF8A74-CC8B-EA46-B4DB-3B3FD20E2183}" srcOrd="2" destOrd="0" presId="urn:microsoft.com/office/officeart/2005/8/layout/venn1"/>
    <dgm:cxn modelId="{5D44B6EB-2FFC-7446-8EE0-844C0E6940BF}" type="presParOf" srcId="{7C0EFCC7-3202-4648-8937-BF57D1820924}" destId="{2C1DB129-8C43-1E4C-8E11-EDEA98C2BB09}" srcOrd="3" destOrd="0" presId="urn:microsoft.com/office/officeart/2005/8/layout/venn1"/>
    <dgm:cxn modelId="{439DA0CB-DBF6-E441-BAAE-5215C7863DB8}" type="presParOf" srcId="{7C0EFCC7-3202-4648-8937-BF57D1820924}" destId="{BDA005F2-5F63-B64B-ABB9-900F8BA3844F}" srcOrd="4" destOrd="0" presId="urn:microsoft.com/office/officeart/2005/8/layout/venn1"/>
    <dgm:cxn modelId="{B4EBBEEF-EB7B-B542-A40C-8C93F398681F}" type="presParOf" srcId="{7C0EFCC7-3202-4648-8937-BF57D1820924}" destId="{506439D6-9BB8-F14C-816B-35779F8F061C}" srcOrd="5" destOrd="0" presId="urn:microsoft.com/office/officeart/2005/8/layout/venn1"/>
    <dgm:cxn modelId="{D2A6AC6B-58DD-D346-93F5-F4D6E5E53937}" type="presParOf" srcId="{7C0EFCC7-3202-4648-8937-BF57D1820924}" destId="{AC3AB432-3E12-AA4A-AAAA-E306AA90A474}" srcOrd="6" destOrd="0" presId="urn:microsoft.com/office/officeart/2005/8/layout/venn1"/>
    <dgm:cxn modelId="{372C32F1-9CB1-A44C-8E6B-77F76A52111F}" type="presParOf" srcId="{7C0EFCC7-3202-4648-8937-BF57D1820924}" destId="{D4402325-322E-2942-8F29-042EDA60403C}" srcOrd="7" destOrd="0" presId="urn:microsoft.com/office/officeart/2005/8/layout/venn1"/>
    <dgm:cxn modelId="{C2947A7E-0D3D-0A4A-9DCC-E6F26F580445}" type="presParOf" srcId="{7C0EFCC7-3202-4648-8937-BF57D1820924}" destId="{62135EA9-2824-A040-91CD-E6438FF930D2}" srcOrd="8" destOrd="0" presId="urn:microsoft.com/office/officeart/2005/8/layout/venn1"/>
    <dgm:cxn modelId="{B0F6FDF4-183C-9342-A50F-5396E325508E}" type="presParOf" srcId="{7C0EFCC7-3202-4648-8937-BF57D1820924}" destId="{413BE3BC-C9A6-D340-8173-E694B74421A9}" srcOrd="9"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CABCD6F-53C3-9243-99B0-6E125F7F0AB5}" type="doc">
      <dgm:prSet loTypeId="urn:microsoft.com/office/officeart/2005/8/layout/venn1" loCatId="" qsTypeId="urn:microsoft.com/office/officeart/2005/8/quickstyle/simple1" qsCatId="simple" csTypeId="urn:microsoft.com/office/officeart/2005/8/colors/accent1_2" csCatId="accent1" phldr="1"/>
      <dgm:spPr/>
    </dgm:pt>
    <dgm:pt modelId="{C017838B-2018-C04A-9E12-D68B56F9D4AF}">
      <dgm:prSet phldrT="[Text]" custT="1"/>
      <dgm:spPr/>
      <dgm:t>
        <a:bodyPr/>
        <a:lstStyle/>
        <a:p>
          <a:r>
            <a:rPr lang="en-US" sz="4800" b="1" dirty="0"/>
            <a:t>Happiness</a:t>
          </a:r>
        </a:p>
      </dgm:t>
    </dgm:pt>
    <dgm:pt modelId="{EE47A901-5E00-1749-ADA2-B1F7097B6EFC}" type="parTrans" cxnId="{6DCACAD0-4BFD-B345-8CFA-F1A5BA3C3800}">
      <dgm:prSet/>
      <dgm:spPr/>
      <dgm:t>
        <a:bodyPr/>
        <a:lstStyle/>
        <a:p>
          <a:endParaRPr lang="en-US"/>
        </a:p>
      </dgm:t>
    </dgm:pt>
    <dgm:pt modelId="{E5572A2B-6152-624D-96E3-A420FE0DB552}" type="sibTrans" cxnId="{6DCACAD0-4BFD-B345-8CFA-F1A5BA3C3800}">
      <dgm:prSet/>
      <dgm:spPr/>
      <dgm:t>
        <a:bodyPr/>
        <a:lstStyle/>
        <a:p>
          <a:endParaRPr lang="en-US"/>
        </a:p>
      </dgm:t>
    </dgm:pt>
    <dgm:pt modelId="{534D8F67-179C-BD40-9ECC-E12D4DA8B21E}">
      <dgm:prSet phldrT="[Text]" custT="1"/>
      <dgm:spPr/>
      <dgm:t>
        <a:bodyPr/>
        <a:lstStyle/>
        <a:p>
          <a:r>
            <a:rPr lang="en-US" sz="3600" b="1" dirty="0"/>
            <a:t>Long-Term Goals</a:t>
          </a:r>
        </a:p>
      </dgm:t>
    </dgm:pt>
    <dgm:pt modelId="{45ED5C30-221B-D54E-9915-6E4F8A56F27F}" type="parTrans" cxnId="{01B5A383-5724-8447-97D9-5A513C83BF2A}">
      <dgm:prSet/>
      <dgm:spPr/>
      <dgm:t>
        <a:bodyPr/>
        <a:lstStyle/>
        <a:p>
          <a:endParaRPr lang="en-US"/>
        </a:p>
      </dgm:t>
    </dgm:pt>
    <dgm:pt modelId="{C77D59AD-D3C8-E34C-B713-16E66348959B}" type="sibTrans" cxnId="{01B5A383-5724-8447-97D9-5A513C83BF2A}">
      <dgm:prSet/>
      <dgm:spPr/>
      <dgm:t>
        <a:bodyPr/>
        <a:lstStyle/>
        <a:p>
          <a:endParaRPr lang="en-US"/>
        </a:p>
      </dgm:t>
    </dgm:pt>
    <dgm:pt modelId="{7CC92DBB-1BB9-F542-A784-384CF9B70E39}">
      <dgm:prSet phldrT="[Text]" custT="1"/>
      <dgm:spPr/>
      <dgm:t>
        <a:bodyPr/>
        <a:lstStyle/>
        <a:p>
          <a:r>
            <a:rPr lang="en-US" sz="3600" b="1" dirty="0"/>
            <a:t>Short-Term Goals</a:t>
          </a:r>
        </a:p>
      </dgm:t>
    </dgm:pt>
    <dgm:pt modelId="{7328C3C0-D732-E943-938E-BAD3EDD4AD5F}" type="parTrans" cxnId="{1EAAEC01-AB5A-B04B-9174-CEB57B50A9B6}">
      <dgm:prSet/>
      <dgm:spPr/>
      <dgm:t>
        <a:bodyPr/>
        <a:lstStyle/>
        <a:p>
          <a:endParaRPr lang="en-US"/>
        </a:p>
      </dgm:t>
    </dgm:pt>
    <dgm:pt modelId="{B6F6C84E-64E2-1842-BCE1-A051785DF213}" type="sibTrans" cxnId="{1EAAEC01-AB5A-B04B-9174-CEB57B50A9B6}">
      <dgm:prSet/>
      <dgm:spPr/>
      <dgm:t>
        <a:bodyPr/>
        <a:lstStyle/>
        <a:p>
          <a:endParaRPr lang="en-US"/>
        </a:p>
      </dgm:t>
    </dgm:pt>
    <dgm:pt modelId="{534C7095-3E52-F640-9C85-06B47F379A4F}">
      <dgm:prSet phldrT="[Text]" custT="1"/>
      <dgm:spPr/>
      <dgm:t>
        <a:bodyPr/>
        <a:lstStyle/>
        <a:p>
          <a:r>
            <a:rPr lang="en-US" sz="3600" b="1" dirty="0"/>
            <a:t>Financial Needs</a:t>
          </a:r>
        </a:p>
      </dgm:t>
    </dgm:pt>
    <dgm:pt modelId="{DA024982-CEEC-EC4A-A80B-EB95BBE5824F}" type="parTrans" cxnId="{3D05EE24-22C9-D64D-B033-CEFD6A8D44C2}">
      <dgm:prSet/>
      <dgm:spPr/>
      <dgm:t>
        <a:bodyPr/>
        <a:lstStyle/>
        <a:p>
          <a:endParaRPr lang="en-US"/>
        </a:p>
      </dgm:t>
    </dgm:pt>
    <dgm:pt modelId="{C4C15B12-797A-404A-9A6A-EEFBC7760533}" type="sibTrans" cxnId="{3D05EE24-22C9-D64D-B033-CEFD6A8D44C2}">
      <dgm:prSet/>
      <dgm:spPr/>
      <dgm:t>
        <a:bodyPr/>
        <a:lstStyle/>
        <a:p>
          <a:endParaRPr lang="en-US"/>
        </a:p>
      </dgm:t>
    </dgm:pt>
    <dgm:pt modelId="{F70F896A-0E82-7542-8165-980CA8E066E4}">
      <dgm:prSet phldrT="[Text]" custT="1"/>
      <dgm:spPr/>
      <dgm:t>
        <a:bodyPr/>
        <a:lstStyle/>
        <a:p>
          <a:r>
            <a:rPr lang="en-US" sz="3600" b="1" dirty="0"/>
            <a:t>Family Needs</a:t>
          </a:r>
        </a:p>
      </dgm:t>
    </dgm:pt>
    <dgm:pt modelId="{755F7156-B704-824B-9597-D3245F76D1EA}" type="parTrans" cxnId="{44760F3A-2508-5742-A06F-D973D8AD158F}">
      <dgm:prSet/>
      <dgm:spPr/>
      <dgm:t>
        <a:bodyPr/>
        <a:lstStyle/>
        <a:p>
          <a:endParaRPr lang="en-US"/>
        </a:p>
      </dgm:t>
    </dgm:pt>
    <dgm:pt modelId="{394766BA-EB1A-EE4F-A66D-E95CA86F4D37}" type="sibTrans" cxnId="{44760F3A-2508-5742-A06F-D973D8AD158F}">
      <dgm:prSet/>
      <dgm:spPr/>
      <dgm:t>
        <a:bodyPr/>
        <a:lstStyle/>
        <a:p>
          <a:endParaRPr lang="en-US"/>
        </a:p>
      </dgm:t>
    </dgm:pt>
    <dgm:pt modelId="{7C0EFCC7-3202-4648-8937-BF57D1820924}" type="pres">
      <dgm:prSet presAssocID="{8CABCD6F-53C3-9243-99B0-6E125F7F0AB5}" presName="compositeShape" presStyleCnt="0">
        <dgm:presLayoutVars>
          <dgm:chMax val="7"/>
          <dgm:dir/>
          <dgm:resizeHandles val="exact"/>
        </dgm:presLayoutVars>
      </dgm:prSet>
      <dgm:spPr/>
    </dgm:pt>
    <dgm:pt modelId="{A5E2C715-DCFD-1F43-B1C2-7883FA3C5947}" type="pres">
      <dgm:prSet presAssocID="{C017838B-2018-C04A-9E12-D68B56F9D4AF}" presName="circ1" presStyleLbl="vennNode1" presStyleIdx="0" presStyleCnt="5"/>
      <dgm:spPr>
        <a:solidFill>
          <a:srgbClr val="C00000">
            <a:alpha val="50000"/>
          </a:srgbClr>
        </a:solidFill>
      </dgm:spPr>
    </dgm:pt>
    <dgm:pt modelId="{EDC1D7FC-32EE-B942-A986-23A171B6EDA4}" type="pres">
      <dgm:prSet presAssocID="{C017838B-2018-C04A-9E12-D68B56F9D4AF}" presName="circ1Tx" presStyleLbl="revTx" presStyleIdx="0" presStyleCnt="0" custLinFactNeighborX="3466" custLinFactNeighborY="52839">
        <dgm:presLayoutVars>
          <dgm:chMax val="0"/>
          <dgm:chPref val="0"/>
          <dgm:bulletEnabled val="1"/>
        </dgm:presLayoutVars>
      </dgm:prSet>
      <dgm:spPr/>
    </dgm:pt>
    <dgm:pt modelId="{DCCF8A74-CC8B-EA46-B4DB-3B3FD20E2183}" type="pres">
      <dgm:prSet presAssocID="{534D8F67-179C-BD40-9ECC-E12D4DA8B21E}" presName="circ2" presStyleLbl="vennNode1" presStyleIdx="1" presStyleCnt="5"/>
      <dgm:spPr/>
    </dgm:pt>
    <dgm:pt modelId="{2C1DB129-8C43-1E4C-8E11-EDEA98C2BB09}" type="pres">
      <dgm:prSet presAssocID="{534D8F67-179C-BD40-9ECC-E12D4DA8B21E}" presName="circ2Tx" presStyleLbl="revTx" presStyleIdx="0" presStyleCnt="0" custLinFactNeighborX="-27745" custLinFactNeighborY="9090">
        <dgm:presLayoutVars>
          <dgm:chMax val="0"/>
          <dgm:chPref val="0"/>
          <dgm:bulletEnabled val="1"/>
        </dgm:presLayoutVars>
      </dgm:prSet>
      <dgm:spPr/>
    </dgm:pt>
    <dgm:pt modelId="{BDA005F2-5F63-B64B-ABB9-900F8BA3844F}" type="pres">
      <dgm:prSet presAssocID="{534C7095-3E52-F640-9C85-06B47F379A4F}" presName="circ3" presStyleLbl="vennNode1" presStyleIdx="2" presStyleCnt="5"/>
      <dgm:spPr>
        <a:solidFill>
          <a:srgbClr val="006600">
            <a:alpha val="50000"/>
          </a:srgbClr>
        </a:solidFill>
      </dgm:spPr>
    </dgm:pt>
    <dgm:pt modelId="{506439D6-9BB8-F14C-816B-35779F8F061C}" type="pres">
      <dgm:prSet presAssocID="{534C7095-3E52-F640-9C85-06B47F379A4F}" presName="circ3Tx" presStyleLbl="revTx" presStyleIdx="0" presStyleCnt="0" custScaleX="71799" custLinFactNeighborX="-21833" custLinFactNeighborY="-10713">
        <dgm:presLayoutVars>
          <dgm:chMax val="0"/>
          <dgm:chPref val="0"/>
          <dgm:bulletEnabled val="1"/>
        </dgm:presLayoutVars>
      </dgm:prSet>
      <dgm:spPr/>
    </dgm:pt>
    <dgm:pt modelId="{AC3AB432-3E12-AA4A-AAAA-E306AA90A474}" type="pres">
      <dgm:prSet presAssocID="{F70F896A-0E82-7542-8165-980CA8E066E4}" presName="circ4" presStyleLbl="vennNode1" presStyleIdx="3" presStyleCnt="5"/>
      <dgm:spPr>
        <a:solidFill>
          <a:srgbClr val="FFFF00">
            <a:alpha val="50000"/>
          </a:srgbClr>
        </a:solidFill>
      </dgm:spPr>
    </dgm:pt>
    <dgm:pt modelId="{D4402325-322E-2942-8F29-042EDA60403C}" type="pres">
      <dgm:prSet presAssocID="{F70F896A-0E82-7542-8165-980CA8E066E4}" presName="circ4Tx" presStyleLbl="revTx" presStyleIdx="0" presStyleCnt="0" custScaleX="71682" custLinFactNeighborX="25699" custLinFactNeighborY="-12336">
        <dgm:presLayoutVars>
          <dgm:chMax val="0"/>
          <dgm:chPref val="0"/>
          <dgm:bulletEnabled val="1"/>
        </dgm:presLayoutVars>
      </dgm:prSet>
      <dgm:spPr/>
    </dgm:pt>
    <dgm:pt modelId="{62135EA9-2824-A040-91CD-E6438FF930D2}" type="pres">
      <dgm:prSet presAssocID="{7CC92DBB-1BB9-F542-A784-384CF9B70E39}" presName="circ5" presStyleLbl="vennNode1" presStyleIdx="4" presStyleCnt="5"/>
      <dgm:spPr>
        <a:solidFill>
          <a:srgbClr val="7030A0">
            <a:alpha val="50000"/>
          </a:srgbClr>
        </a:solidFill>
      </dgm:spPr>
    </dgm:pt>
    <dgm:pt modelId="{413BE3BC-C9A6-D340-8173-E694B74421A9}" type="pres">
      <dgm:prSet presAssocID="{7CC92DBB-1BB9-F542-A784-384CF9B70E39}" presName="circ5Tx" presStyleLbl="revTx" presStyleIdx="0" presStyleCnt="0" custLinFactNeighborX="23652" custLinFactNeighborY="7467">
        <dgm:presLayoutVars>
          <dgm:chMax val="0"/>
          <dgm:chPref val="0"/>
          <dgm:bulletEnabled val="1"/>
        </dgm:presLayoutVars>
      </dgm:prSet>
      <dgm:spPr/>
    </dgm:pt>
  </dgm:ptLst>
  <dgm:cxnLst>
    <dgm:cxn modelId="{1EAAEC01-AB5A-B04B-9174-CEB57B50A9B6}" srcId="{8CABCD6F-53C3-9243-99B0-6E125F7F0AB5}" destId="{7CC92DBB-1BB9-F542-A784-384CF9B70E39}" srcOrd="4" destOrd="0" parTransId="{7328C3C0-D732-E943-938E-BAD3EDD4AD5F}" sibTransId="{B6F6C84E-64E2-1842-BCE1-A051785DF213}"/>
    <dgm:cxn modelId="{3D05EE24-22C9-D64D-B033-CEFD6A8D44C2}" srcId="{8CABCD6F-53C3-9243-99B0-6E125F7F0AB5}" destId="{534C7095-3E52-F640-9C85-06B47F379A4F}" srcOrd="2" destOrd="0" parTransId="{DA024982-CEEC-EC4A-A80B-EB95BBE5824F}" sibTransId="{C4C15B12-797A-404A-9A6A-EEFBC7760533}"/>
    <dgm:cxn modelId="{44760F3A-2508-5742-A06F-D973D8AD158F}" srcId="{8CABCD6F-53C3-9243-99B0-6E125F7F0AB5}" destId="{F70F896A-0E82-7542-8165-980CA8E066E4}" srcOrd="3" destOrd="0" parTransId="{755F7156-B704-824B-9597-D3245F76D1EA}" sibTransId="{394766BA-EB1A-EE4F-A66D-E95CA86F4D37}"/>
    <dgm:cxn modelId="{6B563B54-2B18-D149-9B68-25121941023B}" type="presOf" srcId="{C017838B-2018-C04A-9E12-D68B56F9D4AF}" destId="{EDC1D7FC-32EE-B942-A986-23A171B6EDA4}" srcOrd="0" destOrd="0" presId="urn:microsoft.com/office/officeart/2005/8/layout/venn1"/>
    <dgm:cxn modelId="{01B5A383-5724-8447-97D9-5A513C83BF2A}" srcId="{8CABCD6F-53C3-9243-99B0-6E125F7F0AB5}" destId="{534D8F67-179C-BD40-9ECC-E12D4DA8B21E}" srcOrd="1" destOrd="0" parTransId="{45ED5C30-221B-D54E-9915-6E4F8A56F27F}" sibTransId="{C77D59AD-D3C8-E34C-B713-16E66348959B}"/>
    <dgm:cxn modelId="{BF0462A3-8FAC-6C4F-BCE5-BA687BEFE8F5}" type="presOf" srcId="{534C7095-3E52-F640-9C85-06B47F379A4F}" destId="{506439D6-9BB8-F14C-816B-35779F8F061C}" srcOrd="0" destOrd="0" presId="urn:microsoft.com/office/officeart/2005/8/layout/venn1"/>
    <dgm:cxn modelId="{8086CBB8-E686-A441-84A3-A99D78F68BF7}" type="presOf" srcId="{534D8F67-179C-BD40-9ECC-E12D4DA8B21E}" destId="{2C1DB129-8C43-1E4C-8E11-EDEA98C2BB09}" srcOrd="0" destOrd="0" presId="urn:microsoft.com/office/officeart/2005/8/layout/venn1"/>
    <dgm:cxn modelId="{1BEC35C2-AB35-4443-B839-81640DEC6A62}" type="presOf" srcId="{8CABCD6F-53C3-9243-99B0-6E125F7F0AB5}" destId="{7C0EFCC7-3202-4648-8937-BF57D1820924}" srcOrd="0" destOrd="0" presId="urn:microsoft.com/office/officeart/2005/8/layout/venn1"/>
    <dgm:cxn modelId="{6DCACAD0-4BFD-B345-8CFA-F1A5BA3C3800}" srcId="{8CABCD6F-53C3-9243-99B0-6E125F7F0AB5}" destId="{C017838B-2018-C04A-9E12-D68B56F9D4AF}" srcOrd="0" destOrd="0" parTransId="{EE47A901-5E00-1749-ADA2-B1F7097B6EFC}" sibTransId="{E5572A2B-6152-624D-96E3-A420FE0DB552}"/>
    <dgm:cxn modelId="{C42B1CDE-6C81-6148-B084-5051CD825696}" type="presOf" srcId="{7CC92DBB-1BB9-F542-A784-384CF9B70E39}" destId="{413BE3BC-C9A6-D340-8173-E694B74421A9}" srcOrd="0" destOrd="0" presId="urn:microsoft.com/office/officeart/2005/8/layout/venn1"/>
    <dgm:cxn modelId="{456E37F2-8321-F748-BB4A-6CDAD8443A6B}" type="presOf" srcId="{F70F896A-0E82-7542-8165-980CA8E066E4}" destId="{D4402325-322E-2942-8F29-042EDA60403C}" srcOrd="0" destOrd="0" presId="urn:microsoft.com/office/officeart/2005/8/layout/venn1"/>
    <dgm:cxn modelId="{ABEDAA1C-6933-FD4B-B8E5-6FF891A6A425}" type="presParOf" srcId="{7C0EFCC7-3202-4648-8937-BF57D1820924}" destId="{A5E2C715-DCFD-1F43-B1C2-7883FA3C5947}" srcOrd="0" destOrd="0" presId="urn:microsoft.com/office/officeart/2005/8/layout/venn1"/>
    <dgm:cxn modelId="{F508F27B-1BE6-E94E-956B-B212E9A670A7}" type="presParOf" srcId="{7C0EFCC7-3202-4648-8937-BF57D1820924}" destId="{EDC1D7FC-32EE-B942-A986-23A171B6EDA4}" srcOrd="1" destOrd="0" presId="urn:microsoft.com/office/officeart/2005/8/layout/venn1"/>
    <dgm:cxn modelId="{A0524A5D-3B40-8B4D-8E8E-5EE8A31A8F7F}" type="presParOf" srcId="{7C0EFCC7-3202-4648-8937-BF57D1820924}" destId="{DCCF8A74-CC8B-EA46-B4DB-3B3FD20E2183}" srcOrd="2" destOrd="0" presId="urn:microsoft.com/office/officeart/2005/8/layout/venn1"/>
    <dgm:cxn modelId="{5D44B6EB-2FFC-7446-8EE0-844C0E6940BF}" type="presParOf" srcId="{7C0EFCC7-3202-4648-8937-BF57D1820924}" destId="{2C1DB129-8C43-1E4C-8E11-EDEA98C2BB09}" srcOrd="3" destOrd="0" presId="urn:microsoft.com/office/officeart/2005/8/layout/venn1"/>
    <dgm:cxn modelId="{439DA0CB-DBF6-E441-BAAE-5215C7863DB8}" type="presParOf" srcId="{7C0EFCC7-3202-4648-8937-BF57D1820924}" destId="{BDA005F2-5F63-B64B-ABB9-900F8BA3844F}" srcOrd="4" destOrd="0" presId="urn:microsoft.com/office/officeart/2005/8/layout/venn1"/>
    <dgm:cxn modelId="{B4EBBEEF-EB7B-B542-A40C-8C93F398681F}" type="presParOf" srcId="{7C0EFCC7-3202-4648-8937-BF57D1820924}" destId="{506439D6-9BB8-F14C-816B-35779F8F061C}" srcOrd="5" destOrd="0" presId="urn:microsoft.com/office/officeart/2005/8/layout/venn1"/>
    <dgm:cxn modelId="{D2A6AC6B-58DD-D346-93F5-F4D6E5E53937}" type="presParOf" srcId="{7C0EFCC7-3202-4648-8937-BF57D1820924}" destId="{AC3AB432-3E12-AA4A-AAAA-E306AA90A474}" srcOrd="6" destOrd="0" presId="urn:microsoft.com/office/officeart/2005/8/layout/venn1"/>
    <dgm:cxn modelId="{372C32F1-9CB1-A44C-8E6B-77F76A52111F}" type="presParOf" srcId="{7C0EFCC7-3202-4648-8937-BF57D1820924}" destId="{D4402325-322E-2942-8F29-042EDA60403C}" srcOrd="7" destOrd="0" presId="urn:microsoft.com/office/officeart/2005/8/layout/venn1"/>
    <dgm:cxn modelId="{C2947A7E-0D3D-0A4A-9DCC-E6F26F580445}" type="presParOf" srcId="{7C0EFCC7-3202-4648-8937-BF57D1820924}" destId="{62135EA9-2824-A040-91CD-E6438FF930D2}" srcOrd="8" destOrd="0" presId="urn:microsoft.com/office/officeart/2005/8/layout/venn1"/>
    <dgm:cxn modelId="{B0F6FDF4-183C-9342-A50F-5396E325508E}" type="presParOf" srcId="{7C0EFCC7-3202-4648-8937-BF57D1820924}" destId="{413BE3BC-C9A6-D340-8173-E694B74421A9}" srcOrd="9"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E2C715-DCFD-1F43-B1C2-7883FA3C5947}">
      <dsp:nvSpPr>
        <dsp:cNvPr id="0" name=""/>
        <dsp:cNvSpPr/>
      </dsp:nvSpPr>
      <dsp:spPr>
        <a:xfrm>
          <a:off x="4206240" y="2084832"/>
          <a:ext cx="2560319" cy="2560319"/>
        </a:xfrm>
        <a:prstGeom prst="ellipse">
          <a:avLst/>
        </a:prstGeom>
        <a:solidFill>
          <a:srgbClr val="C0000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EDC1D7FC-32EE-B942-A986-23A171B6EDA4}">
      <dsp:nvSpPr>
        <dsp:cNvPr id="0" name=""/>
        <dsp:cNvSpPr/>
      </dsp:nvSpPr>
      <dsp:spPr>
        <a:xfrm>
          <a:off x="4104353" y="908340"/>
          <a:ext cx="2969971" cy="1719072"/>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2133600">
            <a:lnSpc>
              <a:spcPct val="90000"/>
            </a:lnSpc>
            <a:spcBef>
              <a:spcPct val="0"/>
            </a:spcBef>
            <a:spcAft>
              <a:spcPct val="35000"/>
            </a:spcAft>
            <a:buNone/>
          </a:pPr>
          <a:r>
            <a:rPr lang="en-US" sz="4800" b="1" kern="1200" dirty="0"/>
            <a:t>Happiness</a:t>
          </a:r>
        </a:p>
      </dsp:txBody>
      <dsp:txXfrm>
        <a:off x="4104353" y="908340"/>
        <a:ext cx="2969971" cy="1719072"/>
      </dsp:txXfrm>
    </dsp:sp>
    <dsp:sp modelId="{DCCF8A74-CC8B-EA46-B4DB-3B3FD20E2183}">
      <dsp:nvSpPr>
        <dsp:cNvPr id="0" name=""/>
        <dsp:cNvSpPr/>
      </dsp:nvSpPr>
      <dsp:spPr>
        <a:xfrm>
          <a:off x="5180185" y="2792211"/>
          <a:ext cx="2560319" cy="2560319"/>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2C1DB129-8C43-1E4C-8E11-EDEA98C2BB09}">
      <dsp:nvSpPr>
        <dsp:cNvPr id="0" name=""/>
        <dsp:cNvSpPr/>
      </dsp:nvSpPr>
      <dsp:spPr>
        <a:xfrm>
          <a:off x="7205531" y="2437274"/>
          <a:ext cx="2662732" cy="186537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b="1" kern="1200" dirty="0"/>
            <a:t>Long-Term Goals</a:t>
          </a:r>
        </a:p>
      </dsp:txBody>
      <dsp:txXfrm>
        <a:off x="7205531" y="2437274"/>
        <a:ext cx="2662732" cy="1865376"/>
      </dsp:txXfrm>
    </dsp:sp>
    <dsp:sp modelId="{BDA005F2-5F63-B64B-ABB9-900F8BA3844F}">
      <dsp:nvSpPr>
        <dsp:cNvPr id="0" name=""/>
        <dsp:cNvSpPr/>
      </dsp:nvSpPr>
      <dsp:spPr>
        <a:xfrm>
          <a:off x="4808427" y="3937772"/>
          <a:ext cx="2560319" cy="2560319"/>
        </a:xfrm>
        <a:prstGeom prst="ellipse">
          <a:avLst/>
        </a:prstGeom>
        <a:solidFill>
          <a:srgbClr val="00660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506439D6-9BB8-F14C-816B-35779F8F061C}">
      <dsp:nvSpPr>
        <dsp:cNvPr id="0" name=""/>
        <dsp:cNvSpPr/>
      </dsp:nvSpPr>
      <dsp:spPr>
        <a:xfrm>
          <a:off x="7328760" y="5249986"/>
          <a:ext cx="1911815" cy="186537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b="1" kern="1200" dirty="0"/>
            <a:t>Financial Needs</a:t>
          </a:r>
        </a:p>
      </dsp:txBody>
      <dsp:txXfrm>
        <a:off x="7328760" y="5249986"/>
        <a:ext cx="1911815" cy="1865376"/>
      </dsp:txXfrm>
    </dsp:sp>
    <dsp:sp modelId="{AC3AB432-3E12-AA4A-AAAA-E306AA90A474}">
      <dsp:nvSpPr>
        <dsp:cNvPr id="0" name=""/>
        <dsp:cNvSpPr/>
      </dsp:nvSpPr>
      <dsp:spPr>
        <a:xfrm>
          <a:off x="3604052" y="3937772"/>
          <a:ext cx="2560319" cy="2560319"/>
        </a:xfrm>
        <a:prstGeom prst="ellipse">
          <a:avLst/>
        </a:prstGeom>
        <a:solidFill>
          <a:srgbClr val="FFFF0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D4402325-322E-2942-8F29-042EDA60403C}">
      <dsp:nvSpPr>
        <dsp:cNvPr id="0" name=""/>
        <dsp:cNvSpPr/>
      </dsp:nvSpPr>
      <dsp:spPr>
        <a:xfrm>
          <a:off x="1836723" y="5219711"/>
          <a:ext cx="1908700" cy="186537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b="1" kern="1200" dirty="0"/>
            <a:t>Family Needs</a:t>
          </a:r>
        </a:p>
      </dsp:txBody>
      <dsp:txXfrm>
        <a:off x="1836723" y="5219711"/>
        <a:ext cx="1908700" cy="1865376"/>
      </dsp:txXfrm>
    </dsp:sp>
    <dsp:sp modelId="{62135EA9-2824-A040-91CD-E6438FF930D2}">
      <dsp:nvSpPr>
        <dsp:cNvPr id="0" name=""/>
        <dsp:cNvSpPr/>
      </dsp:nvSpPr>
      <dsp:spPr>
        <a:xfrm>
          <a:off x="3232294" y="2792211"/>
          <a:ext cx="2560319" cy="2560319"/>
        </a:xfrm>
        <a:prstGeom prst="ellipse">
          <a:avLst/>
        </a:prstGeom>
        <a:solidFill>
          <a:srgbClr val="7030A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413BE3BC-C9A6-D340-8173-E694B74421A9}">
      <dsp:nvSpPr>
        <dsp:cNvPr id="0" name=""/>
        <dsp:cNvSpPr/>
      </dsp:nvSpPr>
      <dsp:spPr>
        <a:xfrm>
          <a:off x="995549" y="2406999"/>
          <a:ext cx="2662732" cy="186537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b="1" kern="1200" dirty="0"/>
            <a:t>Short-Term Goals</a:t>
          </a:r>
        </a:p>
      </dsp:txBody>
      <dsp:txXfrm>
        <a:off x="995549" y="2406999"/>
        <a:ext cx="2662732" cy="186537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E2C715-DCFD-1F43-B1C2-7883FA3C5947}">
      <dsp:nvSpPr>
        <dsp:cNvPr id="0" name=""/>
        <dsp:cNvSpPr/>
      </dsp:nvSpPr>
      <dsp:spPr>
        <a:xfrm>
          <a:off x="4206240" y="2084832"/>
          <a:ext cx="2560319" cy="2560319"/>
        </a:xfrm>
        <a:prstGeom prst="ellipse">
          <a:avLst/>
        </a:prstGeom>
        <a:solidFill>
          <a:srgbClr val="C0000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EDC1D7FC-32EE-B942-A986-23A171B6EDA4}">
      <dsp:nvSpPr>
        <dsp:cNvPr id="0" name=""/>
        <dsp:cNvSpPr/>
      </dsp:nvSpPr>
      <dsp:spPr>
        <a:xfrm>
          <a:off x="4104353" y="908340"/>
          <a:ext cx="2969971" cy="1719072"/>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2133600">
            <a:lnSpc>
              <a:spcPct val="90000"/>
            </a:lnSpc>
            <a:spcBef>
              <a:spcPct val="0"/>
            </a:spcBef>
            <a:spcAft>
              <a:spcPct val="35000"/>
            </a:spcAft>
            <a:buNone/>
          </a:pPr>
          <a:r>
            <a:rPr lang="en-US" sz="4800" b="1" kern="1200" dirty="0"/>
            <a:t>Happiness</a:t>
          </a:r>
        </a:p>
      </dsp:txBody>
      <dsp:txXfrm>
        <a:off x="4104353" y="908340"/>
        <a:ext cx="2969971" cy="1719072"/>
      </dsp:txXfrm>
    </dsp:sp>
    <dsp:sp modelId="{DCCF8A74-CC8B-EA46-B4DB-3B3FD20E2183}">
      <dsp:nvSpPr>
        <dsp:cNvPr id="0" name=""/>
        <dsp:cNvSpPr/>
      </dsp:nvSpPr>
      <dsp:spPr>
        <a:xfrm>
          <a:off x="5180185" y="2792211"/>
          <a:ext cx="2560319" cy="2560319"/>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2C1DB129-8C43-1E4C-8E11-EDEA98C2BB09}">
      <dsp:nvSpPr>
        <dsp:cNvPr id="0" name=""/>
        <dsp:cNvSpPr/>
      </dsp:nvSpPr>
      <dsp:spPr>
        <a:xfrm>
          <a:off x="7205531" y="2437274"/>
          <a:ext cx="2662732" cy="186537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b="1" kern="1200" dirty="0"/>
            <a:t>Long-Term Goals</a:t>
          </a:r>
        </a:p>
      </dsp:txBody>
      <dsp:txXfrm>
        <a:off x="7205531" y="2437274"/>
        <a:ext cx="2662732" cy="1865376"/>
      </dsp:txXfrm>
    </dsp:sp>
    <dsp:sp modelId="{BDA005F2-5F63-B64B-ABB9-900F8BA3844F}">
      <dsp:nvSpPr>
        <dsp:cNvPr id="0" name=""/>
        <dsp:cNvSpPr/>
      </dsp:nvSpPr>
      <dsp:spPr>
        <a:xfrm>
          <a:off x="4808427" y="3937772"/>
          <a:ext cx="2560319" cy="2560319"/>
        </a:xfrm>
        <a:prstGeom prst="ellipse">
          <a:avLst/>
        </a:prstGeom>
        <a:solidFill>
          <a:srgbClr val="00660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506439D6-9BB8-F14C-816B-35779F8F061C}">
      <dsp:nvSpPr>
        <dsp:cNvPr id="0" name=""/>
        <dsp:cNvSpPr/>
      </dsp:nvSpPr>
      <dsp:spPr>
        <a:xfrm>
          <a:off x="7328760" y="5249986"/>
          <a:ext cx="1911815" cy="186537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b="1" kern="1200" dirty="0"/>
            <a:t>Financial Needs</a:t>
          </a:r>
        </a:p>
      </dsp:txBody>
      <dsp:txXfrm>
        <a:off x="7328760" y="5249986"/>
        <a:ext cx="1911815" cy="1865376"/>
      </dsp:txXfrm>
    </dsp:sp>
    <dsp:sp modelId="{AC3AB432-3E12-AA4A-AAAA-E306AA90A474}">
      <dsp:nvSpPr>
        <dsp:cNvPr id="0" name=""/>
        <dsp:cNvSpPr/>
      </dsp:nvSpPr>
      <dsp:spPr>
        <a:xfrm>
          <a:off x="3604052" y="3937772"/>
          <a:ext cx="2560319" cy="2560319"/>
        </a:xfrm>
        <a:prstGeom prst="ellipse">
          <a:avLst/>
        </a:prstGeom>
        <a:solidFill>
          <a:srgbClr val="FFFF0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D4402325-322E-2942-8F29-042EDA60403C}">
      <dsp:nvSpPr>
        <dsp:cNvPr id="0" name=""/>
        <dsp:cNvSpPr/>
      </dsp:nvSpPr>
      <dsp:spPr>
        <a:xfrm>
          <a:off x="1836723" y="5219711"/>
          <a:ext cx="1908700" cy="186537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b="1" kern="1200" dirty="0"/>
            <a:t>Family Needs</a:t>
          </a:r>
        </a:p>
      </dsp:txBody>
      <dsp:txXfrm>
        <a:off x="1836723" y="5219711"/>
        <a:ext cx="1908700" cy="1865376"/>
      </dsp:txXfrm>
    </dsp:sp>
    <dsp:sp modelId="{62135EA9-2824-A040-91CD-E6438FF930D2}">
      <dsp:nvSpPr>
        <dsp:cNvPr id="0" name=""/>
        <dsp:cNvSpPr/>
      </dsp:nvSpPr>
      <dsp:spPr>
        <a:xfrm>
          <a:off x="3232294" y="2792211"/>
          <a:ext cx="2560319" cy="2560319"/>
        </a:xfrm>
        <a:prstGeom prst="ellipse">
          <a:avLst/>
        </a:prstGeom>
        <a:solidFill>
          <a:srgbClr val="7030A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413BE3BC-C9A6-D340-8173-E694B74421A9}">
      <dsp:nvSpPr>
        <dsp:cNvPr id="0" name=""/>
        <dsp:cNvSpPr/>
      </dsp:nvSpPr>
      <dsp:spPr>
        <a:xfrm>
          <a:off x="995549" y="2406999"/>
          <a:ext cx="2662732" cy="186537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b="1" kern="1200" dirty="0"/>
            <a:t>Short-Term Goals</a:t>
          </a:r>
        </a:p>
      </dsp:txBody>
      <dsp:txXfrm>
        <a:off x="995549" y="2406999"/>
        <a:ext cx="2662732" cy="1865376"/>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BE3052-2D10-BA4E-AA4A-FF3A60595744}" type="datetimeFigureOut">
              <a:rPr lang="en-US" smtClean="0"/>
              <a:t>3/25/25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74C6F1-94A6-8148-A699-A2975CBCFFC6}" type="slidenum">
              <a:rPr lang="en-US" smtClean="0"/>
              <a:t>‹#›</a:t>
            </a:fld>
            <a:endParaRPr lang="en-US" dirty="0"/>
          </a:p>
        </p:txBody>
      </p:sp>
    </p:spTree>
    <p:extLst>
      <p:ext uri="{BB962C8B-B14F-4D97-AF65-F5344CB8AC3E}">
        <p14:creationId xmlns:p14="http://schemas.microsoft.com/office/powerpoint/2010/main" val="26484165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27</a:t>
            </a:fld>
            <a:endParaRPr lang="en-US"/>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8150392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35</a:t>
            </a:fld>
            <a:endParaRPr lang="en-US"/>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4125800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36</a:t>
            </a:fld>
            <a:endParaRPr lang="en-US"/>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5632001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37</a:t>
            </a:fld>
            <a:endParaRPr lang="en-US"/>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2851766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38</a:t>
            </a:fld>
            <a:endParaRPr lang="en-US"/>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7069162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tif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tif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tif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tif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tif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tif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tif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tif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tif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747F8-B021-2F4E-88C8-BB982A3747D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7B5CF07-57C6-7C41-8CDE-E450205BBE9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2272169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8FC58C-3E1F-9841-9955-8D672312450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59E7171-289F-174A-8A84-C99EA49FD26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886E3AD0-38D7-4747-B964-255C11827E65}"/>
              </a:ext>
            </a:extLst>
          </p:cNvPr>
          <p:cNvPicPr>
            <a:picLocks noChangeAspect="1"/>
          </p:cNvPicPr>
          <p:nvPr userDrawn="1"/>
        </p:nvPicPr>
        <p:blipFill>
          <a:blip r:embed="rId2"/>
          <a:stretch>
            <a:fillRect/>
          </a:stretch>
        </p:blipFill>
        <p:spPr>
          <a:xfrm>
            <a:off x="81544" y="5757441"/>
            <a:ext cx="1078019" cy="988598"/>
          </a:xfrm>
          <a:prstGeom prst="rect">
            <a:avLst/>
          </a:prstGeom>
        </p:spPr>
      </p:pic>
      <p:pic>
        <p:nvPicPr>
          <p:cNvPr id="8" name="Picture 7">
            <a:extLst>
              <a:ext uri="{FF2B5EF4-FFF2-40B4-BE49-F238E27FC236}">
                <a16:creationId xmlns:a16="http://schemas.microsoft.com/office/drawing/2014/main" id="{37F2D84C-E8EB-D444-A2C7-66D9D30BC73A}"/>
              </a:ext>
            </a:extLst>
          </p:cNvPr>
          <p:cNvPicPr>
            <a:picLocks noChangeAspect="1"/>
          </p:cNvPicPr>
          <p:nvPr userDrawn="1"/>
        </p:nvPicPr>
        <p:blipFill>
          <a:blip r:embed="rId3"/>
          <a:stretch>
            <a:fillRect/>
          </a:stretch>
        </p:blipFill>
        <p:spPr>
          <a:xfrm>
            <a:off x="10103058" y="5960533"/>
            <a:ext cx="1973532" cy="687917"/>
          </a:xfrm>
          <a:prstGeom prst="rect">
            <a:avLst/>
          </a:prstGeom>
        </p:spPr>
      </p:pic>
    </p:spTree>
    <p:extLst>
      <p:ext uri="{BB962C8B-B14F-4D97-AF65-F5344CB8AC3E}">
        <p14:creationId xmlns:p14="http://schemas.microsoft.com/office/powerpoint/2010/main" val="17959031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772A9E9-7FA2-434F-B0B4-BE534E51798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B3E806F-6531-2A41-B5B2-3B7CCC64E19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4A60D593-5FE9-D043-B7A9-C3238816CB4E}"/>
              </a:ext>
            </a:extLst>
          </p:cNvPr>
          <p:cNvPicPr>
            <a:picLocks noChangeAspect="1"/>
          </p:cNvPicPr>
          <p:nvPr userDrawn="1"/>
        </p:nvPicPr>
        <p:blipFill>
          <a:blip r:embed="rId2"/>
          <a:stretch>
            <a:fillRect/>
          </a:stretch>
        </p:blipFill>
        <p:spPr>
          <a:xfrm>
            <a:off x="81544" y="5757441"/>
            <a:ext cx="1078019" cy="988598"/>
          </a:xfrm>
          <a:prstGeom prst="rect">
            <a:avLst/>
          </a:prstGeom>
        </p:spPr>
      </p:pic>
      <p:pic>
        <p:nvPicPr>
          <p:cNvPr id="8" name="Picture 7">
            <a:extLst>
              <a:ext uri="{FF2B5EF4-FFF2-40B4-BE49-F238E27FC236}">
                <a16:creationId xmlns:a16="http://schemas.microsoft.com/office/drawing/2014/main" id="{7E54401C-BAF4-4E4F-B607-0747BEEE57C3}"/>
              </a:ext>
            </a:extLst>
          </p:cNvPr>
          <p:cNvPicPr>
            <a:picLocks noChangeAspect="1"/>
          </p:cNvPicPr>
          <p:nvPr userDrawn="1"/>
        </p:nvPicPr>
        <p:blipFill>
          <a:blip r:embed="rId3"/>
          <a:stretch>
            <a:fillRect/>
          </a:stretch>
        </p:blipFill>
        <p:spPr>
          <a:xfrm>
            <a:off x="10103058" y="5960533"/>
            <a:ext cx="1973532" cy="687917"/>
          </a:xfrm>
          <a:prstGeom prst="rect">
            <a:avLst/>
          </a:prstGeom>
        </p:spPr>
      </p:pic>
    </p:spTree>
    <p:extLst>
      <p:ext uri="{BB962C8B-B14F-4D97-AF65-F5344CB8AC3E}">
        <p14:creationId xmlns:p14="http://schemas.microsoft.com/office/powerpoint/2010/main" val="34366525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Open 2">
    <p:bg>
      <p:bgPr>
        <a:solidFill>
          <a:srgbClr val="C00000">
            <a:alpha val="60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1986733"/>
            <a:ext cx="10972800" cy="1021541"/>
          </a:xfrm>
        </p:spPr>
        <p:txBody>
          <a:bodyPr/>
          <a:lstStyle>
            <a:lvl1pPr algn="ctr">
              <a:defRPr sz="4800" b="1" i="1" cap="none">
                <a:solidFill>
                  <a:schemeClr val="bg1"/>
                </a:solidFill>
                <a:latin typeface="Times New Roman" charset="0"/>
                <a:ea typeface="Times New Roman" charset="0"/>
                <a:cs typeface="Times New Roman" charset="0"/>
              </a:defRPr>
            </a:lvl1pPr>
          </a:lstStyle>
          <a:p>
            <a:r>
              <a:rPr lang="en-US" dirty="0" err="1"/>
              <a:t>brian.bolton@louisiana.edu</a:t>
            </a:r>
            <a:endParaRPr lang="en-US" dirty="0"/>
          </a:p>
        </p:txBody>
      </p:sp>
      <p:pic>
        <p:nvPicPr>
          <p:cNvPr id="4" name="Picture 3">
            <a:extLst>
              <a:ext uri="{FF2B5EF4-FFF2-40B4-BE49-F238E27FC236}">
                <a16:creationId xmlns:a16="http://schemas.microsoft.com/office/drawing/2014/main" id="{BC92C259-7C64-F54B-BF8F-D51CED9AD70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7597" y="3640580"/>
            <a:ext cx="11004803" cy="1768629"/>
          </a:xfrm>
          <a:prstGeom prst="rect">
            <a:avLst/>
          </a:prstGeom>
        </p:spPr>
      </p:pic>
    </p:spTree>
    <p:extLst>
      <p:ext uri="{BB962C8B-B14F-4D97-AF65-F5344CB8AC3E}">
        <p14:creationId xmlns:p14="http://schemas.microsoft.com/office/powerpoint/2010/main" val="37508580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F6F67-177F-1F4A-AB34-2E8212DDDF3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29C8CA2-82D2-214D-88C5-A5B78A1FCF22}"/>
              </a:ext>
            </a:extLst>
          </p:cNvPr>
          <p:cNvSpPr>
            <a:spLocks noGrp="1"/>
          </p:cNvSpPr>
          <p:nvPr>
            <p:ph idx="1"/>
          </p:nvPr>
        </p:nvSpPr>
        <p:spPr>
          <a:xfrm>
            <a:off x="838200" y="1825625"/>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a:extLst>
              <a:ext uri="{FF2B5EF4-FFF2-40B4-BE49-F238E27FC236}">
                <a16:creationId xmlns:a16="http://schemas.microsoft.com/office/drawing/2014/main" id="{4651992D-26BE-834E-9924-96659ABAC4E0}"/>
              </a:ext>
            </a:extLst>
          </p:cNvPr>
          <p:cNvPicPr>
            <a:picLocks noChangeAspect="1"/>
          </p:cNvPicPr>
          <p:nvPr userDrawn="1"/>
        </p:nvPicPr>
        <p:blipFill>
          <a:blip r:embed="rId2"/>
          <a:stretch>
            <a:fillRect/>
          </a:stretch>
        </p:blipFill>
        <p:spPr>
          <a:xfrm>
            <a:off x="10103058" y="5960533"/>
            <a:ext cx="1973532" cy="687917"/>
          </a:xfrm>
          <a:prstGeom prst="rect">
            <a:avLst/>
          </a:prstGeom>
        </p:spPr>
      </p:pic>
      <p:pic>
        <p:nvPicPr>
          <p:cNvPr id="6" name="Picture 5">
            <a:extLst>
              <a:ext uri="{FF2B5EF4-FFF2-40B4-BE49-F238E27FC236}">
                <a16:creationId xmlns:a16="http://schemas.microsoft.com/office/drawing/2014/main" id="{D15CDB3D-765F-184F-886A-35B20061EF91}"/>
              </a:ext>
            </a:extLst>
          </p:cNvPr>
          <p:cNvPicPr>
            <a:picLocks noChangeAspect="1"/>
          </p:cNvPicPr>
          <p:nvPr userDrawn="1"/>
        </p:nvPicPr>
        <p:blipFill>
          <a:blip r:embed="rId3"/>
          <a:stretch>
            <a:fillRect/>
          </a:stretch>
        </p:blipFill>
        <p:spPr>
          <a:xfrm>
            <a:off x="79314" y="5991730"/>
            <a:ext cx="819812" cy="777039"/>
          </a:xfrm>
          <a:prstGeom prst="rect">
            <a:avLst/>
          </a:prstGeom>
        </p:spPr>
      </p:pic>
    </p:spTree>
    <p:extLst>
      <p:ext uri="{BB962C8B-B14F-4D97-AF65-F5344CB8AC3E}">
        <p14:creationId xmlns:p14="http://schemas.microsoft.com/office/powerpoint/2010/main" val="6659784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FA67F-6569-624B-822D-C49E113E49E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FBDC462-1161-DC42-BE7F-200B108A612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7" name="Picture 6">
            <a:extLst>
              <a:ext uri="{FF2B5EF4-FFF2-40B4-BE49-F238E27FC236}">
                <a16:creationId xmlns:a16="http://schemas.microsoft.com/office/drawing/2014/main" id="{DA5CB908-C9EB-3C48-A8CD-4F75E690F4D6}"/>
              </a:ext>
            </a:extLst>
          </p:cNvPr>
          <p:cNvPicPr>
            <a:picLocks noChangeAspect="1"/>
          </p:cNvPicPr>
          <p:nvPr userDrawn="1"/>
        </p:nvPicPr>
        <p:blipFill>
          <a:blip r:embed="rId2"/>
          <a:stretch>
            <a:fillRect/>
          </a:stretch>
        </p:blipFill>
        <p:spPr>
          <a:xfrm>
            <a:off x="81544" y="5757441"/>
            <a:ext cx="1078019" cy="988598"/>
          </a:xfrm>
          <a:prstGeom prst="rect">
            <a:avLst/>
          </a:prstGeom>
        </p:spPr>
      </p:pic>
      <p:pic>
        <p:nvPicPr>
          <p:cNvPr id="8" name="Picture 7">
            <a:extLst>
              <a:ext uri="{FF2B5EF4-FFF2-40B4-BE49-F238E27FC236}">
                <a16:creationId xmlns:a16="http://schemas.microsoft.com/office/drawing/2014/main" id="{C843B221-EE7C-4648-98B3-D8A586921F65}"/>
              </a:ext>
            </a:extLst>
          </p:cNvPr>
          <p:cNvPicPr>
            <a:picLocks noChangeAspect="1"/>
          </p:cNvPicPr>
          <p:nvPr userDrawn="1"/>
        </p:nvPicPr>
        <p:blipFill>
          <a:blip r:embed="rId3"/>
          <a:stretch>
            <a:fillRect/>
          </a:stretch>
        </p:blipFill>
        <p:spPr>
          <a:xfrm>
            <a:off x="10103058" y="5960533"/>
            <a:ext cx="1973532" cy="687917"/>
          </a:xfrm>
          <a:prstGeom prst="rect">
            <a:avLst/>
          </a:prstGeom>
        </p:spPr>
      </p:pic>
    </p:spTree>
    <p:extLst>
      <p:ext uri="{BB962C8B-B14F-4D97-AF65-F5344CB8AC3E}">
        <p14:creationId xmlns:p14="http://schemas.microsoft.com/office/powerpoint/2010/main" val="31519355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9735F-18BD-F548-9E41-3045217E920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1381893-2BAE-DC4E-B35F-22896E9330E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9B4858D-A4E0-314B-B0EE-656E0340D06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A96E718D-244C-3D42-ACF8-6472E022BFEE}"/>
              </a:ext>
            </a:extLst>
          </p:cNvPr>
          <p:cNvPicPr>
            <a:picLocks noChangeAspect="1"/>
          </p:cNvPicPr>
          <p:nvPr userDrawn="1"/>
        </p:nvPicPr>
        <p:blipFill>
          <a:blip r:embed="rId2"/>
          <a:stretch>
            <a:fillRect/>
          </a:stretch>
        </p:blipFill>
        <p:spPr>
          <a:xfrm>
            <a:off x="81544" y="5757441"/>
            <a:ext cx="1078019" cy="988598"/>
          </a:xfrm>
          <a:prstGeom prst="rect">
            <a:avLst/>
          </a:prstGeom>
        </p:spPr>
      </p:pic>
      <p:pic>
        <p:nvPicPr>
          <p:cNvPr id="9" name="Picture 8">
            <a:extLst>
              <a:ext uri="{FF2B5EF4-FFF2-40B4-BE49-F238E27FC236}">
                <a16:creationId xmlns:a16="http://schemas.microsoft.com/office/drawing/2014/main" id="{4FED8CC2-A397-264D-9CC5-A7B5E394895A}"/>
              </a:ext>
            </a:extLst>
          </p:cNvPr>
          <p:cNvPicPr>
            <a:picLocks noChangeAspect="1"/>
          </p:cNvPicPr>
          <p:nvPr userDrawn="1"/>
        </p:nvPicPr>
        <p:blipFill>
          <a:blip r:embed="rId3"/>
          <a:stretch>
            <a:fillRect/>
          </a:stretch>
        </p:blipFill>
        <p:spPr>
          <a:xfrm>
            <a:off x="10103058" y="5960533"/>
            <a:ext cx="1973532" cy="687917"/>
          </a:xfrm>
          <a:prstGeom prst="rect">
            <a:avLst/>
          </a:prstGeom>
        </p:spPr>
      </p:pic>
    </p:spTree>
    <p:extLst>
      <p:ext uri="{BB962C8B-B14F-4D97-AF65-F5344CB8AC3E}">
        <p14:creationId xmlns:p14="http://schemas.microsoft.com/office/powerpoint/2010/main" val="17920693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123A3-C291-974E-8D9B-CE73B4DC279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4E1D6DE-ABF9-C34B-93B6-CBEABCC447F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989EB0E-1B9E-524A-B3FF-BE633D33530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18098BA-AC93-E14B-A159-8D13636B82F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398D742-8AD1-D64F-9409-0018A9B0514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39CB1035-14F6-5048-88B1-89319B754F99}"/>
              </a:ext>
            </a:extLst>
          </p:cNvPr>
          <p:cNvPicPr>
            <a:picLocks noChangeAspect="1"/>
          </p:cNvPicPr>
          <p:nvPr userDrawn="1"/>
        </p:nvPicPr>
        <p:blipFill>
          <a:blip r:embed="rId2"/>
          <a:stretch>
            <a:fillRect/>
          </a:stretch>
        </p:blipFill>
        <p:spPr>
          <a:xfrm>
            <a:off x="81544" y="5757441"/>
            <a:ext cx="1078019" cy="988598"/>
          </a:xfrm>
          <a:prstGeom prst="rect">
            <a:avLst/>
          </a:prstGeom>
        </p:spPr>
      </p:pic>
      <p:pic>
        <p:nvPicPr>
          <p:cNvPr id="11" name="Picture 10">
            <a:extLst>
              <a:ext uri="{FF2B5EF4-FFF2-40B4-BE49-F238E27FC236}">
                <a16:creationId xmlns:a16="http://schemas.microsoft.com/office/drawing/2014/main" id="{4148D27F-C4BD-CB47-8883-6488566CC249}"/>
              </a:ext>
            </a:extLst>
          </p:cNvPr>
          <p:cNvPicPr>
            <a:picLocks noChangeAspect="1"/>
          </p:cNvPicPr>
          <p:nvPr userDrawn="1"/>
        </p:nvPicPr>
        <p:blipFill>
          <a:blip r:embed="rId3"/>
          <a:stretch>
            <a:fillRect/>
          </a:stretch>
        </p:blipFill>
        <p:spPr>
          <a:xfrm>
            <a:off x="10103058" y="5960533"/>
            <a:ext cx="1973532" cy="687917"/>
          </a:xfrm>
          <a:prstGeom prst="rect">
            <a:avLst/>
          </a:prstGeom>
        </p:spPr>
      </p:pic>
    </p:spTree>
    <p:extLst>
      <p:ext uri="{BB962C8B-B14F-4D97-AF65-F5344CB8AC3E}">
        <p14:creationId xmlns:p14="http://schemas.microsoft.com/office/powerpoint/2010/main" val="30949035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F472A-A3C9-F04B-8C7C-F4BF24475E60}"/>
              </a:ext>
            </a:extLst>
          </p:cNvPr>
          <p:cNvSpPr>
            <a:spLocks noGrp="1"/>
          </p:cNvSpPr>
          <p:nvPr>
            <p:ph type="title"/>
          </p:nvPr>
        </p:nvSpPr>
        <p:spPr/>
        <p:txBody>
          <a:bodyPr/>
          <a:lstStyle/>
          <a:p>
            <a:r>
              <a:rPr lang="en-US"/>
              <a:t>Click to edit Master title style</a:t>
            </a:r>
          </a:p>
        </p:txBody>
      </p:sp>
      <p:pic>
        <p:nvPicPr>
          <p:cNvPr id="6" name="Picture 5">
            <a:extLst>
              <a:ext uri="{FF2B5EF4-FFF2-40B4-BE49-F238E27FC236}">
                <a16:creationId xmlns:a16="http://schemas.microsoft.com/office/drawing/2014/main" id="{A0060912-4C38-2E41-A2DB-AA73B7C99F98}"/>
              </a:ext>
            </a:extLst>
          </p:cNvPr>
          <p:cNvPicPr>
            <a:picLocks noChangeAspect="1"/>
          </p:cNvPicPr>
          <p:nvPr userDrawn="1"/>
        </p:nvPicPr>
        <p:blipFill>
          <a:blip r:embed="rId2"/>
          <a:stretch>
            <a:fillRect/>
          </a:stretch>
        </p:blipFill>
        <p:spPr>
          <a:xfrm>
            <a:off x="81544" y="5757441"/>
            <a:ext cx="1078019" cy="988598"/>
          </a:xfrm>
          <a:prstGeom prst="rect">
            <a:avLst/>
          </a:prstGeom>
        </p:spPr>
      </p:pic>
      <p:pic>
        <p:nvPicPr>
          <p:cNvPr id="7" name="Picture 6">
            <a:extLst>
              <a:ext uri="{FF2B5EF4-FFF2-40B4-BE49-F238E27FC236}">
                <a16:creationId xmlns:a16="http://schemas.microsoft.com/office/drawing/2014/main" id="{F11FCC0D-E271-7743-B4CA-4160DA40C085}"/>
              </a:ext>
            </a:extLst>
          </p:cNvPr>
          <p:cNvPicPr>
            <a:picLocks noChangeAspect="1"/>
          </p:cNvPicPr>
          <p:nvPr userDrawn="1"/>
        </p:nvPicPr>
        <p:blipFill>
          <a:blip r:embed="rId3"/>
          <a:stretch>
            <a:fillRect/>
          </a:stretch>
        </p:blipFill>
        <p:spPr>
          <a:xfrm>
            <a:off x="10103058" y="5960533"/>
            <a:ext cx="1973532" cy="687917"/>
          </a:xfrm>
          <a:prstGeom prst="rect">
            <a:avLst/>
          </a:prstGeom>
        </p:spPr>
      </p:pic>
    </p:spTree>
    <p:extLst>
      <p:ext uri="{BB962C8B-B14F-4D97-AF65-F5344CB8AC3E}">
        <p14:creationId xmlns:p14="http://schemas.microsoft.com/office/powerpoint/2010/main" val="33354696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3A13B99-9CCA-3444-A5C1-0EA3BE745FE2}"/>
              </a:ext>
            </a:extLst>
          </p:cNvPr>
          <p:cNvPicPr>
            <a:picLocks noChangeAspect="1"/>
          </p:cNvPicPr>
          <p:nvPr userDrawn="1"/>
        </p:nvPicPr>
        <p:blipFill>
          <a:blip r:embed="rId2"/>
          <a:stretch>
            <a:fillRect/>
          </a:stretch>
        </p:blipFill>
        <p:spPr>
          <a:xfrm>
            <a:off x="81544" y="5757441"/>
            <a:ext cx="1078019" cy="988598"/>
          </a:xfrm>
          <a:prstGeom prst="rect">
            <a:avLst/>
          </a:prstGeom>
        </p:spPr>
      </p:pic>
      <p:pic>
        <p:nvPicPr>
          <p:cNvPr id="6" name="Picture 5">
            <a:extLst>
              <a:ext uri="{FF2B5EF4-FFF2-40B4-BE49-F238E27FC236}">
                <a16:creationId xmlns:a16="http://schemas.microsoft.com/office/drawing/2014/main" id="{CC488016-B685-624C-A3CF-5CAE32BB41E0}"/>
              </a:ext>
            </a:extLst>
          </p:cNvPr>
          <p:cNvPicPr>
            <a:picLocks noChangeAspect="1"/>
          </p:cNvPicPr>
          <p:nvPr userDrawn="1"/>
        </p:nvPicPr>
        <p:blipFill>
          <a:blip r:embed="rId3"/>
          <a:stretch>
            <a:fillRect/>
          </a:stretch>
        </p:blipFill>
        <p:spPr>
          <a:xfrm>
            <a:off x="10103058" y="5960533"/>
            <a:ext cx="1973532" cy="687917"/>
          </a:xfrm>
          <a:prstGeom prst="rect">
            <a:avLst/>
          </a:prstGeom>
        </p:spPr>
      </p:pic>
    </p:spTree>
    <p:extLst>
      <p:ext uri="{BB962C8B-B14F-4D97-AF65-F5344CB8AC3E}">
        <p14:creationId xmlns:p14="http://schemas.microsoft.com/office/powerpoint/2010/main" val="8736538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FD8C7-7997-3247-824B-1E7FBA6C276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D11BAF3-9831-0649-8F70-72975D6EA28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B67394A-9026-AC48-8433-EFE0A89468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8" name="Picture 7">
            <a:extLst>
              <a:ext uri="{FF2B5EF4-FFF2-40B4-BE49-F238E27FC236}">
                <a16:creationId xmlns:a16="http://schemas.microsoft.com/office/drawing/2014/main" id="{375FB6AE-05A8-0D4E-B5CA-39BCE3D66A96}"/>
              </a:ext>
            </a:extLst>
          </p:cNvPr>
          <p:cNvPicPr>
            <a:picLocks noChangeAspect="1"/>
          </p:cNvPicPr>
          <p:nvPr userDrawn="1"/>
        </p:nvPicPr>
        <p:blipFill>
          <a:blip r:embed="rId2"/>
          <a:stretch>
            <a:fillRect/>
          </a:stretch>
        </p:blipFill>
        <p:spPr>
          <a:xfrm>
            <a:off x="81544" y="5757441"/>
            <a:ext cx="1078019" cy="988598"/>
          </a:xfrm>
          <a:prstGeom prst="rect">
            <a:avLst/>
          </a:prstGeom>
        </p:spPr>
      </p:pic>
      <p:pic>
        <p:nvPicPr>
          <p:cNvPr id="9" name="Picture 8">
            <a:extLst>
              <a:ext uri="{FF2B5EF4-FFF2-40B4-BE49-F238E27FC236}">
                <a16:creationId xmlns:a16="http://schemas.microsoft.com/office/drawing/2014/main" id="{DF1A936E-0F24-5A41-A4CA-4D17D33768C0}"/>
              </a:ext>
            </a:extLst>
          </p:cNvPr>
          <p:cNvPicPr>
            <a:picLocks noChangeAspect="1"/>
          </p:cNvPicPr>
          <p:nvPr userDrawn="1"/>
        </p:nvPicPr>
        <p:blipFill>
          <a:blip r:embed="rId3"/>
          <a:stretch>
            <a:fillRect/>
          </a:stretch>
        </p:blipFill>
        <p:spPr>
          <a:xfrm>
            <a:off x="10103058" y="5960533"/>
            <a:ext cx="1973532" cy="687917"/>
          </a:xfrm>
          <a:prstGeom prst="rect">
            <a:avLst/>
          </a:prstGeom>
        </p:spPr>
      </p:pic>
    </p:spTree>
    <p:extLst>
      <p:ext uri="{BB962C8B-B14F-4D97-AF65-F5344CB8AC3E}">
        <p14:creationId xmlns:p14="http://schemas.microsoft.com/office/powerpoint/2010/main" val="1765598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AFB546-87EF-5348-B380-780328FACCB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43CC803-4EF5-594A-B49D-30334762CA1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CA15F991-0973-5D45-9F42-D363C51F31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8" name="Picture 7">
            <a:extLst>
              <a:ext uri="{FF2B5EF4-FFF2-40B4-BE49-F238E27FC236}">
                <a16:creationId xmlns:a16="http://schemas.microsoft.com/office/drawing/2014/main" id="{6CF40A4A-A2B3-BA44-874D-4EFE6E62DA93}"/>
              </a:ext>
            </a:extLst>
          </p:cNvPr>
          <p:cNvPicPr>
            <a:picLocks noChangeAspect="1"/>
          </p:cNvPicPr>
          <p:nvPr userDrawn="1"/>
        </p:nvPicPr>
        <p:blipFill>
          <a:blip r:embed="rId2"/>
          <a:stretch>
            <a:fillRect/>
          </a:stretch>
        </p:blipFill>
        <p:spPr>
          <a:xfrm>
            <a:off x="81544" y="5757441"/>
            <a:ext cx="1078019" cy="988598"/>
          </a:xfrm>
          <a:prstGeom prst="rect">
            <a:avLst/>
          </a:prstGeom>
        </p:spPr>
      </p:pic>
      <p:pic>
        <p:nvPicPr>
          <p:cNvPr id="9" name="Picture 8">
            <a:extLst>
              <a:ext uri="{FF2B5EF4-FFF2-40B4-BE49-F238E27FC236}">
                <a16:creationId xmlns:a16="http://schemas.microsoft.com/office/drawing/2014/main" id="{474FA423-6910-154F-BAE8-24D14EF261B1}"/>
              </a:ext>
            </a:extLst>
          </p:cNvPr>
          <p:cNvPicPr>
            <a:picLocks noChangeAspect="1"/>
          </p:cNvPicPr>
          <p:nvPr userDrawn="1"/>
        </p:nvPicPr>
        <p:blipFill>
          <a:blip r:embed="rId3"/>
          <a:stretch>
            <a:fillRect/>
          </a:stretch>
        </p:blipFill>
        <p:spPr>
          <a:xfrm>
            <a:off x="10103058" y="5960533"/>
            <a:ext cx="1973532" cy="687917"/>
          </a:xfrm>
          <a:prstGeom prst="rect">
            <a:avLst/>
          </a:prstGeom>
        </p:spPr>
      </p:pic>
    </p:spTree>
    <p:extLst>
      <p:ext uri="{BB962C8B-B14F-4D97-AF65-F5344CB8AC3E}">
        <p14:creationId xmlns:p14="http://schemas.microsoft.com/office/powerpoint/2010/main" val="56636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98A55F9-6875-6A43-8265-5D930DCC74D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5550B9D-7089-9A4C-8E02-E76CF953EF6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A0DF22-6E0D-A141-9D1F-713704100D9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B95C5A-D224-AA43-BB03-DCCC78B25673}" type="datetimeFigureOut">
              <a:rPr lang="en-US" smtClean="0"/>
              <a:t>3/25/25</a:t>
            </a:fld>
            <a:endParaRPr lang="en-US" dirty="0"/>
          </a:p>
        </p:txBody>
      </p:sp>
      <p:sp>
        <p:nvSpPr>
          <p:cNvPr id="5" name="Footer Placeholder 4">
            <a:extLst>
              <a:ext uri="{FF2B5EF4-FFF2-40B4-BE49-F238E27FC236}">
                <a16:creationId xmlns:a16="http://schemas.microsoft.com/office/drawing/2014/main" id="{7F619766-8740-7B40-AD10-1AA4334465A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D8D72150-09C2-D846-8599-691D3F21924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B0D608-4A3F-D64C-84F4-6E3C8DD2657E}" type="slidenum">
              <a:rPr lang="en-US" smtClean="0"/>
              <a:t>‹#›</a:t>
            </a:fld>
            <a:endParaRPr lang="en-US" dirty="0"/>
          </a:p>
        </p:txBody>
      </p:sp>
    </p:spTree>
    <p:extLst>
      <p:ext uri="{BB962C8B-B14F-4D97-AF65-F5344CB8AC3E}">
        <p14:creationId xmlns:p14="http://schemas.microsoft.com/office/powerpoint/2010/main" val="19643568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hyperlink" Target="https://www.irs.gov/filing/free-file-do-your-federal-taxes-for-free" TargetMode="External"/><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hyperlink" Target="https://taxprep.sprintax.com/?utm_ref=louisiana-edu&amp;utm_content=prmc" TargetMode="Externa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C304C16-E084-FC4C-812A-3D9CACD3D21C}"/>
              </a:ext>
            </a:extLst>
          </p:cNvPr>
          <p:cNvPicPr>
            <a:picLocks noChangeAspect="1"/>
          </p:cNvPicPr>
          <p:nvPr/>
        </p:nvPicPr>
        <p:blipFill>
          <a:blip r:embed="rId2"/>
          <a:stretch>
            <a:fillRect/>
          </a:stretch>
        </p:blipFill>
        <p:spPr>
          <a:xfrm>
            <a:off x="10167401" y="5271469"/>
            <a:ext cx="1977611" cy="1604179"/>
          </a:xfrm>
          <a:prstGeom prst="rect">
            <a:avLst/>
          </a:prstGeom>
        </p:spPr>
      </p:pic>
      <p:sp>
        <p:nvSpPr>
          <p:cNvPr id="3" name="Rectangle 2">
            <a:extLst>
              <a:ext uri="{FF2B5EF4-FFF2-40B4-BE49-F238E27FC236}">
                <a16:creationId xmlns:a16="http://schemas.microsoft.com/office/drawing/2014/main" id="{FD280C45-1E37-4342-899E-930A139437D2}"/>
              </a:ext>
            </a:extLst>
          </p:cNvPr>
          <p:cNvSpPr/>
          <p:nvPr/>
        </p:nvSpPr>
        <p:spPr>
          <a:xfrm>
            <a:off x="615655" y="254332"/>
            <a:ext cx="10960689" cy="6047809"/>
          </a:xfrm>
          <a:prstGeom prst="rect">
            <a:avLst/>
          </a:prstGeom>
        </p:spPr>
        <p:txBody>
          <a:bodyPr wrap="square">
            <a:spAutoFit/>
          </a:bodyPr>
          <a:lstStyle/>
          <a:p>
            <a:pPr algn="ctr"/>
            <a:r>
              <a:rPr lang="en-US" sz="4600" b="1" dirty="0">
                <a:solidFill>
                  <a:srgbClr val="C00000"/>
                </a:solidFill>
                <a:latin typeface="Calibri" panose="020F0502020204030204" pitchFamily="34" charset="0"/>
                <a:ea typeface="Times New Roman" panose="02020603050405020304" pitchFamily="18" charset="0"/>
                <a:cs typeface="Calibri" panose="020F0502020204030204" pitchFamily="34" charset="0"/>
              </a:rPr>
              <a:t>MONEY MATTERS </a:t>
            </a:r>
          </a:p>
          <a:p>
            <a:pPr algn="ctr"/>
            <a:r>
              <a:rPr lang="en-US" sz="4600" b="1" dirty="0">
                <a:solidFill>
                  <a:srgbClr val="C00000"/>
                </a:solidFill>
                <a:latin typeface="Calibri" panose="020F0502020204030204" pitchFamily="34" charset="0"/>
                <a:ea typeface="Times New Roman" panose="02020603050405020304" pitchFamily="18" charset="0"/>
                <a:cs typeface="Calibri" panose="020F0502020204030204" pitchFamily="34" charset="0"/>
              </a:rPr>
              <a:t>2025 Spring – Session #3</a:t>
            </a:r>
          </a:p>
          <a:p>
            <a:pPr algn="ctr"/>
            <a:endParaRPr lang="en-US" sz="4000" b="1" dirty="0">
              <a:effectLst/>
              <a:latin typeface="Calibri" panose="020F0502020204030204" pitchFamily="34" charset="0"/>
              <a:ea typeface="Times New Roman" panose="02020603050405020304" pitchFamily="18" charset="0"/>
              <a:cs typeface="Calibri" panose="020F0502020204030204" pitchFamily="34" charset="0"/>
            </a:endParaRPr>
          </a:p>
          <a:p>
            <a:pPr algn="ctr"/>
            <a:r>
              <a:rPr lang="en-US" sz="4000" b="1" dirty="0">
                <a:latin typeface="Calibri" panose="020F0502020204030204" pitchFamily="34" charset="0"/>
                <a:ea typeface="Times New Roman" panose="02020603050405020304" pitchFamily="18" charset="0"/>
                <a:cs typeface="Calibri" panose="020F0502020204030204" pitchFamily="34" charset="0"/>
              </a:rPr>
              <a:t>Fin</a:t>
            </a:r>
          </a:p>
          <a:p>
            <a:pPr algn="ctr"/>
            <a:endParaRPr lang="en-US" sz="4000" b="1" dirty="0">
              <a:effectLst/>
              <a:latin typeface="Calibri" panose="020F0502020204030204" pitchFamily="34" charset="0"/>
              <a:ea typeface="Times New Roman" panose="02020603050405020304" pitchFamily="18" charset="0"/>
              <a:cs typeface="Calibri" panose="020F0502020204030204" pitchFamily="34" charset="0"/>
            </a:endParaRPr>
          </a:p>
          <a:p>
            <a:pPr algn="ctr"/>
            <a:endParaRPr lang="en-US" sz="4000" b="1" dirty="0">
              <a:latin typeface="Calibri" panose="020F0502020204030204" pitchFamily="34" charset="0"/>
              <a:ea typeface="Times New Roman" panose="02020603050405020304" pitchFamily="18" charset="0"/>
              <a:cs typeface="Calibri" panose="020F0502020204030204" pitchFamily="34" charset="0"/>
            </a:endParaRPr>
          </a:p>
          <a:p>
            <a:pPr algn="ctr"/>
            <a:endParaRPr lang="en-US" sz="4000" b="1" dirty="0">
              <a:effectLst/>
              <a:latin typeface="Calibri" panose="020F0502020204030204" pitchFamily="34" charset="0"/>
              <a:ea typeface="Times New Roman" panose="02020603050405020304" pitchFamily="18" charset="0"/>
              <a:cs typeface="Calibri" panose="020F0502020204030204" pitchFamily="34" charset="0"/>
            </a:endParaRPr>
          </a:p>
          <a:p>
            <a:pPr algn="ctr"/>
            <a:endParaRPr lang="en-US" sz="4000" b="1" dirty="0">
              <a:effectLst/>
              <a:latin typeface="Calibri" panose="020F0502020204030204" pitchFamily="34" charset="0"/>
              <a:ea typeface="Times New Roman" panose="02020603050405020304" pitchFamily="18" charset="0"/>
              <a:cs typeface="Calibri" panose="020F0502020204030204" pitchFamily="34" charset="0"/>
            </a:endParaRPr>
          </a:p>
          <a:p>
            <a:pPr algn="ctr"/>
            <a:endParaRPr lang="en-US" sz="1500" b="1" i="1"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endParaRPr>
          </a:p>
          <a:p>
            <a:pPr algn="ctr"/>
            <a:r>
              <a:rPr lang="en-US" sz="4000" b="1" i="1" dirty="0">
                <a:solidFill>
                  <a:srgbClr val="C00000"/>
                </a:solidFill>
                <a:latin typeface="Calibri" panose="020F0502020204030204" pitchFamily="34" charset="0"/>
                <a:ea typeface="Times New Roman" panose="02020603050405020304" pitchFamily="18" charset="0"/>
                <a:cs typeface="Calibri" panose="020F0502020204030204" pitchFamily="34" charset="0"/>
              </a:rPr>
              <a:t>March 25, 2025</a:t>
            </a:r>
            <a:endParaRPr lang="en-US" sz="4000"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2" name="Rectangle 1">
            <a:extLst>
              <a:ext uri="{FF2B5EF4-FFF2-40B4-BE49-F238E27FC236}">
                <a16:creationId xmlns:a16="http://schemas.microsoft.com/office/drawing/2014/main" id="{24EDB4A7-683B-2014-E31E-D8D4436F6537}"/>
              </a:ext>
            </a:extLst>
          </p:cNvPr>
          <p:cNvSpPr/>
          <p:nvPr/>
        </p:nvSpPr>
        <p:spPr>
          <a:xfrm>
            <a:off x="48440" y="1881052"/>
            <a:ext cx="12082999" cy="2893100"/>
          </a:xfrm>
          <a:prstGeom prst="rect">
            <a:avLst/>
          </a:prstGeom>
          <a:solidFill>
            <a:schemeClr val="bg1">
              <a:lumMod val="95000"/>
            </a:schemeClr>
          </a:solidFill>
          <a:ln w="38100">
            <a:solidFill>
              <a:schemeClr val="tx1"/>
            </a:solidFill>
          </a:ln>
        </p:spPr>
        <p:txBody>
          <a:bodyPr wrap="square">
            <a:spAutoFit/>
          </a:bodyPr>
          <a:lstStyle/>
          <a:p>
            <a:pPr algn="ctr"/>
            <a:br>
              <a:rPr lang="en-US" sz="2400" b="1" dirty="0">
                <a:latin typeface="Calibri" panose="020F0502020204030204" pitchFamily="34" charset="0"/>
                <a:ea typeface="Times New Roman" panose="02020603050405020304" pitchFamily="18" charset="0"/>
                <a:cs typeface="Calibri" panose="020F0502020204030204" pitchFamily="34" charset="0"/>
              </a:rPr>
            </a:br>
            <a:r>
              <a:rPr lang="en-US" sz="5400" b="1" dirty="0">
                <a:latin typeface="Calibri" panose="020F0502020204030204" pitchFamily="34" charset="0"/>
                <a:ea typeface="Times New Roman" panose="02020603050405020304" pitchFamily="18" charset="0"/>
                <a:cs typeface="Calibri" panose="020F0502020204030204" pitchFamily="34" charset="0"/>
              </a:rPr>
              <a:t>Tax Planning Strategies</a:t>
            </a:r>
          </a:p>
          <a:p>
            <a:pPr algn="ctr"/>
            <a:endParaRPr lang="en-US" sz="800" b="1" dirty="0">
              <a:latin typeface="Calibri" panose="020F0502020204030204" pitchFamily="34" charset="0"/>
              <a:ea typeface="Times New Roman" panose="02020603050405020304" pitchFamily="18" charset="0"/>
              <a:cs typeface="Calibri" panose="020F0502020204030204" pitchFamily="34" charset="0"/>
            </a:endParaRPr>
          </a:p>
          <a:p>
            <a:pPr algn="ctr"/>
            <a:endParaRPr lang="en-US" sz="800" b="1" dirty="0">
              <a:latin typeface="Calibri" panose="020F0502020204030204" pitchFamily="34" charset="0"/>
              <a:ea typeface="Times New Roman" panose="02020603050405020304" pitchFamily="18" charset="0"/>
              <a:cs typeface="Calibri" panose="020F0502020204030204" pitchFamily="34" charset="0"/>
            </a:endParaRPr>
          </a:p>
          <a:p>
            <a:pPr algn="ctr"/>
            <a:r>
              <a:rPr lang="en-US" sz="800" b="1" dirty="0">
                <a:latin typeface="Calibri" panose="020F0502020204030204" pitchFamily="34" charset="0"/>
                <a:ea typeface="Times New Roman" panose="02020603050405020304" pitchFamily="18" charset="0"/>
                <a:cs typeface="Calibri" panose="020F0502020204030204" pitchFamily="34" charset="0"/>
              </a:rPr>
              <a:t> </a:t>
            </a:r>
            <a:endParaRPr lang="en-US" sz="800" dirty="0">
              <a:latin typeface="Calibri" panose="020F0502020204030204" pitchFamily="34" charset="0"/>
              <a:ea typeface="Times New Roman" panose="02020603050405020304" pitchFamily="18" charset="0"/>
              <a:cs typeface="Calibri" panose="020F0502020204030204" pitchFamily="34" charset="0"/>
            </a:endParaRPr>
          </a:p>
          <a:p>
            <a:pPr algn="ctr"/>
            <a:r>
              <a:rPr lang="en-US" sz="4000" i="1" dirty="0">
                <a:solidFill>
                  <a:srgbClr val="C00000"/>
                </a:solidFill>
                <a:latin typeface="Calibri" panose="020F0502020204030204" pitchFamily="34" charset="0"/>
                <a:ea typeface="Times New Roman" panose="02020603050405020304" pitchFamily="18" charset="0"/>
                <a:cs typeface="Calibri" panose="020F0502020204030204" pitchFamily="34" charset="0"/>
              </a:rPr>
              <a:t>Manage Your Money Today</a:t>
            </a:r>
            <a:endParaRPr lang="en-US" sz="4000" dirty="0">
              <a:solidFill>
                <a:srgbClr val="C00000"/>
              </a:solidFill>
              <a:latin typeface="Calibri" panose="020F0502020204030204" pitchFamily="34" charset="0"/>
              <a:ea typeface="Times New Roman" panose="02020603050405020304" pitchFamily="18" charset="0"/>
              <a:cs typeface="Calibri" panose="020F0502020204030204" pitchFamily="34" charset="0"/>
            </a:endParaRPr>
          </a:p>
          <a:p>
            <a:pPr algn="ctr"/>
            <a:r>
              <a:rPr lang="en-US" sz="4000" i="1" dirty="0">
                <a:solidFill>
                  <a:srgbClr val="C00000"/>
                </a:solidFill>
                <a:latin typeface="Calibri" panose="020F0502020204030204" pitchFamily="34" charset="0"/>
                <a:ea typeface="Times New Roman" panose="02020603050405020304" pitchFamily="18" charset="0"/>
                <a:cs typeface="Calibri" panose="020F0502020204030204" pitchFamily="34" charset="0"/>
              </a:rPr>
              <a:t>Maximize Your Money in the Future</a:t>
            </a:r>
            <a:endParaRPr lang="en-US" sz="4000"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endParaRPr>
          </a:p>
        </p:txBody>
      </p:sp>
      <p:pic>
        <p:nvPicPr>
          <p:cNvPr id="4" name="Picture 3">
            <a:extLst>
              <a:ext uri="{FF2B5EF4-FFF2-40B4-BE49-F238E27FC236}">
                <a16:creationId xmlns:a16="http://schemas.microsoft.com/office/drawing/2014/main" id="{E5E9765B-418F-697B-6F7A-4B73D8F5A02C}"/>
              </a:ext>
            </a:extLst>
          </p:cNvPr>
          <p:cNvPicPr>
            <a:picLocks noChangeAspect="1"/>
          </p:cNvPicPr>
          <p:nvPr/>
        </p:nvPicPr>
        <p:blipFill>
          <a:blip r:embed="rId3"/>
          <a:stretch>
            <a:fillRect/>
          </a:stretch>
        </p:blipFill>
        <p:spPr>
          <a:xfrm>
            <a:off x="12112" y="5335009"/>
            <a:ext cx="1720178" cy="1529047"/>
          </a:xfrm>
          <a:prstGeom prst="rect">
            <a:avLst/>
          </a:prstGeom>
        </p:spPr>
      </p:pic>
    </p:spTree>
    <p:extLst>
      <p:ext uri="{BB962C8B-B14F-4D97-AF65-F5344CB8AC3E}">
        <p14:creationId xmlns:p14="http://schemas.microsoft.com/office/powerpoint/2010/main" val="19195353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Owning Your Financial Future</a:t>
            </a:r>
          </a:p>
        </p:txBody>
      </p:sp>
      <p:sp>
        <p:nvSpPr>
          <p:cNvPr id="3" name="Rounded Rectangle 2">
            <a:extLst>
              <a:ext uri="{FF2B5EF4-FFF2-40B4-BE49-F238E27FC236}">
                <a16:creationId xmlns:a16="http://schemas.microsoft.com/office/drawing/2014/main" id="{D53C31E6-C6D8-064C-A958-74D32146B58C}"/>
              </a:ext>
            </a:extLst>
          </p:cNvPr>
          <p:cNvSpPr/>
          <p:nvPr/>
        </p:nvSpPr>
        <p:spPr>
          <a:xfrm>
            <a:off x="4493780" y="1213001"/>
            <a:ext cx="3204437" cy="722696"/>
          </a:xfrm>
          <a:prstGeom prst="roundRect">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YOUR VALUES</a:t>
            </a:r>
          </a:p>
        </p:txBody>
      </p:sp>
      <p:sp>
        <p:nvSpPr>
          <p:cNvPr id="25" name="Rounded Rectangle 24">
            <a:extLst>
              <a:ext uri="{FF2B5EF4-FFF2-40B4-BE49-F238E27FC236}">
                <a16:creationId xmlns:a16="http://schemas.microsoft.com/office/drawing/2014/main" id="{F0CFA2F0-D932-AC48-B018-ED8275B2BF0A}"/>
              </a:ext>
            </a:extLst>
          </p:cNvPr>
          <p:cNvSpPr/>
          <p:nvPr/>
        </p:nvSpPr>
        <p:spPr>
          <a:xfrm>
            <a:off x="4267199" y="2248667"/>
            <a:ext cx="3657600" cy="722696"/>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YOUR GOALS</a:t>
            </a:r>
          </a:p>
        </p:txBody>
      </p:sp>
      <p:sp>
        <p:nvSpPr>
          <p:cNvPr id="26" name="Rounded Rectangle 25">
            <a:extLst>
              <a:ext uri="{FF2B5EF4-FFF2-40B4-BE49-F238E27FC236}">
                <a16:creationId xmlns:a16="http://schemas.microsoft.com/office/drawing/2014/main" id="{5FBBCEA9-EBDF-CD4C-9379-6E086AE9ED96}"/>
              </a:ext>
            </a:extLst>
          </p:cNvPr>
          <p:cNvSpPr/>
          <p:nvPr/>
        </p:nvSpPr>
        <p:spPr>
          <a:xfrm>
            <a:off x="4796562" y="2994577"/>
            <a:ext cx="2598875" cy="459999"/>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Career</a:t>
            </a:r>
          </a:p>
        </p:txBody>
      </p:sp>
      <p:sp>
        <p:nvSpPr>
          <p:cNvPr id="28" name="Rounded Rectangle 27">
            <a:extLst>
              <a:ext uri="{FF2B5EF4-FFF2-40B4-BE49-F238E27FC236}">
                <a16:creationId xmlns:a16="http://schemas.microsoft.com/office/drawing/2014/main" id="{D643C296-9584-8449-B0C6-9BD11C30C601}"/>
              </a:ext>
            </a:extLst>
          </p:cNvPr>
          <p:cNvSpPr/>
          <p:nvPr/>
        </p:nvSpPr>
        <p:spPr>
          <a:xfrm>
            <a:off x="7471637" y="2994577"/>
            <a:ext cx="2598875" cy="459999"/>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Family</a:t>
            </a:r>
          </a:p>
        </p:txBody>
      </p:sp>
      <p:sp>
        <p:nvSpPr>
          <p:cNvPr id="29" name="Rounded Rectangle 28">
            <a:extLst>
              <a:ext uri="{FF2B5EF4-FFF2-40B4-BE49-F238E27FC236}">
                <a16:creationId xmlns:a16="http://schemas.microsoft.com/office/drawing/2014/main" id="{F4CC8E6D-533D-8143-986F-25B75942206E}"/>
              </a:ext>
            </a:extLst>
          </p:cNvPr>
          <p:cNvSpPr/>
          <p:nvPr/>
        </p:nvSpPr>
        <p:spPr>
          <a:xfrm>
            <a:off x="2121487" y="2994577"/>
            <a:ext cx="2598875" cy="459999"/>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Education</a:t>
            </a:r>
          </a:p>
        </p:txBody>
      </p:sp>
      <p:sp>
        <p:nvSpPr>
          <p:cNvPr id="30" name="Rounded Rectangle 29">
            <a:extLst>
              <a:ext uri="{FF2B5EF4-FFF2-40B4-BE49-F238E27FC236}">
                <a16:creationId xmlns:a16="http://schemas.microsoft.com/office/drawing/2014/main" id="{06838B02-27E1-914E-8454-9C2A7B856710}"/>
              </a:ext>
            </a:extLst>
          </p:cNvPr>
          <p:cNvSpPr/>
          <p:nvPr/>
        </p:nvSpPr>
        <p:spPr>
          <a:xfrm>
            <a:off x="3847243" y="3780584"/>
            <a:ext cx="4652542" cy="722696"/>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FINANCIAL STRATEGIES</a:t>
            </a:r>
          </a:p>
        </p:txBody>
      </p:sp>
      <p:sp>
        <p:nvSpPr>
          <p:cNvPr id="31" name="Rounded Rectangle 30">
            <a:extLst>
              <a:ext uri="{FF2B5EF4-FFF2-40B4-BE49-F238E27FC236}">
                <a16:creationId xmlns:a16="http://schemas.microsoft.com/office/drawing/2014/main" id="{FA4F7E42-6B02-D749-BCDC-981324BD1602}"/>
              </a:ext>
            </a:extLst>
          </p:cNvPr>
          <p:cNvSpPr/>
          <p:nvPr/>
        </p:nvSpPr>
        <p:spPr>
          <a:xfrm>
            <a:off x="758965" y="4606390"/>
            <a:ext cx="2598875" cy="1013250"/>
          </a:xfrm>
          <a:prstGeom prst="roundRect">
            <a:avLst/>
          </a:prstGeom>
          <a:solidFill>
            <a:schemeClr val="accent1">
              <a:lumMod val="20000"/>
              <a:lumOff val="80000"/>
            </a:scheme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Investing</a:t>
            </a:r>
          </a:p>
        </p:txBody>
      </p:sp>
      <p:sp>
        <p:nvSpPr>
          <p:cNvPr id="32" name="Rounded Rectangle 31">
            <a:extLst>
              <a:ext uri="{FF2B5EF4-FFF2-40B4-BE49-F238E27FC236}">
                <a16:creationId xmlns:a16="http://schemas.microsoft.com/office/drawing/2014/main" id="{18318BA2-A959-D941-9A32-851411F4C47A}"/>
              </a:ext>
            </a:extLst>
          </p:cNvPr>
          <p:cNvSpPr/>
          <p:nvPr/>
        </p:nvSpPr>
        <p:spPr>
          <a:xfrm>
            <a:off x="6127541" y="4606390"/>
            <a:ext cx="2598875" cy="1013250"/>
          </a:xfrm>
          <a:prstGeom prst="roundRect">
            <a:avLst/>
          </a:prstGeom>
          <a:solidFill>
            <a:schemeClr val="accent1">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tx1"/>
                </a:solidFill>
              </a:rPr>
              <a:t>Debt Management</a:t>
            </a:r>
          </a:p>
        </p:txBody>
      </p:sp>
      <p:sp>
        <p:nvSpPr>
          <p:cNvPr id="33" name="Rounded Rectangle 32">
            <a:extLst>
              <a:ext uri="{FF2B5EF4-FFF2-40B4-BE49-F238E27FC236}">
                <a16:creationId xmlns:a16="http://schemas.microsoft.com/office/drawing/2014/main" id="{9E2E315C-0D49-2440-A3F2-682CE227D778}"/>
              </a:ext>
            </a:extLst>
          </p:cNvPr>
          <p:cNvSpPr/>
          <p:nvPr/>
        </p:nvSpPr>
        <p:spPr>
          <a:xfrm>
            <a:off x="3420924" y="4617097"/>
            <a:ext cx="2598875" cy="1028488"/>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Income &amp; Expense Management</a:t>
            </a:r>
          </a:p>
        </p:txBody>
      </p:sp>
      <p:sp>
        <p:nvSpPr>
          <p:cNvPr id="34" name="Rounded Rectangle 33">
            <a:extLst>
              <a:ext uri="{FF2B5EF4-FFF2-40B4-BE49-F238E27FC236}">
                <a16:creationId xmlns:a16="http://schemas.microsoft.com/office/drawing/2014/main" id="{D3E10B83-F223-2941-AFE3-12DF5222609F}"/>
              </a:ext>
            </a:extLst>
          </p:cNvPr>
          <p:cNvSpPr/>
          <p:nvPr/>
        </p:nvSpPr>
        <p:spPr>
          <a:xfrm>
            <a:off x="8834158" y="4586066"/>
            <a:ext cx="2598875" cy="1028488"/>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bg1"/>
                </a:solidFill>
              </a:rPr>
              <a:t>Taxes, Insurance &amp; Other</a:t>
            </a:r>
          </a:p>
        </p:txBody>
      </p:sp>
      <p:cxnSp>
        <p:nvCxnSpPr>
          <p:cNvPr id="2" name="Straight Arrow Connector 1">
            <a:extLst>
              <a:ext uri="{FF2B5EF4-FFF2-40B4-BE49-F238E27FC236}">
                <a16:creationId xmlns:a16="http://schemas.microsoft.com/office/drawing/2014/main" id="{B44DB77E-8139-41BA-8F2E-99B40CC2C0B9}"/>
              </a:ext>
            </a:extLst>
          </p:cNvPr>
          <p:cNvCxnSpPr>
            <a:cxnSpLocks/>
          </p:cNvCxnSpPr>
          <p:nvPr/>
        </p:nvCxnSpPr>
        <p:spPr>
          <a:xfrm flipH="1">
            <a:off x="1638496" y="1453351"/>
            <a:ext cx="2779084" cy="3132715"/>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 name="Straight Arrow Connector 3">
            <a:extLst>
              <a:ext uri="{FF2B5EF4-FFF2-40B4-BE49-F238E27FC236}">
                <a16:creationId xmlns:a16="http://schemas.microsoft.com/office/drawing/2014/main" id="{A3130A78-A675-64AE-DBC7-500367A5819D}"/>
              </a:ext>
            </a:extLst>
          </p:cNvPr>
          <p:cNvCxnSpPr>
            <a:cxnSpLocks/>
          </p:cNvCxnSpPr>
          <p:nvPr/>
        </p:nvCxnSpPr>
        <p:spPr>
          <a:xfrm flipH="1">
            <a:off x="3815053" y="1822652"/>
            <a:ext cx="858742" cy="3006636"/>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3DD88E1B-3963-23DA-970D-CDE1938DCB90}"/>
              </a:ext>
            </a:extLst>
          </p:cNvPr>
          <p:cNvCxnSpPr>
            <a:cxnSpLocks/>
          </p:cNvCxnSpPr>
          <p:nvPr/>
        </p:nvCxnSpPr>
        <p:spPr>
          <a:xfrm>
            <a:off x="7425909" y="1822652"/>
            <a:ext cx="1073876" cy="3006636"/>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89C94DC0-F986-7A33-4470-704D35168A42}"/>
              </a:ext>
            </a:extLst>
          </p:cNvPr>
          <p:cNvCxnSpPr>
            <a:cxnSpLocks/>
          </p:cNvCxnSpPr>
          <p:nvPr/>
        </p:nvCxnSpPr>
        <p:spPr>
          <a:xfrm>
            <a:off x="7817716" y="1477446"/>
            <a:ext cx="3197473" cy="3025834"/>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07FDABA9-1E2D-F484-5F9F-7A7A42FBA8FC}"/>
              </a:ext>
            </a:extLst>
          </p:cNvPr>
          <p:cNvCxnSpPr>
            <a:cxnSpLocks/>
          </p:cNvCxnSpPr>
          <p:nvPr/>
        </p:nvCxnSpPr>
        <p:spPr>
          <a:xfrm>
            <a:off x="4462189" y="3325970"/>
            <a:ext cx="868724" cy="607268"/>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1D070BF0-D66B-70A5-BF85-28817121BB58}"/>
              </a:ext>
            </a:extLst>
          </p:cNvPr>
          <p:cNvCxnSpPr>
            <a:cxnSpLocks/>
          </p:cNvCxnSpPr>
          <p:nvPr/>
        </p:nvCxnSpPr>
        <p:spPr>
          <a:xfrm flipH="1">
            <a:off x="7000307" y="3325970"/>
            <a:ext cx="817409" cy="607268"/>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556F62BE-F8F7-671A-ABA6-C223D32D25F3}"/>
              </a:ext>
            </a:extLst>
          </p:cNvPr>
          <p:cNvCxnSpPr>
            <a:cxnSpLocks/>
          </p:cNvCxnSpPr>
          <p:nvPr/>
        </p:nvCxnSpPr>
        <p:spPr>
          <a:xfrm>
            <a:off x="6237656" y="3325970"/>
            <a:ext cx="0" cy="694675"/>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73293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0066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Opening Quiz – Question #1</a:t>
            </a:r>
          </a:p>
        </p:txBody>
      </p:sp>
      <p:sp>
        <p:nvSpPr>
          <p:cNvPr id="5" name="Rectangle 4">
            <a:extLst>
              <a:ext uri="{FF2B5EF4-FFF2-40B4-BE49-F238E27FC236}">
                <a16:creationId xmlns:a16="http://schemas.microsoft.com/office/drawing/2014/main" id="{2BF90BB5-7B1B-0F43-AA20-3C4169FB1841}"/>
              </a:ext>
            </a:extLst>
          </p:cNvPr>
          <p:cNvSpPr/>
          <p:nvPr/>
        </p:nvSpPr>
        <p:spPr>
          <a:xfrm>
            <a:off x="4880837" y="6600636"/>
            <a:ext cx="1289849" cy="193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2">
            <a:extLst>
              <a:ext uri="{FF2B5EF4-FFF2-40B4-BE49-F238E27FC236}">
                <a16:creationId xmlns:a16="http://schemas.microsoft.com/office/drawing/2014/main" id="{7D1EADFC-BEDB-3649-A420-CD78C1C65BD6}"/>
              </a:ext>
            </a:extLst>
          </p:cNvPr>
          <p:cNvSpPr txBox="1">
            <a:spLocks/>
          </p:cNvSpPr>
          <p:nvPr/>
        </p:nvSpPr>
        <p:spPr>
          <a:xfrm>
            <a:off x="838199" y="1241404"/>
            <a:ext cx="10861275" cy="49355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solidFill>
                  <a:srgbClr val="C00000"/>
                </a:solidFill>
              </a:rPr>
              <a:t>If you sold cookies out of your apartment during 2024 and receive $500 from those sales, you owe taxes on that $500 of income.</a:t>
            </a:r>
          </a:p>
        </p:txBody>
      </p:sp>
      <p:sp>
        <p:nvSpPr>
          <p:cNvPr id="7" name="Content Placeholder 2">
            <a:extLst>
              <a:ext uri="{FF2B5EF4-FFF2-40B4-BE49-F238E27FC236}">
                <a16:creationId xmlns:a16="http://schemas.microsoft.com/office/drawing/2014/main" id="{24B00CC3-A908-7E65-7DD6-782DA5403952}"/>
              </a:ext>
            </a:extLst>
          </p:cNvPr>
          <p:cNvSpPr txBox="1">
            <a:spLocks/>
          </p:cNvSpPr>
          <p:nvPr/>
        </p:nvSpPr>
        <p:spPr>
          <a:xfrm>
            <a:off x="838199" y="2731090"/>
            <a:ext cx="5257801" cy="1374628"/>
          </a:xfrm>
          <a:prstGeom prst="rect">
            <a:avLst/>
          </a:prstGeom>
          <a:solidFill>
            <a:srgbClr val="C00000"/>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TRUE</a:t>
            </a:r>
          </a:p>
        </p:txBody>
      </p:sp>
      <p:sp>
        <p:nvSpPr>
          <p:cNvPr id="9" name="Content Placeholder 2">
            <a:extLst>
              <a:ext uri="{FF2B5EF4-FFF2-40B4-BE49-F238E27FC236}">
                <a16:creationId xmlns:a16="http://schemas.microsoft.com/office/drawing/2014/main" id="{930B5E4C-EE80-9259-33F1-149CEA97477F}"/>
              </a:ext>
            </a:extLst>
          </p:cNvPr>
          <p:cNvSpPr txBox="1">
            <a:spLocks/>
          </p:cNvSpPr>
          <p:nvPr/>
        </p:nvSpPr>
        <p:spPr>
          <a:xfrm>
            <a:off x="6170687" y="2731090"/>
            <a:ext cx="5257801" cy="1374628"/>
          </a:xfrm>
          <a:prstGeom prst="rect">
            <a:avLst/>
          </a:prstGeom>
          <a:solidFill>
            <a:schemeClr val="tx1"/>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FALSE</a:t>
            </a:r>
          </a:p>
        </p:txBody>
      </p:sp>
    </p:spTree>
    <p:extLst>
      <p:ext uri="{BB962C8B-B14F-4D97-AF65-F5344CB8AC3E}">
        <p14:creationId xmlns:p14="http://schemas.microsoft.com/office/powerpoint/2010/main" val="30627824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0066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Opening Quiz – Question #1</a:t>
            </a:r>
          </a:p>
        </p:txBody>
      </p:sp>
      <p:sp>
        <p:nvSpPr>
          <p:cNvPr id="5" name="Rectangle 4">
            <a:extLst>
              <a:ext uri="{FF2B5EF4-FFF2-40B4-BE49-F238E27FC236}">
                <a16:creationId xmlns:a16="http://schemas.microsoft.com/office/drawing/2014/main" id="{2BF90BB5-7B1B-0F43-AA20-3C4169FB1841}"/>
              </a:ext>
            </a:extLst>
          </p:cNvPr>
          <p:cNvSpPr/>
          <p:nvPr/>
        </p:nvSpPr>
        <p:spPr>
          <a:xfrm>
            <a:off x="4880837" y="6600636"/>
            <a:ext cx="1289849" cy="193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2">
            <a:extLst>
              <a:ext uri="{FF2B5EF4-FFF2-40B4-BE49-F238E27FC236}">
                <a16:creationId xmlns:a16="http://schemas.microsoft.com/office/drawing/2014/main" id="{7D1EADFC-BEDB-3649-A420-CD78C1C65BD6}"/>
              </a:ext>
            </a:extLst>
          </p:cNvPr>
          <p:cNvSpPr txBox="1">
            <a:spLocks/>
          </p:cNvSpPr>
          <p:nvPr/>
        </p:nvSpPr>
        <p:spPr>
          <a:xfrm>
            <a:off x="838199" y="1241404"/>
            <a:ext cx="10861275" cy="49355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solidFill>
                  <a:srgbClr val="C00000"/>
                </a:solidFill>
              </a:rPr>
              <a:t>If you sold cookies out of your apartment during 2024 and receive $500 from those sales, you owe taxes on that $500 of income.</a:t>
            </a:r>
          </a:p>
        </p:txBody>
      </p:sp>
      <p:sp>
        <p:nvSpPr>
          <p:cNvPr id="7" name="Content Placeholder 2">
            <a:extLst>
              <a:ext uri="{FF2B5EF4-FFF2-40B4-BE49-F238E27FC236}">
                <a16:creationId xmlns:a16="http://schemas.microsoft.com/office/drawing/2014/main" id="{24B00CC3-A908-7E65-7DD6-782DA5403952}"/>
              </a:ext>
            </a:extLst>
          </p:cNvPr>
          <p:cNvSpPr txBox="1">
            <a:spLocks/>
          </p:cNvSpPr>
          <p:nvPr/>
        </p:nvSpPr>
        <p:spPr>
          <a:xfrm>
            <a:off x="838199" y="2731090"/>
            <a:ext cx="5257801" cy="1374628"/>
          </a:xfrm>
          <a:prstGeom prst="rect">
            <a:avLst/>
          </a:prstGeom>
          <a:solidFill>
            <a:schemeClr val="bg1">
              <a:lumMod val="7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TRUE</a:t>
            </a:r>
          </a:p>
        </p:txBody>
      </p:sp>
      <p:sp>
        <p:nvSpPr>
          <p:cNvPr id="9" name="Content Placeholder 2">
            <a:extLst>
              <a:ext uri="{FF2B5EF4-FFF2-40B4-BE49-F238E27FC236}">
                <a16:creationId xmlns:a16="http://schemas.microsoft.com/office/drawing/2014/main" id="{930B5E4C-EE80-9259-33F1-149CEA97477F}"/>
              </a:ext>
            </a:extLst>
          </p:cNvPr>
          <p:cNvSpPr txBox="1">
            <a:spLocks/>
          </p:cNvSpPr>
          <p:nvPr/>
        </p:nvSpPr>
        <p:spPr>
          <a:xfrm>
            <a:off x="6170687" y="2731090"/>
            <a:ext cx="5257801" cy="1374628"/>
          </a:xfrm>
          <a:prstGeom prst="rect">
            <a:avLst/>
          </a:prstGeom>
          <a:solidFill>
            <a:schemeClr val="bg1">
              <a:lumMod val="7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a:solidFill>
                  <a:schemeClr val="bg1"/>
                </a:solidFill>
              </a:rPr>
              <a:t>FALSE</a:t>
            </a:r>
            <a:endParaRPr lang="en-US" sz="5000" b="1" dirty="0">
              <a:solidFill>
                <a:schemeClr val="bg1"/>
              </a:solidFill>
            </a:endParaRPr>
          </a:p>
        </p:txBody>
      </p:sp>
      <p:sp>
        <p:nvSpPr>
          <p:cNvPr id="2" name="Content Placeholder 2">
            <a:extLst>
              <a:ext uri="{FF2B5EF4-FFF2-40B4-BE49-F238E27FC236}">
                <a16:creationId xmlns:a16="http://schemas.microsoft.com/office/drawing/2014/main" id="{D90CB717-BA0B-1BA0-BB91-1D9AC7ECCE54}"/>
              </a:ext>
            </a:extLst>
          </p:cNvPr>
          <p:cNvSpPr txBox="1">
            <a:spLocks/>
          </p:cNvSpPr>
          <p:nvPr/>
        </p:nvSpPr>
        <p:spPr>
          <a:xfrm>
            <a:off x="3467099" y="4326858"/>
            <a:ext cx="5257801" cy="1374628"/>
          </a:xfrm>
          <a:prstGeom prst="rect">
            <a:avLst/>
          </a:prstGeom>
          <a:solidFill>
            <a:srgbClr val="006600"/>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Maybe</a:t>
            </a:r>
          </a:p>
        </p:txBody>
      </p:sp>
    </p:spTree>
    <p:extLst>
      <p:ext uri="{BB962C8B-B14F-4D97-AF65-F5344CB8AC3E}">
        <p14:creationId xmlns:p14="http://schemas.microsoft.com/office/powerpoint/2010/main" val="16512876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0066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Opening Quiz – Question #2</a:t>
            </a:r>
          </a:p>
        </p:txBody>
      </p:sp>
      <p:sp>
        <p:nvSpPr>
          <p:cNvPr id="5" name="Rectangle 4">
            <a:extLst>
              <a:ext uri="{FF2B5EF4-FFF2-40B4-BE49-F238E27FC236}">
                <a16:creationId xmlns:a16="http://schemas.microsoft.com/office/drawing/2014/main" id="{2BF90BB5-7B1B-0F43-AA20-3C4169FB1841}"/>
              </a:ext>
            </a:extLst>
          </p:cNvPr>
          <p:cNvSpPr/>
          <p:nvPr/>
        </p:nvSpPr>
        <p:spPr>
          <a:xfrm>
            <a:off x="4880837" y="6600636"/>
            <a:ext cx="1289849" cy="193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2">
            <a:extLst>
              <a:ext uri="{FF2B5EF4-FFF2-40B4-BE49-F238E27FC236}">
                <a16:creationId xmlns:a16="http://schemas.microsoft.com/office/drawing/2014/main" id="{7D1EADFC-BEDB-3649-A420-CD78C1C65BD6}"/>
              </a:ext>
            </a:extLst>
          </p:cNvPr>
          <p:cNvSpPr txBox="1">
            <a:spLocks/>
          </p:cNvSpPr>
          <p:nvPr/>
        </p:nvSpPr>
        <p:spPr>
          <a:xfrm>
            <a:off x="838199" y="1241404"/>
            <a:ext cx="10861275" cy="49355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solidFill>
                  <a:srgbClr val="C00000"/>
                </a:solidFill>
              </a:rPr>
              <a:t>If you sold cookies out of your apartment during 2024 and receive $500 from those sales, and spent $200 making those cookies, what do you owe taxes on?</a:t>
            </a:r>
          </a:p>
        </p:txBody>
      </p:sp>
      <p:sp>
        <p:nvSpPr>
          <p:cNvPr id="7" name="Content Placeholder 2">
            <a:extLst>
              <a:ext uri="{FF2B5EF4-FFF2-40B4-BE49-F238E27FC236}">
                <a16:creationId xmlns:a16="http://schemas.microsoft.com/office/drawing/2014/main" id="{24B00CC3-A908-7E65-7DD6-782DA5403952}"/>
              </a:ext>
            </a:extLst>
          </p:cNvPr>
          <p:cNvSpPr txBox="1">
            <a:spLocks/>
          </p:cNvSpPr>
          <p:nvPr/>
        </p:nvSpPr>
        <p:spPr>
          <a:xfrm>
            <a:off x="838199" y="2731090"/>
            <a:ext cx="5257801" cy="1374628"/>
          </a:xfrm>
          <a:prstGeom prst="rect">
            <a:avLst/>
          </a:prstGeom>
          <a:solidFill>
            <a:srgbClr val="C00000"/>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$500</a:t>
            </a:r>
          </a:p>
        </p:txBody>
      </p:sp>
      <p:sp>
        <p:nvSpPr>
          <p:cNvPr id="9" name="Content Placeholder 2">
            <a:extLst>
              <a:ext uri="{FF2B5EF4-FFF2-40B4-BE49-F238E27FC236}">
                <a16:creationId xmlns:a16="http://schemas.microsoft.com/office/drawing/2014/main" id="{930B5E4C-EE80-9259-33F1-149CEA97477F}"/>
              </a:ext>
            </a:extLst>
          </p:cNvPr>
          <p:cNvSpPr txBox="1">
            <a:spLocks/>
          </p:cNvSpPr>
          <p:nvPr/>
        </p:nvSpPr>
        <p:spPr>
          <a:xfrm>
            <a:off x="6170687" y="2731090"/>
            <a:ext cx="5257801" cy="1374628"/>
          </a:xfrm>
          <a:prstGeom prst="rect">
            <a:avLst/>
          </a:prstGeom>
          <a:solidFill>
            <a:schemeClr val="tx1"/>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$300</a:t>
            </a:r>
          </a:p>
        </p:txBody>
      </p:sp>
      <p:sp>
        <p:nvSpPr>
          <p:cNvPr id="2" name="Content Placeholder 2">
            <a:extLst>
              <a:ext uri="{FF2B5EF4-FFF2-40B4-BE49-F238E27FC236}">
                <a16:creationId xmlns:a16="http://schemas.microsoft.com/office/drawing/2014/main" id="{E06E2623-08CC-3E8C-22A7-136EDFFBE070}"/>
              </a:ext>
            </a:extLst>
          </p:cNvPr>
          <p:cNvSpPr txBox="1">
            <a:spLocks/>
          </p:cNvSpPr>
          <p:nvPr/>
        </p:nvSpPr>
        <p:spPr>
          <a:xfrm>
            <a:off x="838199" y="4220776"/>
            <a:ext cx="5257801" cy="1374628"/>
          </a:xfrm>
          <a:prstGeom prst="rect">
            <a:avLst/>
          </a:prstGeom>
          <a:solidFill>
            <a:srgbClr val="006600"/>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$200</a:t>
            </a:r>
          </a:p>
        </p:txBody>
      </p:sp>
      <p:sp>
        <p:nvSpPr>
          <p:cNvPr id="3" name="Content Placeholder 2">
            <a:extLst>
              <a:ext uri="{FF2B5EF4-FFF2-40B4-BE49-F238E27FC236}">
                <a16:creationId xmlns:a16="http://schemas.microsoft.com/office/drawing/2014/main" id="{A92E9D02-454B-DEC4-0A36-E288E690DEFF}"/>
              </a:ext>
            </a:extLst>
          </p:cNvPr>
          <p:cNvSpPr txBox="1">
            <a:spLocks/>
          </p:cNvSpPr>
          <p:nvPr/>
        </p:nvSpPr>
        <p:spPr>
          <a:xfrm>
            <a:off x="6170687" y="4220776"/>
            <a:ext cx="5257801" cy="1374628"/>
          </a:xfrm>
          <a:prstGeom prst="rect">
            <a:avLst/>
          </a:prstGeom>
          <a:solidFill>
            <a:srgbClr val="0000CC"/>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$0</a:t>
            </a:r>
          </a:p>
        </p:txBody>
      </p:sp>
    </p:spTree>
    <p:extLst>
      <p:ext uri="{BB962C8B-B14F-4D97-AF65-F5344CB8AC3E}">
        <p14:creationId xmlns:p14="http://schemas.microsoft.com/office/powerpoint/2010/main" val="26568031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0066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Opening Quiz – Question #2</a:t>
            </a:r>
          </a:p>
        </p:txBody>
      </p:sp>
      <p:sp>
        <p:nvSpPr>
          <p:cNvPr id="5" name="Rectangle 4">
            <a:extLst>
              <a:ext uri="{FF2B5EF4-FFF2-40B4-BE49-F238E27FC236}">
                <a16:creationId xmlns:a16="http://schemas.microsoft.com/office/drawing/2014/main" id="{2BF90BB5-7B1B-0F43-AA20-3C4169FB1841}"/>
              </a:ext>
            </a:extLst>
          </p:cNvPr>
          <p:cNvSpPr/>
          <p:nvPr/>
        </p:nvSpPr>
        <p:spPr>
          <a:xfrm>
            <a:off x="4880837" y="6600636"/>
            <a:ext cx="1289849" cy="193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2">
            <a:extLst>
              <a:ext uri="{FF2B5EF4-FFF2-40B4-BE49-F238E27FC236}">
                <a16:creationId xmlns:a16="http://schemas.microsoft.com/office/drawing/2014/main" id="{7D1EADFC-BEDB-3649-A420-CD78C1C65BD6}"/>
              </a:ext>
            </a:extLst>
          </p:cNvPr>
          <p:cNvSpPr txBox="1">
            <a:spLocks/>
          </p:cNvSpPr>
          <p:nvPr/>
        </p:nvSpPr>
        <p:spPr>
          <a:xfrm>
            <a:off x="838199" y="1241404"/>
            <a:ext cx="10861275" cy="49355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solidFill>
                  <a:srgbClr val="C00000"/>
                </a:solidFill>
              </a:rPr>
              <a:t>If you sold cookies out of your apartment during 2024 and receive $500 from those sales, and spent $200 making those cookies, what do you owe taxes on?</a:t>
            </a:r>
          </a:p>
        </p:txBody>
      </p:sp>
      <p:sp>
        <p:nvSpPr>
          <p:cNvPr id="7" name="Content Placeholder 2">
            <a:extLst>
              <a:ext uri="{FF2B5EF4-FFF2-40B4-BE49-F238E27FC236}">
                <a16:creationId xmlns:a16="http://schemas.microsoft.com/office/drawing/2014/main" id="{24B00CC3-A908-7E65-7DD6-782DA5403952}"/>
              </a:ext>
            </a:extLst>
          </p:cNvPr>
          <p:cNvSpPr txBox="1">
            <a:spLocks/>
          </p:cNvSpPr>
          <p:nvPr/>
        </p:nvSpPr>
        <p:spPr>
          <a:xfrm>
            <a:off x="838199" y="2731090"/>
            <a:ext cx="5257801" cy="1374628"/>
          </a:xfrm>
          <a:prstGeom prst="rect">
            <a:avLst/>
          </a:prstGeom>
          <a:solidFill>
            <a:schemeClr val="bg1">
              <a:lumMod val="7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$500</a:t>
            </a:r>
          </a:p>
        </p:txBody>
      </p:sp>
      <p:sp>
        <p:nvSpPr>
          <p:cNvPr id="9" name="Content Placeholder 2">
            <a:extLst>
              <a:ext uri="{FF2B5EF4-FFF2-40B4-BE49-F238E27FC236}">
                <a16:creationId xmlns:a16="http://schemas.microsoft.com/office/drawing/2014/main" id="{930B5E4C-EE80-9259-33F1-149CEA97477F}"/>
              </a:ext>
            </a:extLst>
          </p:cNvPr>
          <p:cNvSpPr txBox="1">
            <a:spLocks/>
          </p:cNvSpPr>
          <p:nvPr/>
        </p:nvSpPr>
        <p:spPr>
          <a:xfrm>
            <a:off x="6170687" y="2731090"/>
            <a:ext cx="5257801" cy="1374628"/>
          </a:xfrm>
          <a:prstGeom prst="rect">
            <a:avLst/>
          </a:prstGeom>
          <a:solidFill>
            <a:schemeClr val="tx1"/>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$300</a:t>
            </a:r>
          </a:p>
        </p:txBody>
      </p:sp>
      <p:sp>
        <p:nvSpPr>
          <p:cNvPr id="2" name="Content Placeholder 2">
            <a:extLst>
              <a:ext uri="{FF2B5EF4-FFF2-40B4-BE49-F238E27FC236}">
                <a16:creationId xmlns:a16="http://schemas.microsoft.com/office/drawing/2014/main" id="{E06E2623-08CC-3E8C-22A7-136EDFFBE070}"/>
              </a:ext>
            </a:extLst>
          </p:cNvPr>
          <p:cNvSpPr txBox="1">
            <a:spLocks/>
          </p:cNvSpPr>
          <p:nvPr/>
        </p:nvSpPr>
        <p:spPr>
          <a:xfrm>
            <a:off x="838199" y="4220776"/>
            <a:ext cx="5257801" cy="1374628"/>
          </a:xfrm>
          <a:prstGeom prst="rect">
            <a:avLst/>
          </a:prstGeom>
          <a:solidFill>
            <a:schemeClr val="bg1">
              <a:lumMod val="7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$200</a:t>
            </a:r>
          </a:p>
        </p:txBody>
      </p:sp>
      <p:sp>
        <p:nvSpPr>
          <p:cNvPr id="3" name="Content Placeholder 2">
            <a:extLst>
              <a:ext uri="{FF2B5EF4-FFF2-40B4-BE49-F238E27FC236}">
                <a16:creationId xmlns:a16="http://schemas.microsoft.com/office/drawing/2014/main" id="{A92E9D02-454B-DEC4-0A36-E288E690DEFF}"/>
              </a:ext>
            </a:extLst>
          </p:cNvPr>
          <p:cNvSpPr txBox="1">
            <a:spLocks/>
          </p:cNvSpPr>
          <p:nvPr/>
        </p:nvSpPr>
        <p:spPr>
          <a:xfrm>
            <a:off x="6170687" y="4220776"/>
            <a:ext cx="5257801" cy="1374628"/>
          </a:xfrm>
          <a:prstGeom prst="rect">
            <a:avLst/>
          </a:prstGeom>
          <a:solidFill>
            <a:schemeClr val="bg1">
              <a:lumMod val="7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$0</a:t>
            </a:r>
          </a:p>
        </p:txBody>
      </p:sp>
    </p:spTree>
    <p:extLst>
      <p:ext uri="{BB962C8B-B14F-4D97-AF65-F5344CB8AC3E}">
        <p14:creationId xmlns:p14="http://schemas.microsoft.com/office/powerpoint/2010/main" val="35526969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0066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Opening Quiz – Question #3</a:t>
            </a:r>
          </a:p>
        </p:txBody>
      </p:sp>
      <p:sp>
        <p:nvSpPr>
          <p:cNvPr id="5" name="Rectangle 4">
            <a:extLst>
              <a:ext uri="{FF2B5EF4-FFF2-40B4-BE49-F238E27FC236}">
                <a16:creationId xmlns:a16="http://schemas.microsoft.com/office/drawing/2014/main" id="{2BF90BB5-7B1B-0F43-AA20-3C4169FB1841}"/>
              </a:ext>
            </a:extLst>
          </p:cNvPr>
          <p:cNvSpPr/>
          <p:nvPr/>
        </p:nvSpPr>
        <p:spPr>
          <a:xfrm>
            <a:off x="4880837" y="6600636"/>
            <a:ext cx="1289849" cy="193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2">
            <a:extLst>
              <a:ext uri="{FF2B5EF4-FFF2-40B4-BE49-F238E27FC236}">
                <a16:creationId xmlns:a16="http://schemas.microsoft.com/office/drawing/2014/main" id="{7D1EADFC-BEDB-3649-A420-CD78C1C65BD6}"/>
              </a:ext>
            </a:extLst>
          </p:cNvPr>
          <p:cNvSpPr txBox="1">
            <a:spLocks/>
          </p:cNvSpPr>
          <p:nvPr/>
        </p:nvSpPr>
        <p:spPr>
          <a:xfrm>
            <a:off x="838199" y="1241404"/>
            <a:ext cx="10861275" cy="49355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solidFill>
                  <a:srgbClr val="C00000"/>
                </a:solidFill>
              </a:rPr>
              <a:t>If you sold cookies out of your apartment during 2024 and receive $500 from those sales, and spent $700 making those cookies, what do you owe taxes on?</a:t>
            </a:r>
          </a:p>
        </p:txBody>
      </p:sp>
      <p:sp>
        <p:nvSpPr>
          <p:cNvPr id="7" name="Content Placeholder 2">
            <a:extLst>
              <a:ext uri="{FF2B5EF4-FFF2-40B4-BE49-F238E27FC236}">
                <a16:creationId xmlns:a16="http://schemas.microsoft.com/office/drawing/2014/main" id="{24B00CC3-A908-7E65-7DD6-782DA5403952}"/>
              </a:ext>
            </a:extLst>
          </p:cNvPr>
          <p:cNvSpPr txBox="1">
            <a:spLocks/>
          </p:cNvSpPr>
          <p:nvPr/>
        </p:nvSpPr>
        <p:spPr>
          <a:xfrm>
            <a:off x="838199" y="2731090"/>
            <a:ext cx="5257801" cy="1374628"/>
          </a:xfrm>
          <a:prstGeom prst="rect">
            <a:avLst/>
          </a:prstGeom>
          <a:solidFill>
            <a:srgbClr val="C00000"/>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$500</a:t>
            </a:r>
          </a:p>
        </p:txBody>
      </p:sp>
      <p:sp>
        <p:nvSpPr>
          <p:cNvPr id="9" name="Content Placeholder 2">
            <a:extLst>
              <a:ext uri="{FF2B5EF4-FFF2-40B4-BE49-F238E27FC236}">
                <a16:creationId xmlns:a16="http://schemas.microsoft.com/office/drawing/2014/main" id="{930B5E4C-EE80-9259-33F1-149CEA97477F}"/>
              </a:ext>
            </a:extLst>
          </p:cNvPr>
          <p:cNvSpPr txBox="1">
            <a:spLocks/>
          </p:cNvSpPr>
          <p:nvPr/>
        </p:nvSpPr>
        <p:spPr>
          <a:xfrm>
            <a:off x="6170687" y="2731090"/>
            <a:ext cx="5257801" cy="1374628"/>
          </a:xfrm>
          <a:prstGeom prst="rect">
            <a:avLst/>
          </a:prstGeom>
          <a:solidFill>
            <a:schemeClr val="tx1"/>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$700</a:t>
            </a:r>
          </a:p>
        </p:txBody>
      </p:sp>
      <p:sp>
        <p:nvSpPr>
          <p:cNvPr id="2" name="Content Placeholder 2">
            <a:extLst>
              <a:ext uri="{FF2B5EF4-FFF2-40B4-BE49-F238E27FC236}">
                <a16:creationId xmlns:a16="http://schemas.microsoft.com/office/drawing/2014/main" id="{E06E2623-08CC-3E8C-22A7-136EDFFBE070}"/>
              </a:ext>
            </a:extLst>
          </p:cNvPr>
          <p:cNvSpPr txBox="1">
            <a:spLocks/>
          </p:cNvSpPr>
          <p:nvPr/>
        </p:nvSpPr>
        <p:spPr>
          <a:xfrm>
            <a:off x="838199" y="4220776"/>
            <a:ext cx="5257801" cy="1374628"/>
          </a:xfrm>
          <a:prstGeom prst="rect">
            <a:avLst/>
          </a:prstGeom>
          <a:solidFill>
            <a:srgbClr val="006600"/>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$0</a:t>
            </a:r>
          </a:p>
        </p:txBody>
      </p:sp>
      <p:sp>
        <p:nvSpPr>
          <p:cNvPr id="3" name="Content Placeholder 2">
            <a:extLst>
              <a:ext uri="{FF2B5EF4-FFF2-40B4-BE49-F238E27FC236}">
                <a16:creationId xmlns:a16="http://schemas.microsoft.com/office/drawing/2014/main" id="{A92E9D02-454B-DEC4-0A36-E288E690DEFF}"/>
              </a:ext>
            </a:extLst>
          </p:cNvPr>
          <p:cNvSpPr txBox="1">
            <a:spLocks/>
          </p:cNvSpPr>
          <p:nvPr/>
        </p:nvSpPr>
        <p:spPr>
          <a:xfrm>
            <a:off x="6170687" y="4220776"/>
            <a:ext cx="5257801" cy="1374628"/>
          </a:xfrm>
          <a:prstGeom prst="rect">
            <a:avLst/>
          </a:prstGeom>
          <a:solidFill>
            <a:srgbClr val="0000CC"/>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600" b="1" dirty="0">
              <a:solidFill>
                <a:schemeClr val="bg1"/>
              </a:solidFill>
            </a:endParaRPr>
          </a:p>
          <a:p>
            <a:pPr marL="0" indent="0" algn="ctr">
              <a:buNone/>
            </a:pPr>
            <a:r>
              <a:rPr lang="en-US" sz="3600" b="1" dirty="0">
                <a:solidFill>
                  <a:schemeClr val="bg1"/>
                </a:solidFill>
              </a:rPr>
              <a:t>You get a refund </a:t>
            </a:r>
            <a:br>
              <a:rPr lang="en-US" sz="3600" b="1" dirty="0">
                <a:solidFill>
                  <a:schemeClr val="bg1"/>
                </a:solidFill>
              </a:rPr>
            </a:br>
            <a:r>
              <a:rPr lang="en-US" sz="3600" b="1" dirty="0">
                <a:solidFill>
                  <a:schemeClr val="bg1"/>
                </a:solidFill>
              </a:rPr>
              <a:t>for the $200 loss</a:t>
            </a:r>
          </a:p>
        </p:txBody>
      </p:sp>
    </p:spTree>
    <p:extLst>
      <p:ext uri="{BB962C8B-B14F-4D97-AF65-F5344CB8AC3E}">
        <p14:creationId xmlns:p14="http://schemas.microsoft.com/office/powerpoint/2010/main" val="26191030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0066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Opening Quiz – </a:t>
            </a:r>
            <a:r>
              <a:rPr lang="en-US" b="1">
                <a:solidFill>
                  <a:schemeClr val="bg1"/>
                </a:solidFill>
                <a:latin typeface="Calibri" panose="020F0502020204030204" pitchFamily="34" charset="0"/>
                <a:cs typeface="Calibri" panose="020F0502020204030204" pitchFamily="34" charset="0"/>
              </a:rPr>
              <a:t>Question #3</a:t>
            </a:r>
            <a:endParaRPr lang="en-US" b="1" dirty="0">
              <a:solidFill>
                <a:schemeClr val="bg1"/>
              </a:solidFill>
              <a:latin typeface="Calibri" panose="020F0502020204030204" pitchFamily="34" charset="0"/>
              <a:cs typeface="Calibri" panose="020F0502020204030204" pitchFamily="34" charset="0"/>
            </a:endParaRPr>
          </a:p>
        </p:txBody>
      </p:sp>
      <p:sp>
        <p:nvSpPr>
          <p:cNvPr id="5" name="Rectangle 4">
            <a:extLst>
              <a:ext uri="{FF2B5EF4-FFF2-40B4-BE49-F238E27FC236}">
                <a16:creationId xmlns:a16="http://schemas.microsoft.com/office/drawing/2014/main" id="{2BF90BB5-7B1B-0F43-AA20-3C4169FB1841}"/>
              </a:ext>
            </a:extLst>
          </p:cNvPr>
          <p:cNvSpPr/>
          <p:nvPr/>
        </p:nvSpPr>
        <p:spPr>
          <a:xfrm>
            <a:off x="4880837" y="6600636"/>
            <a:ext cx="1289849" cy="193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2">
            <a:extLst>
              <a:ext uri="{FF2B5EF4-FFF2-40B4-BE49-F238E27FC236}">
                <a16:creationId xmlns:a16="http://schemas.microsoft.com/office/drawing/2014/main" id="{7D1EADFC-BEDB-3649-A420-CD78C1C65BD6}"/>
              </a:ext>
            </a:extLst>
          </p:cNvPr>
          <p:cNvSpPr txBox="1">
            <a:spLocks/>
          </p:cNvSpPr>
          <p:nvPr/>
        </p:nvSpPr>
        <p:spPr>
          <a:xfrm>
            <a:off x="838199" y="1241404"/>
            <a:ext cx="10861275" cy="49355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solidFill>
                  <a:srgbClr val="C00000"/>
                </a:solidFill>
              </a:rPr>
              <a:t>If you sold cookies out of your apartment during 2024 and receive $500 from those sales, and spent $700 making those cookies, what do you owe taxes on?</a:t>
            </a:r>
          </a:p>
        </p:txBody>
      </p:sp>
      <p:sp>
        <p:nvSpPr>
          <p:cNvPr id="7" name="Content Placeholder 2">
            <a:extLst>
              <a:ext uri="{FF2B5EF4-FFF2-40B4-BE49-F238E27FC236}">
                <a16:creationId xmlns:a16="http://schemas.microsoft.com/office/drawing/2014/main" id="{24B00CC3-A908-7E65-7DD6-782DA5403952}"/>
              </a:ext>
            </a:extLst>
          </p:cNvPr>
          <p:cNvSpPr txBox="1">
            <a:spLocks/>
          </p:cNvSpPr>
          <p:nvPr/>
        </p:nvSpPr>
        <p:spPr>
          <a:xfrm>
            <a:off x="838199" y="2731090"/>
            <a:ext cx="5257801" cy="1374628"/>
          </a:xfrm>
          <a:prstGeom prst="rect">
            <a:avLst/>
          </a:prstGeom>
          <a:solidFill>
            <a:schemeClr val="bg1">
              <a:lumMod val="7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$500</a:t>
            </a:r>
          </a:p>
        </p:txBody>
      </p:sp>
      <p:sp>
        <p:nvSpPr>
          <p:cNvPr id="9" name="Content Placeholder 2">
            <a:extLst>
              <a:ext uri="{FF2B5EF4-FFF2-40B4-BE49-F238E27FC236}">
                <a16:creationId xmlns:a16="http://schemas.microsoft.com/office/drawing/2014/main" id="{930B5E4C-EE80-9259-33F1-149CEA97477F}"/>
              </a:ext>
            </a:extLst>
          </p:cNvPr>
          <p:cNvSpPr txBox="1">
            <a:spLocks/>
          </p:cNvSpPr>
          <p:nvPr/>
        </p:nvSpPr>
        <p:spPr>
          <a:xfrm>
            <a:off x="6170687" y="2731090"/>
            <a:ext cx="5257801" cy="1374628"/>
          </a:xfrm>
          <a:prstGeom prst="rect">
            <a:avLst/>
          </a:prstGeom>
          <a:solidFill>
            <a:schemeClr val="bg1">
              <a:lumMod val="7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$700</a:t>
            </a:r>
          </a:p>
        </p:txBody>
      </p:sp>
      <p:sp>
        <p:nvSpPr>
          <p:cNvPr id="2" name="Content Placeholder 2">
            <a:extLst>
              <a:ext uri="{FF2B5EF4-FFF2-40B4-BE49-F238E27FC236}">
                <a16:creationId xmlns:a16="http://schemas.microsoft.com/office/drawing/2014/main" id="{E06E2623-08CC-3E8C-22A7-136EDFFBE070}"/>
              </a:ext>
            </a:extLst>
          </p:cNvPr>
          <p:cNvSpPr txBox="1">
            <a:spLocks/>
          </p:cNvSpPr>
          <p:nvPr/>
        </p:nvSpPr>
        <p:spPr>
          <a:xfrm>
            <a:off x="838199" y="4220776"/>
            <a:ext cx="5257801" cy="1374628"/>
          </a:xfrm>
          <a:prstGeom prst="rect">
            <a:avLst/>
          </a:prstGeom>
          <a:solidFill>
            <a:srgbClr val="006600"/>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$0</a:t>
            </a:r>
          </a:p>
        </p:txBody>
      </p:sp>
      <p:sp>
        <p:nvSpPr>
          <p:cNvPr id="3" name="Content Placeholder 2">
            <a:extLst>
              <a:ext uri="{FF2B5EF4-FFF2-40B4-BE49-F238E27FC236}">
                <a16:creationId xmlns:a16="http://schemas.microsoft.com/office/drawing/2014/main" id="{A92E9D02-454B-DEC4-0A36-E288E690DEFF}"/>
              </a:ext>
            </a:extLst>
          </p:cNvPr>
          <p:cNvSpPr txBox="1">
            <a:spLocks/>
          </p:cNvSpPr>
          <p:nvPr/>
        </p:nvSpPr>
        <p:spPr>
          <a:xfrm>
            <a:off x="6170687" y="4220776"/>
            <a:ext cx="5257801" cy="1374628"/>
          </a:xfrm>
          <a:prstGeom prst="rect">
            <a:avLst/>
          </a:prstGeom>
          <a:solidFill>
            <a:schemeClr val="bg1">
              <a:lumMod val="7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600" b="1" dirty="0">
              <a:solidFill>
                <a:schemeClr val="bg1"/>
              </a:solidFill>
            </a:endParaRPr>
          </a:p>
          <a:p>
            <a:pPr marL="0" indent="0" algn="ctr">
              <a:buNone/>
            </a:pPr>
            <a:r>
              <a:rPr lang="en-US" sz="3600" b="1" dirty="0">
                <a:solidFill>
                  <a:schemeClr val="bg1"/>
                </a:solidFill>
              </a:rPr>
              <a:t>You get a refund </a:t>
            </a:r>
            <a:br>
              <a:rPr lang="en-US" sz="3600" b="1" dirty="0">
                <a:solidFill>
                  <a:schemeClr val="bg1"/>
                </a:solidFill>
              </a:rPr>
            </a:br>
            <a:r>
              <a:rPr lang="en-US" sz="3600" b="1" dirty="0">
                <a:solidFill>
                  <a:schemeClr val="bg1"/>
                </a:solidFill>
              </a:rPr>
              <a:t>for the $200 loss</a:t>
            </a:r>
          </a:p>
        </p:txBody>
      </p:sp>
    </p:spTree>
    <p:extLst>
      <p:ext uri="{BB962C8B-B14F-4D97-AF65-F5344CB8AC3E}">
        <p14:creationId xmlns:p14="http://schemas.microsoft.com/office/powerpoint/2010/main" val="17074658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0066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Opening Quiz – Question #4</a:t>
            </a:r>
          </a:p>
        </p:txBody>
      </p:sp>
      <p:sp>
        <p:nvSpPr>
          <p:cNvPr id="5" name="Rectangle 4">
            <a:extLst>
              <a:ext uri="{FF2B5EF4-FFF2-40B4-BE49-F238E27FC236}">
                <a16:creationId xmlns:a16="http://schemas.microsoft.com/office/drawing/2014/main" id="{2BF90BB5-7B1B-0F43-AA20-3C4169FB1841}"/>
              </a:ext>
            </a:extLst>
          </p:cNvPr>
          <p:cNvSpPr/>
          <p:nvPr/>
        </p:nvSpPr>
        <p:spPr>
          <a:xfrm>
            <a:off x="4880837" y="6600636"/>
            <a:ext cx="1289849" cy="193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2">
            <a:extLst>
              <a:ext uri="{FF2B5EF4-FFF2-40B4-BE49-F238E27FC236}">
                <a16:creationId xmlns:a16="http://schemas.microsoft.com/office/drawing/2014/main" id="{7D1EADFC-BEDB-3649-A420-CD78C1C65BD6}"/>
              </a:ext>
            </a:extLst>
          </p:cNvPr>
          <p:cNvSpPr txBox="1">
            <a:spLocks/>
          </p:cNvSpPr>
          <p:nvPr/>
        </p:nvSpPr>
        <p:spPr>
          <a:xfrm>
            <a:off x="838199" y="1241404"/>
            <a:ext cx="10861275" cy="49355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solidFill>
                  <a:srgbClr val="C00000"/>
                </a:solidFill>
              </a:rPr>
              <a:t>If you earned $14,500 of income in 2024, </a:t>
            </a:r>
            <a:br>
              <a:rPr lang="en-US" dirty="0">
                <a:solidFill>
                  <a:srgbClr val="C00000"/>
                </a:solidFill>
              </a:rPr>
            </a:br>
            <a:r>
              <a:rPr lang="en-US" dirty="0">
                <a:solidFill>
                  <a:srgbClr val="C00000"/>
                </a:solidFill>
              </a:rPr>
              <a:t>which of the following applies to you:</a:t>
            </a:r>
          </a:p>
        </p:txBody>
      </p:sp>
      <p:sp>
        <p:nvSpPr>
          <p:cNvPr id="7" name="Content Placeholder 2">
            <a:extLst>
              <a:ext uri="{FF2B5EF4-FFF2-40B4-BE49-F238E27FC236}">
                <a16:creationId xmlns:a16="http://schemas.microsoft.com/office/drawing/2014/main" id="{24B00CC3-A908-7E65-7DD6-782DA5403952}"/>
              </a:ext>
            </a:extLst>
          </p:cNvPr>
          <p:cNvSpPr txBox="1">
            <a:spLocks/>
          </p:cNvSpPr>
          <p:nvPr/>
        </p:nvSpPr>
        <p:spPr>
          <a:xfrm>
            <a:off x="838199" y="2731090"/>
            <a:ext cx="5257801" cy="1374628"/>
          </a:xfrm>
          <a:prstGeom prst="rect">
            <a:avLst/>
          </a:prstGeom>
          <a:solidFill>
            <a:srgbClr val="C00000"/>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3000" b="1" dirty="0">
                <a:solidFill>
                  <a:schemeClr val="bg1"/>
                </a:solidFill>
              </a:rPr>
              <a:t>You owe taxes on the entire $14,500.</a:t>
            </a:r>
            <a:endParaRPr lang="en-US" sz="5000" b="1" dirty="0">
              <a:solidFill>
                <a:schemeClr val="bg1"/>
              </a:solidFill>
            </a:endParaRPr>
          </a:p>
        </p:txBody>
      </p:sp>
      <p:sp>
        <p:nvSpPr>
          <p:cNvPr id="9" name="Content Placeholder 2">
            <a:extLst>
              <a:ext uri="{FF2B5EF4-FFF2-40B4-BE49-F238E27FC236}">
                <a16:creationId xmlns:a16="http://schemas.microsoft.com/office/drawing/2014/main" id="{930B5E4C-EE80-9259-33F1-149CEA97477F}"/>
              </a:ext>
            </a:extLst>
          </p:cNvPr>
          <p:cNvSpPr txBox="1">
            <a:spLocks/>
          </p:cNvSpPr>
          <p:nvPr/>
        </p:nvSpPr>
        <p:spPr>
          <a:xfrm>
            <a:off x="6170687" y="2731090"/>
            <a:ext cx="5257801" cy="1374628"/>
          </a:xfrm>
          <a:prstGeom prst="rect">
            <a:avLst/>
          </a:prstGeom>
          <a:solidFill>
            <a:schemeClr val="tx1"/>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b="1" dirty="0">
                <a:solidFill>
                  <a:schemeClr val="bg1"/>
                </a:solidFill>
              </a:rPr>
              <a:t>It depends on whether someone else claims you as a dependent.</a:t>
            </a:r>
          </a:p>
        </p:txBody>
      </p:sp>
      <p:sp>
        <p:nvSpPr>
          <p:cNvPr id="2" name="Content Placeholder 2">
            <a:extLst>
              <a:ext uri="{FF2B5EF4-FFF2-40B4-BE49-F238E27FC236}">
                <a16:creationId xmlns:a16="http://schemas.microsoft.com/office/drawing/2014/main" id="{E06E2623-08CC-3E8C-22A7-136EDFFBE070}"/>
              </a:ext>
            </a:extLst>
          </p:cNvPr>
          <p:cNvSpPr txBox="1">
            <a:spLocks/>
          </p:cNvSpPr>
          <p:nvPr/>
        </p:nvSpPr>
        <p:spPr>
          <a:xfrm>
            <a:off x="838199" y="4220776"/>
            <a:ext cx="5257801" cy="1374628"/>
          </a:xfrm>
          <a:prstGeom prst="rect">
            <a:avLst/>
          </a:prstGeom>
          <a:solidFill>
            <a:srgbClr val="006600"/>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b="1" dirty="0">
                <a:solidFill>
                  <a:schemeClr val="bg1"/>
                </a:solidFill>
              </a:rPr>
              <a:t>You do not owe any taxes and you do not have to file a tax return.</a:t>
            </a:r>
          </a:p>
        </p:txBody>
      </p:sp>
      <p:sp>
        <p:nvSpPr>
          <p:cNvPr id="3" name="Content Placeholder 2">
            <a:extLst>
              <a:ext uri="{FF2B5EF4-FFF2-40B4-BE49-F238E27FC236}">
                <a16:creationId xmlns:a16="http://schemas.microsoft.com/office/drawing/2014/main" id="{A92E9D02-454B-DEC4-0A36-E288E690DEFF}"/>
              </a:ext>
            </a:extLst>
          </p:cNvPr>
          <p:cNvSpPr txBox="1">
            <a:spLocks/>
          </p:cNvSpPr>
          <p:nvPr/>
        </p:nvSpPr>
        <p:spPr>
          <a:xfrm>
            <a:off x="6170687" y="4220776"/>
            <a:ext cx="5257801" cy="1374628"/>
          </a:xfrm>
          <a:prstGeom prst="rect">
            <a:avLst/>
          </a:prstGeom>
          <a:solidFill>
            <a:srgbClr val="0000CC"/>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b="1" dirty="0">
                <a:solidFill>
                  <a:schemeClr val="bg1"/>
                </a:solidFill>
              </a:rPr>
              <a:t>You do not owe any taxes but you have to file a tax return.</a:t>
            </a:r>
          </a:p>
        </p:txBody>
      </p:sp>
    </p:spTree>
    <p:extLst>
      <p:ext uri="{BB962C8B-B14F-4D97-AF65-F5344CB8AC3E}">
        <p14:creationId xmlns:p14="http://schemas.microsoft.com/office/powerpoint/2010/main" val="14977124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0066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Opening Quiz – Question #4</a:t>
            </a:r>
          </a:p>
        </p:txBody>
      </p:sp>
      <p:sp>
        <p:nvSpPr>
          <p:cNvPr id="5" name="Rectangle 4">
            <a:extLst>
              <a:ext uri="{FF2B5EF4-FFF2-40B4-BE49-F238E27FC236}">
                <a16:creationId xmlns:a16="http://schemas.microsoft.com/office/drawing/2014/main" id="{2BF90BB5-7B1B-0F43-AA20-3C4169FB1841}"/>
              </a:ext>
            </a:extLst>
          </p:cNvPr>
          <p:cNvSpPr/>
          <p:nvPr/>
        </p:nvSpPr>
        <p:spPr>
          <a:xfrm>
            <a:off x="4880837" y="6600636"/>
            <a:ext cx="1289849" cy="193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2">
            <a:extLst>
              <a:ext uri="{FF2B5EF4-FFF2-40B4-BE49-F238E27FC236}">
                <a16:creationId xmlns:a16="http://schemas.microsoft.com/office/drawing/2014/main" id="{7D1EADFC-BEDB-3649-A420-CD78C1C65BD6}"/>
              </a:ext>
            </a:extLst>
          </p:cNvPr>
          <p:cNvSpPr txBox="1">
            <a:spLocks/>
          </p:cNvSpPr>
          <p:nvPr/>
        </p:nvSpPr>
        <p:spPr>
          <a:xfrm>
            <a:off x="838199" y="1241404"/>
            <a:ext cx="10861275" cy="49355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solidFill>
                  <a:srgbClr val="C00000"/>
                </a:solidFill>
              </a:rPr>
              <a:t>If you earned $14,500 of income in 2024, </a:t>
            </a:r>
            <a:br>
              <a:rPr lang="en-US" dirty="0">
                <a:solidFill>
                  <a:srgbClr val="C00000"/>
                </a:solidFill>
              </a:rPr>
            </a:br>
            <a:r>
              <a:rPr lang="en-US" dirty="0">
                <a:solidFill>
                  <a:srgbClr val="C00000"/>
                </a:solidFill>
              </a:rPr>
              <a:t>which of the following applies to you:</a:t>
            </a:r>
          </a:p>
        </p:txBody>
      </p:sp>
      <p:sp>
        <p:nvSpPr>
          <p:cNvPr id="7" name="Content Placeholder 2">
            <a:extLst>
              <a:ext uri="{FF2B5EF4-FFF2-40B4-BE49-F238E27FC236}">
                <a16:creationId xmlns:a16="http://schemas.microsoft.com/office/drawing/2014/main" id="{24B00CC3-A908-7E65-7DD6-782DA5403952}"/>
              </a:ext>
            </a:extLst>
          </p:cNvPr>
          <p:cNvSpPr txBox="1">
            <a:spLocks/>
          </p:cNvSpPr>
          <p:nvPr/>
        </p:nvSpPr>
        <p:spPr>
          <a:xfrm>
            <a:off x="838199" y="2731090"/>
            <a:ext cx="5257801" cy="1374628"/>
          </a:xfrm>
          <a:prstGeom prst="rect">
            <a:avLst/>
          </a:prstGeom>
          <a:solidFill>
            <a:schemeClr val="bg1">
              <a:lumMod val="7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3000" b="1" dirty="0">
                <a:solidFill>
                  <a:schemeClr val="bg1"/>
                </a:solidFill>
              </a:rPr>
              <a:t>You owe taxes on the entire $14,500.</a:t>
            </a:r>
            <a:endParaRPr lang="en-US" sz="5000" b="1" dirty="0">
              <a:solidFill>
                <a:schemeClr val="bg1"/>
              </a:solidFill>
            </a:endParaRPr>
          </a:p>
        </p:txBody>
      </p:sp>
      <p:sp>
        <p:nvSpPr>
          <p:cNvPr id="9" name="Content Placeholder 2">
            <a:extLst>
              <a:ext uri="{FF2B5EF4-FFF2-40B4-BE49-F238E27FC236}">
                <a16:creationId xmlns:a16="http://schemas.microsoft.com/office/drawing/2014/main" id="{930B5E4C-EE80-9259-33F1-149CEA97477F}"/>
              </a:ext>
            </a:extLst>
          </p:cNvPr>
          <p:cNvSpPr txBox="1">
            <a:spLocks/>
          </p:cNvSpPr>
          <p:nvPr/>
        </p:nvSpPr>
        <p:spPr>
          <a:xfrm>
            <a:off x="6170687" y="2731090"/>
            <a:ext cx="5257801" cy="1374628"/>
          </a:xfrm>
          <a:prstGeom prst="rect">
            <a:avLst/>
          </a:prstGeom>
          <a:solidFill>
            <a:schemeClr val="bg1">
              <a:lumMod val="7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b="1" dirty="0">
                <a:solidFill>
                  <a:schemeClr val="bg1"/>
                </a:solidFill>
              </a:rPr>
              <a:t>It depends on whether someone else claims you as a dependent.</a:t>
            </a:r>
          </a:p>
        </p:txBody>
      </p:sp>
      <p:sp>
        <p:nvSpPr>
          <p:cNvPr id="2" name="Content Placeholder 2">
            <a:extLst>
              <a:ext uri="{FF2B5EF4-FFF2-40B4-BE49-F238E27FC236}">
                <a16:creationId xmlns:a16="http://schemas.microsoft.com/office/drawing/2014/main" id="{E06E2623-08CC-3E8C-22A7-136EDFFBE070}"/>
              </a:ext>
            </a:extLst>
          </p:cNvPr>
          <p:cNvSpPr txBox="1">
            <a:spLocks/>
          </p:cNvSpPr>
          <p:nvPr/>
        </p:nvSpPr>
        <p:spPr>
          <a:xfrm>
            <a:off x="838199" y="4220776"/>
            <a:ext cx="5257801" cy="1374628"/>
          </a:xfrm>
          <a:prstGeom prst="rect">
            <a:avLst/>
          </a:prstGeom>
          <a:solidFill>
            <a:schemeClr val="bg1">
              <a:lumMod val="7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b="1" dirty="0">
                <a:solidFill>
                  <a:schemeClr val="bg1"/>
                </a:solidFill>
              </a:rPr>
              <a:t>You do not owe any taxes and you do not have to file a tax return.</a:t>
            </a:r>
          </a:p>
        </p:txBody>
      </p:sp>
      <p:sp>
        <p:nvSpPr>
          <p:cNvPr id="3" name="Content Placeholder 2">
            <a:extLst>
              <a:ext uri="{FF2B5EF4-FFF2-40B4-BE49-F238E27FC236}">
                <a16:creationId xmlns:a16="http://schemas.microsoft.com/office/drawing/2014/main" id="{A92E9D02-454B-DEC4-0A36-E288E690DEFF}"/>
              </a:ext>
            </a:extLst>
          </p:cNvPr>
          <p:cNvSpPr txBox="1">
            <a:spLocks/>
          </p:cNvSpPr>
          <p:nvPr/>
        </p:nvSpPr>
        <p:spPr>
          <a:xfrm>
            <a:off x="6170687" y="4220776"/>
            <a:ext cx="5257801" cy="1374628"/>
          </a:xfrm>
          <a:prstGeom prst="rect">
            <a:avLst/>
          </a:prstGeom>
          <a:solidFill>
            <a:srgbClr val="0000CC"/>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b="1" dirty="0">
                <a:solidFill>
                  <a:schemeClr val="bg1"/>
                </a:solidFill>
              </a:rPr>
              <a:t>You do not owe any taxes but you have to file a tax return.</a:t>
            </a:r>
          </a:p>
        </p:txBody>
      </p:sp>
    </p:spTree>
    <p:extLst>
      <p:ext uri="{BB962C8B-B14F-4D97-AF65-F5344CB8AC3E}">
        <p14:creationId xmlns:p14="http://schemas.microsoft.com/office/powerpoint/2010/main" val="12096480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0066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Opening Quiz – Question #5</a:t>
            </a:r>
          </a:p>
        </p:txBody>
      </p:sp>
      <p:sp>
        <p:nvSpPr>
          <p:cNvPr id="5" name="Rectangle 4">
            <a:extLst>
              <a:ext uri="{FF2B5EF4-FFF2-40B4-BE49-F238E27FC236}">
                <a16:creationId xmlns:a16="http://schemas.microsoft.com/office/drawing/2014/main" id="{2BF90BB5-7B1B-0F43-AA20-3C4169FB1841}"/>
              </a:ext>
            </a:extLst>
          </p:cNvPr>
          <p:cNvSpPr/>
          <p:nvPr/>
        </p:nvSpPr>
        <p:spPr>
          <a:xfrm>
            <a:off x="4880837" y="6600636"/>
            <a:ext cx="1289849" cy="193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2">
            <a:extLst>
              <a:ext uri="{FF2B5EF4-FFF2-40B4-BE49-F238E27FC236}">
                <a16:creationId xmlns:a16="http://schemas.microsoft.com/office/drawing/2014/main" id="{7D1EADFC-BEDB-3649-A420-CD78C1C65BD6}"/>
              </a:ext>
            </a:extLst>
          </p:cNvPr>
          <p:cNvSpPr txBox="1">
            <a:spLocks/>
          </p:cNvSpPr>
          <p:nvPr/>
        </p:nvSpPr>
        <p:spPr>
          <a:xfrm>
            <a:off x="838199" y="1241404"/>
            <a:ext cx="10861275" cy="49355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solidFill>
                  <a:srgbClr val="C00000"/>
                </a:solidFill>
              </a:rPr>
              <a:t>Imagine you put $1,000 into a Roth IRA today.</a:t>
            </a:r>
          </a:p>
          <a:p>
            <a:pPr marL="0" indent="0" algn="ctr">
              <a:buNone/>
            </a:pPr>
            <a:r>
              <a:rPr lang="en-US" dirty="0">
                <a:solidFill>
                  <a:srgbClr val="C00000"/>
                </a:solidFill>
              </a:rPr>
              <a:t>Imagine this grows to become $25,000 over the next 35 years.</a:t>
            </a:r>
          </a:p>
          <a:p>
            <a:pPr marL="0" indent="0" algn="ctr">
              <a:buNone/>
            </a:pPr>
            <a:r>
              <a:rPr lang="en-US" dirty="0">
                <a:solidFill>
                  <a:srgbClr val="C00000"/>
                </a:solidFill>
              </a:rPr>
              <a:t>When you withdraw that $25,000 at age 60, what income will be taxed?</a:t>
            </a:r>
          </a:p>
        </p:txBody>
      </p:sp>
      <p:sp>
        <p:nvSpPr>
          <p:cNvPr id="7" name="Content Placeholder 2">
            <a:extLst>
              <a:ext uri="{FF2B5EF4-FFF2-40B4-BE49-F238E27FC236}">
                <a16:creationId xmlns:a16="http://schemas.microsoft.com/office/drawing/2014/main" id="{24B00CC3-A908-7E65-7DD6-782DA5403952}"/>
              </a:ext>
            </a:extLst>
          </p:cNvPr>
          <p:cNvSpPr txBox="1">
            <a:spLocks/>
          </p:cNvSpPr>
          <p:nvPr/>
        </p:nvSpPr>
        <p:spPr>
          <a:xfrm>
            <a:off x="838199" y="2731090"/>
            <a:ext cx="5257801" cy="1374628"/>
          </a:xfrm>
          <a:prstGeom prst="rect">
            <a:avLst/>
          </a:prstGeom>
          <a:solidFill>
            <a:srgbClr val="C00000"/>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500" b="1" dirty="0">
                <a:solidFill>
                  <a:schemeClr val="bg1"/>
                </a:solidFill>
              </a:rPr>
              <a:t>NONE</a:t>
            </a:r>
          </a:p>
        </p:txBody>
      </p:sp>
      <p:sp>
        <p:nvSpPr>
          <p:cNvPr id="9" name="Content Placeholder 2">
            <a:extLst>
              <a:ext uri="{FF2B5EF4-FFF2-40B4-BE49-F238E27FC236}">
                <a16:creationId xmlns:a16="http://schemas.microsoft.com/office/drawing/2014/main" id="{930B5E4C-EE80-9259-33F1-149CEA97477F}"/>
              </a:ext>
            </a:extLst>
          </p:cNvPr>
          <p:cNvSpPr txBox="1">
            <a:spLocks/>
          </p:cNvSpPr>
          <p:nvPr/>
        </p:nvSpPr>
        <p:spPr>
          <a:xfrm>
            <a:off x="6170687" y="2731090"/>
            <a:ext cx="5257801" cy="1374628"/>
          </a:xfrm>
          <a:prstGeom prst="rect">
            <a:avLst/>
          </a:prstGeom>
          <a:solidFill>
            <a:schemeClr val="tx1"/>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500" b="1" dirty="0">
                <a:solidFill>
                  <a:schemeClr val="bg1"/>
                </a:solidFill>
              </a:rPr>
              <a:t>$25,000</a:t>
            </a:r>
          </a:p>
        </p:txBody>
      </p:sp>
      <p:sp>
        <p:nvSpPr>
          <p:cNvPr id="2" name="Content Placeholder 2">
            <a:extLst>
              <a:ext uri="{FF2B5EF4-FFF2-40B4-BE49-F238E27FC236}">
                <a16:creationId xmlns:a16="http://schemas.microsoft.com/office/drawing/2014/main" id="{E06E2623-08CC-3E8C-22A7-136EDFFBE070}"/>
              </a:ext>
            </a:extLst>
          </p:cNvPr>
          <p:cNvSpPr txBox="1">
            <a:spLocks/>
          </p:cNvSpPr>
          <p:nvPr/>
        </p:nvSpPr>
        <p:spPr>
          <a:xfrm>
            <a:off x="838199" y="4220776"/>
            <a:ext cx="5257801" cy="1374628"/>
          </a:xfrm>
          <a:prstGeom prst="rect">
            <a:avLst/>
          </a:prstGeom>
          <a:solidFill>
            <a:srgbClr val="006600"/>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500" b="1" dirty="0">
                <a:solidFill>
                  <a:schemeClr val="bg1"/>
                </a:solidFill>
              </a:rPr>
              <a:t>$24,000</a:t>
            </a:r>
          </a:p>
        </p:txBody>
      </p:sp>
      <p:sp>
        <p:nvSpPr>
          <p:cNvPr id="3" name="Content Placeholder 2">
            <a:extLst>
              <a:ext uri="{FF2B5EF4-FFF2-40B4-BE49-F238E27FC236}">
                <a16:creationId xmlns:a16="http://schemas.microsoft.com/office/drawing/2014/main" id="{A92E9D02-454B-DEC4-0A36-E288E690DEFF}"/>
              </a:ext>
            </a:extLst>
          </p:cNvPr>
          <p:cNvSpPr txBox="1">
            <a:spLocks/>
          </p:cNvSpPr>
          <p:nvPr/>
        </p:nvSpPr>
        <p:spPr>
          <a:xfrm>
            <a:off x="6170687" y="4220776"/>
            <a:ext cx="5257801" cy="1374628"/>
          </a:xfrm>
          <a:prstGeom prst="rect">
            <a:avLst/>
          </a:prstGeom>
          <a:solidFill>
            <a:srgbClr val="0000CC"/>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500" b="1" dirty="0">
                <a:solidFill>
                  <a:schemeClr val="bg1"/>
                </a:solidFill>
              </a:rPr>
              <a:t>$1,000</a:t>
            </a:r>
          </a:p>
        </p:txBody>
      </p:sp>
    </p:spTree>
    <p:extLst>
      <p:ext uri="{BB962C8B-B14F-4D97-AF65-F5344CB8AC3E}">
        <p14:creationId xmlns:p14="http://schemas.microsoft.com/office/powerpoint/2010/main" val="28278567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E3B2E9AC-E4FE-7469-16BD-DF4F3BBA7236}"/>
              </a:ext>
            </a:extLst>
          </p:cNvPr>
          <p:cNvSpPr txBox="1">
            <a:spLocks noChangeArrowheads="1"/>
          </p:cNvSpPr>
          <p:nvPr/>
        </p:nvSpPr>
        <p:spPr bwMode="auto">
          <a:xfrm>
            <a:off x="102487" y="328735"/>
            <a:ext cx="11987026" cy="722696"/>
          </a:xfrm>
          <a:prstGeom prst="rect">
            <a:avLst/>
          </a:prstGeom>
          <a:solidFill>
            <a:schemeClr val="tx1"/>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MONEY MATTERS SERIES: SPRING 2025</a:t>
            </a:r>
          </a:p>
        </p:txBody>
      </p:sp>
      <p:sp>
        <p:nvSpPr>
          <p:cNvPr id="9" name="Rounded Rectangle 8">
            <a:extLst>
              <a:ext uri="{FF2B5EF4-FFF2-40B4-BE49-F238E27FC236}">
                <a16:creationId xmlns:a16="http://schemas.microsoft.com/office/drawing/2014/main" id="{D7F849B1-0D24-8984-CD25-9430CC95C91C}"/>
              </a:ext>
            </a:extLst>
          </p:cNvPr>
          <p:cNvSpPr/>
          <p:nvPr/>
        </p:nvSpPr>
        <p:spPr>
          <a:xfrm>
            <a:off x="538499" y="1581348"/>
            <a:ext cx="2622546" cy="3935330"/>
          </a:xfrm>
          <a:prstGeom prst="roundRect">
            <a:avLst/>
          </a:prstGeom>
          <a:solidFill>
            <a:schemeClr val="bg1">
              <a:lumMod val="6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bg1"/>
                </a:solidFill>
              </a:rPr>
              <a:t>JANUARY 28</a:t>
            </a:r>
          </a:p>
          <a:p>
            <a:pPr algn="ctr"/>
            <a:endParaRPr lang="en-US" sz="2600" b="1" dirty="0">
              <a:solidFill>
                <a:schemeClr val="bg1"/>
              </a:solidFill>
            </a:endParaRPr>
          </a:p>
          <a:p>
            <a:pPr algn="ctr"/>
            <a:r>
              <a:rPr lang="en-US" sz="2600" b="1" i="1" cap="small" dirty="0">
                <a:solidFill>
                  <a:schemeClr val="bg1"/>
                </a:solidFill>
              </a:rPr>
              <a:t>Financial Resolutions for the New Year</a:t>
            </a:r>
          </a:p>
          <a:p>
            <a:pPr algn="ctr"/>
            <a:endParaRPr lang="en-US" sz="2600" b="1" i="1" cap="small" dirty="0">
              <a:solidFill>
                <a:schemeClr val="bg1"/>
              </a:solidFill>
            </a:endParaRPr>
          </a:p>
        </p:txBody>
      </p:sp>
      <p:sp>
        <p:nvSpPr>
          <p:cNvPr id="3" name="Rounded Rectangle 2">
            <a:extLst>
              <a:ext uri="{FF2B5EF4-FFF2-40B4-BE49-F238E27FC236}">
                <a16:creationId xmlns:a16="http://schemas.microsoft.com/office/drawing/2014/main" id="{ACD916B9-6CBF-9713-8A34-5B666F458786}"/>
              </a:ext>
            </a:extLst>
          </p:cNvPr>
          <p:cNvSpPr/>
          <p:nvPr/>
        </p:nvSpPr>
        <p:spPr>
          <a:xfrm>
            <a:off x="3343264" y="1581347"/>
            <a:ext cx="2622546" cy="3935330"/>
          </a:xfrm>
          <a:prstGeom prst="roundRect">
            <a:avLst/>
          </a:prstGeom>
          <a:solidFill>
            <a:schemeClr val="bg1">
              <a:lumMod val="6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bg1"/>
                </a:solidFill>
              </a:rPr>
              <a:t>FEBRUARY 17</a:t>
            </a:r>
          </a:p>
          <a:p>
            <a:pPr algn="ctr"/>
            <a:endParaRPr lang="en-US" sz="2600" b="1" dirty="0">
              <a:solidFill>
                <a:schemeClr val="bg1"/>
              </a:solidFill>
            </a:endParaRPr>
          </a:p>
          <a:p>
            <a:pPr algn="ctr"/>
            <a:r>
              <a:rPr lang="en-US" sz="2600" b="1" i="1" cap="small" dirty="0">
                <a:solidFill>
                  <a:schemeClr val="bg1"/>
                </a:solidFill>
              </a:rPr>
              <a:t>Financial Planning for International Students</a:t>
            </a:r>
          </a:p>
        </p:txBody>
      </p:sp>
      <p:sp>
        <p:nvSpPr>
          <p:cNvPr id="5" name="Rounded Rectangle 4">
            <a:extLst>
              <a:ext uri="{FF2B5EF4-FFF2-40B4-BE49-F238E27FC236}">
                <a16:creationId xmlns:a16="http://schemas.microsoft.com/office/drawing/2014/main" id="{372F29F5-F6FA-0F42-B44F-B58EF4C52978}"/>
              </a:ext>
            </a:extLst>
          </p:cNvPr>
          <p:cNvSpPr/>
          <p:nvPr/>
        </p:nvSpPr>
        <p:spPr>
          <a:xfrm>
            <a:off x="6153535" y="1581348"/>
            <a:ext cx="2622546" cy="3935330"/>
          </a:xfrm>
          <a:prstGeom prst="roundRect">
            <a:avLst/>
          </a:prstGeom>
          <a:solidFill>
            <a:srgbClr val="C00000"/>
          </a:solid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bg1"/>
                </a:solidFill>
              </a:rPr>
              <a:t>MARCH 25</a:t>
            </a:r>
          </a:p>
          <a:p>
            <a:pPr algn="ctr"/>
            <a:endParaRPr lang="en-US" sz="2600" b="1" dirty="0">
              <a:solidFill>
                <a:schemeClr val="bg1"/>
              </a:solidFill>
            </a:endParaRPr>
          </a:p>
          <a:p>
            <a:pPr algn="ctr"/>
            <a:r>
              <a:rPr lang="en-US" sz="2600" b="1" i="1" cap="small" dirty="0">
                <a:solidFill>
                  <a:schemeClr val="bg1"/>
                </a:solidFill>
              </a:rPr>
              <a:t>Tax </a:t>
            </a:r>
            <a:br>
              <a:rPr lang="en-US" sz="2600" b="1" i="1" cap="small" dirty="0">
                <a:solidFill>
                  <a:schemeClr val="bg1"/>
                </a:solidFill>
              </a:rPr>
            </a:br>
            <a:r>
              <a:rPr lang="en-US" sz="2600" b="1" i="1" cap="small" dirty="0">
                <a:solidFill>
                  <a:schemeClr val="bg1"/>
                </a:solidFill>
              </a:rPr>
              <a:t>Planning Strategies</a:t>
            </a:r>
          </a:p>
          <a:p>
            <a:pPr algn="ctr"/>
            <a:endParaRPr lang="en-US" sz="2600" b="1" i="1" cap="small" dirty="0">
              <a:solidFill>
                <a:schemeClr val="bg1"/>
              </a:solidFill>
            </a:endParaRPr>
          </a:p>
        </p:txBody>
      </p:sp>
      <p:sp>
        <p:nvSpPr>
          <p:cNvPr id="7" name="Rounded Rectangle 6">
            <a:extLst>
              <a:ext uri="{FF2B5EF4-FFF2-40B4-BE49-F238E27FC236}">
                <a16:creationId xmlns:a16="http://schemas.microsoft.com/office/drawing/2014/main" id="{EA33FA28-BD26-0A4E-280D-ED47DC758149}"/>
              </a:ext>
            </a:extLst>
          </p:cNvPr>
          <p:cNvSpPr/>
          <p:nvPr/>
        </p:nvSpPr>
        <p:spPr>
          <a:xfrm>
            <a:off x="8958300" y="1581347"/>
            <a:ext cx="2622546" cy="3935330"/>
          </a:xfrm>
          <a:prstGeom prst="roundRect">
            <a:avLst/>
          </a:prstGeom>
          <a:solidFill>
            <a:schemeClr val="tx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bg1"/>
                </a:solidFill>
              </a:rPr>
              <a:t>APRIL 8</a:t>
            </a:r>
          </a:p>
          <a:p>
            <a:pPr algn="ctr"/>
            <a:endParaRPr lang="en-US" sz="2600" b="1" dirty="0">
              <a:solidFill>
                <a:schemeClr val="bg1"/>
              </a:solidFill>
            </a:endParaRPr>
          </a:p>
          <a:p>
            <a:pPr algn="ctr"/>
            <a:r>
              <a:rPr lang="en-US" sz="2600" b="1" i="1" cap="small" dirty="0">
                <a:solidFill>
                  <a:schemeClr val="bg1"/>
                </a:solidFill>
              </a:rPr>
              <a:t>Career Planning</a:t>
            </a:r>
            <a:br>
              <a:rPr lang="en-US" sz="2600" b="1" i="1" cap="small" dirty="0">
                <a:solidFill>
                  <a:schemeClr val="bg1"/>
                </a:solidFill>
              </a:rPr>
            </a:br>
            <a:r>
              <a:rPr lang="en-US" sz="2600" b="1" i="1" cap="small" dirty="0">
                <a:solidFill>
                  <a:schemeClr val="bg1"/>
                </a:solidFill>
              </a:rPr>
              <a:t>&amp; Financial Planning </a:t>
            </a:r>
          </a:p>
          <a:p>
            <a:pPr algn="ctr"/>
            <a:endParaRPr lang="en-US" sz="2600" b="1" i="1" cap="small" dirty="0">
              <a:solidFill>
                <a:schemeClr val="bg1"/>
              </a:solidFill>
            </a:endParaRPr>
          </a:p>
        </p:txBody>
      </p:sp>
    </p:spTree>
    <p:extLst>
      <p:ext uri="{BB962C8B-B14F-4D97-AF65-F5344CB8AC3E}">
        <p14:creationId xmlns:p14="http://schemas.microsoft.com/office/powerpoint/2010/main" val="8741857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0066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Opening Quiz – Question #5</a:t>
            </a:r>
          </a:p>
        </p:txBody>
      </p:sp>
      <p:sp>
        <p:nvSpPr>
          <p:cNvPr id="5" name="Rectangle 4">
            <a:extLst>
              <a:ext uri="{FF2B5EF4-FFF2-40B4-BE49-F238E27FC236}">
                <a16:creationId xmlns:a16="http://schemas.microsoft.com/office/drawing/2014/main" id="{2BF90BB5-7B1B-0F43-AA20-3C4169FB1841}"/>
              </a:ext>
            </a:extLst>
          </p:cNvPr>
          <p:cNvSpPr/>
          <p:nvPr/>
        </p:nvSpPr>
        <p:spPr>
          <a:xfrm>
            <a:off x="4880837" y="6600636"/>
            <a:ext cx="1289849" cy="193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2">
            <a:extLst>
              <a:ext uri="{FF2B5EF4-FFF2-40B4-BE49-F238E27FC236}">
                <a16:creationId xmlns:a16="http://schemas.microsoft.com/office/drawing/2014/main" id="{7D1EADFC-BEDB-3649-A420-CD78C1C65BD6}"/>
              </a:ext>
            </a:extLst>
          </p:cNvPr>
          <p:cNvSpPr txBox="1">
            <a:spLocks/>
          </p:cNvSpPr>
          <p:nvPr/>
        </p:nvSpPr>
        <p:spPr>
          <a:xfrm>
            <a:off x="838199" y="1241404"/>
            <a:ext cx="10861275" cy="49355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solidFill>
                  <a:srgbClr val="C00000"/>
                </a:solidFill>
              </a:rPr>
              <a:t>Imagine you put $1,000 into a Roth IRA today.</a:t>
            </a:r>
          </a:p>
          <a:p>
            <a:pPr marL="0" indent="0" algn="ctr">
              <a:buNone/>
            </a:pPr>
            <a:r>
              <a:rPr lang="en-US" dirty="0">
                <a:solidFill>
                  <a:srgbClr val="C00000"/>
                </a:solidFill>
              </a:rPr>
              <a:t>Imagine this grows to become $25,000 over the next 35 years.</a:t>
            </a:r>
          </a:p>
          <a:p>
            <a:pPr marL="0" indent="0" algn="ctr">
              <a:buNone/>
            </a:pPr>
            <a:r>
              <a:rPr lang="en-US" dirty="0">
                <a:solidFill>
                  <a:srgbClr val="C00000"/>
                </a:solidFill>
              </a:rPr>
              <a:t>When you withdraw that $25,000 at age 60, what income will be taxed?</a:t>
            </a:r>
          </a:p>
        </p:txBody>
      </p:sp>
      <p:sp>
        <p:nvSpPr>
          <p:cNvPr id="7" name="Content Placeholder 2">
            <a:extLst>
              <a:ext uri="{FF2B5EF4-FFF2-40B4-BE49-F238E27FC236}">
                <a16:creationId xmlns:a16="http://schemas.microsoft.com/office/drawing/2014/main" id="{24B00CC3-A908-7E65-7DD6-782DA5403952}"/>
              </a:ext>
            </a:extLst>
          </p:cNvPr>
          <p:cNvSpPr txBox="1">
            <a:spLocks/>
          </p:cNvSpPr>
          <p:nvPr/>
        </p:nvSpPr>
        <p:spPr>
          <a:xfrm>
            <a:off x="838199" y="2731090"/>
            <a:ext cx="5257801" cy="1374628"/>
          </a:xfrm>
          <a:prstGeom prst="rect">
            <a:avLst/>
          </a:prstGeom>
          <a:solidFill>
            <a:srgbClr val="C00000"/>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500" b="1" dirty="0">
                <a:solidFill>
                  <a:schemeClr val="bg1"/>
                </a:solidFill>
              </a:rPr>
              <a:t>NONE</a:t>
            </a:r>
          </a:p>
        </p:txBody>
      </p:sp>
      <p:sp>
        <p:nvSpPr>
          <p:cNvPr id="9" name="Content Placeholder 2">
            <a:extLst>
              <a:ext uri="{FF2B5EF4-FFF2-40B4-BE49-F238E27FC236}">
                <a16:creationId xmlns:a16="http://schemas.microsoft.com/office/drawing/2014/main" id="{930B5E4C-EE80-9259-33F1-149CEA97477F}"/>
              </a:ext>
            </a:extLst>
          </p:cNvPr>
          <p:cNvSpPr txBox="1">
            <a:spLocks/>
          </p:cNvSpPr>
          <p:nvPr/>
        </p:nvSpPr>
        <p:spPr>
          <a:xfrm>
            <a:off x="6170687" y="2731090"/>
            <a:ext cx="5257801" cy="1374628"/>
          </a:xfrm>
          <a:prstGeom prst="rect">
            <a:avLst/>
          </a:prstGeom>
          <a:solidFill>
            <a:schemeClr val="bg1">
              <a:lumMod val="7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500" b="1" dirty="0">
                <a:solidFill>
                  <a:schemeClr val="bg1"/>
                </a:solidFill>
              </a:rPr>
              <a:t>$25,000</a:t>
            </a:r>
          </a:p>
        </p:txBody>
      </p:sp>
      <p:sp>
        <p:nvSpPr>
          <p:cNvPr id="2" name="Content Placeholder 2">
            <a:extLst>
              <a:ext uri="{FF2B5EF4-FFF2-40B4-BE49-F238E27FC236}">
                <a16:creationId xmlns:a16="http://schemas.microsoft.com/office/drawing/2014/main" id="{E06E2623-08CC-3E8C-22A7-136EDFFBE070}"/>
              </a:ext>
            </a:extLst>
          </p:cNvPr>
          <p:cNvSpPr txBox="1">
            <a:spLocks/>
          </p:cNvSpPr>
          <p:nvPr/>
        </p:nvSpPr>
        <p:spPr>
          <a:xfrm>
            <a:off x="838199" y="4220776"/>
            <a:ext cx="5257801" cy="1374628"/>
          </a:xfrm>
          <a:prstGeom prst="rect">
            <a:avLst/>
          </a:prstGeom>
          <a:solidFill>
            <a:schemeClr val="bg1">
              <a:lumMod val="7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500" b="1" dirty="0">
                <a:solidFill>
                  <a:schemeClr val="bg1"/>
                </a:solidFill>
              </a:rPr>
              <a:t>$24,000</a:t>
            </a:r>
          </a:p>
        </p:txBody>
      </p:sp>
      <p:sp>
        <p:nvSpPr>
          <p:cNvPr id="3" name="Content Placeholder 2">
            <a:extLst>
              <a:ext uri="{FF2B5EF4-FFF2-40B4-BE49-F238E27FC236}">
                <a16:creationId xmlns:a16="http://schemas.microsoft.com/office/drawing/2014/main" id="{A92E9D02-454B-DEC4-0A36-E288E690DEFF}"/>
              </a:ext>
            </a:extLst>
          </p:cNvPr>
          <p:cNvSpPr txBox="1">
            <a:spLocks/>
          </p:cNvSpPr>
          <p:nvPr/>
        </p:nvSpPr>
        <p:spPr>
          <a:xfrm>
            <a:off x="6170687" y="4220776"/>
            <a:ext cx="5257801" cy="1374628"/>
          </a:xfrm>
          <a:prstGeom prst="rect">
            <a:avLst/>
          </a:prstGeom>
          <a:solidFill>
            <a:schemeClr val="bg1">
              <a:lumMod val="7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500" b="1" dirty="0">
                <a:solidFill>
                  <a:schemeClr val="bg1"/>
                </a:solidFill>
              </a:rPr>
              <a:t>$1,000</a:t>
            </a:r>
          </a:p>
        </p:txBody>
      </p:sp>
    </p:spTree>
    <p:extLst>
      <p:ext uri="{BB962C8B-B14F-4D97-AF65-F5344CB8AC3E}">
        <p14:creationId xmlns:p14="http://schemas.microsoft.com/office/powerpoint/2010/main" val="38566097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0066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Opening Quiz – Question #6</a:t>
            </a:r>
          </a:p>
        </p:txBody>
      </p:sp>
      <p:sp>
        <p:nvSpPr>
          <p:cNvPr id="5" name="Rectangle 4">
            <a:extLst>
              <a:ext uri="{FF2B5EF4-FFF2-40B4-BE49-F238E27FC236}">
                <a16:creationId xmlns:a16="http://schemas.microsoft.com/office/drawing/2014/main" id="{2BF90BB5-7B1B-0F43-AA20-3C4169FB1841}"/>
              </a:ext>
            </a:extLst>
          </p:cNvPr>
          <p:cNvSpPr/>
          <p:nvPr/>
        </p:nvSpPr>
        <p:spPr>
          <a:xfrm>
            <a:off x="4880837" y="6600636"/>
            <a:ext cx="1289849" cy="193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2">
            <a:extLst>
              <a:ext uri="{FF2B5EF4-FFF2-40B4-BE49-F238E27FC236}">
                <a16:creationId xmlns:a16="http://schemas.microsoft.com/office/drawing/2014/main" id="{7D1EADFC-BEDB-3649-A420-CD78C1C65BD6}"/>
              </a:ext>
            </a:extLst>
          </p:cNvPr>
          <p:cNvSpPr txBox="1">
            <a:spLocks/>
          </p:cNvSpPr>
          <p:nvPr/>
        </p:nvSpPr>
        <p:spPr>
          <a:xfrm>
            <a:off x="838199" y="1241404"/>
            <a:ext cx="10861275" cy="49355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solidFill>
                  <a:srgbClr val="C00000"/>
                </a:solidFill>
              </a:rPr>
              <a:t>If you spend $2,500 (or more) on education expenses that are required for your degree – including tuition, books, supplies, maybe a computer – you might be able to receive a $2,500 credit on your tax return.</a:t>
            </a:r>
          </a:p>
        </p:txBody>
      </p:sp>
      <p:sp>
        <p:nvSpPr>
          <p:cNvPr id="7" name="Content Placeholder 2">
            <a:extLst>
              <a:ext uri="{FF2B5EF4-FFF2-40B4-BE49-F238E27FC236}">
                <a16:creationId xmlns:a16="http://schemas.microsoft.com/office/drawing/2014/main" id="{24B00CC3-A908-7E65-7DD6-782DA5403952}"/>
              </a:ext>
            </a:extLst>
          </p:cNvPr>
          <p:cNvSpPr txBox="1">
            <a:spLocks/>
          </p:cNvSpPr>
          <p:nvPr/>
        </p:nvSpPr>
        <p:spPr>
          <a:xfrm>
            <a:off x="838199" y="2731090"/>
            <a:ext cx="5257801" cy="1374628"/>
          </a:xfrm>
          <a:prstGeom prst="rect">
            <a:avLst/>
          </a:prstGeom>
          <a:solidFill>
            <a:srgbClr val="C00000"/>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TRUE</a:t>
            </a:r>
          </a:p>
        </p:txBody>
      </p:sp>
      <p:sp>
        <p:nvSpPr>
          <p:cNvPr id="9" name="Content Placeholder 2">
            <a:extLst>
              <a:ext uri="{FF2B5EF4-FFF2-40B4-BE49-F238E27FC236}">
                <a16:creationId xmlns:a16="http://schemas.microsoft.com/office/drawing/2014/main" id="{930B5E4C-EE80-9259-33F1-149CEA97477F}"/>
              </a:ext>
            </a:extLst>
          </p:cNvPr>
          <p:cNvSpPr txBox="1">
            <a:spLocks/>
          </p:cNvSpPr>
          <p:nvPr/>
        </p:nvSpPr>
        <p:spPr>
          <a:xfrm>
            <a:off x="6170687" y="2731090"/>
            <a:ext cx="5257801" cy="1374628"/>
          </a:xfrm>
          <a:prstGeom prst="rect">
            <a:avLst/>
          </a:prstGeom>
          <a:solidFill>
            <a:schemeClr val="tx1"/>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FALSE</a:t>
            </a:r>
          </a:p>
        </p:txBody>
      </p:sp>
    </p:spTree>
    <p:extLst>
      <p:ext uri="{BB962C8B-B14F-4D97-AF65-F5344CB8AC3E}">
        <p14:creationId xmlns:p14="http://schemas.microsoft.com/office/powerpoint/2010/main" val="921533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0066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Opening Quiz – Question #6</a:t>
            </a:r>
          </a:p>
        </p:txBody>
      </p:sp>
      <p:sp>
        <p:nvSpPr>
          <p:cNvPr id="5" name="Rectangle 4">
            <a:extLst>
              <a:ext uri="{FF2B5EF4-FFF2-40B4-BE49-F238E27FC236}">
                <a16:creationId xmlns:a16="http://schemas.microsoft.com/office/drawing/2014/main" id="{2BF90BB5-7B1B-0F43-AA20-3C4169FB1841}"/>
              </a:ext>
            </a:extLst>
          </p:cNvPr>
          <p:cNvSpPr/>
          <p:nvPr/>
        </p:nvSpPr>
        <p:spPr>
          <a:xfrm>
            <a:off x="4880837" y="6600636"/>
            <a:ext cx="1289849" cy="193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2">
            <a:extLst>
              <a:ext uri="{FF2B5EF4-FFF2-40B4-BE49-F238E27FC236}">
                <a16:creationId xmlns:a16="http://schemas.microsoft.com/office/drawing/2014/main" id="{7D1EADFC-BEDB-3649-A420-CD78C1C65BD6}"/>
              </a:ext>
            </a:extLst>
          </p:cNvPr>
          <p:cNvSpPr txBox="1">
            <a:spLocks/>
          </p:cNvSpPr>
          <p:nvPr/>
        </p:nvSpPr>
        <p:spPr>
          <a:xfrm>
            <a:off x="838199" y="1241404"/>
            <a:ext cx="10861275" cy="49355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solidFill>
                  <a:srgbClr val="C00000"/>
                </a:solidFill>
              </a:rPr>
              <a:t>If you spend $2,500 (or more) on education expenses that are required for your degree – including tuition, books, supplies, maybe a computer – you might be able to receive a $2,500 credit on your tax return.</a:t>
            </a:r>
          </a:p>
          <a:p>
            <a:pPr marL="0" indent="0" algn="ctr">
              <a:buNone/>
            </a:pPr>
            <a:endParaRPr lang="en-US" dirty="0">
              <a:solidFill>
                <a:srgbClr val="C00000"/>
              </a:solidFill>
            </a:endParaRPr>
          </a:p>
          <a:p>
            <a:pPr marL="0" indent="0" algn="ctr">
              <a:buNone/>
            </a:pPr>
            <a:endParaRPr lang="en-US" dirty="0">
              <a:solidFill>
                <a:srgbClr val="C00000"/>
              </a:solidFill>
            </a:endParaRPr>
          </a:p>
          <a:p>
            <a:pPr marL="0" indent="0" algn="ctr">
              <a:buNone/>
            </a:pPr>
            <a:endParaRPr lang="en-US" dirty="0">
              <a:solidFill>
                <a:srgbClr val="C00000"/>
              </a:solidFill>
            </a:endParaRPr>
          </a:p>
          <a:p>
            <a:pPr marL="0" indent="0" algn="ctr">
              <a:buNone/>
            </a:pPr>
            <a:endParaRPr lang="en-US" dirty="0">
              <a:solidFill>
                <a:srgbClr val="C00000"/>
              </a:solidFill>
            </a:endParaRPr>
          </a:p>
          <a:p>
            <a:pPr marL="0" indent="0" algn="ctr">
              <a:buNone/>
            </a:pPr>
            <a:r>
              <a:rPr lang="en-US" dirty="0">
                <a:solidFill>
                  <a:srgbClr val="C00000"/>
                </a:solidFill>
              </a:rPr>
              <a:t>Check out the </a:t>
            </a:r>
            <a:r>
              <a:rPr lang="en-US" i="1" dirty="0">
                <a:solidFill>
                  <a:srgbClr val="C00000"/>
                </a:solidFill>
              </a:rPr>
              <a:t>American Opportunity Tax Credit </a:t>
            </a:r>
            <a:r>
              <a:rPr lang="en-US" sz="1500" dirty="0">
                <a:solidFill>
                  <a:srgbClr val="C00000"/>
                </a:solidFill>
              </a:rPr>
              <a:t>(up to $2,500) </a:t>
            </a:r>
            <a:r>
              <a:rPr lang="en-US" dirty="0">
                <a:solidFill>
                  <a:srgbClr val="C00000"/>
                </a:solidFill>
              </a:rPr>
              <a:t>and</a:t>
            </a:r>
            <a:r>
              <a:rPr lang="en-US" i="1" dirty="0">
                <a:solidFill>
                  <a:srgbClr val="C00000"/>
                </a:solidFill>
              </a:rPr>
              <a:t> the Lifetime Learning Credit </a:t>
            </a:r>
            <a:r>
              <a:rPr lang="en-US" sz="1500" dirty="0">
                <a:solidFill>
                  <a:srgbClr val="C00000"/>
                </a:solidFill>
              </a:rPr>
              <a:t>(up to $2,000)</a:t>
            </a:r>
            <a:r>
              <a:rPr lang="en-US" dirty="0">
                <a:solidFill>
                  <a:srgbClr val="C00000"/>
                </a:solidFill>
              </a:rPr>
              <a:t> to see if you are eligible for either credit. </a:t>
            </a:r>
          </a:p>
          <a:p>
            <a:pPr marL="0" indent="0" algn="ctr">
              <a:buNone/>
            </a:pPr>
            <a:r>
              <a:rPr lang="en-US" dirty="0">
                <a:solidFill>
                  <a:srgbClr val="C00000"/>
                </a:solidFill>
              </a:rPr>
              <a:t>Credits directly reduce the taxes you owe…which is really nice.</a:t>
            </a:r>
          </a:p>
        </p:txBody>
      </p:sp>
      <p:sp>
        <p:nvSpPr>
          <p:cNvPr id="7" name="Content Placeholder 2">
            <a:extLst>
              <a:ext uri="{FF2B5EF4-FFF2-40B4-BE49-F238E27FC236}">
                <a16:creationId xmlns:a16="http://schemas.microsoft.com/office/drawing/2014/main" id="{24B00CC3-A908-7E65-7DD6-782DA5403952}"/>
              </a:ext>
            </a:extLst>
          </p:cNvPr>
          <p:cNvSpPr txBox="1">
            <a:spLocks/>
          </p:cNvSpPr>
          <p:nvPr/>
        </p:nvSpPr>
        <p:spPr>
          <a:xfrm>
            <a:off x="838199" y="2731090"/>
            <a:ext cx="5257801" cy="1374628"/>
          </a:xfrm>
          <a:prstGeom prst="rect">
            <a:avLst/>
          </a:prstGeom>
          <a:solidFill>
            <a:srgbClr val="C00000"/>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TRUE</a:t>
            </a:r>
          </a:p>
        </p:txBody>
      </p:sp>
      <p:sp>
        <p:nvSpPr>
          <p:cNvPr id="9" name="Content Placeholder 2">
            <a:extLst>
              <a:ext uri="{FF2B5EF4-FFF2-40B4-BE49-F238E27FC236}">
                <a16:creationId xmlns:a16="http://schemas.microsoft.com/office/drawing/2014/main" id="{930B5E4C-EE80-9259-33F1-149CEA97477F}"/>
              </a:ext>
            </a:extLst>
          </p:cNvPr>
          <p:cNvSpPr txBox="1">
            <a:spLocks/>
          </p:cNvSpPr>
          <p:nvPr/>
        </p:nvSpPr>
        <p:spPr>
          <a:xfrm>
            <a:off x="6170687" y="2731090"/>
            <a:ext cx="5257801" cy="1374628"/>
          </a:xfrm>
          <a:prstGeom prst="rect">
            <a:avLst/>
          </a:prstGeom>
          <a:solidFill>
            <a:schemeClr val="bg1">
              <a:lumMod val="7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FALSE</a:t>
            </a:r>
          </a:p>
        </p:txBody>
      </p:sp>
    </p:spTree>
    <p:extLst>
      <p:ext uri="{BB962C8B-B14F-4D97-AF65-F5344CB8AC3E}">
        <p14:creationId xmlns:p14="http://schemas.microsoft.com/office/powerpoint/2010/main" val="25446148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0066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Opening Quiz – Question #7</a:t>
            </a:r>
          </a:p>
        </p:txBody>
      </p:sp>
      <p:sp>
        <p:nvSpPr>
          <p:cNvPr id="5" name="Rectangle 4">
            <a:extLst>
              <a:ext uri="{FF2B5EF4-FFF2-40B4-BE49-F238E27FC236}">
                <a16:creationId xmlns:a16="http://schemas.microsoft.com/office/drawing/2014/main" id="{2BF90BB5-7B1B-0F43-AA20-3C4169FB1841}"/>
              </a:ext>
            </a:extLst>
          </p:cNvPr>
          <p:cNvSpPr/>
          <p:nvPr/>
        </p:nvSpPr>
        <p:spPr>
          <a:xfrm>
            <a:off x="4880837" y="6600636"/>
            <a:ext cx="1289849" cy="193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2">
            <a:extLst>
              <a:ext uri="{FF2B5EF4-FFF2-40B4-BE49-F238E27FC236}">
                <a16:creationId xmlns:a16="http://schemas.microsoft.com/office/drawing/2014/main" id="{7D1EADFC-BEDB-3649-A420-CD78C1C65BD6}"/>
              </a:ext>
            </a:extLst>
          </p:cNvPr>
          <p:cNvSpPr txBox="1">
            <a:spLocks/>
          </p:cNvSpPr>
          <p:nvPr/>
        </p:nvSpPr>
        <p:spPr>
          <a:xfrm>
            <a:off x="838199" y="1241404"/>
            <a:ext cx="10861275" cy="49355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solidFill>
                  <a:srgbClr val="C00000"/>
                </a:solidFill>
              </a:rPr>
              <a:t>If you are an international student but do not earn any income during a given  year, you do NOT need to file a tax return or any return with the IRS.</a:t>
            </a:r>
          </a:p>
        </p:txBody>
      </p:sp>
      <p:sp>
        <p:nvSpPr>
          <p:cNvPr id="7" name="Content Placeholder 2">
            <a:extLst>
              <a:ext uri="{FF2B5EF4-FFF2-40B4-BE49-F238E27FC236}">
                <a16:creationId xmlns:a16="http://schemas.microsoft.com/office/drawing/2014/main" id="{24B00CC3-A908-7E65-7DD6-782DA5403952}"/>
              </a:ext>
            </a:extLst>
          </p:cNvPr>
          <p:cNvSpPr txBox="1">
            <a:spLocks/>
          </p:cNvSpPr>
          <p:nvPr/>
        </p:nvSpPr>
        <p:spPr>
          <a:xfrm>
            <a:off x="838199" y="2731090"/>
            <a:ext cx="5257801" cy="1374628"/>
          </a:xfrm>
          <a:prstGeom prst="rect">
            <a:avLst/>
          </a:prstGeom>
          <a:solidFill>
            <a:srgbClr val="C00000"/>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TRUE</a:t>
            </a:r>
          </a:p>
        </p:txBody>
      </p:sp>
      <p:sp>
        <p:nvSpPr>
          <p:cNvPr id="9" name="Content Placeholder 2">
            <a:extLst>
              <a:ext uri="{FF2B5EF4-FFF2-40B4-BE49-F238E27FC236}">
                <a16:creationId xmlns:a16="http://schemas.microsoft.com/office/drawing/2014/main" id="{930B5E4C-EE80-9259-33F1-149CEA97477F}"/>
              </a:ext>
            </a:extLst>
          </p:cNvPr>
          <p:cNvSpPr txBox="1">
            <a:spLocks/>
          </p:cNvSpPr>
          <p:nvPr/>
        </p:nvSpPr>
        <p:spPr>
          <a:xfrm>
            <a:off x="6170687" y="2731090"/>
            <a:ext cx="5257801" cy="1374628"/>
          </a:xfrm>
          <a:prstGeom prst="rect">
            <a:avLst/>
          </a:prstGeom>
          <a:solidFill>
            <a:schemeClr val="tx1"/>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FALSE</a:t>
            </a:r>
          </a:p>
        </p:txBody>
      </p:sp>
    </p:spTree>
    <p:extLst>
      <p:ext uri="{BB962C8B-B14F-4D97-AF65-F5344CB8AC3E}">
        <p14:creationId xmlns:p14="http://schemas.microsoft.com/office/powerpoint/2010/main" val="15246862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0066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Opening Quiz – </a:t>
            </a:r>
            <a:r>
              <a:rPr lang="en-US" b="1">
                <a:solidFill>
                  <a:schemeClr val="bg1"/>
                </a:solidFill>
                <a:latin typeface="Calibri" panose="020F0502020204030204" pitchFamily="34" charset="0"/>
                <a:cs typeface="Calibri" panose="020F0502020204030204" pitchFamily="34" charset="0"/>
              </a:rPr>
              <a:t>Question #7</a:t>
            </a:r>
            <a:endParaRPr lang="en-US" b="1" dirty="0">
              <a:solidFill>
                <a:schemeClr val="bg1"/>
              </a:solidFill>
              <a:latin typeface="Calibri" panose="020F0502020204030204" pitchFamily="34" charset="0"/>
              <a:cs typeface="Calibri" panose="020F0502020204030204" pitchFamily="34" charset="0"/>
            </a:endParaRPr>
          </a:p>
        </p:txBody>
      </p:sp>
      <p:sp>
        <p:nvSpPr>
          <p:cNvPr id="5" name="Rectangle 4">
            <a:extLst>
              <a:ext uri="{FF2B5EF4-FFF2-40B4-BE49-F238E27FC236}">
                <a16:creationId xmlns:a16="http://schemas.microsoft.com/office/drawing/2014/main" id="{2BF90BB5-7B1B-0F43-AA20-3C4169FB1841}"/>
              </a:ext>
            </a:extLst>
          </p:cNvPr>
          <p:cNvSpPr/>
          <p:nvPr/>
        </p:nvSpPr>
        <p:spPr>
          <a:xfrm>
            <a:off x="4880837" y="6600636"/>
            <a:ext cx="1289849" cy="193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2">
            <a:extLst>
              <a:ext uri="{FF2B5EF4-FFF2-40B4-BE49-F238E27FC236}">
                <a16:creationId xmlns:a16="http://schemas.microsoft.com/office/drawing/2014/main" id="{7D1EADFC-BEDB-3649-A420-CD78C1C65BD6}"/>
              </a:ext>
            </a:extLst>
          </p:cNvPr>
          <p:cNvSpPr txBox="1">
            <a:spLocks/>
          </p:cNvSpPr>
          <p:nvPr/>
        </p:nvSpPr>
        <p:spPr>
          <a:xfrm>
            <a:off x="838199" y="1241404"/>
            <a:ext cx="10861275" cy="49355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solidFill>
                  <a:srgbClr val="C00000"/>
                </a:solidFill>
              </a:rPr>
              <a:t>If you are an international student but do not earn any income during a given  year, you do NOT need to file a tax return or any return with the IRS.</a:t>
            </a:r>
          </a:p>
          <a:p>
            <a:pPr marL="0" indent="0" algn="ctr">
              <a:buNone/>
            </a:pPr>
            <a:endParaRPr lang="en-US" dirty="0">
              <a:solidFill>
                <a:srgbClr val="C00000"/>
              </a:solidFill>
            </a:endParaRPr>
          </a:p>
          <a:p>
            <a:pPr marL="0" indent="0" algn="ctr">
              <a:buNone/>
            </a:pPr>
            <a:endParaRPr lang="en-US" dirty="0">
              <a:solidFill>
                <a:srgbClr val="C00000"/>
              </a:solidFill>
            </a:endParaRPr>
          </a:p>
          <a:p>
            <a:pPr marL="0" indent="0" algn="ctr">
              <a:buNone/>
            </a:pPr>
            <a:endParaRPr lang="en-US" dirty="0">
              <a:solidFill>
                <a:srgbClr val="C00000"/>
              </a:solidFill>
            </a:endParaRPr>
          </a:p>
          <a:p>
            <a:pPr marL="0" indent="0" algn="ctr">
              <a:buNone/>
            </a:pPr>
            <a:endParaRPr lang="en-US" dirty="0">
              <a:solidFill>
                <a:srgbClr val="C00000"/>
              </a:solidFill>
            </a:endParaRPr>
          </a:p>
          <a:p>
            <a:pPr marL="0" indent="0" algn="ctr">
              <a:buNone/>
            </a:pPr>
            <a:r>
              <a:rPr lang="en-US" dirty="0">
                <a:solidFill>
                  <a:srgbClr val="C00000"/>
                </a:solidFill>
              </a:rPr>
              <a:t>If you received any income, you have to file a tax return (Form 1040).</a:t>
            </a:r>
          </a:p>
          <a:p>
            <a:pPr marL="0" indent="0" algn="ctr">
              <a:buNone/>
            </a:pPr>
            <a:r>
              <a:rPr lang="en-US" dirty="0">
                <a:solidFill>
                  <a:srgbClr val="C00000"/>
                </a:solidFill>
              </a:rPr>
              <a:t>But, if you did not receive any income, you still need to file Form 8843 to tell the IRS that you were in the US but did not earn any income.</a:t>
            </a:r>
          </a:p>
        </p:txBody>
      </p:sp>
      <p:sp>
        <p:nvSpPr>
          <p:cNvPr id="7" name="Content Placeholder 2">
            <a:extLst>
              <a:ext uri="{FF2B5EF4-FFF2-40B4-BE49-F238E27FC236}">
                <a16:creationId xmlns:a16="http://schemas.microsoft.com/office/drawing/2014/main" id="{24B00CC3-A908-7E65-7DD6-782DA5403952}"/>
              </a:ext>
            </a:extLst>
          </p:cNvPr>
          <p:cNvSpPr txBox="1">
            <a:spLocks/>
          </p:cNvSpPr>
          <p:nvPr/>
        </p:nvSpPr>
        <p:spPr>
          <a:xfrm>
            <a:off x="838199" y="2731090"/>
            <a:ext cx="5257801" cy="1374628"/>
          </a:xfrm>
          <a:prstGeom prst="rect">
            <a:avLst/>
          </a:prstGeom>
          <a:solidFill>
            <a:schemeClr val="bg1">
              <a:lumMod val="7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TRUE</a:t>
            </a:r>
          </a:p>
        </p:txBody>
      </p:sp>
      <p:sp>
        <p:nvSpPr>
          <p:cNvPr id="9" name="Content Placeholder 2">
            <a:extLst>
              <a:ext uri="{FF2B5EF4-FFF2-40B4-BE49-F238E27FC236}">
                <a16:creationId xmlns:a16="http://schemas.microsoft.com/office/drawing/2014/main" id="{930B5E4C-EE80-9259-33F1-149CEA97477F}"/>
              </a:ext>
            </a:extLst>
          </p:cNvPr>
          <p:cNvSpPr txBox="1">
            <a:spLocks/>
          </p:cNvSpPr>
          <p:nvPr/>
        </p:nvSpPr>
        <p:spPr>
          <a:xfrm>
            <a:off x="6170687" y="2731090"/>
            <a:ext cx="5257801" cy="1374628"/>
          </a:xfrm>
          <a:prstGeom prst="rect">
            <a:avLst/>
          </a:prstGeom>
          <a:solidFill>
            <a:schemeClr val="tx1"/>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FALSE</a:t>
            </a:r>
          </a:p>
        </p:txBody>
      </p:sp>
    </p:spTree>
    <p:extLst>
      <p:ext uri="{BB962C8B-B14F-4D97-AF65-F5344CB8AC3E}">
        <p14:creationId xmlns:p14="http://schemas.microsoft.com/office/powerpoint/2010/main" val="20543364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12C9495B-0837-214C-A224-4C62DF8BEF2C}"/>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400" b="1" i="1" dirty="0"/>
              <a:t>You cannot escape the responsibility </a:t>
            </a:r>
          </a:p>
          <a:p>
            <a:pPr marL="0" indent="0" algn="ctr">
              <a:buNone/>
            </a:pPr>
            <a:r>
              <a:rPr lang="en-US" sz="4400" b="1" i="1" dirty="0"/>
              <a:t>of tomorrow by avoiding it today.</a:t>
            </a:r>
            <a:endParaRPr lang="en-US" sz="4400" dirty="0"/>
          </a:p>
        </p:txBody>
      </p:sp>
    </p:spTree>
    <p:extLst>
      <p:ext uri="{BB962C8B-B14F-4D97-AF65-F5344CB8AC3E}">
        <p14:creationId xmlns:p14="http://schemas.microsoft.com/office/powerpoint/2010/main" val="41424431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5 Things You Can Do To Reduce Your Taxes</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162029"/>
            <a:ext cx="10670628"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mj-lt"/>
              <a:buAutoNum type="arabicPeriod"/>
            </a:pPr>
            <a:r>
              <a:rPr lang="en-US" dirty="0"/>
              <a:t>Open an Individual Retirement Account or Roth IRA</a:t>
            </a:r>
          </a:p>
          <a:p>
            <a:pPr lvl="1"/>
            <a:r>
              <a:rPr lang="en-US" dirty="0">
                <a:solidFill>
                  <a:srgbClr val="0000CC"/>
                </a:solidFill>
              </a:rPr>
              <a:t>You can defer income tax and avoid capital gains tax altogether</a:t>
            </a:r>
            <a:br>
              <a:rPr lang="en-US" dirty="0">
                <a:solidFill>
                  <a:srgbClr val="0000CC"/>
                </a:solidFill>
              </a:rPr>
            </a:br>
            <a:endParaRPr lang="en-US" sz="600" dirty="0">
              <a:solidFill>
                <a:srgbClr val="0000CC"/>
              </a:solidFill>
            </a:endParaRPr>
          </a:p>
          <a:p>
            <a:pPr marL="514350" indent="-514350">
              <a:buFont typeface="+mj-lt"/>
              <a:buAutoNum type="arabicPeriod"/>
            </a:pPr>
            <a:r>
              <a:rPr lang="en-US" dirty="0"/>
              <a:t>Talk to HR and reduce your tax withholding</a:t>
            </a:r>
          </a:p>
          <a:p>
            <a:pPr lvl="1"/>
            <a:r>
              <a:rPr lang="en-US" dirty="0">
                <a:solidFill>
                  <a:srgbClr val="0000CC"/>
                </a:solidFill>
              </a:rPr>
              <a:t>If you get a refund, you are loaning your income to the government</a:t>
            </a:r>
          </a:p>
          <a:p>
            <a:pPr lvl="1"/>
            <a:endParaRPr lang="en-US" sz="600" dirty="0">
              <a:solidFill>
                <a:srgbClr val="0000CC"/>
              </a:solidFill>
            </a:endParaRPr>
          </a:p>
          <a:p>
            <a:pPr marL="514350" indent="-514350">
              <a:buFont typeface="+mj-lt"/>
              <a:buAutoNum type="arabicPeriod"/>
            </a:pPr>
            <a:r>
              <a:rPr lang="en-US" dirty="0">
                <a:solidFill>
                  <a:schemeClr val="bg1"/>
                </a:solidFill>
              </a:rPr>
              <a:t>Cluster your income so you make less than $14,600 in a year</a:t>
            </a:r>
          </a:p>
          <a:p>
            <a:pPr lvl="1"/>
            <a:r>
              <a:rPr lang="en-US" dirty="0">
                <a:solidFill>
                  <a:schemeClr val="bg1"/>
                </a:solidFill>
              </a:rPr>
              <a:t>If possible, shift income between years to get the maximum deduction</a:t>
            </a:r>
            <a:br>
              <a:rPr lang="en-US" dirty="0">
                <a:solidFill>
                  <a:schemeClr val="bg1"/>
                </a:solidFill>
              </a:rPr>
            </a:br>
            <a:endParaRPr lang="en-US" sz="600" dirty="0">
              <a:solidFill>
                <a:schemeClr val="bg1"/>
              </a:solidFill>
            </a:endParaRPr>
          </a:p>
          <a:p>
            <a:pPr marL="514350" indent="-514350">
              <a:buFont typeface="+mj-lt"/>
              <a:buAutoNum type="arabicPeriod"/>
            </a:pPr>
            <a:r>
              <a:rPr lang="en-US" dirty="0">
                <a:solidFill>
                  <a:schemeClr val="bg1"/>
                </a:solidFill>
              </a:rPr>
              <a:t>Scan tax code and identify 3-5 deductions &amp; credits you qualify for</a:t>
            </a:r>
          </a:p>
          <a:p>
            <a:pPr lvl="1"/>
            <a:r>
              <a:rPr lang="en-US" dirty="0">
                <a:solidFill>
                  <a:schemeClr val="bg1"/>
                </a:solidFill>
              </a:rPr>
              <a:t>Child tax credit, education expenses (tuition, books…), student loan interest, charitable deductions, small business or hobby-related expenses</a:t>
            </a:r>
          </a:p>
          <a:p>
            <a:pPr lvl="1"/>
            <a:endParaRPr lang="en-US" sz="600" dirty="0">
              <a:solidFill>
                <a:schemeClr val="bg1"/>
              </a:solidFill>
            </a:endParaRPr>
          </a:p>
          <a:p>
            <a:pPr marL="514350" indent="-514350">
              <a:buFont typeface="+mj-lt"/>
              <a:buAutoNum type="arabicPeriod"/>
            </a:pPr>
            <a:r>
              <a:rPr lang="en-US" dirty="0">
                <a:solidFill>
                  <a:schemeClr val="bg1"/>
                </a:solidFill>
              </a:rPr>
              <a:t>Get rid of your income</a:t>
            </a:r>
            <a:endParaRPr lang="en-US" sz="2600" dirty="0">
              <a:solidFill>
                <a:schemeClr val="bg1"/>
              </a:solidFill>
            </a:endParaRPr>
          </a:p>
        </p:txBody>
      </p:sp>
    </p:spTree>
    <p:extLst>
      <p:ext uri="{BB962C8B-B14F-4D97-AF65-F5344CB8AC3E}">
        <p14:creationId xmlns:p14="http://schemas.microsoft.com/office/powerpoint/2010/main" val="113416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blinds(horizontal)">
                                      <p:cBhvr>
                                        <p:cTn id="1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a:xfrm>
            <a:off x="838199" y="1280160"/>
            <a:ext cx="10776497" cy="4896803"/>
          </a:xfrm>
        </p:spPr>
        <p:txBody>
          <a:bodyPr>
            <a:noAutofit/>
          </a:bodyPr>
          <a:lstStyle/>
          <a:p>
            <a:pPr marL="0" lvl="0" indent="0">
              <a:buNone/>
            </a:pPr>
            <a:r>
              <a:rPr lang="en-US" sz="2600" b="1" dirty="0">
                <a:solidFill>
                  <a:srgbClr val="C00000"/>
                </a:solidFill>
              </a:rPr>
              <a:t>Go to the IRS calculator: https://</a:t>
            </a:r>
            <a:r>
              <a:rPr lang="en-US" sz="2600" b="1" dirty="0" err="1">
                <a:solidFill>
                  <a:srgbClr val="C00000"/>
                </a:solidFill>
              </a:rPr>
              <a:t>apps.irs.gov</a:t>
            </a:r>
            <a:r>
              <a:rPr lang="en-US" sz="2600" b="1" dirty="0">
                <a:solidFill>
                  <a:srgbClr val="C00000"/>
                </a:solidFill>
              </a:rPr>
              <a:t>/app/tax-withholding-estimator</a:t>
            </a:r>
          </a:p>
          <a:p>
            <a:pPr marL="0" lvl="0" indent="0">
              <a:buNone/>
            </a:pPr>
            <a:br>
              <a:rPr lang="en-US" sz="1600" b="1" dirty="0">
                <a:solidFill>
                  <a:srgbClr val="2D2D83"/>
                </a:solidFill>
              </a:rPr>
            </a:br>
            <a:r>
              <a:rPr lang="en-US" sz="2400" b="1" dirty="0">
                <a:solidFill>
                  <a:srgbClr val="2D2D83"/>
                </a:solidFill>
              </a:rPr>
              <a:t>This will help you determine how much Human</a:t>
            </a:r>
            <a:br>
              <a:rPr lang="en-US" sz="2400" b="1" dirty="0">
                <a:solidFill>
                  <a:srgbClr val="2D2D83"/>
                </a:solidFill>
              </a:rPr>
            </a:br>
            <a:r>
              <a:rPr lang="en-US" sz="2400" b="1" dirty="0">
                <a:solidFill>
                  <a:srgbClr val="2D2D83"/>
                </a:solidFill>
              </a:rPr>
              <a:t>Resources should be taking out of your paycheck</a:t>
            </a:r>
            <a:br>
              <a:rPr lang="en-US" sz="2400" b="1" dirty="0">
                <a:solidFill>
                  <a:srgbClr val="2D2D83"/>
                </a:solidFill>
              </a:rPr>
            </a:br>
            <a:r>
              <a:rPr lang="en-US" sz="2400" b="1" dirty="0">
                <a:solidFill>
                  <a:srgbClr val="2D2D83"/>
                </a:solidFill>
              </a:rPr>
              <a:t>each month.</a:t>
            </a:r>
            <a:br>
              <a:rPr lang="en-US" sz="2400" b="1" dirty="0">
                <a:solidFill>
                  <a:srgbClr val="2D2D83"/>
                </a:solidFill>
              </a:rPr>
            </a:br>
            <a:br>
              <a:rPr lang="en-US" sz="2400" b="1" dirty="0">
                <a:solidFill>
                  <a:srgbClr val="2D2D83"/>
                </a:solidFill>
              </a:rPr>
            </a:br>
            <a:r>
              <a:rPr lang="en-US" sz="2400" b="1" dirty="0">
                <a:solidFill>
                  <a:srgbClr val="2D2D83"/>
                </a:solidFill>
              </a:rPr>
              <a:t>This is ultimately up to you – but HR has a legal </a:t>
            </a:r>
            <a:br>
              <a:rPr lang="en-US" sz="2400" b="1" dirty="0">
                <a:solidFill>
                  <a:srgbClr val="2D2D83"/>
                </a:solidFill>
              </a:rPr>
            </a:br>
            <a:r>
              <a:rPr lang="en-US" sz="2400" b="1" dirty="0">
                <a:solidFill>
                  <a:srgbClr val="2D2D83"/>
                </a:solidFill>
              </a:rPr>
              <a:t>obligation to the IRS to withhold estimated taxes</a:t>
            </a:r>
            <a:br>
              <a:rPr lang="en-US" sz="2400" b="1" dirty="0">
                <a:solidFill>
                  <a:srgbClr val="2D2D83"/>
                </a:solidFill>
              </a:rPr>
            </a:br>
            <a:r>
              <a:rPr lang="en-US" sz="2400" b="1" dirty="0">
                <a:solidFill>
                  <a:srgbClr val="2D2D83"/>
                </a:solidFill>
              </a:rPr>
              <a:t>from your paycheck, if appropriate.</a:t>
            </a:r>
            <a:br>
              <a:rPr lang="en-US" sz="2400" b="1" dirty="0">
                <a:solidFill>
                  <a:srgbClr val="2D2D83"/>
                </a:solidFill>
              </a:rPr>
            </a:br>
            <a:br>
              <a:rPr lang="en-US" sz="2400" b="1" dirty="0">
                <a:solidFill>
                  <a:srgbClr val="2D2D83"/>
                </a:solidFill>
              </a:rPr>
            </a:br>
            <a:r>
              <a:rPr lang="en-US" sz="2400" b="1" dirty="0">
                <a:solidFill>
                  <a:srgbClr val="2D2D83"/>
                </a:solidFill>
              </a:rPr>
              <a:t>This calculator can guide you to the proper amount</a:t>
            </a:r>
            <a:br>
              <a:rPr lang="en-US" sz="2400" b="1" dirty="0">
                <a:solidFill>
                  <a:srgbClr val="2D2D83"/>
                </a:solidFill>
              </a:rPr>
            </a:br>
            <a:r>
              <a:rPr lang="en-US" sz="2400" b="1" dirty="0">
                <a:solidFill>
                  <a:srgbClr val="2D2D83"/>
                </a:solidFill>
              </a:rPr>
              <a:t>of withholding – so you do not overpay taxes and</a:t>
            </a:r>
            <a:br>
              <a:rPr lang="en-US" sz="2400" b="1" dirty="0">
                <a:solidFill>
                  <a:srgbClr val="2D2D83"/>
                </a:solidFill>
              </a:rPr>
            </a:br>
            <a:r>
              <a:rPr lang="en-US" sz="2400" b="1" dirty="0">
                <a:solidFill>
                  <a:srgbClr val="2D2D83"/>
                </a:solidFill>
              </a:rPr>
              <a:t>so you do not underpay and incur penalties.</a:t>
            </a:r>
            <a:endParaRPr lang="en-US" sz="1800" dirty="0">
              <a:sym typeface="Wingdings" pitchFamily="2" charset="2"/>
            </a:endParaRPr>
          </a:p>
        </p:txBody>
      </p:sp>
      <p:sp>
        <p:nvSpPr>
          <p:cNvPr id="2" name="Rectangle 2">
            <a:extLst>
              <a:ext uri="{FF2B5EF4-FFF2-40B4-BE49-F238E27FC236}">
                <a16:creationId xmlns:a16="http://schemas.microsoft.com/office/drawing/2014/main" id="{BE92321D-9969-7881-3089-5A3C94D8E54E}"/>
              </a:ext>
            </a:extLst>
          </p:cNvPr>
          <p:cNvSpPr txBox="1">
            <a:spLocks noChangeArrowheads="1"/>
          </p:cNvSpPr>
          <p:nvPr/>
        </p:nvSpPr>
        <p:spPr bwMode="auto">
          <a:xfrm>
            <a:off x="838200" y="365126"/>
            <a:ext cx="10670628" cy="722696"/>
          </a:xfrm>
          <a:prstGeom prst="rect">
            <a:avLst/>
          </a:prstGeom>
          <a:solidFill>
            <a:srgbClr val="2D2D83"/>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How To Calculate Your Withholding</a:t>
            </a:r>
          </a:p>
        </p:txBody>
      </p:sp>
      <p:pic>
        <p:nvPicPr>
          <p:cNvPr id="3" name="Picture 2">
            <a:extLst>
              <a:ext uri="{FF2B5EF4-FFF2-40B4-BE49-F238E27FC236}">
                <a16:creationId xmlns:a16="http://schemas.microsoft.com/office/drawing/2014/main" id="{4EA05D15-D824-E8BC-2682-5FCE46F0A8C1}"/>
              </a:ext>
            </a:extLst>
          </p:cNvPr>
          <p:cNvPicPr>
            <a:picLocks noChangeAspect="1"/>
          </p:cNvPicPr>
          <p:nvPr/>
        </p:nvPicPr>
        <p:blipFill>
          <a:blip r:embed="rId3"/>
          <a:stretch>
            <a:fillRect/>
          </a:stretch>
        </p:blipFill>
        <p:spPr>
          <a:xfrm>
            <a:off x="7561839" y="1703523"/>
            <a:ext cx="4418717" cy="4418717"/>
          </a:xfrm>
          <a:prstGeom prst="rect">
            <a:avLst/>
          </a:prstGeom>
        </p:spPr>
      </p:pic>
    </p:spTree>
    <p:extLst>
      <p:ext uri="{BB962C8B-B14F-4D97-AF65-F5344CB8AC3E}">
        <p14:creationId xmlns:p14="http://schemas.microsoft.com/office/powerpoint/2010/main" val="3878461219"/>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5 Things You Can Do To Reduce Your Taxes</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162029"/>
            <a:ext cx="10670628"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mj-lt"/>
              <a:buAutoNum type="arabicPeriod"/>
            </a:pPr>
            <a:r>
              <a:rPr lang="en-US" dirty="0"/>
              <a:t>Open an Individual Retirement Account or Roth IRA</a:t>
            </a:r>
          </a:p>
          <a:p>
            <a:pPr lvl="1"/>
            <a:r>
              <a:rPr lang="en-US" dirty="0">
                <a:solidFill>
                  <a:srgbClr val="0000CC"/>
                </a:solidFill>
              </a:rPr>
              <a:t>You can defer income tax and avoid capital gains tax altogether</a:t>
            </a:r>
            <a:br>
              <a:rPr lang="en-US" dirty="0">
                <a:solidFill>
                  <a:srgbClr val="0000CC"/>
                </a:solidFill>
              </a:rPr>
            </a:br>
            <a:endParaRPr lang="en-US" sz="600" dirty="0">
              <a:solidFill>
                <a:srgbClr val="0000CC"/>
              </a:solidFill>
            </a:endParaRPr>
          </a:p>
          <a:p>
            <a:pPr marL="514350" indent="-514350">
              <a:buFont typeface="+mj-lt"/>
              <a:buAutoNum type="arabicPeriod"/>
            </a:pPr>
            <a:r>
              <a:rPr lang="en-US" dirty="0"/>
              <a:t>Talk to HR and reduce your tax withholding</a:t>
            </a:r>
          </a:p>
          <a:p>
            <a:pPr lvl="1"/>
            <a:r>
              <a:rPr lang="en-US" dirty="0">
                <a:solidFill>
                  <a:srgbClr val="0000CC"/>
                </a:solidFill>
              </a:rPr>
              <a:t>If you get a refund, you are loaning your income to the government</a:t>
            </a:r>
          </a:p>
          <a:p>
            <a:pPr lvl="1"/>
            <a:endParaRPr lang="en-US" sz="600" dirty="0">
              <a:solidFill>
                <a:srgbClr val="0000CC"/>
              </a:solidFill>
            </a:endParaRPr>
          </a:p>
          <a:p>
            <a:pPr marL="514350" indent="-514350">
              <a:buFont typeface="+mj-lt"/>
              <a:buAutoNum type="arabicPeriod"/>
            </a:pPr>
            <a:r>
              <a:rPr lang="en-US" dirty="0"/>
              <a:t>Cluster your income so you make less than $14,600 in a year</a:t>
            </a:r>
          </a:p>
          <a:p>
            <a:pPr lvl="1"/>
            <a:r>
              <a:rPr lang="en-US" dirty="0">
                <a:solidFill>
                  <a:srgbClr val="0000CC"/>
                </a:solidFill>
              </a:rPr>
              <a:t>If possible, shift income between years to get the maximum deduction</a:t>
            </a:r>
            <a:br>
              <a:rPr lang="en-US" dirty="0">
                <a:solidFill>
                  <a:srgbClr val="0000CC"/>
                </a:solidFill>
              </a:rPr>
            </a:br>
            <a:endParaRPr lang="en-US" sz="600" dirty="0">
              <a:solidFill>
                <a:srgbClr val="0000CC"/>
              </a:solidFill>
            </a:endParaRPr>
          </a:p>
          <a:p>
            <a:pPr marL="514350" indent="-514350">
              <a:buFont typeface="+mj-lt"/>
              <a:buAutoNum type="arabicPeriod"/>
            </a:pPr>
            <a:r>
              <a:rPr lang="en-US" dirty="0"/>
              <a:t>Scan tax code and identify 3-5 deductions &amp; credits you qualify for</a:t>
            </a:r>
          </a:p>
          <a:p>
            <a:pPr lvl="1"/>
            <a:r>
              <a:rPr lang="en-US" dirty="0">
                <a:solidFill>
                  <a:srgbClr val="0000CC"/>
                </a:solidFill>
              </a:rPr>
              <a:t>Child tax credit, education expenses (tuition, books…), student loan interest, charitable deductions, small business or hobby-related expenses</a:t>
            </a:r>
          </a:p>
          <a:p>
            <a:pPr lvl="1"/>
            <a:endParaRPr lang="en-US" sz="600" dirty="0">
              <a:solidFill>
                <a:srgbClr val="0000CC"/>
              </a:solidFill>
            </a:endParaRPr>
          </a:p>
          <a:p>
            <a:pPr marL="514350" indent="-514350">
              <a:buFont typeface="+mj-lt"/>
              <a:buAutoNum type="arabicPeriod"/>
            </a:pPr>
            <a:r>
              <a:rPr lang="en-US" dirty="0"/>
              <a:t>Get rid of your income</a:t>
            </a:r>
            <a:endParaRPr lang="en-US" sz="2600" dirty="0">
              <a:solidFill>
                <a:srgbClr val="0000CC"/>
              </a:solidFill>
            </a:endParaRPr>
          </a:p>
        </p:txBody>
      </p:sp>
    </p:spTree>
    <p:extLst>
      <p:ext uri="{BB962C8B-B14F-4D97-AF65-F5344CB8AC3E}">
        <p14:creationId xmlns:p14="http://schemas.microsoft.com/office/powerpoint/2010/main" val="1561310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blinds(horizontal)">
                                      <p:cBhvr>
                                        <p:cTn id="7" dur="500"/>
                                        <p:tgtEl>
                                          <p:spTgt spid="3">
                                            <p:txEl>
                                              <p:pRg st="5" end="5"/>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6" end="6"/>
                                            </p:txEl>
                                          </p:spTgt>
                                        </p:tgtEl>
                                        <p:attrNameLst>
                                          <p:attrName>style.visibility</p:attrName>
                                        </p:attrNameLst>
                                      </p:cBhvr>
                                      <p:to>
                                        <p:strVal val="visible"/>
                                      </p:to>
                                    </p:set>
                                    <p:animEffect transition="in" filter="blinds(horizontal)">
                                      <p:cBhvr>
                                        <p:cTn id="10" dur="500"/>
                                        <p:tgtEl>
                                          <p:spTgt spid="3">
                                            <p:txEl>
                                              <p:pRg st="6" end="6"/>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animEffect transition="in" filter="blinds(horizontal)">
                                      <p:cBhvr>
                                        <p:cTn id="15" dur="500"/>
                                        <p:tgtEl>
                                          <p:spTgt spid="3">
                                            <p:txEl>
                                              <p:pRg st="7" end="7"/>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3">
                                            <p:txEl>
                                              <p:pRg st="8" end="8"/>
                                            </p:txEl>
                                          </p:spTgt>
                                        </p:tgtEl>
                                        <p:attrNameLst>
                                          <p:attrName>style.visibility</p:attrName>
                                        </p:attrNameLst>
                                      </p:cBhvr>
                                      <p:to>
                                        <p:strVal val="visible"/>
                                      </p:to>
                                    </p:set>
                                    <p:animEffect transition="in" filter="blinds(horizontal)">
                                      <p:cBhvr>
                                        <p:cTn id="18" dur="500"/>
                                        <p:tgtEl>
                                          <p:spTgt spid="3">
                                            <p:txEl>
                                              <p:pRg st="8" end="8"/>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animEffect transition="in" filter="blinds(horizontal)">
                                      <p:cBhvr>
                                        <p:cTn id="23"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240205" y="177402"/>
            <a:ext cx="11711587" cy="722696"/>
          </a:xfrm>
          <a:prstGeom prst="rect">
            <a:avLst/>
          </a:prstGeom>
          <a:solidFill>
            <a:srgbClr val="00206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Filing Your Income Taxes for Free</a:t>
            </a:r>
          </a:p>
        </p:txBody>
      </p:sp>
      <p:sp>
        <p:nvSpPr>
          <p:cNvPr id="6" name="TextBox 5">
            <a:extLst>
              <a:ext uri="{FF2B5EF4-FFF2-40B4-BE49-F238E27FC236}">
                <a16:creationId xmlns:a16="http://schemas.microsoft.com/office/drawing/2014/main" id="{8C7F4761-68D6-4647-AEA2-28F9E6BAB3A2}"/>
              </a:ext>
            </a:extLst>
          </p:cNvPr>
          <p:cNvSpPr txBox="1"/>
          <p:nvPr/>
        </p:nvSpPr>
        <p:spPr>
          <a:xfrm>
            <a:off x="5304730" y="1162109"/>
            <a:ext cx="6594581" cy="769441"/>
          </a:xfrm>
          <a:prstGeom prst="rect">
            <a:avLst/>
          </a:prstGeom>
          <a:solidFill>
            <a:schemeClr val="bg1"/>
          </a:solidFill>
          <a:ln w="28575">
            <a:solidFill>
              <a:srgbClr val="C00000"/>
            </a:solidFill>
          </a:ln>
        </p:spPr>
        <p:txBody>
          <a:bodyPr wrap="square" rtlCol="0">
            <a:spAutoFit/>
          </a:bodyPr>
          <a:lstStyle/>
          <a:p>
            <a:pPr algn="ctr"/>
            <a:r>
              <a:rPr lang="en-US" sz="2200" b="1" dirty="0">
                <a:solidFill>
                  <a:srgbClr val="C00000"/>
                </a:solidFill>
              </a:rPr>
              <a:t>This limit of $79,000 is the same regardless of whether you are filing individually or married-jointly. Sorry.</a:t>
            </a:r>
          </a:p>
        </p:txBody>
      </p:sp>
      <p:sp>
        <p:nvSpPr>
          <p:cNvPr id="7" name="TextBox 6">
            <a:extLst>
              <a:ext uri="{FF2B5EF4-FFF2-40B4-BE49-F238E27FC236}">
                <a16:creationId xmlns:a16="http://schemas.microsoft.com/office/drawing/2014/main" id="{156C5A72-3058-E04F-A6A8-D8D35B6B92D6}"/>
              </a:ext>
            </a:extLst>
          </p:cNvPr>
          <p:cNvSpPr txBox="1"/>
          <p:nvPr/>
        </p:nvSpPr>
        <p:spPr>
          <a:xfrm>
            <a:off x="5304729" y="3946577"/>
            <a:ext cx="6594581" cy="1785104"/>
          </a:xfrm>
          <a:prstGeom prst="rect">
            <a:avLst/>
          </a:prstGeom>
          <a:solidFill>
            <a:schemeClr val="bg1"/>
          </a:solidFill>
          <a:ln w="28575">
            <a:solidFill>
              <a:srgbClr val="C00000"/>
            </a:solidFill>
          </a:ln>
        </p:spPr>
        <p:txBody>
          <a:bodyPr wrap="square" rtlCol="0">
            <a:spAutoFit/>
          </a:bodyPr>
          <a:lstStyle/>
          <a:p>
            <a:pPr algn="ctr"/>
            <a:r>
              <a:rPr lang="en-US" sz="2200" b="1" dirty="0">
                <a:solidFill>
                  <a:srgbClr val="C00000"/>
                </a:solidFill>
              </a:rPr>
              <a:t>With Option 2, everything is done within the IRS website – but the IRS will not guide or advise you as the professional providers will. I would only recommend this option to the brave, more seasoned tax preparers.</a:t>
            </a:r>
          </a:p>
        </p:txBody>
      </p:sp>
      <p:sp>
        <p:nvSpPr>
          <p:cNvPr id="11" name="TextBox 10">
            <a:extLst>
              <a:ext uri="{FF2B5EF4-FFF2-40B4-BE49-F238E27FC236}">
                <a16:creationId xmlns:a16="http://schemas.microsoft.com/office/drawing/2014/main" id="{D0B28C75-4336-C249-8A5F-6C7707114D0F}"/>
              </a:ext>
            </a:extLst>
          </p:cNvPr>
          <p:cNvSpPr txBox="1"/>
          <p:nvPr/>
        </p:nvSpPr>
        <p:spPr>
          <a:xfrm>
            <a:off x="5304730" y="2045421"/>
            <a:ext cx="6594581" cy="1785104"/>
          </a:xfrm>
          <a:prstGeom prst="rect">
            <a:avLst/>
          </a:prstGeom>
          <a:solidFill>
            <a:schemeClr val="bg1"/>
          </a:solidFill>
          <a:ln w="28575">
            <a:solidFill>
              <a:srgbClr val="C00000"/>
            </a:solidFill>
          </a:ln>
        </p:spPr>
        <p:txBody>
          <a:bodyPr wrap="square" rtlCol="0">
            <a:spAutoFit/>
          </a:bodyPr>
          <a:lstStyle/>
          <a:p>
            <a:pPr algn="ctr"/>
            <a:r>
              <a:rPr lang="en-US" sz="2200" b="1" dirty="0">
                <a:solidFill>
                  <a:srgbClr val="C00000"/>
                </a:solidFill>
              </a:rPr>
              <a:t>With Option 1, the IRS does not prepare your taxes, but will connect you with HR Block, Jackson Hewitt, TurboTax or some other professional provider.</a:t>
            </a:r>
          </a:p>
          <a:p>
            <a:pPr algn="ctr"/>
            <a:r>
              <a:rPr lang="en-US" sz="2200" b="1" dirty="0">
                <a:solidFill>
                  <a:srgbClr val="C00000"/>
                </a:solidFill>
              </a:rPr>
              <a:t>Note – the “free file” probably only applies to your federal filing and to the most basic software available. </a:t>
            </a:r>
          </a:p>
        </p:txBody>
      </p:sp>
      <p:pic>
        <p:nvPicPr>
          <p:cNvPr id="2" name="Picture 1">
            <a:extLst>
              <a:ext uri="{FF2B5EF4-FFF2-40B4-BE49-F238E27FC236}">
                <a16:creationId xmlns:a16="http://schemas.microsoft.com/office/drawing/2014/main" id="{30E6A405-1FEA-A216-6257-B0DFB442B10C}"/>
              </a:ext>
            </a:extLst>
          </p:cNvPr>
          <p:cNvPicPr>
            <a:picLocks noChangeAspect="1"/>
          </p:cNvPicPr>
          <p:nvPr/>
        </p:nvPicPr>
        <p:blipFill>
          <a:blip r:embed="rId2"/>
          <a:stretch>
            <a:fillRect/>
          </a:stretch>
        </p:blipFill>
        <p:spPr>
          <a:xfrm>
            <a:off x="-1" y="900097"/>
            <a:ext cx="5304731" cy="5978347"/>
          </a:xfrm>
          <a:prstGeom prst="rect">
            <a:avLst/>
          </a:prstGeom>
        </p:spPr>
      </p:pic>
      <p:sp>
        <p:nvSpPr>
          <p:cNvPr id="10" name="TextBox 9">
            <a:extLst>
              <a:ext uri="{FF2B5EF4-FFF2-40B4-BE49-F238E27FC236}">
                <a16:creationId xmlns:a16="http://schemas.microsoft.com/office/drawing/2014/main" id="{93C32132-A8AD-6546-B5D1-18881FD10827}"/>
              </a:ext>
            </a:extLst>
          </p:cNvPr>
          <p:cNvSpPr txBox="1"/>
          <p:nvPr/>
        </p:nvSpPr>
        <p:spPr>
          <a:xfrm>
            <a:off x="3804250" y="6051707"/>
            <a:ext cx="5250231" cy="738664"/>
          </a:xfrm>
          <a:prstGeom prst="rect">
            <a:avLst/>
          </a:prstGeom>
          <a:solidFill>
            <a:schemeClr val="bg1"/>
          </a:solidFill>
          <a:ln w="28575">
            <a:solidFill>
              <a:srgbClr val="C00000"/>
            </a:solidFill>
          </a:ln>
        </p:spPr>
        <p:txBody>
          <a:bodyPr wrap="square" rtlCol="0">
            <a:spAutoFit/>
          </a:bodyPr>
          <a:lstStyle/>
          <a:p>
            <a:r>
              <a:rPr lang="en-US" sz="1400" b="1" dirty="0">
                <a:solidFill>
                  <a:srgbClr val="C00000"/>
                </a:solidFill>
              </a:rPr>
              <a:t>   </a:t>
            </a:r>
            <a:r>
              <a:rPr lang="en-US" sz="1400" b="1" dirty="0">
                <a:solidFill>
                  <a:srgbClr val="C00000"/>
                </a:solidFill>
                <a:hlinkClick r:id="rId3"/>
              </a:rPr>
              <a:t>https://www.irs.gov/filing/free-file-do-your-federal-taxes-for-free</a:t>
            </a:r>
            <a:endParaRPr lang="en-US" sz="1400" b="1" dirty="0">
              <a:solidFill>
                <a:srgbClr val="C00000"/>
              </a:solidFill>
            </a:endParaRPr>
          </a:p>
          <a:p>
            <a:endParaRPr lang="en-US" sz="1400" b="1" dirty="0">
              <a:solidFill>
                <a:srgbClr val="C00000"/>
              </a:solidFill>
            </a:endParaRPr>
          </a:p>
          <a:p>
            <a:pPr algn="ctr"/>
            <a:r>
              <a:rPr lang="en-US" sz="1400" b="1" dirty="0">
                <a:solidFill>
                  <a:srgbClr val="C00000"/>
                </a:solidFill>
              </a:rPr>
              <a:t>Or just Google “</a:t>
            </a:r>
            <a:r>
              <a:rPr lang="en-US" sz="1400" b="1" dirty="0" err="1">
                <a:solidFill>
                  <a:srgbClr val="C00000"/>
                </a:solidFill>
              </a:rPr>
              <a:t>irs</a:t>
            </a:r>
            <a:r>
              <a:rPr lang="en-US" sz="1400" b="1" dirty="0">
                <a:solidFill>
                  <a:srgbClr val="C00000"/>
                </a:solidFill>
              </a:rPr>
              <a:t> free file”</a:t>
            </a:r>
          </a:p>
        </p:txBody>
      </p:sp>
    </p:spTree>
    <p:extLst>
      <p:ext uri="{BB962C8B-B14F-4D97-AF65-F5344CB8AC3E}">
        <p14:creationId xmlns:p14="http://schemas.microsoft.com/office/powerpoint/2010/main" val="37487116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E3B2E9AC-E4FE-7469-16BD-DF4F3BBA7236}"/>
              </a:ext>
            </a:extLst>
          </p:cNvPr>
          <p:cNvSpPr txBox="1">
            <a:spLocks noChangeArrowheads="1"/>
          </p:cNvSpPr>
          <p:nvPr/>
        </p:nvSpPr>
        <p:spPr bwMode="auto">
          <a:xfrm>
            <a:off x="102487" y="328735"/>
            <a:ext cx="11987026" cy="722696"/>
          </a:xfrm>
          <a:prstGeom prst="rect">
            <a:avLst/>
          </a:prstGeom>
          <a:solidFill>
            <a:srgbClr val="526DAE"/>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ACCELERATE TO INDUSTRY</a:t>
            </a:r>
            <a:r>
              <a:rPr lang="en-US" baseline="30000" dirty="0">
                <a:solidFill>
                  <a:schemeClr val="bg1"/>
                </a:solidFill>
                <a:latin typeface="Calibri" panose="020F0502020204030204" pitchFamily="34" charset="0"/>
                <a:cs typeface="Calibri" panose="020F0502020204030204" pitchFamily="34" charset="0"/>
              </a:rPr>
              <a:t>TM</a:t>
            </a:r>
            <a:r>
              <a:rPr lang="en-US" b="1" dirty="0">
                <a:solidFill>
                  <a:schemeClr val="bg1"/>
                </a:solidFill>
                <a:latin typeface="Calibri" panose="020F0502020204030204" pitchFamily="34" charset="0"/>
                <a:cs typeface="Calibri" panose="020F0502020204030204" pitchFamily="34" charset="0"/>
              </a:rPr>
              <a:t> SERIES: SPRING 2025</a:t>
            </a:r>
          </a:p>
        </p:txBody>
      </p:sp>
      <p:sp>
        <p:nvSpPr>
          <p:cNvPr id="4" name="Rounded Rectangle 3">
            <a:extLst>
              <a:ext uri="{FF2B5EF4-FFF2-40B4-BE49-F238E27FC236}">
                <a16:creationId xmlns:a16="http://schemas.microsoft.com/office/drawing/2014/main" id="{10484A5A-D095-F68D-3C57-375C23D91DB0}"/>
              </a:ext>
            </a:extLst>
          </p:cNvPr>
          <p:cNvSpPr/>
          <p:nvPr/>
        </p:nvSpPr>
        <p:spPr>
          <a:xfrm>
            <a:off x="2556396" y="1349035"/>
            <a:ext cx="2743200" cy="4761095"/>
          </a:xfrm>
          <a:prstGeom prst="roundRect">
            <a:avLst/>
          </a:prstGeom>
          <a:solidFill>
            <a:schemeClr val="bg1">
              <a:lumMod val="6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FEBRUARY 25</a:t>
            </a:r>
          </a:p>
          <a:p>
            <a:pPr algn="ctr"/>
            <a:endParaRPr lang="en-US" sz="2800" b="1" dirty="0">
              <a:solidFill>
                <a:schemeClr val="bg1"/>
              </a:solidFill>
            </a:endParaRPr>
          </a:p>
          <a:p>
            <a:pPr algn="ctr"/>
            <a:r>
              <a:rPr lang="en-US" sz="2400" b="1" i="1" cap="small" dirty="0">
                <a:solidFill>
                  <a:schemeClr val="bg1"/>
                </a:solidFill>
              </a:rPr>
              <a:t>Industry Insights &amp; Job Search Strategies with First Solar</a:t>
            </a:r>
          </a:p>
          <a:p>
            <a:pPr algn="ctr"/>
            <a:endParaRPr lang="en-US" sz="2400" b="1" i="1" cap="small" dirty="0">
              <a:solidFill>
                <a:schemeClr val="bg1"/>
              </a:solidFill>
            </a:endParaRPr>
          </a:p>
        </p:txBody>
      </p:sp>
      <p:sp>
        <p:nvSpPr>
          <p:cNvPr id="6" name="Rounded Rectangle 5">
            <a:extLst>
              <a:ext uri="{FF2B5EF4-FFF2-40B4-BE49-F238E27FC236}">
                <a16:creationId xmlns:a16="http://schemas.microsoft.com/office/drawing/2014/main" id="{6247DA2F-4E8A-A0D0-B559-4E33E6015B65}"/>
              </a:ext>
            </a:extLst>
          </p:cNvPr>
          <p:cNvSpPr/>
          <p:nvPr/>
        </p:nvSpPr>
        <p:spPr>
          <a:xfrm>
            <a:off x="6892406" y="1349035"/>
            <a:ext cx="2743200" cy="4761095"/>
          </a:xfrm>
          <a:prstGeom prst="roundRect">
            <a:avLst/>
          </a:prstGeom>
          <a:solidFill>
            <a:srgbClr val="526DAE"/>
          </a:solid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APRIL 9 </a:t>
            </a:r>
            <a:br>
              <a:rPr lang="en-US" sz="2800" b="1" dirty="0">
                <a:solidFill>
                  <a:schemeClr val="bg1"/>
                </a:solidFill>
              </a:rPr>
            </a:br>
            <a:endParaRPr lang="en-US" sz="2800" b="1" dirty="0">
              <a:solidFill>
                <a:schemeClr val="bg1"/>
              </a:solidFill>
            </a:endParaRPr>
          </a:p>
          <a:p>
            <a:pPr algn="ctr"/>
            <a:r>
              <a:rPr lang="en-US" sz="2000" b="1" i="1" cap="small" dirty="0">
                <a:solidFill>
                  <a:schemeClr val="bg1"/>
                </a:solidFill>
              </a:rPr>
              <a:t>Translating your Academic Training &amp; Research Skills into Industry &amp; Entrepreneurial Futures with Opportunity Machine</a:t>
            </a:r>
            <a:br>
              <a:rPr lang="en-US" sz="2000" b="1" i="1" cap="small" dirty="0">
                <a:solidFill>
                  <a:schemeClr val="bg1"/>
                </a:solidFill>
              </a:rPr>
            </a:br>
            <a:br>
              <a:rPr lang="en-US" sz="2000" b="1" i="1" cap="small" dirty="0">
                <a:solidFill>
                  <a:schemeClr val="bg1"/>
                </a:solidFill>
              </a:rPr>
            </a:br>
            <a:r>
              <a:rPr lang="en-US" sz="2000" b="1" i="1" cap="small" dirty="0">
                <a:solidFill>
                  <a:schemeClr val="bg1"/>
                </a:solidFill>
              </a:rPr>
              <a:t>@ Opportunity Machine Downtown</a:t>
            </a:r>
          </a:p>
        </p:txBody>
      </p:sp>
      <p:pic>
        <p:nvPicPr>
          <p:cNvPr id="8" name="Picture 7">
            <a:extLst>
              <a:ext uri="{FF2B5EF4-FFF2-40B4-BE49-F238E27FC236}">
                <a16:creationId xmlns:a16="http://schemas.microsoft.com/office/drawing/2014/main" id="{2D114AD7-93AE-ED18-217B-DDBC46B2A129}"/>
              </a:ext>
            </a:extLst>
          </p:cNvPr>
          <p:cNvPicPr>
            <a:picLocks noChangeAspect="1"/>
          </p:cNvPicPr>
          <p:nvPr/>
        </p:nvPicPr>
        <p:blipFill>
          <a:blip r:embed="rId2"/>
          <a:stretch>
            <a:fillRect/>
          </a:stretch>
        </p:blipFill>
        <p:spPr>
          <a:xfrm>
            <a:off x="5552237" y="2095249"/>
            <a:ext cx="1087527" cy="891843"/>
          </a:xfrm>
          <a:prstGeom prst="rect">
            <a:avLst/>
          </a:prstGeom>
        </p:spPr>
      </p:pic>
    </p:spTree>
    <p:extLst>
      <p:ext uri="{BB962C8B-B14F-4D97-AF65-F5344CB8AC3E}">
        <p14:creationId xmlns:p14="http://schemas.microsoft.com/office/powerpoint/2010/main" val="23359061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CD1A742C-0916-ED48-AA91-D0F777163898}"/>
              </a:ext>
            </a:extLst>
          </p:cNvPr>
          <p:cNvSpPr txBox="1">
            <a:spLocks/>
          </p:cNvSpPr>
          <p:nvPr/>
        </p:nvSpPr>
        <p:spPr>
          <a:xfrm>
            <a:off x="240204" y="1062402"/>
            <a:ext cx="11711587"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solidFill>
                  <a:srgbClr val="C00000"/>
                </a:solidFill>
              </a:rPr>
              <a:t>Filing for income tax – FOR INTERNATIONAL STUDENTS &amp; FACULTY</a:t>
            </a:r>
            <a:r>
              <a:rPr lang="en-US" dirty="0"/>
              <a:t>:     </a:t>
            </a:r>
          </a:p>
          <a:p>
            <a:r>
              <a:rPr lang="en-US" sz="2400" dirty="0"/>
              <a:t>It’s important to be aware that, as a nonresident in the US, you’re legally required to file a tax return if you received US income during 2024.</a:t>
            </a:r>
          </a:p>
          <a:p>
            <a:r>
              <a:rPr lang="en-US" sz="2400" dirty="0"/>
              <a:t>And even if you didn’t work or receive income in the US, you’re still obliged to file a Form 8843 with the IRS.</a:t>
            </a:r>
          </a:p>
          <a:p>
            <a:pPr lvl="1"/>
            <a:r>
              <a:rPr lang="en-US" sz="2000" dirty="0"/>
              <a:t>You may owe taxes on non-cash benefits you received, such as tuition forgiveness or any scholarships.</a:t>
            </a:r>
            <a:br>
              <a:rPr lang="en-US" sz="2000" dirty="0"/>
            </a:br>
            <a:endParaRPr lang="en-US" sz="900" dirty="0"/>
          </a:p>
          <a:p>
            <a:r>
              <a:rPr lang="en-US" sz="2400" dirty="0"/>
              <a:t>Talk to your University to see if it has a partnership to assist you. </a:t>
            </a:r>
          </a:p>
          <a:p>
            <a:pPr lvl="1"/>
            <a:r>
              <a:rPr lang="en-US" sz="2000" dirty="0"/>
              <a:t>The University of Louisiana at Lafayette has arranged discounted access to Sprintax Tax Preparation for international graduate students and faculty. Your university may have something similar.</a:t>
            </a:r>
          </a:p>
          <a:p>
            <a:pPr lvl="1"/>
            <a:r>
              <a:rPr lang="en-US" sz="2000" dirty="0"/>
              <a:t>Sprintax guides you through the tax preparation process, arrange the necessary documents and check if you’re due a tax refund.</a:t>
            </a:r>
            <a:endParaRPr lang="en-US" sz="2400" dirty="0"/>
          </a:p>
        </p:txBody>
      </p:sp>
      <p:sp>
        <p:nvSpPr>
          <p:cNvPr id="2" name="Rectangle 2">
            <a:extLst>
              <a:ext uri="{FF2B5EF4-FFF2-40B4-BE49-F238E27FC236}">
                <a16:creationId xmlns:a16="http://schemas.microsoft.com/office/drawing/2014/main" id="{626D2A92-8BE9-1DB5-EA59-F99E6348ADCE}"/>
              </a:ext>
            </a:extLst>
          </p:cNvPr>
          <p:cNvSpPr txBox="1">
            <a:spLocks noChangeArrowheads="1"/>
          </p:cNvSpPr>
          <p:nvPr/>
        </p:nvSpPr>
        <p:spPr bwMode="auto">
          <a:xfrm>
            <a:off x="240205" y="177402"/>
            <a:ext cx="11711587" cy="722696"/>
          </a:xfrm>
          <a:prstGeom prst="rect">
            <a:avLst/>
          </a:prstGeom>
          <a:solidFill>
            <a:srgbClr val="00206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U.S. Income Taxes for Non-US Citizens</a:t>
            </a:r>
          </a:p>
        </p:txBody>
      </p:sp>
    </p:spTree>
    <p:extLst>
      <p:ext uri="{BB962C8B-B14F-4D97-AF65-F5344CB8AC3E}">
        <p14:creationId xmlns:p14="http://schemas.microsoft.com/office/powerpoint/2010/main" val="23232525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240205" y="177402"/>
            <a:ext cx="11711587" cy="722696"/>
          </a:xfrm>
          <a:prstGeom prst="rect">
            <a:avLst/>
          </a:prstGeom>
          <a:solidFill>
            <a:srgbClr val="00206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U.S. Income Taxes for Non-US Citizens</a:t>
            </a:r>
          </a:p>
        </p:txBody>
      </p:sp>
      <p:sp>
        <p:nvSpPr>
          <p:cNvPr id="5" name="Content Placeholder 2">
            <a:extLst>
              <a:ext uri="{FF2B5EF4-FFF2-40B4-BE49-F238E27FC236}">
                <a16:creationId xmlns:a16="http://schemas.microsoft.com/office/drawing/2014/main" id="{CD1A742C-0916-ED48-AA91-D0F777163898}"/>
              </a:ext>
            </a:extLst>
          </p:cNvPr>
          <p:cNvSpPr txBox="1">
            <a:spLocks/>
          </p:cNvSpPr>
          <p:nvPr/>
        </p:nvSpPr>
        <p:spPr>
          <a:xfrm>
            <a:off x="240204" y="1062402"/>
            <a:ext cx="11711587"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solidFill>
                  <a:srgbClr val="C00000"/>
                </a:solidFill>
              </a:rPr>
              <a:t>Filing for income tax – FOR INTERNATIONAL STUDENTS &amp; FACULTY</a:t>
            </a:r>
            <a:r>
              <a:rPr lang="en-US" dirty="0"/>
              <a:t>:     </a:t>
            </a:r>
          </a:p>
          <a:p>
            <a:r>
              <a:rPr lang="en-US" sz="2400" dirty="0"/>
              <a:t>Depending on any arrangements between the U.S. and your home country, the taxes that you owe in the U.S. and at home may be different. </a:t>
            </a:r>
          </a:p>
          <a:p>
            <a:endParaRPr lang="en-US" sz="2400" dirty="0"/>
          </a:p>
          <a:p>
            <a:r>
              <a:rPr lang="en-US" sz="2400" dirty="0"/>
              <a:t>For your tax return, you will probably end up filing Form 1040N, whereas most US citizens file Form 1040. They are similar enough and any software will guide you to that form.</a:t>
            </a:r>
            <a:br>
              <a:rPr lang="en-US" sz="2400" dirty="0"/>
            </a:br>
            <a:endParaRPr lang="en-US" sz="2400" dirty="0"/>
          </a:p>
          <a:p>
            <a:r>
              <a:rPr lang="en-US" sz="2400" dirty="0"/>
              <a:t>Whereas married U.S. citizens have the choice of filing as “married filing jointly” or “married filing separately,” married non-US citizens are required to file separately.</a:t>
            </a:r>
          </a:p>
          <a:p>
            <a:pPr lvl="1"/>
            <a:r>
              <a:rPr lang="en-US" sz="2000" dirty="0"/>
              <a:t>This should not be a big deal. It means twice the work, but it is unlikely to change your tax bill much (it may increase or decrease your tax bill – it all depends on your situation)</a:t>
            </a:r>
          </a:p>
        </p:txBody>
      </p:sp>
    </p:spTree>
    <p:extLst>
      <p:ext uri="{BB962C8B-B14F-4D97-AF65-F5344CB8AC3E}">
        <p14:creationId xmlns:p14="http://schemas.microsoft.com/office/powerpoint/2010/main" val="32649539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CD1A742C-0916-ED48-AA91-D0F777163898}"/>
              </a:ext>
            </a:extLst>
          </p:cNvPr>
          <p:cNvSpPr txBox="1">
            <a:spLocks/>
          </p:cNvSpPr>
          <p:nvPr/>
        </p:nvSpPr>
        <p:spPr>
          <a:xfrm>
            <a:off x="240204" y="1062402"/>
            <a:ext cx="11711587"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solidFill>
                  <a:srgbClr val="C00000"/>
                </a:solidFill>
              </a:rPr>
              <a:t>Filing for income tax – FOR INTERNATIONAL STUDENTS &amp; FACULTY</a:t>
            </a:r>
            <a:r>
              <a:rPr lang="en-US" dirty="0"/>
              <a:t>:     </a:t>
            </a:r>
          </a:p>
          <a:p>
            <a:endParaRPr lang="en-US" sz="2400" dirty="0"/>
          </a:p>
          <a:p>
            <a:r>
              <a:rPr lang="en-US" sz="2400" dirty="0"/>
              <a:t>Beyond that, most international Students, Faculty &amp; Staff are able to engage in the same investment and financial planning opportunities that permanent residents can.</a:t>
            </a:r>
          </a:p>
          <a:p>
            <a:pPr lvl="1"/>
            <a:r>
              <a:rPr lang="en-US" sz="2000" dirty="0"/>
              <a:t>A Social Security Number is generally all that is required.</a:t>
            </a:r>
          </a:p>
          <a:p>
            <a:pPr lvl="1"/>
            <a:r>
              <a:rPr lang="en-US" sz="2000" dirty="0"/>
              <a:t>You can open a bank account or brokerage account.</a:t>
            </a:r>
          </a:p>
          <a:p>
            <a:pPr lvl="1"/>
            <a:r>
              <a:rPr lang="en-US" sz="2000" dirty="0"/>
              <a:t>You can open a 529 education savings account.</a:t>
            </a:r>
          </a:p>
          <a:p>
            <a:pPr lvl="1"/>
            <a:r>
              <a:rPr lang="en-US" sz="2000" dirty="0"/>
              <a:t>You can open a Traditional IRA or Roth IRA.</a:t>
            </a:r>
          </a:p>
          <a:p>
            <a:pPr lvl="1"/>
            <a:r>
              <a:rPr lang="en-US" sz="2000" dirty="0"/>
              <a:t>You can engage in the same business or hobby activities as an entrepreneur</a:t>
            </a:r>
          </a:p>
          <a:p>
            <a:pPr lvl="2"/>
            <a:r>
              <a:rPr lang="en-US" sz="1600" dirty="0"/>
              <a:t>I you are on a student visa, being a student is your primary purpose, not running a business.</a:t>
            </a:r>
            <a:br>
              <a:rPr lang="en-US" sz="1600" dirty="0"/>
            </a:br>
            <a:endParaRPr lang="en-US" sz="1600" dirty="0"/>
          </a:p>
          <a:p>
            <a:pPr lvl="1"/>
            <a:r>
              <a:rPr lang="en-US" sz="2000" dirty="0"/>
              <a:t>There will be some filing and reporting requirements that may be unique for non-residents, depending on your financial activity, and most tax preparation software can guide you through this.</a:t>
            </a:r>
            <a:endParaRPr lang="en-US" sz="2400" dirty="0"/>
          </a:p>
        </p:txBody>
      </p:sp>
      <p:sp>
        <p:nvSpPr>
          <p:cNvPr id="2" name="Rectangle 2">
            <a:extLst>
              <a:ext uri="{FF2B5EF4-FFF2-40B4-BE49-F238E27FC236}">
                <a16:creationId xmlns:a16="http://schemas.microsoft.com/office/drawing/2014/main" id="{271A93F8-C81D-1C1A-3846-DEC7AE73471C}"/>
              </a:ext>
            </a:extLst>
          </p:cNvPr>
          <p:cNvSpPr txBox="1">
            <a:spLocks noChangeArrowheads="1"/>
          </p:cNvSpPr>
          <p:nvPr/>
        </p:nvSpPr>
        <p:spPr bwMode="auto">
          <a:xfrm>
            <a:off x="240205" y="177402"/>
            <a:ext cx="11711587" cy="722696"/>
          </a:xfrm>
          <a:prstGeom prst="rect">
            <a:avLst/>
          </a:prstGeom>
          <a:solidFill>
            <a:srgbClr val="00206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U.S. Income Taxes for Non-US Citizens</a:t>
            </a:r>
          </a:p>
        </p:txBody>
      </p:sp>
    </p:spTree>
    <p:extLst>
      <p:ext uri="{BB962C8B-B14F-4D97-AF65-F5344CB8AC3E}">
        <p14:creationId xmlns:p14="http://schemas.microsoft.com/office/powerpoint/2010/main" val="15876994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2D2D83"/>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Income Taxes in the U.S.</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277088"/>
            <a:ext cx="10670628"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Filing for income tax:     </a:t>
            </a:r>
          </a:p>
          <a:p>
            <a:r>
              <a:rPr lang="en-US" sz="2000" dirty="0"/>
              <a:t>It’s important to be aware that, as a nonresident student in the US, you’re legally required to file a tax return if you received US income during each year.</a:t>
            </a:r>
            <a:br>
              <a:rPr lang="en-US" sz="2000" dirty="0"/>
            </a:br>
            <a:endParaRPr lang="en-US" sz="2000" dirty="0"/>
          </a:p>
          <a:p>
            <a:r>
              <a:rPr lang="en-US" sz="2000" dirty="0"/>
              <a:t>And even if you didn’t work or receive income in the US, you’re still obliged to file a Form 8843 with the IRS.</a:t>
            </a:r>
            <a:br>
              <a:rPr lang="en-US" sz="2000" dirty="0"/>
            </a:br>
            <a:endParaRPr lang="en-US" sz="2000" dirty="0"/>
          </a:p>
          <a:p>
            <a:r>
              <a:rPr lang="en-US" sz="2000" dirty="0"/>
              <a:t>University of Louisiana at Lafayette has arranged discounted access to Sprintax Tax Preparation for you. Check to see if your institution has similar programs. </a:t>
            </a:r>
            <a:r>
              <a:rPr lang="en-US" sz="2000" dirty="0" err="1"/>
              <a:t>Sprintax</a:t>
            </a:r>
            <a:r>
              <a:rPr lang="en-US" sz="2000" dirty="0"/>
              <a:t> will guide you through the tax preparation process, arrange the necessary documents and check if you’re due a tax refund.</a:t>
            </a:r>
            <a:br>
              <a:rPr lang="en-US" sz="2000" dirty="0"/>
            </a:br>
            <a:endParaRPr lang="en-US" sz="2000" dirty="0"/>
          </a:p>
          <a:p>
            <a:r>
              <a:rPr lang="en-US" sz="2000" dirty="0"/>
              <a:t>Sprintax was used by over 225,000 international students and scholars last year, and the average Federal refund received by eligible students was over $1,185.</a:t>
            </a:r>
          </a:p>
        </p:txBody>
      </p:sp>
    </p:spTree>
    <p:extLst>
      <p:ext uri="{BB962C8B-B14F-4D97-AF65-F5344CB8AC3E}">
        <p14:creationId xmlns:p14="http://schemas.microsoft.com/office/powerpoint/2010/main" val="26809172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00206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Income Taxes in the U.S. (Cont.)</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277088"/>
            <a:ext cx="10670628"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dirty="0"/>
          </a:p>
          <a:p>
            <a:pPr marL="0" indent="0">
              <a:buNone/>
            </a:pPr>
            <a:r>
              <a:rPr lang="en-US" dirty="0"/>
              <a:t>All you need to do is:</a:t>
            </a:r>
          </a:p>
          <a:p>
            <a:pPr marL="514350" indent="-514350">
              <a:buFont typeface="+mj-lt"/>
              <a:buAutoNum type="arabicPeriod"/>
            </a:pPr>
            <a:r>
              <a:rPr lang="en-US" dirty="0"/>
              <a:t>Register and follow the simple instructions</a:t>
            </a:r>
          </a:p>
          <a:p>
            <a:pPr marL="514350" indent="-514350">
              <a:buFont typeface="+mj-lt"/>
              <a:buAutoNum type="arabicPeriod"/>
            </a:pPr>
            <a:r>
              <a:rPr lang="en-US" dirty="0" err="1"/>
              <a:t>Sprintax</a:t>
            </a:r>
            <a:r>
              <a:rPr lang="en-US" dirty="0"/>
              <a:t> will help you prepare your tax return here:</a:t>
            </a:r>
            <a:br>
              <a:rPr lang="en-US" dirty="0"/>
            </a:br>
            <a:r>
              <a:rPr lang="en-US" sz="2400" dirty="0">
                <a:hlinkClick r:id="rId2"/>
              </a:rPr>
              <a:t>https://taxprep.sprintax.com/?utm_ref=louisiana-edu&amp;utm_content=prmc</a:t>
            </a:r>
            <a:r>
              <a:rPr lang="en-US" sz="2800" dirty="0"/>
              <a:t> </a:t>
            </a:r>
          </a:p>
          <a:p>
            <a:pPr marL="514350" indent="-514350">
              <a:buFont typeface="+mj-lt"/>
              <a:buAutoNum type="arabicPeriod"/>
            </a:pPr>
            <a:r>
              <a:rPr lang="en-US" dirty="0"/>
              <a:t>Complete the online questionnaire and filing review</a:t>
            </a:r>
          </a:p>
          <a:p>
            <a:pPr lvl="1"/>
            <a:r>
              <a:rPr lang="en-US" dirty="0">
                <a:solidFill>
                  <a:srgbClr val="000000"/>
                </a:solidFill>
                <a:latin typeface="Aptos" panose="020B0004020202020204" pitchFamily="34" charset="0"/>
              </a:rPr>
              <a:t>For </a:t>
            </a:r>
            <a:r>
              <a:rPr lang="en-US" b="0" i="0" u="none" strike="noStrike" dirty="0">
                <a:solidFill>
                  <a:srgbClr val="000000"/>
                </a:solidFill>
                <a:effectLst/>
                <a:latin typeface="Aptos" panose="020B0004020202020204" pitchFamily="34" charset="0"/>
              </a:rPr>
              <a:t>a $5 discount on the Fed cost of tax-filing, enter </a:t>
            </a:r>
            <a:r>
              <a:rPr lang="en-US" b="1" i="0" u="none" strike="noStrike" dirty="0">
                <a:solidFill>
                  <a:srgbClr val="C82613"/>
                </a:solidFill>
                <a:effectLst/>
                <a:latin typeface="Aptos" panose="020B0004020202020204" pitchFamily="34" charset="0"/>
              </a:rPr>
              <a:t>5ULL40F24</a:t>
            </a:r>
            <a:r>
              <a:rPr lang="en-US" b="1" i="0" u="none" strike="noStrike" dirty="0">
                <a:solidFill>
                  <a:srgbClr val="000000"/>
                </a:solidFill>
                <a:effectLst/>
                <a:latin typeface="Aptos" panose="020B0004020202020204" pitchFamily="34" charset="0"/>
              </a:rPr>
              <a:t> </a:t>
            </a:r>
            <a:r>
              <a:rPr lang="en-US" b="0" i="0" u="none" strike="noStrike" dirty="0">
                <a:solidFill>
                  <a:srgbClr val="000000"/>
                </a:solidFill>
                <a:effectLst/>
                <a:latin typeface="Aptos" panose="020B0004020202020204" pitchFamily="34" charset="0"/>
              </a:rPr>
              <a:t>when you begin filing and/or on the ‘Review Your Order’ page</a:t>
            </a: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4009733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a:xfrm>
            <a:off x="2083136" y="1280160"/>
            <a:ext cx="9319614" cy="4896803"/>
          </a:xfrm>
        </p:spPr>
        <p:txBody>
          <a:bodyPr>
            <a:noAutofit/>
          </a:bodyPr>
          <a:lstStyle/>
          <a:p>
            <a:pPr marL="0" indent="0">
              <a:buNone/>
            </a:pPr>
            <a:r>
              <a:rPr lang="en-US" sz="2200" b="1" dirty="0">
                <a:solidFill>
                  <a:srgbClr val="2D2D83"/>
                </a:solidFill>
              </a:rPr>
              <a:t>		</a:t>
            </a:r>
            <a:r>
              <a:rPr lang="en-US" sz="2400" b="1" dirty="0">
                <a:solidFill>
                  <a:srgbClr val="2D2D83"/>
                </a:solidFill>
              </a:rPr>
              <a:t>		Gross Salary &amp; Wages</a:t>
            </a:r>
          </a:p>
          <a:p>
            <a:pPr marL="0" indent="0">
              <a:buNone/>
            </a:pPr>
            <a:r>
              <a:rPr lang="en-US" sz="2400" b="1" dirty="0">
                <a:solidFill>
                  <a:srgbClr val="2D2D83"/>
                </a:solidFill>
              </a:rPr>
              <a:t>			Less:	Medical Expenses</a:t>
            </a:r>
          </a:p>
          <a:p>
            <a:pPr marL="0" indent="0">
              <a:buNone/>
            </a:pPr>
            <a:r>
              <a:rPr lang="en-US" sz="2400" b="1" dirty="0">
                <a:solidFill>
                  <a:srgbClr val="2D2D83"/>
                </a:solidFill>
              </a:rPr>
              <a:t>			Less:	Student Loan Interest paid</a:t>
            </a:r>
          </a:p>
          <a:p>
            <a:pPr marL="0" indent="0">
              <a:buNone/>
            </a:pPr>
            <a:r>
              <a:rPr lang="en-US" sz="2400" b="1" dirty="0">
                <a:solidFill>
                  <a:srgbClr val="2D2D83"/>
                </a:solidFill>
              </a:rPr>
              <a:t>			</a:t>
            </a:r>
            <a:r>
              <a:rPr lang="en-US" sz="2400" b="1" u="sng" dirty="0">
                <a:solidFill>
                  <a:srgbClr val="2D2D83"/>
                </a:solidFill>
              </a:rPr>
              <a:t>Less:	Contributions to Retirement Accounts</a:t>
            </a:r>
          </a:p>
          <a:p>
            <a:pPr marL="0" indent="0">
              <a:buNone/>
            </a:pPr>
            <a:r>
              <a:rPr lang="en-US" sz="2400" b="1" dirty="0">
                <a:solidFill>
                  <a:srgbClr val="2D2D83"/>
                </a:solidFill>
              </a:rPr>
              <a:t>				Adjusted Gross Income</a:t>
            </a:r>
          </a:p>
          <a:p>
            <a:pPr marL="0" indent="0">
              <a:buNone/>
            </a:pPr>
            <a:r>
              <a:rPr lang="en-US" sz="2400" b="1" dirty="0">
                <a:solidFill>
                  <a:srgbClr val="2D2D83"/>
                </a:solidFill>
              </a:rPr>
              <a:t>			</a:t>
            </a:r>
            <a:r>
              <a:rPr lang="en-US" sz="2400" b="1" u="sng" dirty="0">
                <a:solidFill>
                  <a:srgbClr val="2D2D83"/>
                </a:solidFill>
              </a:rPr>
              <a:t>Less:	Standard Deduction or Itemized Deduction</a:t>
            </a:r>
          </a:p>
          <a:p>
            <a:pPr marL="0" indent="0">
              <a:buNone/>
            </a:pPr>
            <a:r>
              <a:rPr lang="en-US" sz="2400" b="1" dirty="0">
                <a:solidFill>
                  <a:srgbClr val="2D2D83"/>
                </a:solidFill>
              </a:rPr>
              <a:t>				Taxable Income</a:t>
            </a:r>
          </a:p>
          <a:p>
            <a:pPr marL="0" indent="0">
              <a:buNone/>
            </a:pPr>
            <a:r>
              <a:rPr lang="en-US" sz="2400" b="1" dirty="0">
                <a:solidFill>
                  <a:srgbClr val="2D2D83"/>
                </a:solidFill>
              </a:rPr>
              <a:t>			</a:t>
            </a:r>
            <a:r>
              <a:rPr lang="en-US" sz="2400" b="1" u="sng" dirty="0">
                <a:solidFill>
                  <a:srgbClr val="2D2D83"/>
                </a:solidFill>
              </a:rPr>
              <a:t>      x	Tax Rate                                       </a:t>
            </a:r>
            <a:r>
              <a:rPr lang="en-US" sz="2400" b="1" u="sng" dirty="0">
                <a:solidFill>
                  <a:schemeClr val="bg1"/>
                </a:solidFill>
              </a:rPr>
              <a:t>.</a:t>
            </a:r>
          </a:p>
          <a:p>
            <a:pPr marL="0" indent="0">
              <a:buNone/>
            </a:pPr>
            <a:r>
              <a:rPr lang="en-US" sz="2400" b="1" dirty="0">
                <a:solidFill>
                  <a:srgbClr val="2D2D83"/>
                </a:solidFill>
              </a:rPr>
              <a:t>				Gross Taxes Owed</a:t>
            </a:r>
          </a:p>
          <a:p>
            <a:pPr marL="0" indent="0">
              <a:buNone/>
            </a:pPr>
            <a:r>
              <a:rPr lang="en-US" sz="2400" b="1" dirty="0">
                <a:solidFill>
                  <a:srgbClr val="2D2D83"/>
                </a:solidFill>
              </a:rPr>
              <a:t>			</a:t>
            </a:r>
            <a:r>
              <a:rPr lang="en-US" sz="2400" b="1" u="sng" dirty="0">
                <a:solidFill>
                  <a:srgbClr val="2D2D83"/>
                </a:solidFill>
              </a:rPr>
              <a:t>Less:	Tax Credits                                    </a:t>
            </a:r>
            <a:r>
              <a:rPr lang="en-US" sz="2400" b="1" u="sng" dirty="0">
                <a:solidFill>
                  <a:schemeClr val="bg1"/>
                </a:solidFill>
              </a:rPr>
              <a:t>.</a:t>
            </a:r>
          </a:p>
          <a:p>
            <a:pPr marL="0" indent="0">
              <a:buNone/>
            </a:pPr>
            <a:r>
              <a:rPr lang="en-US" sz="2400" b="1" dirty="0">
                <a:solidFill>
                  <a:srgbClr val="2D2D83"/>
                </a:solidFill>
              </a:rPr>
              <a:t>				Taxes Owed</a:t>
            </a:r>
            <a:endParaRPr lang="en-US" sz="2400" dirty="0">
              <a:sym typeface="Wingdings" pitchFamily="2" charset="2"/>
            </a:endParaRPr>
          </a:p>
        </p:txBody>
      </p:sp>
      <p:sp>
        <p:nvSpPr>
          <p:cNvPr id="5" name="Rectangle 2">
            <a:extLst>
              <a:ext uri="{FF2B5EF4-FFF2-40B4-BE49-F238E27FC236}">
                <a16:creationId xmlns:a16="http://schemas.microsoft.com/office/drawing/2014/main" id="{2527E2BF-1A45-0323-B0C4-0417BB832447}"/>
              </a:ext>
            </a:extLst>
          </p:cNvPr>
          <p:cNvSpPr txBox="1">
            <a:spLocks noChangeArrowheads="1"/>
          </p:cNvSpPr>
          <p:nvPr/>
        </p:nvSpPr>
        <p:spPr bwMode="auto">
          <a:xfrm>
            <a:off x="838200" y="365126"/>
            <a:ext cx="10670628" cy="722696"/>
          </a:xfrm>
          <a:prstGeom prst="rect">
            <a:avLst/>
          </a:prstGeom>
          <a:solidFill>
            <a:srgbClr val="2D2D83"/>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TAXES – The Individual Tax Formula </a:t>
            </a:r>
          </a:p>
        </p:txBody>
      </p:sp>
      <p:sp>
        <p:nvSpPr>
          <p:cNvPr id="2" name="Left Brace 1">
            <a:extLst>
              <a:ext uri="{FF2B5EF4-FFF2-40B4-BE49-F238E27FC236}">
                <a16:creationId xmlns:a16="http://schemas.microsoft.com/office/drawing/2014/main" id="{9C791453-F4DA-4E44-6145-BA76B9921D9B}"/>
              </a:ext>
            </a:extLst>
          </p:cNvPr>
          <p:cNvSpPr/>
          <p:nvPr/>
        </p:nvSpPr>
        <p:spPr>
          <a:xfrm>
            <a:off x="4523553" y="1816689"/>
            <a:ext cx="181669" cy="1041568"/>
          </a:xfrm>
          <a:prstGeom prst="leftBrace">
            <a:avLst>
              <a:gd name="adj1" fmla="val 8333"/>
              <a:gd name="adj2" fmla="val 46511"/>
            </a:avLst>
          </a:prstGeom>
          <a:ln w="571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TextBox 2">
            <a:extLst>
              <a:ext uri="{FF2B5EF4-FFF2-40B4-BE49-F238E27FC236}">
                <a16:creationId xmlns:a16="http://schemas.microsoft.com/office/drawing/2014/main" id="{29AB423E-C5BE-07F7-C540-1906525724BC}"/>
              </a:ext>
            </a:extLst>
          </p:cNvPr>
          <p:cNvSpPr txBox="1"/>
          <p:nvPr/>
        </p:nvSpPr>
        <p:spPr>
          <a:xfrm>
            <a:off x="678231" y="1653185"/>
            <a:ext cx="3500154" cy="1015663"/>
          </a:xfrm>
          <a:prstGeom prst="rect">
            <a:avLst/>
          </a:prstGeom>
          <a:noFill/>
        </p:spPr>
        <p:txBody>
          <a:bodyPr wrap="square" rtlCol="0">
            <a:spAutoFit/>
          </a:bodyPr>
          <a:lstStyle/>
          <a:p>
            <a:pPr algn="ctr"/>
            <a:r>
              <a:rPr lang="en-US" dirty="0">
                <a:solidFill>
                  <a:srgbClr val="FF0000"/>
                </a:solidFill>
              </a:rPr>
              <a:t>“Above-the-Line” Deductions. </a:t>
            </a:r>
          </a:p>
          <a:p>
            <a:pPr algn="ctr"/>
            <a:r>
              <a:rPr lang="en-US" sz="1400" dirty="0">
                <a:solidFill>
                  <a:srgbClr val="FF0000"/>
                </a:solidFill>
              </a:rPr>
              <a:t>We like these because they reduce “Adjusted Gross Income” and you also get another deduction “below-the-line”</a:t>
            </a:r>
          </a:p>
        </p:txBody>
      </p:sp>
      <p:sp>
        <p:nvSpPr>
          <p:cNvPr id="4" name="TextBox 3">
            <a:extLst>
              <a:ext uri="{FF2B5EF4-FFF2-40B4-BE49-F238E27FC236}">
                <a16:creationId xmlns:a16="http://schemas.microsoft.com/office/drawing/2014/main" id="{6941551A-A22F-8F01-8260-8C087E8B9CF1}"/>
              </a:ext>
            </a:extLst>
          </p:cNvPr>
          <p:cNvSpPr txBox="1"/>
          <p:nvPr/>
        </p:nvSpPr>
        <p:spPr>
          <a:xfrm>
            <a:off x="436006" y="3048491"/>
            <a:ext cx="3889732" cy="1292662"/>
          </a:xfrm>
          <a:prstGeom prst="rect">
            <a:avLst/>
          </a:prstGeom>
          <a:noFill/>
        </p:spPr>
        <p:txBody>
          <a:bodyPr wrap="square" rtlCol="0">
            <a:spAutoFit/>
          </a:bodyPr>
          <a:lstStyle/>
          <a:p>
            <a:pPr algn="ctr"/>
            <a:r>
              <a:rPr lang="en-US" dirty="0">
                <a:solidFill>
                  <a:srgbClr val="006600"/>
                </a:solidFill>
              </a:rPr>
              <a:t>Standard Deduction = $14,600 for 2024</a:t>
            </a:r>
          </a:p>
          <a:p>
            <a:pPr algn="ctr"/>
            <a:r>
              <a:rPr lang="en-US" dirty="0">
                <a:solidFill>
                  <a:srgbClr val="006600"/>
                </a:solidFill>
              </a:rPr>
              <a:t>(or $29,200 for married-filing-jointly)</a:t>
            </a:r>
          </a:p>
          <a:p>
            <a:pPr algn="ctr"/>
            <a:r>
              <a:rPr lang="en-US" sz="1400" dirty="0">
                <a:solidFill>
                  <a:srgbClr val="006600"/>
                </a:solidFill>
              </a:rPr>
              <a:t>Everyone gets this deduction / subtraction, at least. Some will “itemize” certain deductions to get an even larger subtraction</a:t>
            </a:r>
          </a:p>
        </p:txBody>
      </p:sp>
      <p:sp>
        <p:nvSpPr>
          <p:cNvPr id="6" name="Left Brace 5">
            <a:extLst>
              <a:ext uri="{FF2B5EF4-FFF2-40B4-BE49-F238E27FC236}">
                <a16:creationId xmlns:a16="http://schemas.microsoft.com/office/drawing/2014/main" id="{94566F71-D754-0874-AC0F-F7651D0A724A}"/>
              </a:ext>
            </a:extLst>
          </p:cNvPr>
          <p:cNvSpPr/>
          <p:nvPr/>
        </p:nvSpPr>
        <p:spPr>
          <a:xfrm>
            <a:off x="4523554" y="3394786"/>
            <a:ext cx="230113" cy="663608"/>
          </a:xfrm>
          <a:prstGeom prst="leftBrace">
            <a:avLst>
              <a:gd name="adj1" fmla="val 8333"/>
              <a:gd name="adj2" fmla="val 46511"/>
            </a:avLst>
          </a:prstGeom>
          <a:ln w="57150">
            <a:solidFill>
              <a:srgbClr val="0066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TextBox 6">
            <a:extLst>
              <a:ext uri="{FF2B5EF4-FFF2-40B4-BE49-F238E27FC236}">
                <a16:creationId xmlns:a16="http://schemas.microsoft.com/office/drawing/2014/main" id="{50EA4327-4D45-9641-57EC-62B0249DD1FA}"/>
              </a:ext>
            </a:extLst>
          </p:cNvPr>
          <p:cNvSpPr txBox="1"/>
          <p:nvPr/>
        </p:nvSpPr>
        <p:spPr>
          <a:xfrm>
            <a:off x="564183" y="4636015"/>
            <a:ext cx="3889732" cy="1292662"/>
          </a:xfrm>
          <a:prstGeom prst="rect">
            <a:avLst/>
          </a:prstGeom>
          <a:noFill/>
        </p:spPr>
        <p:txBody>
          <a:bodyPr wrap="square" rtlCol="0">
            <a:spAutoFit/>
          </a:bodyPr>
          <a:lstStyle/>
          <a:p>
            <a:pPr algn="ctr"/>
            <a:r>
              <a:rPr lang="en-US" dirty="0">
                <a:solidFill>
                  <a:srgbClr val="7030A0"/>
                </a:solidFill>
              </a:rPr>
              <a:t>Credits are wonderful </a:t>
            </a:r>
            <a:r>
              <a:rPr lang="en-US" dirty="0">
                <a:solidFill>
                  <a:srgbClr val="7030A0"/>
                </a:solidFill>
                <a:sym typeface="Wingdings" pitchFamily="2" charset="2"/>
              </a:rPr>
              <a:t> The reduce the taxes owed, dollar-for-dollar</a:t>
            </a:r>
            <a:endParaRPr lang="en-US" dirty="0">
              <a:solidFill>
                <a:srgbClr val="7030A0"/>
              </a:solidFill>
            </a:endParaRPr>
          </a:p>
          <a:p>
            <a:pPr algn="ctr"/>
            <a:r>
              <a:rPr lang="en-US" sz="1400" dirty="0">
                <a:solidFill>
                  <a:srgbClr val="7030A0"/>
                </a:solidFill>
              </a:rPr>
              <a:t>But not everyone will have credits. They are for specific situations (see previous slide), but do a little homework to see if any apply to you.</a:t>
            </a:r>
          </a:p>
        </p:txBody>
      </p:sp>
      <p:sp>
        <p:nvSpPr>
          <p:cNvPr id="8" name="Left Brace 7">
            <a:extLst>
              <a:ext uri="{FF2B5EF4-FFF2-40B4-BE49-F238E27FC236}">
                <a16:creationId xmlns:a16="http://schemas.microsoft.com/office/drawing/2014/main" id="{BDEFDEDC-7339-D6AD-2063-D952B5C1F365}"/>
              </a:ext>
            </a:extLst>
          </p:cNvPr>
          <p:cNvSpPr/>
          <p:nvPr/>
        </p:nvSpPr>
        <p:spPr>
          <a:xfrm>
            <a:off x="4523553" y="5246036"/>
            <a:ext cx="230113" cy="663608"/>
          </a:xfrm>
          <a:prstGeom prst="leftBrace">
            <a:avLst>
              <a:gd name="adj1" fmla="val 8333"/>
              <a:gd name="adj2" fmla="val 46511"/>
            </a:avLst>
          </a:prstGeom>
          <a:ln w="57150">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7030A0"/>
              </a:solidFill>
            </a:endParaRPr>
          </a:p>
        </p:txBody>
      </p:sp>
    </p:spTree>
    <p:extLst>
      <p:ext uri="{BB962C8B-B14F-4D97-AF65-F5344CB8AC3E}">
        <p14:creationId xmlns:p14="http://schemas.microsoft.com/office/powerpoint/2010/main" val="83668666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linds(horizont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linds(horizontal)">
                                      <p:cBhvr>
                                        <p:cTn id="15" dur="500"/>
                                        <p:tgtEl>
                                          <p:spTgt spid="6"/>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linds(horizontal)">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linds(horizontal)">
                                      <p:cBhvr>
                                        <p:cTn id="23" dur="500"/>
                                        <p:tgtEl>
                                          <p:spTgt spid="8"/>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blinds(horizontal)">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P spid="6" grpId="0" animBg="1"/>
      <p:bldP spid="7" grpId="0"/>
      <p:bldP spid="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a:xfrm>
            <a:off x="838199" y="1280160"/>
            <a:ext cx="10776497" cy="4896803"/>
          </a:xfrm>
        </p:spPr>
        <p:txBody>
          <a:bodyPr>
            <a:noAutofit/>
          </a:bodyPr>
          <a:lstStyle/>
          <a:p>
            <a:pPr marL="0" lvl="0" indent="0">
              <a:buNone/>
            </a:pPr>
            <a:r>
              <a:rPr lang="en-US" sz="3000" b="1" dirty="0">
                <a:solidFill>
                  <a:srgbClr val="006600"/>
                </a:solidFill>
              </a:rPr>
              <a:t>Should we file taxes as Married Filing Jointly or Separately?</a:t>
            </a:r>
          </a:p>
          <a:p>
            <a:pPr marL="0" lvl="0" indent="0">
              <a:buNone/>
            </a:pPr>
            <a:br>
              <a:rPr lang="en-US" sz="1600" b="1" dirty="0">
                <a:solidFill>
                  <a:srgbClr val="2D2D83"/>
                </a:solidFill>
              </a:rPr>
            </a:br>
            <a:r>
              <a:rPr lang="en-US" sz="2400" b="1" dirty="0">
                <a:solidFill>
                  <a:srgbClr val="2D2D83"/>
                </a:solidFill>
              </a:rPr>
              <a:t>       It depends.</a:t>
            </a:r>
            <a:br>
              <a:rPr lang="en-US" sz="2400" b="1" dirty="0">
                <a:solidFill>
                  <a:srgbClr val="2D2D83"/>
                </a:solidFill>
              </a:rPr>
            </a:br>
            <a:r>
              <a:rPr lang="en-US" sz="2400" b="1" dirty="0">
                <a:solidFill>
                  <a:srgbClr val="2D2D83"/>
                </a:solidFill>
              </a:rPr>
              <a:t>       It will be different for each family…and it may be different for each year.</a:t>
            </a:r>
            <a:endParaRPr lang="en-US" sz="1600" b="1" dirty="0"/>
          </a:p>
          <a:p>
            <a:pPr lvl="1"/>
            <a:r>
              <a:rPr lang="en-US" sz="1800" dirty="0"/>
              <a:t>Both spouses are NOT allowed to take the same deductions &amp; credits on their own returns.</a:t>
            </a:r>
          </a:p>
          <a:p>
            <a:pPr lvl="1"/>
            <a:r>
              <a:rPr lang="en-US" sz="1800" dirty="0"/>
              <a:t>You want to be strategic and do the math to see where your combined tax liability is lowest.</a:t>
            </a:r>
          </a:p>
          <a:p>
            <a:pPr lvl="1"/>
            <a:r>
              <a:rPr lang="en-US" sz="1800" dirty="0"/>
              <a:t>Perhaps you file separately and the higher-income spouse claims all of the deductions &amp; credits to reduce their income the most. </a:t>
            </a:r>
          </a:p>
          <a:p>
            <a:pPr lvl="1"/>
            <a:r>
              <a:rPr lang="en-US" sz="1800" dirty="0"/>
              <a:t>If there is a big difference in your incomes, you may be able to strategically lower your tax liability by filing individually (in theory). Look at both options and choose the better one (this year).</a:t>
            </a:r>
          </a:p>
          <a:p>
            <a:pPr lvl="1"/>
            <a:r>
              <a:rPr lang="en-US" sz="1800" dirty="0"/>
              <a:t>A couple examples:</a:t>
            </a:r>
          </a:p>
          <a:p>
            <a:pPr lvl="2"/>
            <a:r>
              <a:rPr lang="en-US" sz="1400" dirty="0"/>
              <a:t>The IRS allows us to have professional tax preparation if our income is less than $73,000, regardless of how you file.</a:t>
            </a:r>
          </a:p>
          <a:p>
            <a:pPr lvl="2"/>
            <a:r>
              <a:rPr lang="en-US" sz="1400" dirty="0"/>
              <a:t>If you are working but your spouse is not, you can open an IRA for them since they cannot…but only if you file MFJ.</a:t>
            </a:r>
          </a:p>
          <a:p>
            <a:pPr lvl="1"/>
            <a:r>
              <a:rPr lang="en-US" sz="1800" dirty="0"/>
              <a:t>“Head of Household” filing status is generally the most favorable status…but it is a legal status, it is not a description. It is generally reserved for single parents who provide &gt;50% of dependent care.</a:t>
            </a:r>
            <a:endParaRPr lang="en-US" sz="1800" dirty="0">
              <a:sym typeface="Wingdings" pitchFamily="2" charset="2"/>
            </a:endParaRPr>
          </a:p>
        </p:txBody>
      </p:sp>
      <p:sp>
        <p:nvSpPr>
          <p:cNvPr id="2" name="Rectangle 2">
            <a:extLst>
              <a:ext uri="{FF2B5EF4-FFF2-40B4-BE49-F238E27FC236}">
                <a16:creationId xmlns:a16="http://schemas.microsoft.com/office/drawing/2014/main" id="{BE92321D-9969-7881-3089-5A3C94D8E54E}"/>
              </a:ext>
            </a:extLst>
          </p:cNvPr>
          <p:cNvSpPr txBox="1">
            <a:spLocks noChangeArrowheads="1"/>
          </p:cNvSpPr>
          <p:nvPr/>
        </p:nvSpPr>
        <p:spPr bwMode="auto">
          <a:xfrm>
            <a:off x="838200" y="365126"/>
            <a:ext cx="10670628" cy="722696"/>
          </a:xfrm>
          <a:prstGeom prst="rect">
            <a:avLst/>
          </a:prstGeom>
          <a:solidFill>
            <a:srgbClr val="2D2D83"/>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2 More Frequently Asked Questions</a:t>
            </a:r>
          </a:p>
        </p:txBody>
      </p:sp>
    </p:spTree>
    <p:extLst>
      <p:ext uri="{BB962C8B-B14F-4D97-AF65-F5344CB8AC3E}">
        <p14:creationId xmlns:p14="http://schemas.microsoft.com/office/powerpoint/2010/main" val="26680233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5603">
                                            <p:txEl>
                                              <p:pRg st="1" end="1"/>
                                            </p:txEl>
                                          </p:spTgt>
                                        </p:tgtEl>
                                        <p:attrNameLst>
                                          <p:attrName>style.visibility</p:attrName>
                                        </p:attrNameLst>
                                      </p:cBhvr>
                                      <p:to>
                                        <p:strVal val="visible"/>
                                      </p:to>
                                    </p:set>
                                    <p:animEffect transition="in" filter="blinds(horizontal)">
                                      <p:cBhvr>
                                        <p:cTn id="7" dur="500"/>
                                        <p:tgtEl>
                                          <p:spTgt spid="2560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5603">
                                            <p:txEl>
                                              <p:pRg st="2" end="2"/>
                                            </p:txEl>
                                          </p:spTgt>
                                        </p:tgtEl>
                                        <p:attrNameLst>
                                          <p:attrName>style.visibility</p:attrName>
                                        </p:attrNameLst>
                                      </p:cBhvr>
                                      <p:to>
                                        <p:strVal val="visible"/>
                                      </p:to>
                                    </p:set>
                                    <p:animEffect transition="in" filter="blinds(horizontal)">
                                      <p:cBhvr>
                                        <p:cTn id="12" dur="500"/>
                                        <p:tgtEl>
                                          <p:spTgt spid="25603">
                                            <p:txEl>
                                              <p:pRg st="2" end="2"/>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25603">
                                            <p:txEl>
                                              <p:pRg st="3" end="3"/>
                                            </p:txEl>
                                          </p:spTgt>
                                        </p:tgtEl>
                                        <p:attrNameLst>
                                          <p:attrName>style.visibility</p:attrName>
                                        </p:attrNameLst>
                                      </p:cBhvr>
                                      <p:to>
                                        <p:strVal val="visible"/>
                                      </p:to>
                                    </p:set>
                                    <p:animEffect transition="in" filter="blinds(horizontal)">
                                      <p:cBhvr>
                                        <p:cTn id="15" dur="500"/>
                                        <p:tgtEl>
                                          <p:spTgt spid="25603">
                                            <p:txEl>
                                              <p:pRg st="3" end="3"/>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25603">
                                            <p:txEl>
                                              <p:pRg st="4" end="4"/>
                                            </p:txEl>
                                          </p:spTgt>
                                        </p:tgtEl>
                                        <p:attrNameLst>
                                          <p:attrName>style.visibility</p:attrName>
                                        </p:attrNameLst>
                                      </p:cBhvr>
                                      <p:to>
                                        <p:strVal val="visible"/>
                                      </p:to>
                                    </p:set>
                                    <p:animEffect transition="in" filter="blinds(horizontal)">
                                      <p:cBhvr>
                                        <p:cTn id="18" dur="500"/>
                                        <p:tgtEl>
                                          <p:spTgt spid="25603">
                                            <p:txEl>
                                              <p:pRg st="4" end="4"/>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25603">
                                            <p:txEl>
                                              <p:pRg st="5" end="5"/>
                                            </p:txEl>
                                          </p:spTgt>
                                        </p:tgtEl>
                                        <p:attrNameLst>
                                          <p:attrName>style.visibility</p:attrName>
                                        </p:attrNameLst>
                                      </p:cBhvr>
                                      <p:to>
                                        <p:strVal val="visible"/>
                                      </p:to>
                                    </p:set>
                                    <p:animEffect transition="in" filter="blinds(horizontal)">
                                      <p:cBhvr>
                                        <p:cTn id="21" dur="500"/>
                                        <p:tgtEl>
                                          <p:spTgt spid="25603">
                                            <p:txEl>
                                              <p:pRg st="5" end="5"/>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25603">
                                            <p:txEl>
                                              <p:pRg st="6" end="6"/>
                                            </p:txEl>
                                          </p:spTgt>
                                        </p:tgtEl>
                                        <p:attrNameLst>
                                          <p:attrName>style.visibility</p:attrName>
                                        </p:attrNameLst>
                                      </p:cBhvr>
                                      <p:to>
                                        <p:strVal val="visible"/>
                                      </p:to>
                                    </p:set>
                                    <p:animEffect transition="in" filter="blinds(horizontal)">
                                      <p:cBhvr>
                                        <p:cTn id="24" dur="500"/>
                                        <p:tgtEl>
                                          <p:spTgt spid="25603">
                                            <p:txEl>
                                              <p:pRg st="6" end="6"/>
                                            </p:txEl>
                                          </p:spTgt>
                                        </p:tgtEl>
                                      </p:cBhvr>
                                    </p:animEffect>
                                  </p:childTnLst>
                                </p:cTn>
                              </p:par>
                              <p:par>
                                <p:cTn id="25" presetID="3" presetClass="entr" presetSubtype="10" fill="hold" nodeType="withEffect">
                                  <p:stCondLst>
                                    <p:cond delay="0"/>
                                  </p:stCondLst>
                                  <p:childTnLst>
                                    <p:set>
                                      <p:cBhvr>
                                        <p:cTn id="26" dur="1" fill="hold">
                                          <p:stCondLst>
                                            <p:cond delay="0"/>
                                          </p:stCondLst>
                                        </p:cTn>
                                        <p:tgtEl>
                                          <p:spTgt spid="25603">
                                            <p:txEl>
                                              <p:pRg st="7" end="7"/>
                                            </p:txEl>
                                          </p:spTgt>
                                        </p:tgtEl>
                                        <p:attrNameLst>
                                          <p:attrName>style.visibility</p:attrName>
                                        </p:attrNameLst>
                                      </p:cBhvr>
                                      <p:to>
                                        <p:strVal val="visible"/>
                                      </p:to>
                                    </p:set>
                                    <p:animEffect transition="in" filter="blinds(horizontal)">
                                      <p:cBhvr>
                                        <p:cTn id="27" dur="500"/>
                                        <p:tgtEl>
                                          <p:spTgt spid="25603">
                                            <p:txEl>
                                              <p:pRg st="7" end="7"/>
                                            </p:txEl>
                                          </p:spTgt>
                                        </p:tgtEl>
                                      </p:cBhvr>
                                    </p:animEffect>
                                  </p:childTnLst>
                                </p:cTn>
                              </p:par>
                              <p:par>
                                <p:cTn id="28" presetID="3" presetClass="entr" presetSubtype="10" fill="hold" nodeType="withEffect">
                                  <p:stCondLst>
                                    <p:cond delay="0"/>
                                  </p:stCondLst>
                                  <p:childTnLst>
                                    <p:set>
                                      <p:cBhvr>
                                        <p:cTn id="29" dur="1" fill="hold">
                                          <p:stCondLst>
                                            <p:cond delay="0"/>
                                          </p:stCondLst>
                                        </p:cTn>
                                        <p:tgtEl>
                                          <p:spTgt spid="25603">
                                            <p:txEl>
                                              <p:pRg st="8" end="8"/>
                                            </p:txEl>
                                          </p:spTgt>
                                        </p:tgtEl>
                                        <p:attrNameLst>
                                          <p:attrName>style.visibility</p:attrName>
                                        </p:attrNameLst>
                                      </p:cBhvr>
                                      <p:to>
                                        <p:strVal val="visible"/>
                                      </p:to>
                                    </p:set>
                                    <p:animEffect transition="in" filter="blinds(horizontal)">
                                      <p:cBhvr>
                                        <p:cTn id="30" dur="500"/>
                                        <p:tgtEl>
                                          <p:spTgt spid="25603">
                                            <p:txEl>
                                              <p:pRg st="8" end="8"/>
                                            </p:txEl>
                                          </p:spTgt>
                                        </p:tgtEl>
                                      </p:cBhvr>
                                    </p:animEffect>
                                  </p:childTnLst>
                                </p:cTn>
                              </p:par>
                              <p:par>
                                <p:cTn id="31" presetID="3" presetClass="entr" presetSubtype="10" fill="hold" nodeType="withEffect">
                                  <p:stCondLst>
                                    <p:cond delay="0"/>
                                  </p:stCondLst>
                                  <p:childTnLst>
                                    <p:set>
                                      <p:cBhvr>
                                        <p:cTn id="32" dur="1" fill="hold">
                                          <p:stCondLst>
                                            <p:cond delay="0"/>
                                          </p:stCondLst>
                                        </p:cTn>
                                        <p:tgtEl>
                                          <p:spTgt spid="25603">
                                            <p:txEl>
                                              <p:pRg st="9" end="9"/>
                                            </p:txEl>
                                          </p:spTgt>
                                        </p:tgtEl>
                                        <p:attrNameLst>
                                          <p:attrName>style.visibility</p:attrName>
                                        </p:attrNameLst>
                                      </p:cBhvr>
                                      <p:to>
                                        <p:strVal val="visible"/>
                                      </p:to>
                                    </p:set>
                                    <p:animEffect transition="in" filter="blinds(horizontal)">
                                      <p:cBhvr>
                                        <p:cTn id="33" dur="500"/>
                                        <p:tgtEl>
                                          <p:spTgt spid="2560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a:xfrm>
            <a:off x="838199" y="1280160"/>
            <a:ext cx="10776497" cy="4896803"/>
          </a:xfrm>
        </p:spPr>
        <p:txBody>
          <a:bodyPr>
            <a:noAutofit/>
          </a:bodyPr>
          <a:lstStyle/>
          <a:p>
            <a:pPr marL="0" lvl="0" indent="0">
              <a:buNone/>
            </a:pPr>
            <a:r>
              <a:rPr lang="en-US" sz="3000" b="1" dirty="0">
                <a:solidFill>
                  <a:srgbClr val="C00000"/>
                </a:solidFill>
              </a:rPr>
              <a:t>Speaking of taxes, what are some tax benefits for families?</a:t>
            </a:r>
          </a:p>
          <a:p>
            <a:pPr marL="0" lvl="0" indent="0">
              <a:buNone/>
            </a:pPr>
            <a:br>
              <a:rPr lang="en-US" sz="1600" b="1" dirty="0">
                <a:solidFill>
                  <a:srgbClr val="2D2D83"/>
                </a:solidFill>
              </a:rPr>
            </a:br>
            <a:r>
              <a:rPr lang="en-US" sz="2400" b="1" dirty="0">
                <a:solidFill>
                  <a:srgbClr val="2D2D83"/>
                </a:solidFill>
              </a:rPr>
              <a:t>       There are lots – each family can probably identify 3-10 benefits for them.</a:t>
            </a:r>
            <a:endParaRPr lang="en-US" sz="1600" b="1" dirty="0"/>
          </a:p>
          <a:p>
            <a:pPr lvl="1"/>
            <a:r>
              <a:rPr lang="en-US" sz="1800" dirty="0"/>
              <a:t>The 2017 tax cuts eliminated the ability to claim a deduction for each dependent…but there are still credits and deductions available.</a:t>
            </a:r>
          </a:p>
          <a:p>
            <a:pPr lvl="1"/>
            <a:r>
              <a:rPr lang="en-US" sz="1800" dirty="0"/>
              <a:t>The child tax credit – possibly $2,000 credit for each child.</a:t>
            </a:r>
          </a:p>
          <a:p>
            <a:pPr lvl="1"/>
            <a:r>
              <a:rPr lang="en-US" sz="1800" dirty="0"/>
              <a:t>The dependent care credit – not exclusive to children.</a:t>
            </a:r>
          </a:p>
          <a:p>
            <a:pPr lvl="1"/>
            <a:r>
              <a:rPr lang="en-US" sz="1800" dirty="0"/>
              <a:t>The adoption credit – can receive up to $14,000+ credit for all adoption-related expenses.</a:t>
            </a:r>
          </a:p>
          <a:p>
            <a:pPr lvl="1"/>
            <a:r>
              <a:rPr lang="en-US" sz="1800" dirty="0"/>
              <a:t>The earned-income tax credit – available for low-income taxpayers.</a:t>
            </a:r>
          </a:p>
          <a:p>
            <a:pPr lvl="1"/>
            <a:r>
              <a:rPr lang="en-US" sz="1800" dirty="0"/>
              <a:t>Medical expenses for having a baby may be an above-the-line deduction.</a:t>
            </a:r>
          </a:p>
          <a:p>
            <a:pPr lvl="1"/>
            <a:r>
              <a:rPr lang="en-US" sz="1800" dirty="0"/>
              <a:t>Education credits &amp; deductions…including the American Opportunity Tax Credit, the Lifetime Learning Credit, and deductions for student loan interest.</a:t>
            </a:r>
          </a:p>
          <a:p>
            <a:pPr lvl="1"/>
            <a:r>
              <a:rPr lang="en-US" sz="1800" dirty="0"/>
              <a:t>As your family grows, your benefits grow…so talk to Human Resources an reduce your tax withholding.</a:t>
            </a:r>
          </a:p>
          <a:p>
            <a:pPr lvl="1"/>
            <a:r>
              <a:rPr lang="en-US" sz="1800" dirty="0"/>
              <a:t>With all of the above, there are limitations and rules. Read the fine print.</a:t>
            </a:r>
            <a:endParaRPr lang="en-US" sz="1800" dirty="0">
              <a:sym typeface="Wingdings" pitchFamily="2" charset="2"/>
            </a:endParaRPr>
          </a:p>
        </p:txBody>
      </p:sp>
      <p:sp>
        <p:nvSpPr>
          <p:cNvPr id="2" name="Rectangle 2">
            <a:extLst>
              <a:ext uri="{FF2B5EF4-FFF2-40B4-BE49-F238E27FC236}">
                <a16:creationId xmlns:a16="http://schemas.microsoft.com/office/drawing/2014/main" id="{BE92321D-9969-7881-3089-5A3C94D8E54E}"/>
              </a:ext>
            </a:extLst>
          </p:cNvPr>
          <p:cNvSpPr txBox="1">
            <a:spLocks noChangeArrowheads="1"/>
          </p:cNvSpPr>
          <p:nvPr/>
        </p:nvSpPr>
        <p:spPr bwMode="auto">
          <a:xfrm>
            <a:off x="838200" y="365126"/>
            <a:ext cx="10670628" cy="722696"/>
          </a:xfrm>
          <a:prstGeom prst="rect">
            <a:avLst/>
          </a:prstGeom>
          <a:solidFill>
            <a:srgbClr val="2D2D83"/>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2 More Frequently Asked Questions</a:t>
            </a:r>
          </a:p>
        </p:txBody>
      </p:sp>
    </p:spTree>
    <p:extLst>
      <p:ext uri="{BB962C8B-B14F-4D97-AF65-F5344CB8AC3E}">
        <p14:creationId xmlns:p14="http://schemas.microsoft.com/office/powerpoint/2010/main" val="109820991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5603">
                                            <p:txEl>
                                              <p:pRg st="1" end="1"/>
                                            </p:txEl>
                                          </p:spTgt>
                                        </p:tgtEl>
                                        <p:attrNameLst>
                                          <p:attrName>style.visibility</p:attrName>
                                        </p:attrNameLst>
                                      </p:cBhvr>
                                      <p:to>
                                        <p:strVal val="visible"/>
                                      </p:to>
                                    </p:set>
                                    <p:animEffect transition="in" filter="blinds(horizontal)">
                                      <p:cBhvr>
                                        <p:cTn id="7" dur="500"/>
                                        <p:tgtEl>
                                          <p:spTgt spid="2560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5603">
                                            <p:txEl>
                                              <p:pRg st="2" end="2"/>
                                            </p:txEl>
                                          </p:spTgt>
                                        </p:tgtEl>
                                        <p:attrNameLst>
                                          <p:attrName>style.visibility</p:attrName>
                                        </p:attrNameLst>
                                      </p:cBhvr>
                                      <p:to>
                                        <p:strVal val="visible"/>
                                      </p:to>
                                    </p:set>
                                    <p:animEffect transition="in" filter="blinds(horizontal)">
                                      <p:cBhvr>
                                        <p:cTn id="12" dur="500"/>
                                        <p:tgtEl>
                                          <p:spTgt spid="25603">
                                            <p:txEl>
                                              <p:pRg st="2" end="2"/>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25603">
                                            <p:txEl>
                                              <p:pRg st="3" end="3"/>
                                            </p:txEl>
                                          </p:spTgt>
                                        </p:tgtEl>
                                        <p:attrNameLst>
                                          <p:attrName>style.visibility</p:attrName>
                                        </p:attrNameLst>
                                      </p:cBhvr>
                                      <p:to>
                                        <p:strVal val="visible"/>
                                      </p:to>
                                    </p:set>
                                    <p:animEffect transition="in" filter="blinds(horizontal)">
                                      <p:cBhvr>
                                        <p:cTn id="15" dur="500"/>
                                        <p:tgtEl>
                                          <p:spTgt spid="25603">
                                            <p:txEl>
                                              <p:pRg st="3" end="3"/>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25603">
                                            <p:txEl>
                                              <p:pRg st="4" end="4"/>
                                            </p:txEl>
                                          </p:spTgt>
                                        </p:tgtEl>
                                        <p:attrNameLst>
                                          <p:attrName>style.visibility</p:attrName>
                                        </p:attrNameLst>
                                      </p:cBhvr>
                                      <p:to>
                                        <p:strVal val="visible"/>
                                      </p:to>
                                    </p:set>
                                    <p:animEffect transition="in" filter="blinds(horizontal)">
                                      <p:cBhvr>
                                        <p:cTn id="18" dur="500"/>
                                        <p:tgtEl>
                                          <p:spTgt spid="25603">
                                            <p:txEl>
                                              <p:pRg st="4" end="4"/>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25603">
                                            <p:txEl>
                                              <p:pRg st="5" end="5"/>
                                            </p:txEl>
                                          </p:spTgt>
                                        </p:tgtEl>
                                        <p:attrNameLst>
                                          <p:attrName>style.visibility</p:attrName>
                                        </p:attrNameLst>
                                      </p:cBhvr>
                                      <p:to>
                                        <p:strVal val="visible"/>
                                      </p:to>
                                    </p:set>
                                    <p:animEffect transition="in" filter="blinds(horizontal)">
                                      <p:cBhvr>
                                        <p:cTn id="21" dur="500"/>
                                        <p:tgtEl>
                                          <p:spTgt spid="25603">
                                            <p:txEl>
                                              <p:pRg st="5" end="5"/>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25603">
                                            <p:txEl>
                                              <p:pRg st="6" end="6"/>
                                            </p:txEl>
                                          </p:spTgt>
                                        </p:tgtEl>
                                        <p:attrNameLst>
                                          <p:attrName>style.visibility</p:attrName>
                                        </p:attrNameLst>
                                      </p:cBhvr>
                                      <p:to>
                                        <p:strVal val="visible"/>
                                      </p:to>
                                    </p:set>
                                    <p:animEffect transition="in" filter="blinds(horizontal)">
                                      <p:cBhvr>
                                        <p:cTn id="24" dur="500"/>
                                        <p:tgtEl>
                                          <p:spTgt spid="25603">
                                            <p:txEl>
                                              <p:pRg st="6" end="6"/>
                                            </p:txEl>
                                          </p:spTgt>
                                        </p:tgtEl>
                                      </p:cBhvr>
                                    </p:animEffect>
                                  </p:childTnLst>
                                </p:cTn>
                              </p:par>
                              <p:par>
                                <p:cTn id="25" presetID="3" presetClass="entr" presetSubtype="10" fill="hold" nodeType="withEffect">
                                  <p:stCondLst>
                                    <p:cond delay="0"/>
                                  </p:stCondLst>
                                  <p:childTnLst>
                                    <p:set>
                                      <p:cBhvr>
                                        <p:cTn id="26" dur="1" fill="hold">
                                          <p:stCondLst>
                                            <p:cond delay="0"/>
                                          </p:stCondLst>
                                        </p:cTn>
                                        <p:tgtEl>
                                          <p:spTgt spid="25603">
                                            <p:txEl>
                                              <p:pRg st="7" end="7"/>
                                            </p:txEl>
                                          </p:spTgt>
                                        </p:tgtEl>
                                        <p:attrNameLst>
                                          <p:attrName>style.visibility</p:attrName>
                                        </p:attrNameLst>
                                      </p:cBhvr>
                                      <p:to>
                                        <p:strVal val="visible"/>
                                      </p:to>
                                    </p:set>
                                    <p:animEffect transition="in" filter="blinds(horizontal)">
                                      <p:cBhvr>
                                        <p:cTn id="27" dur="500"/>
                                        <p:tgtEl>
                                          <p:spTgt spid="25603">
                                            <p:txEl>
                                              <p:pRg st="7" end="7"/>
                                            </p:txEl>
                                          </p:spTgt>
                                        </p:tgtEl>
                                      </p:cBhvr>
                                    </p:animEffect>
                                  </p:childTnLst>
                                </p:cTn>
                              </p:par>
                              <p:par>
                                <p:cTn id="28" presetID="3" presetClass="entr" presetSubtype="10" fill="hold" nodeType="withEffect">
                                  <p:stCondLst>
                                    <p:cond delay="0"/>
                                  </p:stCondLst>
                                  <p:childTnLst>
                                    <p:set>
                                      <p:cBhvr>
                                        <p:cTn id="29" dur="1" fill="hold">
                                          <p:stCondLst>
                                            <p:cond delay="0"/>
                                          </p:stCondLst>
                                        </p:cTn>
                                        <p:tgtEl>
                                          <p:spTgt spid="25603">
                                            <p:txEl>
                                              <p:pRg st="8" end="8"/>
                                            </p:txEl>
                                          </p:spTgt>
                                        </p:tgtEl>
                                        <p:attrNameLst>
                                          <p:attrName>style.visibility</p:attrName>
                                        </p:attrNameLst>
                                      </p:cBhvr>
                                      <p:to>
                                        <p:strVal val="visible"/>
                                      </p:to>
                                    </p:set>
                                    <p:animEffect transition="in" filter="blinds(horizontal)">
                                      <p:cBhvr>
                                        <p:cTn id="30" dur="500"/>
                                        <p:tgtEl>
                                          <p:spTgt spid="25603">
                                            <p:txEl>
                                              <p:pRg st="8" end="8"/>
                                            </p:txEl>
                                          </p:spTgt>
                                        </p:tgtEl>
                                      </p:cBhvr>
                                    </p:animEffect>
                                  </p:childTnLst>
                                </p:cTn>
                              </p:par>
                              <p:par>
                                <p:cTn id="31" presetID="3" presetClass="entr" presetSubtype="10" fill="hold" nodeType="withEffect">
                                  <p:stCondLst>
                                    <p:cond delay="0"/>
                                  </p:stCondLst>
                                  <p:childTnLst>
                                    <p:set>
                                      <p:cBhvr>
                                        <p:cTn id="32" dur="1" fill="hold">
                                          <p:stCondLst>
                                            <p:cond delay="0"/>
                                          </p:stCondLst>
                                        </p:cTn>
                                        <p:tgtEl>
                                          <p:spTgt spid="25603">
                                            <p:txEl>
                                              <p:pRg st="9" end="9"/>
                                            </p:txEl>
                                          </p:spTgt>
                                        </p:tgtEl>
                                        <p:attrNameLst>
                                          <p:attrName>style.visibility</p:attrName>
                                        </p:attrNameLst>
                                      </p:cBhvr>
                                      <p:to>
                                        <p:strVal val="visible"/>
                                      </p:to>
                                    </p:set>
                                    <p:animEffect transition="in" filter="blinds(horizontal)">
                                      <p:cBhvr>
                                        <p:cTn id="33" dur="500"/>
                                        <p:tgtEl>
                                          <p:spTgt spid="25603">
                                            <p:txEl>
                                              <p:pRg st="9" end="9"/>
                                            </p:txEl>
                                          </p:spTgt>
                                        </p:tgtEl>
                                      </p:cBhvr>
                                    </p:animEffect>
                                  </p:childTnLst>
                                </p:cTn>
                              </p:par>
                              <p:par>
                                <p:cTn id="34" presetID="3" presetClass="entr" presetSubtype="10" fill="hold" nodeType="withEffect">
                                  <p:stCondLst>
                                    <p:cond delay="0"/>
                                  </p:stCondLst>
                                  <p:childTnLst>
                                    <p:set>
                                      <p:cBhvr>
                                        <p:cTn id="35" dur="1" fill="hold">
                                          <p:stCondLst>
                                            <p:cond delay="0"/>
                                          </p:stCondLst>
                                        </p:cTn>
                                        <p:tgtEl>
                                          <p:spTgt spid="25603">
                                            <p:txEl>
                                              <p:pRg st="10" end="10"/>
                                            </p:txEl>
                                          </p:spTgt>
                                        </p:tgtEl>
                                        <p:attrNameLst>
                                          <p:attrName>style.visibility</p:attrName>
                                        </p:attrNameLst>
                                      </p:cBhvr>
                                      <p:to>
                                        <p:strVal val="visible"/>
                                      </p:to>
                                    </p:set>
                                    <p:animEffect transition="in" filter="blinds(horizontal)">
                                      <p:cBhvr>
                                        <p:cTn id="36" dur="500"/>
                                        <p:tgtEl>
                                          <p:spTgt spid="2560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a:xfrm>
            <a:off x="2083136" y="1280160"/>
            <a:ext cx="9319614" cy="4896803"/>
          </a:xfrm>
        </p:spPr>
        <p:txBody>
          <a:bodyPr>
            <a:noAutofit/>
          </a:bodyPr>
          <a:lstStyle/>
          <a:p>
            <a:pPr marL="0" indent="0">
              <a:buNone/>
            </a:pPr>
            <a:r>
              <a:rPr lang="en-US" sz="2200" b="1" dirty="0">
                <a:solidFill>
                  <a:srgbClr val="2D2D83"/>
                </a:solidFill>
              </a:rPr>
              <a:t>		</a:t>
            </a:r>
            <a:r>
              <a:rPr lang="en-US" sz="2400" b="1" dirty="0">
                <a:solidFill>
                  <a:srgbClr val="2D2D83"/>
                </a:solidFill>
              </a:rPr>
              <a:t>		Gross Salary &amp; Wages</a:t>
            </a:r>
          </a:p>
          <a:p>
            <a:pPr marL="0" indent="0">
              <a:buNone/>
            </a:pPr>
            <a:r>
              <a:rPr lang="en-US" sz="2400" b="1" dirty="0">
                <a:solidFill>
                  <a:srgbClr val="2D2D83"/>
                </a:solidFill>
              </a:rPr>
              <a:t>			Less:	Medical Expenses</a:t>
            </a:r>
          </a:p>
          <a:p>
            <a:pPr marL="0" indent="0">
              <a:buNone/>
            </a:pPr>
            <a:r>
              <a:rPr lang="en-US" sz="2400" b="1" dirty="0">
                <a:solidFill>
                  <a:srgbClr val="2D2D83"/>
                </a:solidFill>
              </a:rPr>
              <a:t>			Less:	Student Loan Interest paid</a:t>
            </a:r>
          </a:p>
          <a:p>
            <a:pPr marL="0" indent="0">
              <a:buNone/>
            </a:pPr>
            <a:r>
              <a:rPr lang="en-US" sz="2400" b="1" dirty="0">
                <a:solidFill>
                  <a:srgbClr val="2D2D83"/>
                </a:solidFill>
              </a:rPr>
              <a:t>			</a:t>
            </a:r>
            <a:r>
              <a:rPr lang="en-US" sz="2400" b="1" u="sng" dirty="0">
                <a:solidFill>
                  <a:srgbClr val="2D2D83"/>
                </a:solidFill>
              </a:rPr>
              <a:t>Less:	Contributions to Retirement Accounts</a:t>
            </a:r>
          </a:p>
          <a:p>
            <a:pPr marL="0" indent="0">
              <a:buNone/>
            </a:pPr>
            <a:r>
              <a:rPr lang="en-US" sz="2400" b="1" dirty="0">
                <a:solidFill>
                  <a:srgbClr val="2D2D83"/>
                </a:solidFill>
              </a:rPr>
              <a:t>				Adjusted Gross Income</a:t>
            </a:r>
          </a:p>
          <a:p>
            <a:pPr marL="0" indent="0">
              <a:buNone/>
            </a:pPr>
            <a:r>
              <a:rPr lang="en-US" sz="2400" b="1" dirty="0">
                <a:solidFill>
                  <a:srgbClr val="2D2D83"/>
                </a:solidFill>
              </a:rPr>
              <a:t>			</a:t>
            </a:r>
            <a:r>
              <a:rPr lang="en-US" sz="2400" b="1" u="sng" dirty="0">
                <a:solidFill>
                  <a:srgbClr val="2D2D83"/>
                </a:solidFill>
              </a:rPr>
              <a:t>Less:	Standard Deduction or Itemized Deduction</a:t>
            </a:r>
          </a:p>
          <a:p>
            <a:pPr marL="0" indent="0">
              <a:buNone/>
            </a:pPr>
            <a:r>
              <a:rPr lang="en-US" sz="2400" b="1" dirty="0">
                <a:solidFill>
                  <a:srgbClr val="2D2D83"/>
                </a:solidFill>
              </a:rPr>
              <a:t>				Taxable Income</a:t>
            </a:r>
          </a:p>
          <a:p>
            <a:pPr marL="0" indent="0">
              <a:buNone/>
            </a:pPr>
            <a:r>
              <a:rPr lang="en-US" sz="2400" b="1" dirty="0">
                <a:solidFill>
                  <a:srgbClr val="2D2D83"/>
                </a:solidFill>
              </a:rPr>
              <a:t>			</a:t>
            </a:r>
            <a:r>
              <a:rPr lang="en-US" sz="2400" b="1" u="sng" dirty="0">
                <a:solidFill>
                  <a:srgbClr val="2D2D83"/>
                </a:solidFill>
              </a:rPr>
              <a:t>      x	Tax Rate                                       </a:t>
            </a:r>
            <a:r>
              <a:rPr lang="en-US" sz="2400" b="1" u="sng" dirty="0">
                <a:solidFill>
                  <a:schemeClr val="bg1"/>
                </a:solidFill>
              </a:rPr>
              <a:t>.</a:t>
            </a:r>
          </a:p>
          <a:p>
            <a:pPr marL="0" indent="0">
              <a:buNone/>
            </a:pPr>
            <a:r>
              <a:rPr lang="en-US" sz="2400" b="1" dirty="0">
                <a:solidFill>
                  <a:srgbClr val="2D2D83"/>
                </a:solidFill>
              </a:rPr>
              <a:t>				Gross Taxes Owed</a:t>
            </a:r>
          </a:p>
          <a:p>
            <a:pPr marL="0" indent="0">
              <a:buNone/>
            </a:pPr>
            <a:r>
              <a:rPr lang="en-US" sz="2400" b="1" dirty="0">
                <a:solidFill>
                  <a:srgbClr val="2D2D83"/>
                </a:solidFill>
              </a:rPr>
              <a:t>			</a:t>
            </a:r>
            <a:r>
              <a:rPr lang="en-US" sz="2400" b="1" u="sng" dirty="0">
                <a:solidFill>
                  <a:srgbClr val="2D2D83"/>
                </a:solidFill>
              </a:rPr>
              <a:t>Less:	Tax Credits                                    </a:t>
            </a:r>
            <a:r>
              <a:rPr lang="en-US" sz="2400" b="1" u="sng" dirty="0">
                <a:solidFill>
                  <a:schemeClr val="bg1"/>
                </a:solidFill>
              </a:rPr>
              <a:t>.</a:t>
            </a:r>
          </a:p>
          <a:p>
            <a:pPr marL="0" indent="0">
              <a:buNone/>
            </a:pPr>
            <a:r>
              <a:rPr lang="en-US" sz="2400" b="1" dirty="0">
                <a:solidFill>
                  <a:srgbClr val="2D2D83"/>
                </a:solidFill>
              </a:rPr>
              <a:t>				Taxes Owed</a:t>
            </a:r>
            <a:endParaRPr lang="en-US" sz="2400" dirty="0">
              <a:sym typeface="Wingdings" pitchFamily="2" charset="2"/>
            </a:endParaRPr>
          </a:p>
        </p:txBody>
      </p:sp>
      <p:sp>
        <p:nvSpPr>
          <p:cNvPr id="5" name="Rectangle 2">
            <a:extLst>
              <a:ext uri="{FF2B5EF4-FFF2-40B4-BE49-F238E27FC236}">
                <a16:creationId xmlns:a16="http://schemas.microsoft.com/office/drawing/2014/main" id="{2527E2BF-1A45-0323-B0C4-0417BB832447}"/>
              </a:ext>
            </a:extLst>
          </p:cNvPr>
          <p:cNvSpPr txBox="1">
            <a:spLocks noChangeArrowheads="1"/>
          </p:cNvSpPr>
          <p:nvPr/>
        </p:nvSpPr>
        <p:spPr bwMode="auto">
          <a:xfrm>
            <a:off x="838200" y="365126"/>
            <a:ext cx="10670628" cy="722696"/>
          </a:xfrm>
          <a:prstGeom prst="rect">
            <a:avLst/>
          </a:prstGeom>
          <a:solidFill>
            <a:srgbClr val="2D2D83"/>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4 Frequently Asked Questions – TAXES </a:t>
            </a:r>
          </a:p>
        </p:txBody>
      </p:sp>
      <p:sp>
        <p:nvSpPr>
          <p:cNvPr id="2" name="Left Brace 1">
            <a:extLst>
              <a:ext uri="{FF2B5EF4-FFF2-40B4-BE49-F238E27FC236}">
                <a16:creationId xmlns:a16="http://schemas.microsoft.com/office/drawing/2014/main" id="{9C791453-F4DA-4E44-6145-BA76B9921D9B}"/>
              </a:ext>
            </a:extLst>
          </p:cNvPr>
          <p:cNvSpPr/>
          <p:nvPr/>
        </p:nvSpPr>
        <p:spPr>
          <a:xfrm>
            <a:off x="4523553" y="1816689"/>
            <a:ext cx="181669" cy="1041568"/>
          </a:xfrm>
          <a:prstGeom prst="leftBrace">
            <a:avLst>
              <a:gd name="adj1" fmla="val 8333"/>
              <a:gd name="adj2" fmla="val 46511"/>
            </a:avLst>
          </a:prstGeom>
          <a:ln w="571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TextBox 2">
            <a:extLst>
              <a:ext uri="{FF2B5EF4-FFF2-40B4-BE49-F238E27FC236}">
                <a16:creationId xmlns:a16="http://schemas.microsoft.com/office/drawing/2014/main" id="{29AB423E-C5BE-07F7-C540-1906525724BC}"/>
              </a:ext>
            </a:extLst>
          </p:cNvPr>
          <p:cNvSpPr txBox="1"/>
          <p:nvPr/>
        </p:nvSpPr>
        <p:spPr>
          <a:xfrm>
            <a:off x="678231" y="1653185"/>
            <a:ext cx="3500154" cy="1015663"/>
          </a:xfrm>
          <a:prstGeom prst="rect">
            <a:avLst/>
          </a:prstGeom>
          <a:noFill/>
        </p:spPr>
        <p:txBody>
          <a:bodyPr wrap="square" rtlCol="0">
            <a:spAutoFit/>
          </a:bodyPr>
          <a:lstStyle/>
          <a:p>
            <a:pPr algn="ctr"/>
            <a:r>
              <a:rPr lang="en-US" dirty="0">
                <a:solidFill>
                  <a:srgbClr val="FF0000"/>
                </a:solidFill>
              </a:rPr>
              <a:t>“Above-the-Line” Deductions. </a:t>
            </a:r>
          </a:p>
          <a:p>
            <a:pPr algn="ctr"/>
            <a:r>
              <a:rPr lang="en-US" sz="1400" dirty="0">
                <a:solidFill>
                  <a:srgbClr val="FF0000"/>
                </a:solidFill>
              </a:rPr>
              <a:t>We like these because they reduce “Adjusted Gross Income” and you also get another deduction “below-the-line”</a:t>
            </a:r>
          </a:p>
        </p:txBody>
      </p:sp>
      <p:sp>
        <p:nvSpPr>
          <p:cNvPr id="4" name="TextBox 3">
            <a:extLst>
              <a:ext uri="{FF2B5EF4-FFF2-40B4-BE49-F238E27FC236}">
                <a16:creationId xmlns:a16="http://schemas.microsoft.com/office/drawing/2014/main" id="{6941551A-A22F-8F01-8260-8C087E8B9CF1}"/>
              </a:ext>
            </a:extLst>
          </p:cNvPr>
          <p:cNvSpPr txBox="1"/>
          <p:nvPr/>
        </p:nvSpPr>
        <p:spPr>
          <a:xfrm>
            <a:off x="436006" y="3048491"/>
            <a:ext cx="3889732" cy="1292662"/>
          </a:xfrm>
          <a:prstGeom prst="rect">
            <a:avLst/>
          </a:prstGeom>
          <a:noFill/>
        </p:spPr>
        <p:txBody>
          <a:bodyPr wrap="square" rtlCol="0">
            <a:spAutoFit/>
          </a:bodyPr>
          <a:lstStyle/>
          <a:p>
            <a:pPr algn="ctr"/>
            <a:r>
              <a:rPr lang="en-US" dirty="0">
                <a:solidFill>
                  <a:srgbClr val="006600"/>
                </a:solidFill>
              </a:rPr>
              <a:t>Standard Deduction = $14,600 for 2024</a:t>
            </a:r>
          </a:p>
          <a:p>
            <a:pPr algn="ctr"/>
            <a:r>
              <a:rPr lang="en-US" dirty="0">
                <a:solidFill>
                  <a:srgbClr val="006600"/>
                </a:solidFill>
              </a:rPr>
              <a:t>(or $29,200 for married-filing-jointly)</a:t>
            </a:r>
          </a:p>
          <a:p>
            <a:pPr algn="ctr"/>
            <a:r>
              <a:rPr lang="en-US" sz="1400" dirty="0">
                <a:solidFill>
                  <a:srgbClr val="006600"/>
                </a:solidFill>
              </a:rPr>
              <a:t>Everyone gets this deduction / subtraction, at least. Some will “itemize” certain deductions to get an even larger subtraction</a:t>
            </a:r>
          </a:p>
        </p:txBody>
      </p:sp>
      <p:sp>
        <p:nvSpPr>
          <p:cNvPr id="6" name="Left Brace 5">
            <a:extLst>
              <a:ext uri="{FF2B5EF4-FFF2-40B4-BE49-F238E27FC236}">
                <a16:creationId xmlns:a16="http://schemas.microsoft.com/office/drawing/2014/main" id="{94566F71-D754-0874-AC0F-F7651D0A724A}"/>
              </a:ext>
            </a:extLst>
          </p:cNvPr>
          <p:cNvSpPr/>
          <p:nvPr/>
        </p:nvSpPr>
        <p:spPr>
          <a:xfrm>
            <a:off x="4523554" y="3394786"/>
            <a:ext cx="230113" cy="663608"/>
          </a:xfrm>
          <a:prstGeom prst="leftBrace">
            <a:avLst>
              <a:gd name="adj1" fmla="val 8333"/>
              <a:gd name="adj2" fmla="val 46511"/>
            </a:avLst>
          </a:prstGeom>
          <a:ln w="57150">
            <a:solidFill>
              <a:srgbClr val="0066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TextBox 6">
            <a:extLst>
              <a:ext uri="{FF2B5EF4-FFF2-40B4-BE49-F238E27FC236}">
                <a16:creationId xmlns:a16="http://schemas.microsoft.com/office/drawing/2014/main" id="{50EA4327-4D45-9641-57EC-62B0249DD1FA}"/>
              </a:ext>
            </a:extLst>
          </p:cNvPr>
          <p:cNvSpPr txBox="1"/>
          <p:nvPr/>
        </p:nvSpPr>
        <p:spPr>
          <a:xfrm>
            <a:off x="564183" y="4636015"/>
            <a:ext cx="3889732" cy="1292662"/>
          </a:xfrm>
          <a:prstGeom prst="rect">
            <a:avLst/>
          </a:prstGeom>
          <a:noFill/>
        </p:spPr>
        <p:txBody>
          <a:bodyPr wrap="square" rtlCol="0">
            <a:spAutoFit/>
          </a:bodyPr>
          <a:lstStyle/>
          <a:p>
            <a:pPr algn="ctr"/>
            <a:r>
              <a:rPr lang="en-US" dirty="0">
                <a:solidFill>
                  <a:srgbClr val="7030A0"/>
                </a:solidFill>
              </a:rPr>
              <a:t>Credits are wonderful </a:t>
            </a:r>
            <a:r>
              <a:rPr lang="en-US" dirty="0">
                <a:solidFill>
                  <a:srgbClr val="7030A0"/>
                </a:solidFill>
                <a:sym typeface="Wingdings" pitchFamily="2" charset="2"/>
              </a:rPr>
              <a:t> The reduce the taxes owed, dollar-for-dollar</a:t>
            </a:r>
            <a:endParaRPr lang="en-US" dirty="0">
              <a:solidFill>
                <a:srgbClr val="7030A0"/>
              </a:solidFill>
            </a:endParaRPr>
          </a:p>
          <a:p>
            <a:pPr algn="ctr"/>
            <a:r>
              <a:rPr lang="en-US" sz="1400" dirty="0">
                <a:solidFill>
                  <a:srgbClr val="7030A0"/>
                </a:solidFill>
              </a:rPr>
              <a:t>But not everyone will have credits. They are for specific situations (see previous slide), but do a little homework to see if any apply to you.</a:t>
            </a:r>
          </a:p>
        </p:txBody>
      </p:sp>
      <p:sp>
        <p:nvSpPr>
          <p:cNvPr id="8" name="Left Brace 7">
            <a:extLst>
              <a:ext uri="{FF2B5EF4-FFF2-40B4-BE49-F238E27FC236}">
                <a16:creationId xmlns:a16="http://schemas.microsoft.com/office/drawing/2014/main" id="{BDEFDEDC-7339-D6AD-2063-D952B5C1F365}"/>
              </a:ext>
            </a:extLst>
          </p:cNvPr>
          <p:cNvSpPr/>
          <p:nvPr/>
        </p:nvSpPr>
        <p:spPr>
          <a:xfrm>
            <a:off x="4523553" y="5246036"/>
            <a:ext cx="230113" cy="663608"/>
          </a:xfrm>
          <a:prstGeom prst="leftBrace">
            <a:avLst>
              <a:gd name="adj1" fmla="val 8333"/>
              <a:gd name="adj2" fmla="val 46511"/>
            </a:avLst>
          </a:prstGeom>
          <a:ln w="57150">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7030A0"/>
              </a:solidFill>
            </a:endParaRPr>
          </a:p>
        </p:txBody>
      </p:sp>
    </p:spTree>
    <p:extLst>
      <p:ext uri="{BB962C8B-B14F-4D97-AF65-F5344CB8AC3E}">
        <p14:creationId xmlns:p14="http://schemas.microsoft.com/office/powerpoint/2010/main" val="34684447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linds(horizont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linds(horizontal)">
                                      <p:cBhvr>
                                        <p:cTn id="15" dur="500"/>
                                        <p:tgtEl>
                                          <p:spTgt spid="6"/>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linds(horizontal)">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linds(horizontal)">
                                      <p:cBhvr>
                                        <p:cTn id="23" dur="500"/>
                                        <p:tgtEl>
                                          <p:spTgt spid="8"/>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blinds(horizontal)">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P spid="6" grpId="0" animBg="1"/>
      <p:bldP spid="7" grpId="0"/>
      <p:bldP spid="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The 3 Legal Ways to Avoid Taxes</a:t>
            </a:r>
          </a:p>
          <a:p>
            <a:pPr algn="ctr"/>
            <a:r>
              <a:rPr lang="en-US" sz="1600" dirty="0">
                <a:solidFill>
                  <a:schemeClr val="bg1"/>
                </a:solidFill>
                <a:latin typeface="Calibri" panose="020F0502020204030204" pitchFamily="34" charset="0"/>
                <a:cs typeface="Calibri" panose="020F0502020204030204" pitchFamily="34" charset="0"/>
              </a:rPr>
              <a:t>(Avoiding Taxes is Legal &amp; Good; Evading Taxes is Not Legal)</a:t>
            </a:r>
          </a:p>
        </p:txBody>
      </p:sp>
      <p:sp>
        <p:nvSpPr>
          <p:cNvPr id="2" name="Rounded Rectangle 1">
            <a:extLst>
              <a:ext uri="{FF2B5EF4-FFF2-40B4-BE49-F238E27FC236}">
                <a16:creationId xmlns:a16="http://schemas.microsoft.com/office/drawing/2014/main" id="{3AEEF5F4-F457-C30B-B459-3E5CB9172AA2}"/>
              </a:ext>
            </a:extLst>
          </p:cNvPr>
          <p:cNvSpPr/>
          <p:nvPr/>
        </p:nvSpPr>
        <p:spPr>
          <a:xfrm>
            <a:off x="695938" y="1324814"/>
            <a:ext cx="3088829" cy="4312977"/>
          </a:xfrm>
          <a:prstGeom prst="roundRect">
            <a:avLst/>
          </a:prstGeom>
          <a:solidFill>
            <a:srgbClr val="002060"/>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bg1"/>
                </a:solidFill>
              </a:rPr>
              <a:t>RETIREMENT INVESTING</a:t>
            </a:r>
          </a:p>
          <a:p>
            <a:pPr algn="ctr"/>
            <a:endParaRPr lang="en-US" sz="3000" b="1" dirty="0">
              <a:solidFill>
                <a:schemeClr val="bg1"/>
              </a:solidFill>
            </a:endParaRPr>
          </a:p>
          <a:p>
            <a:pPr algn="ctr"/>
            <a:r>
              <a:rPr lang="en-US" sz="2800" b="1" i="1" cap="small" dirty="0">
                <a:solidFill>
                  <a:schemeClr val="bg1"/>
                </a:solidFill>
              </a:rPr>
              <a:t>Contributing to an IRA or 401(k) can defer income tax and avoid capital gains taxes</a:t>
            </a:r>
          </a:p>
        </p:txBody>
      </p:sp>
      <p:sp>
        <p:nvSpPr>
          <p:cNvPr id="4" name="Rounded Rectangle 3">
            <a:extLst>
              <a:ext uri="{FF2B5EF4-FFF2-40B4-BE49-F238E27FC236}">
                <a16:creationId xmlns:a16="http://schemas.microsoft.com/office/drawing/2014/main" id="{635F029C-4B31-A83A-CACD-D45EA554137E}"/>
              </a:ext>
            </a:extLst>
          </p:cNvPr>
          <p:cNvSpPr/>
          <p:nvPr/>
        </p:nvSpPr>
        <p:spPr>
          <a:xfrm>
            <a:off x="4551585" y="1324814"/>
            <a:ext cx="3088829" cy="4312977"/>
          </a:xfrm>
          <a:prstGeom prst="roundRect">
            <a:avLst/>
          </a:prstGeom>
          <a:solidFill>
            <a:srgbClr val="002060"/>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bg1"/>
                </a:solidFill>
              </a:rPr>
              <a:t>HEALTH CARE EXPENSES</a:t>
            </a:r>
          </a:p>
          <a:p>
            <a:pPr algn="ctr"/>
            <a:endParaRPr lang="en-US" sz="3000" b="1" dirty="0">
              <a:solidFill>
                <a:schemeClr val="bg1"/>
              </a:solidFill>
            </a:endParaRPr>
          </a:p>
          <a:p>
            <a:pPr algn="ctr"/>
            <a:r>
              <a:rPr lang="en-US" sz="2600" b="1" i="1" cap="small" dirty="0">
                <a:solidFill>
                  <a:schemeClr val="bg1"/>
                </a:solidFill>
              </a:rPr>
              <a:t> Ordinary expenses are tax deductible &amp; contributing to an HSA o FSA avoids income and capital gain taxes</a:t>
            </a:r>
          </a:p>
        </p:txBody>
      </p:sp>
      <p:sp>
        <p:nvSpPr>
          <p:cNvPr id="5" name="Rounded Rectangle 4">
            <a:extLst>
              <a:ext uri="{FF2B5EF4-FFF2-40B4-BE49-F238E27FC236}">
                <a16:creationId xmlns:a16="http://schemas.microsoft.com/office/drawing/2014/main" id="{0A207019-837D-AA2E-217A-40110DE6D544}"/>
              </a:ext>
            </a:extLst>
          </p:cNvPr>
          <p:cNvSpPr/>
          <p:nvPr/>
        </p:nvSpPr>
        <p:spPr>
          <a:xfrm>
            <a:off x="8407233" y="1324814"/>
            <a:ext cx="3088829" cy="4312977"/>
          </a:xfrm>
          <a:prstGeom prst="roundRect">
            <a:avLst/>
          </a:prstGeom>
          <a:solidFill>
            <a:srgbClr val="002060"/>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bg1"/>
                </a:solidFill>
              </a:rPr>
              <a:t>EDUCATION EXPENSES</a:t>
            </a:r>
          </a:p>
          <a:p>
            <a:pPr algn="ctr"/>
            <a:endParaRPr lang="en-US" sz="3000" b="1" dirty="0">
              <a:solidFill>
                <a:schemeClr val="bg1"/>
              </a:solidFill>
            </a:endParaRPr>
          </a:p>
          <a:p>
            <a:pPr algn="ctr"/>
            <a:r>
              <a:rPr lang="en-US" sz="2600" b="1" i="1" cap="small" dirty="0">
                <a:solidFill>
                  <a:schemeClr val="bg1"/>
                </a:solidFill>
              </a:rPr>
              <a:t>Some ordinary expenses are tax deductible &amp; contributing to a 529 account avoids capital gain taxes</a:t>
            </a:r>
          </a:p>
        </p:txBody>
      </p:sp>
    </p:spTree>
    <p:extLst>
      <p:ext uri="{BB962C8B-B14F-4D97-AF65-F5344CB8AC3E}">
        <p14:creationId xmlns:p14="http://schemas.microsoft.com/office/powerpoint/2010/main" val="17691355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2EBCCF6-E6DB-0BB7-B3CD-5FD6443A219D}"/>
              </a:ext>
            </a:extLst>
          </p:cNvPr>
          <p:cNvPicPr>
            <a:picLocks noChangeAspect="1"/>
          </p:cNvPicPr>
          <p:nvPr/>
        </p:nvPicPr>
        <p:blipFill>
          <a:blip r:embed="rId2"/>
          <a:stretch>
            <a:fillRect/>
          </a:stretch>
        </p:blipFill>
        <p:spPr>
          <a:xfrm>
            <a:off x="1448327" y="193731"/>
            <a:ext cx="9295345" cy="2161908"/>
          </a:xfrm>
          <a:prstGeom prst="rect">
            <a:avLst/>
          </a:prstGeom>
        </p:spPr>
      </p:pic>
      <p:sp>
        <p:nvSpPr>
          <p:cNvPr id="5" name="Rectangle 3">
            <a:extLst>
              <a:ext uri="{FF2B5EF4-FFF2-40B4-BE49-F238E27FC236}">
                <a16:creationId xmlns:a16="http://schemas.microsoft.com/office/drawing/2014/main" id="{2DDD33F2-A110-D48E-0DAB-F54E8E92B539}"/>
              </a:ext>
            </a:extLst>
          </p:cNvPr>
          <p:cNvSpPr txBox="1">
            <a:spLocks noChangeArrowheads="1"/>
          </p:cNvSpPr>
          <p:nvPr/>
        </p:nvSpPr>
        <p:spPr>
          <a:xfrm>
            <a:off x="1448327" y="2597863"/>
            <a:ext cx="9295345" cy="270040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solidFill>
                  <a:srgbClr val="526DAE"/>
                </a:solidFill>
              </a:rPr>
              <a:t>We are exciting to announce that we are now an academic partner with </a:t>
            </a:r>
            <a:r>
              <a:rPr lang="en-US" b="1" i="1" dirty="0">
                <a:solidFill>
                  <a:srgbClr val="526DAE"/>
                </a:solidFill>
              </a:rPr>
              <a:t>Accelerate to </a:t>
            </a:r>
            <a:r>
              <a:rPr lang="en-US" b="1" i="1" dirty="0" err="1">
                <a:solidFill>
                  <a:srgbClr val="526DAE"/>
                </a:solidFill>
              </a:rPr>
              <a:t>Industry</a:t>
            </a:r>
            <a:r>
              <a:rPr lang="en-US" b="1" i="1" baseline="30000" dirty="0" err="1">
                <a:solidFill>
                  <a:srgbClr val="526DAE"/>
                </a:solidFill>
              </a:rPr>
              <a:t>TM</a:t>
            </a:r>
            <a:r>
              <a:rPr lang="en-US" b="1" i="1" dirty="0">
                <a:solidFill>
                  <a:srgbClr val="526DAE"/>
                </a:solidFill>
              </a:rPr>
              <a:t>, </a:t>
            </a:r>
            <a:r>
              <a:rPr lang="en-US" b="1" dirty="0">
                <a:solidFill>
                  <a:srgbClr val="526DAE"/>
                </a:solidFill>
              </a:rPr>
              <a:t>a program with a bold, new approach to enhance graduate student and postdoctoral industry workforce readiness. </a:t>
            </a:r>
          </a:p>
          <a:p>
            <a:pPr marL="0" indent="0">
              <a:buNone/>
            </a:pPr>
            <a:endParaRPr lang="en-US" b="1" dirty="0">
              <a:solidFill>
                <a:srgbClr val="526DAE"/>
              </a:solidFill>
            </a:endParaRPr>
          </a:p>
          <a:p>
            <a:pPr marL="0" indent="0">
              <a:buNone/>
            </a:pPr>
            <a:r>
              <a:rPr lang="en-US" b="1" dirty="0">
                <a:solidFill>
                  <a:srgbClr val="526DAE"/>
                </a:solidFill>
              </a:rPr>
              <a:t>The A2i approach includes a range of modules that allow graduate students, postdocs, and alumni to benefit from the entire range of activities, or individual components.</a:t>
            </a:r>
          </a:p>
        </p:txBody>
      </p:sp>
      <p:pic>
        <p:nvPicPr>
          <p:cNvPr id="7" name="Picture 6">
            <a:extLst>
              <a:ext uri="{FF2B5EF4-FFF2-40B4-BE49-F238E27FC236}">
                <a16:creationId xmlns:a16="http://schemas.microsoft.com/office/drawing/2014/main" id="{892901BD-2621-CA13-23F2-FC3317010C69}"/>
              </a:ext>
            </a:extLst>
          </p:cNvPr>
          <p:cNvPicPr>
            <a:picLocks noChangeAspect="1"/>
          </p:cNvPicPr>
          <p:nvPr/>
        </p:nvPicPr>
        <p:blipFill>
          <a:blip r:embed="rId3"/>
          <a:stretch>
            <a:fillRect/>
          </a:stretch>
        </p:blipFill>
        <p:spPr>
          <a:xfrm>
            <a:off x="81253" y="5710057"/>
            <a:ext cx="1326174" cy="1087549"/>
          </a:xfrm>
          <a:prstGeom prst="rect">
            <a:avLst/>
          </a:prstGeom>
        </p:spPr>
      </p:pic>
    </p:spTree>
    <p:extLst>
      <p:ext uri="{BB962C8B-B14F-4D97-AF65-F5344CB8AC3E}">
        <p14:creationId xmlns:p14="http://schemas.microsoft.com/office/powerpoint/2010/main" val="211314951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5"/>
            <a:ext cx="10670628" cy="1057947"/>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One More Way to Possibly Avoid Taxes or to At Least Be More Efficient With Your Tax Obligations</a:t>
            </a:r>
            <a:endParaRPr lang="en-US" sz="1600" dirty="0">
              <a:solidFill>
                <a:schemeClr val="bg1"/>
              </a:solidFill>
              <a:latin typeface="Calibri" panose="020F0502020204030204" pitchFamily="34" charset="0"/>
              <a:cs typeface="Calibri" panose="020F0502020204030204" pitchFamily="34" charset="0"/>
            </a:endParaRPr>
          </a:p>
        </p:txBody>
      </p:sp>
      <p:sp>
        <p:nvSpPr>
          <p:cNvPr id="3" name="Rectangle 2">
            <a:extLst>
              <a:ext uri="{FF2B5EF4-FFF2-40B4-BE49-F238E27FC236}">
                <a16:creationId xmlns:a16="http://schemas.microsoft.com/office/drawing/2014/main" id="{8B3AF45E-6E35-3576-C500-3FB866594ADB}"/>
              </a:ext>
            </a:extLst>
          </p:cNvPr>
          <p:cNvSpPr txBox="1">
            <a:spLocks noChangeArrowheads="1"/>
          </p:cNvSpPr>
          <p:nvPr/>
        </p:nvSpPr>
        <p:spPr bwMode="auto">
          <a:xfrm>
            <a:off x="838200" y="1498537"/>
            <a:ext cx="10670628" cy="953993"/>
          </a:xfrm>
          <a:prstGeom prst="rect">
            <a:avLst/>
          </a:prstGeom>
          <a:solidFill>
            <a:srgbClr val="00206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100" b="1" dirty="0">
                <a:solidFill>
                  <a:schemeClr val="bg1"/>
                </a:solidFill>
                <a:latin typeface="Calibri" panose="020F0502020204030204" pitchFamily="34" charset="0"/>
                <a:cs typeface="Calibri" panose="020F0502020204030204" pitchFamily="34" charset="0"/>
              </a:rPr>
              <a:t>REGISTER YOUR OWN BUSINESS IF YOU HAVE ANY CONSULTING, TUTORING, SIDE-HUSTLE OR ENTREPRENEURIAL ACTIVITIES</a:t>
            </a:r>
            <a:endParaRPr lang="en-US" sz="3100" b="1" i="1" cap="small" dirty="0">
              <a:solidFill>
                <a:schemeClr val="bg1"/>
              </a:solidFill>
              <a:latin typeface="Calibri" panose="020F0502020204030204" pitchFamily="34" charset="0"/>
              <a:cs typeface="Calibri" panose="020F0502020204030204" pitchFamily="34" charset="0"/>
            </a:endParaRPr>
          </a:p>
        </p:txBody>
      </p:sp>
      <p:sp>
        <p:nvSpPr>
          <p:cNvPr id="7" name="Rectangle 3">
            <a:extLst>
              <a:ext uri="{FF2B5EF4-FFF2-40B4-BE49-F238E27FC236}">
                <a16:creationId xmlns:a16="http://schemas.microsoft.com/office/drawing/2014/main" id="{3D2BE807-6CFC-1E3B-147D-E1CCCA506E0D}"/>
              </a:ext>
            </a:extLst>
          </p:cNvPr>
          <p:cNvSpPr txBox="1">
            <a:spLocks noChangeArrowheads="1"/>
          </p:cNvSpPr>
          <p:nvPr/>
        </p:nvSpPr>
        <p:spPr>
          <a:xfrm>
            <a:off x="838200" y="2628143"/>
            <a:ext cx="10515600" cy="3669712"/>
          </a:xfrm>
          <a:prstGeom prst="rect">
            <a:avLst/>
          </a:prstGeom>
        </p:spPr>
        <p:txBody>
          <a:bodyPr>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4000" dirty="0"/>
              <a:t>With your personal or family tax returns, the IRS doesn’t care about your expenses. The IRS doesn’t care how much you spend on rent, food, utilities or transportation.</a:t>
            </a:r>
          </a:p>
          <a:p>
            <a:r>
              <a:rPr lang="en-US" sz="4000" dirty="0"/>
              <a:t>You get the Standard Deduction and that’s it ($14,600 or $29,200).</a:t>
            </a:r>
            <a:br>
              <a:rPr lang="en-US" sz="4000" dirty="0"/>
            </a:br>
            <a:endParaRPr lang="en-US" sz="4000" dirty="0"/>
          </a:p>
          <a:p>
            <a:r>
              <a:rPr lang="en-US" sz="4000" dirty="0"/>
              <a:t>With a business tax return, every business expense you incur becomes a legitimate tax deduction. You do not get a Standard Deduction, but every penny of expenses for your business will lower your taxable income.</a:t>
            </a:r>
          </a:p>
          <a:p>
            <a:r>
              <a:rPr lang="en-US" sz="4000" dirty="0"/>
              <a:t>And, there are opportunities to obtain business tax deductions when you use personal assets (like your car or home).</a:t>
            </a:r>
            <a:br>
              <a:rPr lang="en-US" sz="4000" dirty="0"/>
            </a:br>
            <a:endParaRPr lang="en-US" sz="4000" dirty="0"/>
          </a:p>
          <a:p>
            <a:r>
              <a:rPr lang="en-US" sz="4000" dirty="0">
                <a:solidFill>
                  <a:srgbClr val="C00000"/>
                </a:solidFill>
              </a:rPr>
              <a:t>Note – If you do not have business income and you are recognizing business expenses for tax deduction purposes, that is fraud. Do not do that.</a:t>
            </a:r>
          </a:p>
        </p:txBody>
      </p:sp>
    </p:spTree>
    <p:extLst>
      <p:ext uri="{BB962C8B-B14F-4D97-AF65-F5344CB8AC3E}">
        <p14:creationId xmlns:p14="http://schemas.microsoft.com/office/powerpoint/2010/main" val="348564163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0FDE1E98-7505-129C-01A2-01F983A5499B}"/>
              </a:ext>
            </a:extLst>
          </p:cNvPr>
          <p:cNvSpPr/>
          <p:nvPr/>
        </p:nvSpPr>
        <p:spPr>
          <a:xfrm>
            <a:off x="102946" y="236169"/>
            <a:ext cx="4297680" cy="2282972"/>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Tax Strategies for International Students, Faculty &amp; Staff</a:t>
            </a:r>
          </a:p>
        </p:txBody>
      </p:sp>
      <p:sp>
        <p:nvSpPr>
          <p:cNvPr id="4" name="Rounded Rectangle 3">
            <a:extLst>
              <a:ext uri="{FF2B5EF4-FFF2-40B4-BE49-F238E27FC236}">
                <a16:creationId xmlns:a16="http://schemas.microsoft.com/office/drawing/2014/main" id="{B031747B-D9CD-B0DB-B761-3FDA087C958E}"/>
              </a:ext>
            </a:extLst>
          </p:cNvPr>
          <p:cNvSpPr/>
          <p:nvPr/>
        </p:nvSpPr>
        <p:spPr>
          <a:xfrm>
            <a:off x="7791374" y="236169"/>
            <a:ext cx="4297680" cy="2282972"/>
          </a:xfrm>
          <a:prstGeom prst="roundRect">
            <a:avLst/>
          </a:prstGeom>
          <a:solidFill>
            <a:srgbClr val="00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dirty="0"/>
              <a:t>Tax Planning as an Entrepreneur</a:t>
            </a:r>
          </a:p>
        </p:txBody>
      </p:sp>
      <p:sp>
        <p:nvSpPr>
          <p:cNvPr id="5" name="Rounded Rectangle 4">
            <a:extLst>
              <a:ext uri="{FF2B5EF4-FFF2-40B4-BE49-F238E27FC236}">
                <a16:creationId xmlns:a16="http://schemas.microsoft.com/office/drawing/2014/main" id="{92FFB3A0-3A7B-D89F-EEA6-E7E6D4716E6B}"/>
              </a:ext>
            </a:extLst>
          </p:cNvPr>
          <p:cNvSpPr/>
          <p:nvPr/>
        </p:nvSpPr>
        <p:spPr>
          <a:xfrm>
            <a:off x="102946" y="2659430"/>
            <a:ext cx="4297680" cy="2282972"/>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dirty="0"/>
              <a:t>Tax Benefits of </a:t>
            </a:r>
            <a:br>
              <a:rPr lang="en-US" sz="3500" b="1" dirty="0"/>
            </a:br>
            <a:r>
              <a:rPr lang="en-US" sz="3500" b="1" dirty="0"/>
              <a:t>Being a Student</a:t>
            </a:r>
          </a:p>
        </p:txBody>
      </p:sp>
      <p:sp>
        <p:nvSpPr>
          <p:cNvPr id="6" name="Rounded Rectangle 5">
            <a:extLst>
              <a:ext uri="{FF2B5EF4-FFF2-40B4-BE49-F238E27FC236}">
                <a16:creationId xmlns:a16="http://schemas.microsoft.com/office/drawing/2014/main" id="{3607367F-64D8-137C-6249-30DF162F34A8}"/>
              </a:ext>
            </a:extLst>
          </p:cNvPr>
          <p:cNvSpPr/>
          <p:nvPr/>
        </p:nvSpPr>
        <p:spPr>
          <a:xfrm>
            <a:off x="7791374" y="2659430"/>
            <a:ext cx="4297680" cy="2282972"/>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dirty="0"/>
              <a:t>Tax Planning for Education &amp; Retirement</a:t>
            </a:r>
          </a:p>
        </p:txBody>
      </p:sp>
      <p:sp>
        <p:nvSpPr>
          <p:cNvPr id="8" name="Rounded Rectangle 7">
            <a:extLst>
              <a:ext uri="{FF2B5EF4-FFF2-40B4-BE49-F238E27FC236}">
                <a16:creationId xmlns:a16="http://schemas.microsoft.com/office/drawing/2014/main" id="{075E0897-E61C-84CB-93CF-9339528EA853}"/>
              </a:ext>
            </a:extLst>
          </p:cNvPr>
          <p:cNvSpPr/>
          <p:nvPr/>
        </p:nvSpPr>
        <p:spPr>
          <a:xfrm>
            <a:off x="3852390" y="1678418"/>
            <a:ext cx="4487221" cy="2282972"/>
          </a:xfrm>
          <a:prstGeom prst="roundRect">
            <a:avLst/>
          </a:prstGeom>
          <a:solidFill>
            <a:srgbClr val="00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dirty="0"/>
              <a:t>Tax Overview &amp; </a:t>
            </a:r>
            <a:br>
              <a:rPr lang="en-US" sz="3500" b="1" dirty="0"/>
            </a:br>
            <a:r>
              <a:rPr lang="en-US" sz="3500" b="1" dirty="0"/>
              <a:t>Tax Refunds</a:t>
            </a:r>
          </a:p>
        </p:txBody>
      </p:sp>
    </p:spTree>
    <p:extLst>
      <p:ext uri="{BB962C8B-B14F-4D97-AF65-F5344CB8AC3E}">
        <p14:creationId xmlns:p14="http://schemas.microsoft.com/office/powerpoint/2010/main" val="316001502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240205" y="177402"/>
            <a:ext cx="11711587" cy="722696"/>
          </a:xfrm>
          <a:prstGeom prst="rect">
            <a:avLst/>
          </a:prstGeom>
          <a:solidFill>
            <a:srgbClr val="00206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Overview on Income Tax Planning</a:t>
            </a:r>
          </a:p>
        </p:txBody>
      </p:sp>
      <p:sp>
        <p:nvSpPr>
          <p:cNvPr id="7" name="Content Placeholder 2">
            <a:extLst>
              <a:ext uri="{FF2B5EF4-FFF2-40B4-BE49-F238E27FC236}">
                <a16:creationId xmlns:a16="http://schemas.microsoft.com/office/drawing/2014/main" id="{D95C99B4-409B-B847-B5C9-2569EFA7C8BC}"/>
              </a:ext>
            </a:extLst>
          </p:cNvPr>
          <p:cNvSpPr txBox="1">
            <a:spLocks/>
          </p:cNvSpPr>
          <p:nvPr/>
        </p:nvSpPr>
        <p:spPr>
          <a:xfrm>
            <a:off x="240205" y="1062402"/>
            <a:ext cx="11755996"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en-US" dirty="0">
                <a:solidFill>
                  <a:srgbClr val="0000CC"/>
                </a:solidFill>
              </a:rPr>
              <a:t>For tax year 2024, you need to file your tax return – and pay any taxes – by April 15, 2025. You need to file both your federal &amp; state returns by this date.</a:t>
            </a:r>
          </a:p>
          <a:p>
            <a:pPr lvl="1"/>
            <a:r>
              <a:rPr lang="en-US" dirty="0">
                <a:solidFill>
                  <a:srgbClr val="0000CC"/>
                </a:solidFill>
              </a:rPr>
              <a:t>If  you are expecting a refund, file as soon as possible.   If you still owe some in taxes, file as late as possible.</a:t>
            </a:r>
          </a:p>
          <a:p>
            <a:pPr lvl="1"/>
            <a:r>
              <a:rPr lang="en-US" dirty="0">
                <a:solidFill>
                  <a:srgbClr val="0000CC"/>
                </a:solidFill>
              </a:rPr>
              <a:t>If you do not file and pay what you owe, there may be penalties.</a:t>
            </a:r>
          </a:p>
          <a:p>
            <a:r>
              <a:rPr lang="en-US" dirty="0">
                <a:solidFill>
                  <a:srgbClr val="0000CC"/>
                </a:solidFill>
              </a:rPr>
              <a:t>We only owe income taxes on income (and cash)</a:t>
            </a:r>
          </a:p>
          <a:p>
            <a:pPr lvl="1"/>
            <a:r>
              <a:rPr lang="en-US" dirty="0">
                <a:solidFill>
                  <a:srgbClr val="0000CC"/>
                </a:solidFill>
              </a:rPr>
              <a:t>If you invest $1,000 and it grows to $1,500, you owe taxes on $500 only…when you sell. </a:t>
            </a:r>
          </a:p>
          <a:p>
            <a:pPr lvl="1"/>
            <a:r>
              <a:rPr lang="en-US" dirty="0">
                <a:solidFill>
                  <a:srgbClr val="0000CC"/>
                </a:solidFill>
              </a:rPr>
              <a:t>There may be years when your taxable income – your income less deductible expenses – is negative. You may be able to apply these losses to the income you make in other years. </a:t>
            </a:r>
          </a:p>
        </p:txBody>
      </p:sp>
    </p:spTree>
    <p:extLst>
      <p:ext uri="{BB962C8B-B14F-4D97-AF65-F5344CB8AC3E}">
        <p14:creationId xmlns:p14="http://schemas.microsoft.com/office/powerpoint/2010/main" val="17016560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240205" y="177402"/>
            <a:ext cx="11711587" cy="722696"/>
          </a:xfrm>
          <a:prstGeom prst="rect">
            <a:avLst/>
          </a:prstGeom>
          <a:solidFill>
            <a:srgbClr val="00206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Overview on Income Tax Planning</a:t>
            </a:r>
          </a:p>
        </p:txBody>
      </p:sp>
      <p:sp>
        <p:nvSpPr>
          <p:cNvPr id="7" name="Content Placeholder 2">
            <a:extLst>
              <a:ext uri="{FF2B5EF4-FFF2-40B4-BE49-F238E27FC236}">
                <a16:creationId xmlns:a16="http://schemas.microsoft.com/office/drawing/2014/main" id="{D95C99B4-409B-B847-B5C9-2569EFA7C8BC}"/>
              </a:ext>
            </a:extLst>
          </p:cNvPr>
          <p:cNvSpPr txBox="1">
            <a:spLocks/>
          </p:cNvSpPr>
          <p:nvPr/>
        </p:nvSpPr>
        <p:spPr>
          <a:xfrm>
            <a:off x="240205" y="1062402"/>
            <a:ext cx="11755996"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en-US" dirty="0">
                <a:solidFill>
                  <a:srgbClr val="0000CC"/>
                </a:solidFill>
              </a:rPr>
              <a:t>Taxes are based on cash. If cash changes hands, there are likely taxes owed. (You do not owe taxes when your $1,000 rises to $1,500; you owes taxes if you sell at $1,500 and recognize that $500 profit.)</a:t>
            </a:r>
          </a:p>
          <a:p>
            <a:pPr lvl="0"/>
            <a:r>
              <a:rPr lang="en-US" dirty="0">
                <a:solidFill>
                  <a:srgbClr val="0000CC"/>
                </a:solidFill>
              </a:rPr>
              <a:t>You may need to file personal and business taxes as an entrepreneur.</a:t>
            </a:r>
          </a:p>
          <a:p>
            <a:pPr lvl="1"/>
            <a:r>
              <a:rPr lang="en-US" dirty="0">
                <a:solidFill>
                  <a:srgbClr val="0000CC"/>
                </a:solidFill>
              </a:rPr>
              <a:t>Tips, gambling gains, and other non-salary income will appear on your W2 or a 1099.</a:t>
            </a:r>
          </a:p>
          <a:p>
            <a:pPr lvl="0"/>
            <a:r>
              <a:rPr lang="en-US" dirty="0">
                <a:solidFill>
                  <a:srgbClr val="0000CC"/>
                </a:solidFill>
              </a:rPr>
              <a:t>Most of us owe U.S. federal income taxes and state income taxes. That means we have to file a federal and state returns.</a:t>
            </a:r>
          </a:p>
          <a:p>
            <a:pPr lvl="1"/>
            <a:r>
              <a:rPr lang="en-US" dirty="0">
                <a:solidFill>
                  <a:srgbClr val="0000CC"/>
                </a:solidFill>
              </a:rPr>
              <a:t>You must file a state return for every state in which you earn income.</a:t>
            </a:r>
          </a:p>
          <a:p>
            <a:r>
              <a:rPr lang="en-US" dirty="0">
                <a:solidFill>
                  <a:srgbClr val="0000CC"/>
                </a:solidFill>
              </a:rPr>
              <a:t>Get in the habit of keeping all records and tracking all income and expenses. You never know when and old textbook or child-care receipt can be used to lower your tax bill.</a:t>
            </a:r>
          </a:p>
        </p:txBody>
      </p:sp>
    </p:spTree>
    <p:extLst>
      <p:ext uri="{BB962C8B-B14F-4D97-AF65-F5344CB8AC3E}">
        <p14:creationId xmlns:p14="http://schemas.microsoft.com/office/powerpoint/2010/main" val="86951778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240205" y="177402"/>
            <a:ext cx="11711587" cy="722696"/>
          </a:xfrm>
          <a:prstGeom prst="rect">
            <a:avLst/>
          </a:prstGeom>
          <a:solidFill>
            <a:srgbClr val="00206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Do You Really Want a Tax Refund?</a:t>
            </a:r>
          </a:p>
        </p:txBody>
      </p:sp>
      <p:sp>
        <p:nvSpPr>
          <p:cNvPr id="5" name="Content Placeholder 2">
            <a:extLst>
              <a:ext uri="{FF2B5EF4-FFF2-40B4-BE49-F238E27FC236}">
                <a16:creationId xmlns:a16="http://schemas.microsoft.com/office/drawing/2014/main" id="{D102492C-4CB5-7741-950F-EEFB506014E9}"/>
              </a:ext>
            </a:extLst>
          </p:cNvPr>
          <p:cNvSpPr txBox="1">
            <a:spLocks/>
          </p:cNvSpPr>
          <p:nvPr/>
        </p:nvSpPr>
        <p:spPr>
          <a:xfrm>
            <a:off x="240205" y="1024641"/>
            <a:ext cx="3290730" cy="565595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buNone/>
            </a:pPr>
            <a:r>
              <a:rPr lang="en-US" sz="1400" b="1" dirty="0">
                <a:solidFill>
                  <a:srgbClr val="006600"/>
                </a:solidFill>
              </a:rPr>
              <a:t>January		$1,200</a:t>
            </a:r>
          </a:p>
          <a:p>
            <a:pPr marL="0" indent="0" fontAlgn="base">
              <a:buNone/>
            </a:pPr>
            <a:r>
              <a:rPr lang="en-US" sz="1400" b="1" dirty="0">
                <a:solidFill>
                  <a:srgbClr val="006600"/>
                </a:solidFill>
              </a:rPr>
              <a:t>February		$1,200</a:t>
            </a:r>
          </a:p>
          <a:p>
            <a:pPr marL="0" indent="0" fontAlgn="base">
              <a:buNone/>
            </a:pPr>
            <a:r>
              <a:rPr lang="en-US" sz="1400" b="1" dirty="0">
                <a:solidFill>
                  <a:srgbClr val="006600"/>
                </a:solidFill>
              </a:rPr>
              <a:t>March		$1,200</a:t>
            </a:r>
          </a:p>
          <a:p>
            <a:pPr marL="0" indent="0" fontAlgn="base">
              <a:buNone/>
            </a:pPr>
            <a:r>
              <a:rPr lang="en-US" sz="1400" b="1" dirty="0">
                <a:solidFill>
                  <a:srgbClr val="006600"/>
                </a:solidFill>
              </a:rPr>
              <a:t>April		$1,200</a:t>
            </a:r>
          </a:p>
          <a:p>
            <a:pPr marL="0" indent="0" fontAlgn="base">
              <a:buNone/>
            </a:pPr>
            <a:r>
              <a:rPr lang="en-US" sz="1400" b="1" dirty="0">
                <a:solidFill>
                  <a:srgbClr val="006600"/>
                </a:solidFill>
              </a:rPr>
              <a:t>May		$1,200</a:t>
            </a:r>
          </a:p>
          <a:p>
            <a:pPr marL="0" indent="0" fontAlgn="base">
              <a:buNone/>
            </a:pPr>
            <a:r>
              <a:rPr lang="en-US" sz="1400" b="1" dirty="0">
                <a:solidFill>
                  <a:srgbClr val="006600"/>
                </a:solidFill>
              </a:rPr>
              <a:t>June		$1,200</a:t>
            </a:r>
          </a:p>
          <a:p>
            <a:pPr marL="0" indent="0" fontAlgn="base">
              <a:buNone/>
            </a:pPr>
            <a:r>
              <a:rPr lang="en-US" sz="1400" b="1" dirty="0">
                <a:solidFill>
                  <a:srgbClr val="006600"/>
                </a:solidFill>
              </a:rPr>
              <a:t>July		$1,200</a:t>
            </a:r>
          </a:p>
          <a:p>
            <a:pPr marL="0" indent="0" fontAlgn="base">
              <a:buNone/>
            </a:pPr>
            <a:r>
              <a:rPr lang="en-US" sz="1400" b="1" dirty="0">
                <a:solidFill>
                  <a:srgbClr val="006600"/>
                </a:solidFill>
              </a:rPr>
              <a:t>August		$1,200</a:t>
            </a:r>
          </a:p>
          <a:p>
            <a:pPr marL="0" indent="0" fontAlgn="base">
              <a:buNone/>
            </a:pPr>
            <a:r>
              <a:rPr lang="en-US" sz="1400" b="1" dirty="0">
                <a:solidFill>
                  <a:srgbClr val="006600"/>
                </a:solidFill>
              </a:rPr>
              <a:t>September		$1,200</a:t>
            </a:r>
          </a:p>
          <a:p>
            <a:pPr marL="0" indent="0" fontAlgn="base">
              <a:buNone/>
            </a:pPr>
            <a:r>
              <a:rPr lang="en-US" sz="1400" b="1" dirty="0">
                <a:solidFill>
                  <a:srgbClr val="006600"/>
                </a:solidFill>
              </a:rPr>
              <a:t>October		$1,200</a:t>
            </a:r>
          </a:p>
          <a:p>
            <a:pPr marL="0" indent="0" fontAlgn="base">
              <a:buNone/>
            </a:pPr>
            <a:r>
              <a:rPr lang="en-US" sz="1400" b="1" dirty="0">
                <a:solidFill>
                  <a:srgbClr val="006600"/>
                </a:solidFill>
              </a:rPr>
              <a:t>November		$1,200</a:t>
            </a:r>
          </a:p>
          <a:p>
            <a:pPr marL="0" indent="0" fontAlgn="base">
              <a:buNone/>
            </a:pPr>
            <a:r>
              <a:rPr lang="en-US" sz="1400" b="1" dirty="0">
                <a:solidFill>
                  <a:srgbClr val="006600"/>
                </a:solidFill>
              </a:rPr>
              <a:t>December		$1,200</a:t>
            </a:r>
          </a:p>
          <a:p>
            <a:pPr marL="0" indent="0" fontAlgn="base">
              <a:buNone/>
            </a:pPr>
            <a:r>
              <a:rPr lang="en-US" sz="1400" b="1" dirty="0">
                <a:solidFill>
                  <a:srgbClr val="006600"/>
                </a:solidFill>
              </a:rPr>
              <a:t>January		$0</a:t>
            </a:r>
          </a:p>
          <a:p>
            <a:pPr marL="0" indent="0" fontAlgn="base">
              <a:buNone/>
            </a:pPr>
            <a:r>
              <a:rPr lang="en-US" sz="1400" b="1" dirty="0">
                <a:solidFill>
                  <a:srgbClr val="006600"/>
                </a:solidFill>
              </a:rPr>
              <a:t>February		$0</a:t>
            </a:r>
          </a:p>
          <a:p>
            <a:pPr marL="0" indent="0" fontAlgn="base">
              <a:buNone/>
            </a:pPr>
            <a:r>
              <a:rPr lang="en-US" sz="1400" b="1" dirty="0">
                <a:solidFill>
                  <a:srgbClr val="006600"/>
                </a:solidFill>
              </a:rPr>
              <a:t>March		$3,600</a:t>
            </a:r>
            <a:endParaRPr lang="en-US" sz="1400" dirty="0">
              <a:solidFill>
                <a:srgbClr val="006600"/>
              </a:solidFill>
            </a:endParaRPr>
          </a:p>
        </p:txBody>
      </p:sp>
      <p:sp>
        <p:nvSpPr>
          <p:cNvPr id="6" name="Content Placeholder 2">
            <a:extLst>
              <a:ext uri="{FF2B5EF4-FFF2-40B4-BE49-F238E27FC236}">
                <a16:creationId xmlns:a16="http://schemas.microsoft.com/office/drawing/2014/main" id="{9DC2C5D5-26E0-FE47-BF24-C3F085F109AE}"/>
              </a:ext>
            </a:extLst>
          </p:cNvPr>
          <p:cNvSpPr txBox="1">
            <a:spLocks/>
          </p:cNvSpPr>
          <p:nvPr/>
        </p:nvSpPr>
        <p:spPr>
          <a:xfrm>
            <a:off x="4320180" y="1027668"/>
            <a:ext cx="3290730" cy="565595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buNone/>
            </a:pPr>
            <a:r>
              <a:rPr lang="en-US" sz="1400" b="1" dirty="0">
                <a:solidFill>
                  <a:srgbClr val="7030A0"/>
                </a:solidFill>
              </a:rPr>
              <a:t>January		$1,500</a:t>
            </a:r>
          </a:p>
          <a:p>
            <a:pPr marL="0" indent="0" fontAlgn="base">
              <a:buNone/>
            </a:pPr>
            <a:r>
              <a:rPr lang="en-US" sz="1400" b="1" dirty="0">
                <a:solidFill>
                  <a:srgbClr val="7030A0"/>
                </a:solidFill>
              </a:rPr>
              <a:t>February		$1,500</a:t>
            </a:r>
          </a:p>
          <a:p>
            <a:pPr marL="0" indent="0" fontAlgn="base">
              <a:buNone/>
            </a:pPr>
            <a:r>
              <a:rPr lang="en-US" sz="1400" b="1" dirty="0">
                <a:solidFill>
                  <a:srgbClr val="7030A0"/>
                </a:solidFill>
              </a:rPr>
              <a:t>March		$1,500</a:t>
            </a:r>
          </a:p>
          <a:p>
            <a:pPr marL="0" indent="0" fontAlgn="base">
              <a:buNone/>
            </a:pPr>
            <a:r>
              <a:rPr lang="en-US" sz="1400" b="1" dirty="0">
                <a:solidFill>
                  <a:srgbClr val="7030A0"/>
                </a:solidFill>
              </a:rPr>
              <a:t>April		$1,500</a:t>
            </a:r>
          </a:p>
          <a:p>
            <a:pPr marL="0" indent="0" fontAlgn="base">
              <a:buNone/>
            </a:pPr>
            <a:r>
              <a:rPr lang="en-US" sz="1400" b="1" dirty="0">
                <a:solidFill>
                  <a:srgbClr val="7030A0"/>
                </a:solidFill>
              </a:rPr>
              <a:t>May		$1,500</a:t>
            </a:r>
          </a:p>
          <a:p>
            <a:pPr marL="0" indent="0" fontAlgn="base">
              <a:buNone/>
            </a:pPr>
            <a:r>
              <a:rPr lang="en-US" sz="1400" b="1" dirty="0">
                <a:solidFill>
                  <a:srgbClr val="7030A0"/>
                </a:solidFill>
              </a:rPr>
              <a:t>June		$1,500</a:t>
            </a:r>
          </a:p>
          <a:p>
            <a:pPr marL="0" indent="0" fontAlgn="base">
              <a:buNone/>
            </a:pPr>
            <a:r>
              <a:rPr lang="en-US" sz="1400" b="1" dirty="0">
                <a:solidFill>
                  <a:srgbClr val="7030A0"/>
                </a:solidFill>
              </a:rPr>
              <a:t>July		$1,500</a:t>
            </a:r>
          </a:p>
          <a:p>
            <a:pPr marL="0" indent="0" fontAlgn="base">
              <a:buNone/>
            </a:pPr>
            <a:r>
              <a:rPr lang="en-US" sz="1400" b="1" dirty="0">
                <a:solidFill>
                  <a:srgbClr val="7030A0"/>
                </a:solidFill>
              </a:rPr>
              <a:t>August		$1,500</a:t>
            </a:r>
          </a:p>
          <a:p>
            <a:pPr marL="0" indent="0" fontAlgn="base">
              <a:buNone/>
            </a:pPr>
            <a:r>
              <a:rPr lang="en-US" sz="1400" b="1" dirty="0">
                <a:solidFill>
                  <a:srgbClr val="7030A0"/>
                </a:solidFill>
              </a:rPr>
              <a:t>September		$1,500</a:t>
            </a:r>
          </a:p>
          <a:p>
            <a:pPr marL="0" indent="0" fontAlgn="base">
              <a:buNone/>
            </a:pPr>
            <a:r>
              <a:rPr lang="en-US" sz="1400" b="1" dirty="0">
                <a:solidFill>
                  <a:srgbClr val="7030A0"/>
                </a:solidFill>
              </a:rPr>
              <a:t>October		$1,500</a:t>
            </a:r>
          </a:p>
          <a:p>
            <a:pPr marL="0" indent="0" fontAlgn="base">
              <a:buNone/>
            </a:pPr>
            <a:r>
              <a:rPr lang="en-US" sz="1400" b="1" dirty="0">
                <a:solidFill>
                  <a:srgbClr val="7030A0"/>
                </a:solidFill>
              </a:rPr>
              <a:t>November		$1,500</a:t>
            </a:r>
          </a:p>
          <a:p>
            <a:pPr marL="0" indent="0" fontAlgn="base">
              <a:buNone/>
            </a:pPr>
            <a:r>
              <a:rPr lang="en-US" sz="1400" b="1" dirty="0">
                <a:solidFill>
                  <a:srgbClr val="7030A0"/>
                </a:solidFill>
              </a:rPr>
              <a:t>December		$1,500</a:t>
            </a:r>
          </a:p>
          <a:p>
            <a:pPr marL="0" indent="0" fontAlgn="base">
              <a:buNone/>
            </a:pPr>
            <a:r>
              <a:rPr lang="en-US" sz="1400" b="1" dirty="0">
                <a:solidFill>
                  <a:srgbClr val="7030A0"/>
                </a:solidFill>
              </a:rPr>
              <a:t>January		$0</a:t>
            </a:r>
          </a:p>
          <a:p>
            <a:pPr marL="0" indent="0" fontAlgn="base">
              <a:buNone/>
            </a:pPr>
            <a:r>
              <a:rPr lang="en-US" sz="1400" b="1" dirty="0">
                <a:solidFill>
                  <a:srgbClr val="7030A0"/>
                </a:solidFill>
              </a:rPr>
              <a:t>February		$0</a:t>
            </a:r>
          </a:p>
          <a:p>
            <a:pPr marL="0" indent="0" fontAlgn="base">
              <a:buNone/>
            </a:pPr>
            <a:r>
              <a:rPr lang="en-US" sz="1400" b="1" dirty="0">
                <a:solidFill>
                  <a:srgbClr val="7030A0"/>
                </a:solidFill>
              </a:rPr>
              <a:t>March		$0</a:t>
            </a:r>
            <a:endParaRPr lang="en-US" sz="1400" dirty="0">
              <a:solidFill>
                <a:srgbClr val="7030A0"/>
              </a:solidFill>
            </a:endParaRPr>
          </a:p>
        </p:txBody>
      </p:sp>
      <p:sp>
        <p:nvSpPr>
          <p:cNvPr id="7" name="Content Placeholder 2">
            <a:extLst>
              <a:ext uri="{FF2B5EF4-FFF2-40B4-BE49-F238E27FC236}">
                <a16:creationId xmlns:a16="http://schemas.microsoft.com/office/drawing/2014/main" id="{5482CDAA-4702-844F-8F49-0CBB1693D44C}"/>
              </a:ext>
            </a:extLst>
          </p:cNvPr>
          <p:cNvSpPr txBox="1">
            <a:spLocks/>
          </p:cNvSpPr>
          <p:nvPr/>
        </p:nvSpPr>
        <p:spPr>
          <a:xfrm>
            <a:off x="2391973" y="4891710"/>
            <a:ext cx="1963535" cy="93862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base">
              <a:buNone/>
            </a:pPr>
            <a:r>
              <a:rPr lang="en-US" sz="2000" b="1" dirty="0">
                <a:solidFill>
                  <a:srgbClr val="FF0000"/>
                </a:solidFill>
              </a:rPr>
              <a:t>Total Income</a:t>
            </a:r>
          </a:p>
          <a:p>
            <a:pPr marL="0" indent="0" algn="ctr" fontAlgn="base">
              <a:buNone/>
            </a:pPr>
            <a:r>
              <a:rPr lang="en-US" sz="2000" b="1" dirty="0">
                <a:solidFill>
                  <a:srgbClr val="FF0000"/>
                </a:solidFill>
              </a:rPr>
              <a:t>$18,000</a:t>
            </a:r>
            <a:endParaRPr lang="en-US" sz="2000" dirty="0">
              <a:solidFill>
                <a:srgbClr val="FF0000"/>
              </a:solidFill>
            </a:endParaRPr>
          </a:p>
        </p:txBody>
      </p:sp>
    </p:spTree>
    <p:extLst>
      <p:ext uri="{BB962C8B-B14F-4D97-AF65-F5344CB8AC3E}">
        <p14:creationId xmlns:p14="http://schemas.microsoft.com/office/powerpoint/2010/main" val="53118113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240205" y="177402"/>
            <a:ext cx="11711587" cy="722696"/>
          </a:xfrm>
          <a:prstGeom prst="rect">
            <a:avLst/>
          </a:prstGeom>
          <a:solidFill>
            <a:srgbClr val="00206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Do You Really Want a Tax Refund?</a:t>
            </a:r>
          </a:p>
        </p:txBody>
      </p:sp>
      <p:sp>
        <p:nvSpPr>
          <p:cNvPr id="5" name="Content Placeholder 2">
            <a:extLst>
              <a:ext uri="{FF2B5EF4-FFF2-40B4-BE49-F238E27FC236}">
                <a16:creationId xmlns:a16="http://schemas.microsoft.com/office/drawing/2014/main" id="{D102492C-4CB5-7741-950F-EEFB506014E9}"/>
              </a:ext>
            </a:extLst>
          </p:cNvPr>
          <p:cNvSpPr txBox="1">
            <a:spLocks/>
          </p:cNvSpPr>
          <p:nvPr/>
        </p:nvSpPr>
        <p:spPr>
          <a:xfrm>
            <a:off x="240205" y="1024641"/>
            <a:ext cx="3290730" cy="565595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buNone/>
            </a:pPr>
            <a:r>
              <a:rPr lang="en-US" sz="1400" b="1" dirty="0">
                <a:solidFill>
                  <a:srgbClr val="006600"/>
                </a:solidFill>
              </a:rPr>
              <a:t>January		$1,200</a:t>
            </a:r>
          </a:p>
          <a:p>
            <a:pPr marL="0" indent="0" fontAlgn="base">
              <a:buNone/>
            </a:pPr>
            <a:r>
              <a:rPr lang="en-US" sz="1400" b="1" dirty="0">
                <a:solidFill>
                  <a:srgbClr val="006600"/>
                </a:solidFill>
              </a:rPr>
              <a:t>February		$1,200</a:t>
            </a:r>
          </a:p>
          <a:p>
            <a:pPr marL="0" indent="0" fontAlgn="base">
              <a:buNone/>
            </a:pPr>
            <a:r>
              <a:rPr lang="en-US" sz="1400" b="1" dirty="0">
                <a:solidFill>
                  <a:srgbClr val="006600"/>
                </a:solidFill>
              </a:rPr>
              <a:t>March		$1,200</a:t>
            </a:r>
          </a:p>
          <a:p>
            <a:pPr marL="0" indent="0" fontAlgn="base">
              <a:buNone/>
            </a:pPr>
            <a:r>
              <a:rPr lang="en-US" sz="1400" b="1" dirty="0">
                <a:solidFill>
                  <a:srgbClr val="006600"/>
                </a:solidFill>
              </a:rPr>
              <a:t>April		$1,200</a:t>
            </a:r>
          </a:p>
          <a:p>
            <a:pPr marL="0" indent="0" fontAlgn="base">
              <a:buNone/>
            </a:pPr>
            <a:r>
              <a:rPr lang="en-US" sz="1400" b="1" dirty="0">
                <a:solidFill>
                  <a:srgbClr val="006600"/>
                </a:solidFill>
              </a:rPr>
              <a:t>May		$1,200</a:t>
            </a:r>
          </a:p>
          <a:p>
            <a:pPr marL="0" indent="0" fontAlgn="base">
              <a:buNone/>
            </a:pPr>
            <a:r>
              <a:rPr lang="en-US" sz="1400" b="1" dirty="0">
                <a:solidFill>
                  <a:srgbClr val="006600"/>
                </a:solidFill>
              </a:rPr>
              <a:t>June		$1,200</a:t>
            </a:r>
          </a:p>
          <a:p>
            <a:pPr marL="0" indent="0" fontAlgn="base">
              <a:buNone/>
            </a:pPr>
            <a:r>
              <a:rPr lang="en-US" sz="1400" b="1" dirty="0">
                <a:solidFill>
                  <a:srgbClr val="006600"/>
                </a:solidFill>
              </a:rPr>
              <a:t>July		$1,200</a:t>
            </a:r>
          </a:p>
          <a:p>
            <a:pPr marL="0" indent="0" fontAlgn="base">
              <a:buNone/>
            </a:pPr>
            <a:r>
              <a:rPr lang="en-US" sz="1400" b="1" dirty="0">
                <a:solidFill>
                  <a:srgbClr val="006600"/>
                </a:solidFill>
              </a:rPr>
              <a:t>August		$1,200</a:t>
            </a:r>
          </a:p>
          <a:p>
            <a:pPr marL="0" indent="0" fontAlgn="base">
              <a:buNone/>
            </a:pPr>
            <a:r>
              <a:rPr lang="en-US" sz="1400" b="1" dirty="0">
                <a:solidFill>
                  <a:srgbClr val="006600"/>
                </a:solidFill>
              </a:rPr>
              <a:t>September		$1,200</a:t>
            </a:r>
          </a:p>
          <a:p>
            <a:pPr marL="0" indent="0" fontAlgn="base">
              <a:buNone/>
            </a:pPr>
            <a:r>
              <a:rPr lang="en-US" sz="1400" b="1" dirty="0">
                <a:solidFill>
                  <a:srgbClr val="006600"/>
                </a:solidFill>
              </a:rPr>
              <a:t>October		$1,200</a:t>
            </a:r>
          </a:p>
          <a:p>
            <a:pPr marL="0" indent="0" fontAlgn="base">
              <a:buNone/>
            </a:pPr>
            <a:r>
              <a:rPr lang="en-US" sz="1400" b="1" dirty="0">
                <a:solidFill>
                  <a:srgbClr val="006600"/>
                </a:solidFill>
              </a:rPr>
              <a:t>November		$1,200</a:t>
            </a:r>
          </a:p>
          <a:p>
            <a:pPr marL="0" indent="0" fontAlgn="base">
              <a:buNone/>
            </a:pPr>
            <a:r>
              <a:rPr lang="en-US" sz="1400" b="1" dirty="0">
                <a:solidFill>
                  <a:srgbClr val="006600"/>
                </a:solidFill>
              </a:rPr>
              <a:t>December		$1,200</a:t>
            </a:r>
          </a:p>
          <a:p>
            <a:pPr marL="0" indent="0" fontAlgn="base">
              <a:buNone/>
            </a:pPr>
            <a:r>
              <a:rPr lang="en-US" sz="1400" b="1" dirty="0">
                <a:solidFill>
                  <a:srgbClr val="006600"/>
                </a:solidFill>
              </a:rPr>
              <a:t>January		$0</a:t>
            </a:r>
          </a:p>
          <a:p>
            <a:pPr marL="0" indent="0" fontAlgn="base">
              <a:buNone/>
            </a:pPr>
            <a:r>
              <a:rPr lang="en-US" sz="1400" b="1" dirty="0">
                <a:solidFill>
                  <a:srgbClr val="006600"/>
                </a:solidFill>
              </a:rPr>
              <a:t>February		$0</a:t>
            </a:r>
          </a:p>
          <a:p>
            <a:pPr marL="0" indent="0" fontAlgn="base">
              <a:buNone/>
            </a:pPr>
            <a:r>
              <a:rPr lang="en-US" sz="1400" b="1" dirty="0">
                <a:solidFill>
                  <a:srgbClr val="006600"/>
                </a:solidFill>
              </a:rPr>
              <a:t>March		$3,600</a:t>
            </a:r>
            <a:endParaRPr lang="en-US" sz="1400" dirty="0">
              <a:solidFill>
                <a:srgbClr val="006600"/>
              </a:solidFill>
            </a:endParaRPr>
          </a:p>
        </p:txBody>
      </p:sp>
      <p:sp>
        <p:nvSpPr>
          <p:cNvPr id="6" name="Content Placeholder 2">
            <a:extLst>
              <a:ext uri="{FF2B5EF4-FFF2-40B4-BE49-F238E27FC236}">
                <a16:creationId xmlns:a16="http://schemas.microsoft.com/office/drawing/2014/main" id="{9DC2C5D5-26E0-FE47-BF24-C3F085F109AE}"/>
              </a:ext>
            </a:extLst>
          </p:cNvPr>
          <p:cNvSpPr txBox="1">
            <a:spLocks/>
          </p:cNvSpPr>
          <p:nvPr/>
        </p:nvSpPr>
        <p:spPr>
          <a:xfrm>
            <a:off x="4320180" y="1027668"/>
            <a:ext cx="3290730" cy="565595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buNone/>
            </a:pPr>
            <a:r>
              <a:rPr lang="en-US" sz="1400" b="1" dirty="0">
                <a:solidFill>
                  <a:srgbClr val="7030A0"/>
                </a:solidFill>
              </a:rPr>
              <a:t>January		$1,500</a:t>
            </a:r>
          </a:p>
          <a:p>
            <a:pPr marL="0" indent="0" fontAlgn="base">
              <a:buNone/>
            </a:pPr>
            <a:r>
              <a:rPr lang="en-US" sz="1400" b="1" dirty="0">
                <a:solidFill>
                  <a:srgbClr val="7030A0"/>
                </a:solidFill>
              </a:rPr>
              <a:t>February		$1,500</a:t>
            </a:r>
          </a:p>
          <a:p>
            <a:pPr marL="0" indent="0" fontAlgn="base">
              <a:buNone/>
            </a:pPr>
            <a:r>
              <a:rPr lang="en-US" sz="1400" b="1" dirty="0">
                <a:solidFill>
                  <a:srgbClr val="7030A0"/>
                </a:solidFill>
              </a:rPr>
              <a:t>March		$1,500</a:t>
            </a:r>
          </a:p>
          <a:p>
            <a:pPr marL="0" indent="0" fontAlgn="base">
              <a:buNone/>
            </a:pPr>
            <a:r>
              <a:rPr lang="en-US" sz="1400" b="1" dirty="0">
                <a:solidFill>
                  <a:srgbClr val="7030A0"/>
                </a:solidFill>
              </a:rPr>
              <a:t>April		$1,500</a:t>
            </a:r>
          </a:p>
          <a:p>
            <a:pPr marL="0" indent="0" fontAlgn="base">
              <a:buNone/>
            </a:pPr>
            <a:r>
              <a:rPr lang="en-US" sz="1400" b="1" dirty="0">
                <a:solidFill>
                  <a:srgbClr val="7030A0"/>
                </a:solidFill>
              </a:rPr>
              <a:t>May		$1,500</a:t>
            </a:r>
          </a:p>
          <a:p>
            <a:pPr marL="0" indent="0" fontAlgn="base">
              <a:buNone/>
            </a:pPr>
            <a:r>
              <a:rPr lang="en-US" sz="1400" b="1" dirty="0">
                <a:solidFill>
                  <a:srgbClr val="7030A0"/>
                </a:solidFill>
              </a:rPr>
              <a:t>June		$1,500</a:t>
            </a:r>
          </a:p>
          <a:p>
            <a:pPr marL="0" indent="0" fontAlgn="base">
              <a:buNone/>
            </a:pPr>
            <a:r>
              <a:rPr lang="en-US" sz="1400" b="1" dirty="0">
                <a:solidFill>
                  <a:srgbClr val="7030A0"/>
                </a:solidFill>
              </a:rPr>
              <a:t>July		$1,500</a:t>
            </a:r>
          </a:p>
          <a:p>
            <a:pPr marL="0" indent="0" fontAlgn="base">
              <a:buNone/>
            </a:pPr>
            <a:r>
              <a:rPr lang="en-US" sz="1400" b="1" dirty="0">
                <a:solidFill>
                  <a:srgbClr val="7030A0"/>
                </a:solidFill>
              </a:rPr>
              <a:t>August		$1,500</a:t>
            </a:r>
          </a:p>
          <a:p>
            <a:pPr marL="0" indent="0" fontAlgn="base">
              <a:buNone/>
            </a:pPr>
            <a:r>
              <a:rPr lang="en-US" sz="1400" b="1" dirty="0">
                <a:solidFill>
                  <a:srgbClr val="7030A0"/>
                </a:solidFill>
              </a:rPr>
              <a:t>September		$1,500</a:t>
            </a:r>
          </a:p>
          <a:p>
            <a:pPr marL="0" indent="0" fontAlgn="base">
              <a:buNone/>
            </a:pPr>
            <a:r>
              <a:rPr lang="en-US" sz="1400" b="1" dirty="0">
                <a:solidFill>
                  <a:srgbClr val="7030A0"/>
                </a:solidFill>
              </a:rPr>
              <a:t>October		$1,500</a:t>
            </a:r>
          </a:p>
          <a:p>
            <a:pPr marL="0" indent="0" fontAlgn="base">
              <a:buNone/>
            </a:pPr>
            <a:r>
              <a:rPr lang="en-US" sz="1400" b="1" dirty="0">
                <a:solidFill>
                  <a:srgbClr val="7030A0"/>
                </a:solidFill>
              </a:rPr>
              <a:t>November		$1,500</a:t>
            </a:r>
          </a:p>
          <a:p>
            <a:pPr marL="0" indent="0" fontAlgn="base">
              <a:buNone/>
            </a:pPr>
            <a:r>
              <a:rPr lang="en-US" sz="1400" b="1" dirty="0">
                <a:solidFill>
                  <a:srgbClr val="7030A0"/>
                </a:solidFill>
              </a:rPr>
              <a:t>December		$1,500</a:t>
            </a:r>
          </a:p>
          <a:p>
            <a:pPr marL="0" indent="0" fontAlgn="base">
              <a:buNone/>
            </a:pPr>
            <a:r>
              <a:rPr lang="en-US" sz="1400" b="1" dirty="0">
                <a:solidFill>
                  <a:srgbClr val="7030A0"/>
                </a:solidFill>
              </a:rPr>
              <a:t>January		$0</a:t>
            </a:r>
          </a:p>
          <a:p>
            <a:pPr marL="0" indent="0" fontAlgn="base">
              <a:buNone/>
            </a:pPr>
            <a:r>
              <a:rPr lang="en-US" sz="1400" b="1" dirty="0">
                <a:solidFill>
                  <a:srgbClr val="7030A0"/>
                </a:solidFill>
              </a:rPr>
              <a:t>February		$0</a:t>
            </a:r>
          </a:p>
          <a:p>
            <a:pPr marL="0" indent="0" fontAlgn="base">
              <a:buNone/>
            </a:pPr>
            <a:r>
              <a:rPr lang="en-US" sz="1400" b="1" dirty="0">
                <a:solidFill>
                  <a:srgbClr val="7030A0"/>
                </a:solidFill>
              </a:rPr>
              <a:t>March		$0</a:t>
            </a:r>
            <a:endParaRPr lang="en-US" sz="1400" dirty="0">
              <a:solidFill>
                <a:srgbClr val="7030A0"/>
              </a:solidFill>
            </a:endParaRPr>
          </a:p>
        </p:txBody>
      </p:sp>
      <p:sp>
        <p:nvSpPr>
          <p:cNvPr id="7" name="Content Placeholder 2">
            <a:extLst>
              <a:ext uri="{FF2B5EF4-FFF2-40B4-BE49-F238E27FC236}">
                <a16:creationId xmlns:a16="http://schemas.microsoft.com/office/drawing/2014/main" id="{5482CDAA-4702-844F-8F49-0CBB1693D44C}"/>
              </a:ext>
            </a:extLst>
          </p:cNvPr>
          <p:cNvSpPr txBox="1">
            <a:spLocks/>
          </p:cNvSpPr>
          <p:nvPr/>
        </p:nvSpPr>
        <p:spPr>
          <a:xfrm>
            <a:off x="2391973" y="4891710"/>
            <a:ext cx="1963535" cy="93862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base">
              <a:buNone/>
            </a:pPr>
            <a:r>
              <a:rPr lang="en-US" sz="2000" b="1" dirty="0">
                <a:solidFill>
                  <a:srgbClr val="FF0000"/>
                </a:solidFill>
              </a:rPr>
              <a:t>Total Income</a:t>
            </a:r>
          </a:p>
          <a:p>
            <a:pPr marL="0" indent="0" algn="ctr" fontAlgn="base">
              <a:buNone/>
            </a:pPr>
            <a:r>
              <a:rPr lang="en-US" sz="2000" b="1" dirty="0">
                <a:solidFill>
                  <a:srgbClr val="FF0000"/>
                </a:solidFill>
              </a:rPr>
              <a:t>$18,000</a:t>
            </a:r>
            <a:endParaRPr lang="en-US" sz="2000" dirty="0">
              <a:solidFill>
                <a:srgbClr val="FF0000"/>
              </a:solidFill>
            </a:endParaRPr>
          </a:p>
        </p:txBody>
      </p:sp>
      <p:sp>
        <p:nvSpPr>
          <p:cNvPr id="9" name="Content Placeholder 2">
            <a:extLst>
              <a:ext uri="{FF2B5EF4-FFF2-40B4-BE49-F238E27FC236}">
                <a16:creationId xmlns:a16="http://schemas.microsoft.com/office/drawing/2014/main" id="{18101DF3-01AC-0241-9B7E-5187765DB4D9}"/>
              </a:ext>
            </a:extLst>
          </p:cNvPr>
          <p:cNvSpPr txBox="1">
            <a:spLocks/>
          </p:cNvSpPr>
          <p:nvPr/>
        </p:nvSpPr>
        <p:spPr>
          <a:xfrm>
            <a:off x="7175919" y="1284529"/>
            <a:ext cx="4638612" cy="4268485"/>
          </a:xfrm>
          <a:prstGeom prst="rect">
            <a:avLst/>
          </a:prstGeom>
          <a:ln w="28575">
            <a:solidFill>
              <a:srgbClr val="002060"/>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r>
              <a:rPr lang="en-US" sz="1700" b="1" dirty="0">
                <a:solidFill>
                  <a:srgbClr val="002060"/>
                </a:solidFill>
              </a:rPr>
              <a:t>NO…I do not want a tax refund.</a:t>
            </a:r>
          </a:p>
          <a:p>
            <a:pPr fontAlgn="base"/>
            <a:r>
              <a:rPr lang="en-US" sz="1700" b="1" dirty="0">
                <a:solidFill>
                  <a:srgbClr val="002060"/>
                </a:solidFill>
              </a:rPr>
              <a:t>A tax refund is not a gift and it is not found money. It’s MY money.</a:t>
            </a:r>
          </a:p>
          <a:p>
            <a:pPr fontAlgn="base"/>
            <a:r>
              <a:rPr lang="en-US" sz="1700" b="1" dirty="0">
                <a:solidFill>
                  <a:srgbClr val="002060"/>
                </a:solidFill>
              </a:rPr>
              <a:t>I get the same amount of money either way.</a:t>
            </a:r>
          </a:p>
          <a:p>
            <a:pPr fontAlgn="base"/>
            <a:r>
              <a:rPr lang="en-US" sz="1700" b="1" dirty="0">
                <a:solidFill>
                  <a:srgbClr val="002060"/>
                </a:solidFill>
              </a:rPr>
              <a:t>I would rather get MY money sooner and not make an interest-free loan to the government.</a:t>
            </a:r>
          </a:p>
          <a:p>
            <a:pPr fontAlgn="base"/>
            <a:r>
              <a:rPr lang="en-US" sz="1700" b="1" dirty="0">
                <a:solidFill>
                  <a:srgbClr val="002060"/>
                </a:solidFill>
              </a:rPr>
              <a:t>The sooner I get MY money, the sooner I can invest it or use it to pay down debt.</a:t>
            </a:r>
          </a:p>
          <a:p>
            <a:pPr fontAlgn="base"/>
            <a:r>
              <a:rPr lang="en-US" sz="1700" b="1" dirty="0">
                <a:solidFill>
                  <a:srgbClr val="002060"/>
                </a:solidFill>
              </a:rPr>
              <a:t>Talk to your HR office and think about reducing your withholding so you can decrease your refund and get YOUR money sooner.</a:t>
            </a:r>
          </a:p>
          <a:p>
            <a:pPr fontAlgn="base"/>
            <a:r>
              <a:rPr lang="en-US" sz="1700" b="1" dirty="0">
                <a:solidFill>
                  <a:srgbClr val="002060"/>
                </a:solidFill>
              </a:rPr>
              <a:t>If you do get a refund, use it to invest in your future…in a retirement account or use it to pay off debt. Your future self will thank you.</a:t>
            </a:r>
            <a:endParaRPr lang="en-US" sz="1700" dirty="0">
              <a:solidFill>
                <a:srgbClr val="002060"/>
              </a:solidFill>
            </a:endParaRPr>
          </a:p>
        </p:txBody>
      </p:sp>
    </p:spTree>
    <p:extLst>
      <p:ext uri="{BB962C8B-B14F-4D97-AF65-F5344CB8AC3E}">
        <p14:creationId xmlns:p14="http://schemas.microsoft.com/office/powerpoint/2010/main" val="2983575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blinds(horizontal)">
                                      <p:cBhvr>
                                        <p:cTn id="7" dur="500"/>
                                        <p:tgtEl>
                                          <p:spTgt spid="9">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9">
                                            <p:txEl>
                                              <p:pRg st="2" end="2"/>
                                            </p:txEl>
                                          </p:spTgt>
                                        </p:tgtEl>
                                        <p:attrNameLst>
                                          <p:attrName>style.visibility</p:attrName>
                                        </p:attrNameLst>
                                      </p:cBhvr>
                                      <p:to>
                                        <p:strVal val="visible"/>
                                      </p:to>
                                    </p:set>
                                    <p:animEffect transition="in" filter="blinds(horizontal)">
                                      <p:cBhvr>
                                        <p:cTn id="10" dur="500"/>
                                        <p:tgtEl>
                                          <p:spTgt spid="9">
                                            <p:txEl>
                                              <p:pRg st="2" end="2"/>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9">
                                            <p:txEl>
                                              <p:pRg st="3" end="3"/>
                                            </p:txEl>
                                          </p:spTgt>
                                        </p:tgtEl>
                                        <p:attrNameLst>
                                          <p:attrName>style.visibility</p:attrName>
                                        </p:attrNameLst>
                                      </p:cBhvr>
                                      <p:to>
                                        <p:strVal val="visible"/>
                                      </p:to>
                                    </p:set>
                                    <p:animEffect transition="in" filter="blinds(horizontal)">
                                      <p:cBhvr>
                                        <p:cTn id="13" dur="500"/>
                                        <p:tgtEl>
                                          <p:spTgt spid="9">
                                            <p:txEl>
                                              <p:pRg st="3" end="3"/>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9">
                                            <p:txEl>
                                              <p:pRg st="4" end="4"/>
                                            </p:txEl>
                                          </p:spTgt>
                                        </p:tgtEl>
                                        <p:attrNameLst>
                                          <p:attrName>style.visibility</p:attrName>
                                        </p:attrNameLst>
                                      </p:cBhvr>
                                      <p:to>
                                        <p:strVal val="visible"/>
                                      </p:to>
                                    </p:set>
                                    <p:animEffect transition="in" filter="blinds(horizontal)">
                                      <p:cBhvr>
                                        <p:cTn id="16" dur="500"/>
                                        <p:tgtEl>
                                          <p:spTgt spid="9">
                                            <p:txEl>
                                              <p:pRg st="4" end="4"/>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9">
                                            <p:txEl>
                                              <p:pRg st="5" end="5"/>
                                            </p:txEl>
                                          </p:spTgt>
                                        </p:tgtEl>
                                        <p:attrNameLst>
                                          <p:attrName>style.visibility</p:attrName>
                                        </p:attrNameLst>
                                      </p:cBhvr>
                                      <p:to>
                                        <p:strVal val="visible"/>
                                      </p:to>
                                    </p:set>
                                    <p:animEffect transition="in" filter="blinds(horizontal)">
                                      <p:cBhvr>
                                        <p:cTn id="19" dur="500"/>
                                        <p:tgtEl>
                                          <p:spTgt spid="9">
                                            <p:txEl>
                                              <p:pRg st="5" end="5"/>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9">
                                            <p:txEl>
                                              <p:pRg st="6" end="6"/>
                                            </p:txEl>
                                          </p:spTgt>
                                        </p:tgtEl>
                                        <p:attrNameLst>
                                          <p:attrName>style.visibility</p:attrName>
                                        </p:attrNameLst>
                                      </p:cBhvr>
                                      <p:to>
                                        <p:strVal val="visible"/>
                                      </p:to>
                                    </p:set>
                                    <p:animEffect transition="in" filter="blinds(horizontal)">
                                      <p:cBhvr>
                                        <p:cTn id="22" dur="500"/>
                                        <p:tgtEl>
                                          <p:spTgt spid="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240205" y="177402"/>
            <a:ext cx="11711587" cy="722696"/>
          </a:xfrm>
          <a:prstGeom prst="rect">
            <a:avLst/>
          </a:prstGeom>
          <a:solidFill>
            <a:srgbClr val="00206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Income Taxes Are All About Income &amp; Cash</a:t>
            </a:r>
          </a:p>
        </p:txBody>
      </p:sp>
      <p:sp>
        <p:nvSpPr>
          <p:cNvPr id="5" name="Content Placeholder 2">
            <a:extLst>
              <a:ext uri="{FF2B5EF4-FFF2-40B4-BE49-F238E27FC236}">
                <a16:creationId xmlns:a16="http://schemas.microsoft.com/office/drawing/2014/main" id="{4AF22FE8-52D9-4E44-BAB8-44B0E3E5280F}"/>
              </a:ext>
            </a:extLst>
          </p:cNvPr>
          <p:cNvSpPr txBox="1">
            <a:spLocks/>
          </p:cNvSpPr>
          <p:nvPr/>
        </p:nvSpPr>
        <p:spPr>
          <a:xfrm>
            <a:off x="509300" y="985444"/>
            <a:ext cx="11173395"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i="1" dirty="0">
                <a:solidFill>
                  <a:srgbClr val="002060"/>
                </a:solidFill>
              </a:rPr>
              <a:t>Income taxes are generally based on when cash changes hands – if cash is exchanged for goods or services, there is a taxable transaction.</a:t>
            </a:r>
          </a:p>
          <a:p>
            <a:pPr marL="0" indent="0">
              <a:buNone/>
            </a:pPr>
            <a:r>
              <a:rPr lang="en-US" sz="2400" b="1" i="1" dirty="0">
                <a:solidFill>
                  <a:srgbClr val="002060"/>
                </a:solidFill>
              </a:rPr>
              <a:t>The exception is that exchanging goods for goods may be taxable, too.</a:t>
            </a:r>
            <a:endParaRPr lang="en-US" sz="2400" dirty="0">
              <a:solidFill>
                <a:srgbClr val="C00000"/>
              </a:solidFill>
            </a:endParaRPr>
          </a:p>
        </p:txBody>
      </p:sp>
      <p:sp>
        <p:nvSpPr>
          <p:cNvPr id="6" name="Content Placeholder 2">
            <a:extLst>
              <a:ext uri="{FF2B5EF4-FFF2-40B4-BE49-F238E27FC236}">
                <a16:creationId xmlns:a16="http://schemas.microsoft.com/office/drawing/2014/main" id="{17697C65-D4EC-A24E-888E-B0820ED5FB18}"/>
              </a:ext>
            </a:extLst>
          </p:cNvPr>
          <p:cNvSpPr txBox="1">
            <a:spLocks/>
          </p:cNvSpPr>
          <p:nvPr/>
        </p:nvSpPr>
        <p:spPr>
          <a:xfrm>
            <a:off x="509300" y="1944875"/>
            <a:ext cx="612767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1900" dirty="0">
              <a:solidFill>
                <a:srgbClr val="C00000"/>
              </a:solidFill>
            </a:endParaRPr>
          </a:p>
          <a:p>
            <a:r>
              <a:rPr lang="en-US" sz="1900" dirty="0">
                <a:solidFill>
                  <a:srgbClr val="C00000"/>
                </a:solidFill>
              </a:rPr>
              <a:t>When you get  your paycheck, the day you get your cash is the day you owe taxes.</a:t>
            </a:r>
          </a:p>
          <a:p>
            <a:r>
              <a:rPr lang="en-US" sz="1900" dirty="0">
                <a:solidFill>
                  <a:srgbClr val="C00000"/>
                </a:solidFill>
              </a:rPr>
              <a:t>If you get paid on January 10 for work you performed in December, the taxable transaction occurs on January 10.</a:t>
            </a:r>
          </a:p>
          <a:p>
            <a:r>
              <a:rPr lang="en-US" sz="1900" dirty="0">
                <a:solidFill>
                  <a:srgbClr val="C00000"/>
                </a:solidFill>
              </a:rPr>
              <a:t>If you get $20 in tips after an evening of waiting tables, you owe taxes on that $20 as of that night.</a:t>
            </a:r>
          </a:p>
          <a:p>
            <a:r>
              <a:rPr lang="en-US" sz="1900" dirty="0">
                <a:solidFill>
                  <a:srgbClr val="C00000"/>
                </a:solidFill>
              </a:rPr>
              <a:t>If you get a $25 gift card for donating plasma, you owe taxes on that gift card as of the day you receive the card.</a:t>
            </a:r>
          </a:p>
          <a:p>
            <a:r>
              <a:rPr lang="en-US" sz="1900" dirty="0">
                <a:solidFill>
                  <a:srgbClr val="C00000"/>
                </a:solidFill>
              </a:rPr>
              <a:t>If I give you a car worth $5,000 in exchange for a computer worth $1,000, you owe taxes on the $4,000 difference on the day we trade.</a:t>
            </a:r>
          </a:p>
        </p:txBody>
      </p:sp>
      <p:sp>
        <p:nvSpPr>
          <p:cNvPr id="7" name="Content Placeholder 2">
            <a:extLst>
              <a:ext uri="{FF2B5EF4-FFF2-40B4-BE49-F238E27FC236}">
                <a16:creationId xmlns:a16="http://schemas.microsoft.com/office/drawing/2014/main" id="{3F311B5C-B0DD-5B48-8508-005FC582BB9A}"/>
              </a:ext>
            </a:extLst>
          </p:cNvPr>
          <p:cNvSpPr txBox="1">
            <a:spLocks/>
          </p:cNvSpPr>
          <p:nvPr/>
        </p:nvSpPr>
        <p:spPr>
          <a:xfrm>
            <a:off x="6862663" y="2380881"/>
            <a:ext cx="508913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a:solidFill>
                  <a:srgbClr val="006600"/>
                </a:solidFill>
              </a:rPr>
              <a:t>Can you avoid taxes by not reporting some transactions?</a:t>
            </a:r>
            <a:br>
              <a:rPr lang="en-US" sz="1600" dirty="0">
                <a:solidFill>
                  <a:srgbClr val="006600"/>
                </a:solidFill>
              </a:rPr>
            </a:br>
            <a:br>
              <a:rPr lang="en-US" sz="1600" dirty="0">
                <a:solidFill>
                  <a:srgbClr val="006600"/>
                </a:solidFill>
              </a:rPr>
            </a:br>
            <a:r>
              <a:rPr lang="en-US" sz="1600" dirty="0">
                <a:solidFill>
                  <a:srgbClr val="006600"/>
                </a:solidFill>
              </a:rPr>
              <a:t>Assume that the other person is reporting the transaction as a business expense. If I report the $20 in tips that I give you in tips as an expense, the IRS now knows about it. And it’s going to wonder why you haven’t reported and paid your taxes. </a:t>
            </a:r>
            <a:br>
              <a:rPr lang="en-US" sz="1600" dirty="0">
                <a:solidFill>
                  <a:srgbClr val="006600"/>
                </a:solidFill>
              </a:rPr>
            </a:br>
            <a:endParaRPr lang="en-US" sz="1600" dirty="0">
              <a:solidFill>
                <a:srgbClr val="006600"/>
              </a:solidFill>
            </a:endParaRPr>
          </a:p>
          <a:p>
            <a:r>
              <a:rPr lang="en-US" sz="1600" dirty="0">
                <a:solidFill>
                  <a:srgbClr val="0000CC"/>
                </a:solidFill>
              </a:rPr>
              <a:t>Even if you do not have taxes withheld from your paycheck – perhaps like with tips – you are supposed to submit estimated tax payments throughout the year.</a:t>
            </a:r>
          </a:p>
          <a:p>
            <a:pPr lvl="1"/>
            <a:r>
              <a:rPr lang="en-US" sz="1200" dirty="0">
                <a:solidFill>
                  <a:srgbClr val="0000CC"/>
                </a:solidFill>
              </a:rPr>
              <a:t>If you owe $10,000 in taxes for 2024, the IRS doesn’t want to wait until April 2024 to receive that $10,000 from you.</a:t>
            </a:r>
          </a:p>
          <a:p>
            <a:pPr lvl="1"/>
            <a:r>
              <a:rPr lang="en-US" sz="1200" dirty="0">
                <a:solidFill>
                  <a:srgbClr val="0000CC"/>
                </a:solidFill>
              </a:rPr>
              <a:t>You owe taxes to the IRS at the time you received the income, and there may be penalties if you wait too long to pay what you owe.</a:t>
            </a:r>
            <a:endParaRPr lang="en-US" dirty="0">
              <a:solidFill>
                <a:srgbClr val="C00000"/>
              </a:solidFill>
            </a:endParaRPr>
          </a:p>
        </p:txBody>
      </p:sp>
    </p:spTree>
    <p:extLst>
      <p:ext uri="{BB962C8B-B14F-4D97-AF65-F5344CB8AC3E}">
        <p14:creationId xmlns:p14="http://schemas.microsoft.com/office/powerpoint/2010/main" val="3733550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240205" y="177402"/>
            <a:ext cx="11711587" cy="722696"/>
          </a:xfrm>
          <a:prstGeom prst="rect">
            <a:avLst/>
          </a:prstGeom>
          <a:solidFill>
            <a:srgbClr val="00206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Income Taxes: Deductions &amp; Credits</a:t>
            </a:r>
          </a:p>
        </p:txBody>
      </p:sp>
      <p:sp>
        <p:nvSpPr>
          <p:cNvPr id="5" name="Content Placeholder 2">
            <a:extLst>
              <a:ext uri="{FF2B5EF4-FFF2-40B4-BE49-F238E27FC236}">
                <a16:creationId xmlns:a16="http://schemas.microsoft.com/office/drawing/2014/main" id="{1E1E6B43-BF6E-8749-B7BF-7A534C50F390}"/>
              </a:ext>
            </a:extLst>
          </p:cNvPr>
          <p:cNvSpPr txBox="1">
            <a:spLocks/>
          </p:cNvSpPr>
          <p:nvPr/>
        </p:nvSpPr>
        <p:spPr>
          <a:xfrm>
            <a:off x="509300" y="985444"/>
            <a:ext cx="11173395"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i="1" dirty="0">
                <a:solidFill>
                  <a:srgbClr val="002060"/>
                </a:solidFill>
              </a:rPr>
              <a:t>What are income tax deductions &amp; credits and why do we like them so much?</a:t>
            </a:r>
            <a:endParaRPr lang="en-US" sz="2400" dirty="0">
              <a:solidFill>
                <a:srgbClr val="C00000"/>
              </a:solidFill>
            </a:endParaRPr>
          </a:p>
        </p:txBody>
      </p:sp>
      <p:sp>
        <p:nvSpPr>
          <p:cNvPr id="6" name="Content Placeholder 2">
            <a:extLst>
              <a:ext uri="{FF2B5EF4-FFF2-40B4-BE49-F238E27FC236}">
                <a16:creationId xmlns:a16="http://schemas.microsoft.com/office/drawing/2014/main" id="{152D86D7-18A5-B94F-A56E-9B229AAAC455}"/>
              </a:ext>
            </a:extLst>
          </p:cNvPr>
          <p:cNvSpPr txBox="1">
            <a:spLocks/>
          </p:cNvSpPr>
          <p:nvPr/>
        </p:nvSpPr>
        <p:spPr>
          <a:xfrm>
            <a:off x="306817" y="1454516"/>
            <a:ext cx="6790380" cy="459579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u="sng" dirty="0">
                <a:solidFill>
                  <a:srgbClr val="0000CC"/>
                </a:solidFill>
              </a:rPr>
              <a:t>Tax Deductions</a:t>
            </a:r>
          </a:p>
          <a:p>
            <a:r>
              <a:rPr lang="en-US" sz="1800" dirty="0">
                <a:solidFill>
                  <a:srgbClr val="0000CC"/>
                </a:solidFill>
              </a:rPr>
              <a:t>Qualifying reductions to your Taxable Income that will reduce how much Taxable Income you have…that may reduce the taxes you owe.</a:t>
            </a:r>
          </a:p>
          <a:p>
            <a:r>
              <a:rPr lang="en-US" sz="1800" dirty="0">
                <a:solidFill>
                  <a:srgbClr val="0000CC"/>
                </a:solidFill>
              </a:rPr>
              <a:t>All filers are allowed the standard deduction ($14,600 for single, $29,200 for married) for 2024. </a:t>
            </a:r>
          </a:p>
          <a:p>
            <a:pPr lvl="1"/>
            <a:r>
              <a:rPr lang="en-US" sz="1600" dirty="0">
                <a:solidFill>
                  <a:srgbClr val="0000CC"/>
                </a:solidFill>
              </a:rPr>
              <a:t>If your Taxable Income is less than this, you do not owe taxes.</a:t>
            </a:r>
          </a:p>
          <a:p>
            <a:r>
              <a:rPr lang="en-US" sz="1800" dirty="0">
                <a:solidFill>
                  <a:srgbClr val="0000CC"/>
                </a:solidFill>
              </a:rPr>
              <a:t>Some deductions are “above-the-line,” reducing your Adjusted Gross Income.</a:t>
            </a:r>
          </a:p>
          <a:p>
            <a:pPr lvl="1"/>
            <a:r>
              <a:rPr lang="en-US" sz="1500" dirty="0">
                <a:solidFill>
                  <a:srgbClr val="0000CC"/>
                </a:solidFill>
              </a:rPr>
              <a:t>We really like these because they lower the income we receive that may allow us to receive certain credits.</a:t>
            </a:r>
          </a:p>
          <a:p>
            <a:pPr lvl="1"/>
            <a:r>
              <a:rPr lang="en-US" sz="1500" dirty="0">
                <a:solidFill>
                  <a:srgbClr val="0000CC"/>
                </a:solidFill>
              </a:rPr>
              <a:t>Examples: school tuition, fees, some student loan interest, some moving expenses, some health care expenses, contributions to retirement</a:t>
            </a:r>
          </a:p>
          <a:p>
            <a:r>
              <a:rPr lang="en-US" sz="1800" dirty="0">
                <a:solidFill>
                  <a:srgbClr val="0000CC"/>
                </a:solidFill>
              </a:rPr>
              <a:t>Other deductions, like home mortgage interest and charitable donations, can reduce your taxable income…if they are larger than the standard deduction. This is called ‘itemizing deductions.’</a:t>
            </a:r>
          </a:p>
        </p:txBody>
      </p:sp>
      <p:sp>
        <p:nvSpPr>
          <p:cNvPr id="7" name="Content Placeholder 2">
            <a:extLst>
              <a:ext uri="{FF2B5EF4-FFF2-40B4-BE49-F238E27FC236}">
                <a16:creationId xmlns:a16="http://schemas.microsoft.com/office/drawing/2014/main" id="{39390667-54D1-9044-9659-618303345A17}"/>
              </a:ext>
            </a:extLst>
          </p:cNvPr>
          <p:cNvSpPr txBox="1">
            <a:spLocks/>
          </p:cNvSpPr>
          <p:nvPr/>
        </p:nvSpPr>
        <p:spPr>
          <a:xfrm>
            <a:off x="6949716" y="1454516"/>
            <a:ext cx="5064652"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pPr>
            <a:r>
              <a:rPr lang="en-US" sz="2000" b="1" u="sng" dirty="0">
                <a:solidFill>
                  <a:srgbClr val="006600"/>
                </a:solidFill>
              </a:rPr>
              <a:t>Tax Credits</a:t>
            </a:r>
          </a:p>
          <a:p>
            <a:r>
              <a:rPr lang="en-US" sz="2000" dirty="0">
                <a:solidFill>
                  <a:srgbClr val="006600"/>
                </a:solidFill>
              </a:rPr>
              <a:t>A dollar-for-dollar reduction in taxes owed.</a:t>
            </a:r>
          </a:p>
          <a:p>
            <a:r>
              <a:rPr lang="en-US" sz="2000" dirty="0">
                <a:solidFill>
                  <a:srgbClr val="006600"/>
                </a:solidFill>
              </a:rPr>
              <a:t>If you owe $2,500 in taxes for the year and find a $1,000 credit, your taxes owed will be reduced to $1,500.</a:t>
            </a:r>
          </a:p>
          <a:p>
            <a:r>
              <a:rPr lang="en-US" sz="2000" dirty="0">
                <a:solidFill>
                  <a:srgbClr val="006600"/>
                </a:solidFill>
              </a:rPr>
              <a:t>We really really like tax credits.</a:t>
            </a:r>
            <a:br>
              <a:rPr lang="en-US" sz="2000" dirty="0">
                <a:solidFill>
                  <a:srgbClr val="006600"/>
                </a:solidFill>
              </a:rPr>
            </a:br>
            <a:endParaRPr lang="en-US" sz="2000" dirty="0">
              <a:solidFill>
                <a:srgbClr val="006600"/>
              </a:solidFill>
            </a:endParaRPr>
          </a:p>
          <a:p>
            <a:r>
              <a:rPr lang="en-US" sz="2000" dirty="0">
                <a:solidFill>
                  <a:srgbClr val="006600"/>
                </a:solidFill>
              </a:rPr>
              <a:t>Dependent care credits, education credits, earned income credit for lower income households, foreign tax credit are some of the more common. There are not many.</a:t>
            </a:r>
          </a:p>
        </p:txBody>
      </p:sp>
    </p:spTree>
    <p:extLst>
      <p:ext uri="{BB962C8B-B14F-4D97-AF65-F5344CB8AC3E}">
        <p14:creationId xmlns:p14="http://schemas.microsoft.com/office/powerpoint/2010/main" val="399410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240205" y="177402"/>
            <a:ext cx="11711587" cy="722696"/>
          </a:xfrm>
          <a:prstGeom prst="rect">
            <a:avLst/>
          </a:prstGeom>
          <a:solidFill>
            <a:srgbClr val="00206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Income Taxes: Deductions &amp; Credits</a:t>
            </a:r>
          </a:p>
        </p:txBody>
      </p:sp>
      <p:sp>
        <p:nvSpPr>
          <p:cNvPr id="5" name="Content Placeholder 2">
            <a:extLst>
              <a:ext uri="{FF2B5EF4-FFF2-40B4-BE49-F238E27FC236}">
                <a16:creationId xmlns:a16="http://schemas.microsoft.com/office/drawing/2014/main" id="{1E1E6B43-BF6E-8749-B7BF-7A534C50F390}"/>
              </a:ext>
            </a:extLst>
          </p:cNvPr>
          <p:cNvSpPr txBox="1">
            <a:spLocks/>
          </p:cNvSpPr>
          <p:nvPr/>
        </p:nvSpPr>
        <p:spPr>
          <a:xfrm>
            <a:off x="509300" y="985444"/>
            <a:ext cx="11173395"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i="1" dirty="0">
                <a:solidFill>
                  <a:srgbClr val="002060"/>
                </a:solidFill>
              </a:rPr>
              <a:t>What are some income tax deductions &amp; credits for students?</a:t>
            </a:r>
            <a:endParaRPr lang="en-US" sz="2400" dirty="0">
              <a:solidFill>
                <a:srgbClr val="C00000"/>
              </a:solidFill>
            </a:endParaRPr>
          </a:p>
        </p:txBody>
      </p:sp>
      <p:sp>
        <p:nvSpPr>
          <p:cNvPr id="6" name="Content Placeholder 2">
            <a:extLst>
              <a:ext uri="{FF2B5EF4-FFF2-40B4-BE49-F238E27FC236}">
                <a16:creationId xmlns:a16="http://schemas.microsoft.com/office/drawing/2014/main" id="{152D86D7-18A5-B94F-A56E-9B229AAAC455}"/>
              </a:ext>
            </a:extLst>
          </p:cNvPr>
          <p:cNvSpPr txBox="1">
            <a:spLocks/>
          </p:cNvSpPr>
          <p:nvPr/>
        </p:nvSpPr>
        <p:spPr>
          <a:xfrm>
            <a:off x="884122" y="1701632"/>
            <a:ext cx="11067669" cy="434867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500" dirty="0">
                <a:solidFill>
                  <a:srgbClr val="006600"/>
                </a:solidFill>
              </a:rPr>
              <a:t>In general, you may deduct up to $2,500 of student loan interest (or the amount of interest paid, whichever is less).</a:t>
            </a:r>
          </a:p>
          <a:p>
            <a:pPr marL="0" indent="0">
              <a:buNone/>
            </a:pPr>
            <a:endParaRPr lang="en-US" sz="3500" dirty="0">
              <a:solidFill>
                <a:srgbClr val="006600"/>
              </a:solidFill>
            </a:endParaRPr>
          </a:p>
          <a:p>
            <a:pPr marL="0" indent="0">
              <a:buNone/>
            </a:pPr>
            <a:r>
              <a:rPr lang="en-US" sz="3500" dirty="0">
                <a:solidFill>
                  <a:srgbClr val="006600"/>
                </a:solidFill>
              </a:rPr>
              <a:t>You cannot be a dependent on someone else’s return.</a:t>
            </a:r>
          </a:p>
          <a:p>
            <a:pPr marL="0" indent="0">
              <a:buNone/>
            </a:pPr>
            <a:r>
              <a:rPr lang="en-US" sz="3500" dirty="0">
                <a:solidFill>
                  <a:srgbClr val="006600"/>
                </a:solidFill>
              </a:rPr>
              <a:t>You cannot file “married filing separately.”</a:t>
            </a:r>
          </a:p>
          <a:p>
            <a:pPr marL="0" indent="0">
              <a:buNone/>
            </a:pPr>
            <a:endParaRPr lang="en-US" sz="2000" dirty="0">
              <a:solidFill>
                <a:srgbClr val="006600"/>
              </a:solidFill>
            </a:endParaRPr>
          </a:p>
          <a:p>
            <a:pPr marL="0" indent="0">
              <a:buNone/>
            </a:pPr>
            <a:endParaRPr lang="en-US" sz="2000" dirty="0">
              <a:solidFill>
                <a:srgbClr val="006600"/>
              </a:solidFill>
            </a:endParaRPr>
          </a:p>
          <a:p>
            <a:pPr marL="0" indent="0">
              <a:buNone/>
            </a:pPr>
            <a:endParaRPr lang="en-US" sz="2000" dirty="0">
              <a:solidFill>
                <a:srgbClr val="006600"/>
              </a:solidFill>
            </a:endParaRPr>
          </a:p>
        </p:txBody>
      </p:sp>
    </p:spTree>
    <p:extLst>
      <p:ext uri="{BB962C8B-B14F-4D97-AF65-F5344CB8AC3E}">
        <p14:creationId xmlns:p14="http://schemas.microsoft.com/office/powerpoint/2010/main" val="393787859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240205" y="177402"/>
            <a:ext cx="11711587" cy="722696"/>
          </a:xfrm>
          <a:prstGeom prst="rect">
            <a:avLst/>
          </a:prstGeom>
          <a:solidFill>
            <a:srgbClr val="00206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Income Taxes: Deductions &amp; Credits</a:t>
            </a:r>
          </a:p>
        </p:txBody>
      </p:sp>
      <p:sp>
        <p:nvSpPr>
          <p:cNvPr id="5" name="Content Placeholder 2">
            <a:extLst>
              <a:ext uri="{FF2B5EF4-FFF2-40B4-BE49-F238E27FC236}">
                <a16:creationId xmlns:a16="http://schemas.microsoft.com/office/drawing/2014/main" id="{1E1E6B43-BF6E-8749-B7BF-7A534C50F390}"/>
              </a:ext>
            </a:extLst>
          </p:cNvPr>
          <p:cNvSpPr txBox="1">
            <a:spLocks/>
          </p:cNvSpPr>
          <p:nvPr/>
        </p:nvSpPr>
        <p:spPr>
          <a:xfrm>
            <a:off x="509300" y="985444"/>
            <a:ext cx="11173395"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i="1" dirty="0">
                <a:solidFill>
                  <a:srgbClr val="002060"/>
                </a:solidFill>
              </a:rPr>
              <a:t>What are some income tax deductions &amp; credits for students?</a:t>
            </a:r>
            <a:endParaRPr lang="en-US" sz="2400" dirty="0">
              <a:solidFill>
                <a:srgbClr val="C00000"/>
              </a:solidFill>
            </a:endParaRPr>
          </a:p>
        </p:txBody>
      </p:sp>
      <p:sp>
        <p:nvSpPr>
          <p:cNvPr id="6" name="Content Placeholder 2">
            <a:extLst>
              <a:ext uri="{FF2B5EF4-FFF2-40B4-BE49-F238E27FC236}">
                <a16:creationId xmlns:a16="http://schemas.microsoft.com/office/drawing/2014/main" id="{152D86D7-18A5-B94F-A56E-9B229AAAC455}"/>
              </a:ext>
            </a:extLst>
          </p:cNvPr>
          <p:cNvSpPr txBox="1">
            <a:spLocks/>
          </p:cNvSpPr>
          <p:nvPr/>
        </p:nvSpPr>
        <p:spPr>
          <a:xfrm>
            <a:off x="884122" y="1701632"/>
            <a:ext cx="11067669" cy="434867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a:solidFill>
                  <a:srgbClr val="006600"/>
                </a:solidFill>
              </a:rPr>
              <a:t>There are two tax credits that you may be able to use – but you cannot use both of these for the same child in the same year (although you can use different credits for different children).</a:t>
            </a:r>
          </a:p>
          <a:p>
            <a:pPr marL="0" indent="0">
              <a:buNone/>
            </a:pPr>
            <a:endParaRPr lang="en-US" sz="2000" dirty="0">
              <a:solidFill>
                <a:srgbClr val="006600"/>
              </a:solidFill>
            </a:endParaRPr>
          </a:p>
          <a:p>
            <a:pPr marL="0" indent="0">
              <a:buNone/>
            </a:pPr>
            <a:r>
              <a:rPr lang="en-US" sz="2000" b="1" u="sng" dirty="0">
                <a:solidFill>
                  <a:srgbClr val="006600"/>
                </a:solidFill>
              </a:rPr>
              <a:t>The American Opportunity Tax Credit</a:t>
            </a:r>
          </a:p>
          <a:p>
            <a:pPr lvl="1"/>
            <a:r>
              <a:rPr lang="en-US" sz="2000" dirty="0">
                <a:solidFill>
                  <a:srgbClr val="006600"/>
                </a:solidFill>
              </a:rPr>
              <a:t>100% of the first $2,000 of expenses + 25% of the second $2,000</a:t>
            </a:r>
          </a:p>
          <a:p>
            <a:pPr lvl="1"/>
            <a:r>
              <a:rPr lang="en-US" sz="2000" dirty="0">
                <a:solidFill>
                  <a:srgbClr val="006600"/>
                </a:solidFill>
              </a:rPr>
              <a:t>Calculated per student</a:t>
            </a:r>
          </a:p>
          <a:p>
            <a:pPr lvl="1"/>
            <a:r>
              <a:rPr lang="en-US" sz="2000" dirty="0">
                <a:solidFill>
                  <a:srgbClr val="006600"/>
                </a:solidFill>
              </a:rPr>
              <a:t>Based on the first 4 years of post-secondary education</a:t>
            </a:r>
          </a:p>
          <a:p>
            <a:pPr lvl="1"/>
            <a:r>
              <a:rPr lang="en-US" sz="2000" dirty="0">
                <a:solidFill>
                  <a:srgbClr val="006600"/>
                </a:solidFill>
              </a:rPr>
              <a:t>Includes tuition and fees, paid directly to the university, or books and supplies</a:t>
            </a:r>
          </a:p>
          <a:p>
            <a:pPr lvl="1"/>
            <a:r>
              <a:rPr lang="en-US" sz="2000" dirty="0">
                <a:solidFill>
                  <a:srgbClr val="006600"/>
                </a:solidFill>
              </a:rPr>
              <a:t>If you do not use the entire tax credit and your tax bill is $0, you can get a refundable credit of up to $1,000</a:t>
            </a:r>
          </a:p>
        </p:txBody>
      </p:sp>
    </p:spTree>
    <p:extLst>
      <p:ext uri="{BB962C8B-B14F-4D97-AF65-F5344CB8AC3E}">
        <p14:creationId xmlns:p14="http://schemas.microsoft.com/office/powerpoint/2010/main" val="7947671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92901BD-2621-CA13-23F2-FC3317010C69}"/>
              </a:ext>
            </a:extLst>
          </p:cNvPr>
          <p:cNvPicPr>
            <a:picLocks noChangeAspect="1"/>
          </p:cNvPicPr>
          <p:nvPr/>
        </p:nvPicPr>
        <p:blipFill>
          <a:blip r:embed="rId2"/>
          <a:stretch>
            <a:fillRect/>
          </a:stretch>
        </p:blipFill>
        <p:spPr>
          <a:xfrm>
            <a:off x="81253" y="5710057"/>
            <a:ext cx="1326174" cy="1087549"/>
          </a:xfrm>
          <a:prstGeom prst="rect">
            <a:avLst/>
          </a:prstGeom>
        </p:spPr>
      </p:pic>
      <p:pic>
        <p:nvPicPr>
          <p:cNvPr id="6" name="Picture 5">
            <a:extLst>
              <a:ext uri="{FF2B5EF4-FFF2-40B4-BE49-F238E27FC236}">
                <a16:creationId xmlns:a16="http://schemas.microsoft.com/office/drawing/2014/main" id="{2A3F5D23-E583-E24B-5142-85726F7FA08A}"/>
              </a:ext>
            </a:extLst>
          </p:cNvPr>
          <p:cNvPicPr>
            <a:picLocks noChangeAspect="1"/>
          </p:cNvPicPr>
          <p:nvPr/>
        </p:nvPicPr>
        <p:blipFill>
          <a:blip r:embed="rId3"/>
          <a:stretch>
            <a:fillRect/>
          </a:stretch>
        </p:blipFill>
        <p:spPr>
          <a:xfrm>
            <a:off x="50470" y="351226"/>
            <a:ext cx="5657820" cy="3802935"/>
          </a:xfrm>
          <a:prstGeom prst="rect">
            <a:avLst/>
          </a:prstGeom>
        </p:spPr>
      </p:pic>
      <p:pic>
        <p:nvPicPr>
          <p:cNvPr id="8" name="Picture 7">
            <a:extLst>
              <a:ext uri="{FF2B5EF4-FFF2-40B4-BE49-F238E27FC236}">
                <a16:creationId xmlns:a16="http://schemas.microsoft.com/office/drawing/2014/main" id="{A5BC18FA-12D0-3C06-6D9A-8A30B4E51DAD}"/>
              </a:ext>
            </a:extLst>
          </p:cNvPr>
          <p:cNvPicPr>
            <a:picLocks noChangeAspect="1"/>
          </p:cNvPicPr>
          <p:nvPr/>
        </p:nvPicPr>
        <p:blipFill>
          <a:blip r:embed="rId4"/>
          <a:stretch>
            <a:fillRect/>
          </a:stretch>
        </p:blipFill>
        <p:spPr>
          <a:xfrm>
            <a:off x="5762794" y="2507208"/>
            <a:ext cx="6254170" cy="4129940"/>
          </a:xfrm>
          <a:prstGeom prst="rect">
            <a:avLst/>
          </a:prstGeom>
        </p:spPr>
      </p:pic>
      <p:sp>
        <p:nvSpPr>
          <p:cNvPr id="9" name="Rectangle 8">
            <a:extLst>
              <a:ext uri="{FF2B5EF4-FFF2-40B4-BE49-F238E27FC236}">
                <a16:creationId xmlns:a16="http://schemas.microsoft.com/office/drawing/2014/main" id="{76D1FCA0-D346-A9B0-BC62-A51D6C19B9FA}"/>
              </a:ext>
            </a:extLst>
          </p:cNvPr>
          <p:cNvSpPr/>
          <p:nvPr/>
        </p:nvSpPr>
        <p:spPr>
          <a:xfrm>
            <a:off x="81253" y="3833213"/>
            <a:ext cx="1450821" cy="42389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A3CE328-0D04-EF23-D840-E2A941ACB856}"/>
              </a:ext>
            </a:extLst>
          </p:cNvPr>
          <p:cNvSpPr/>
          <p:nvPr/>
        </p:nvSpPr>
        <p:spPr>
          <a:xfrm>
            <a:off x="2310734" y="4030021"/>
            <a:ext cx="1450821" cy="42389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88D0B83-05F0-5DB1-EC79-120DCE2FACC7}"/>
              </a:ext>
            </a:extLst>
          </p:cNvPr>
          <p:cNvSpPr/>
          <p:nvPr/>
        </p:nvSpPr>
        <p:spPr>
          <a:xfrm>
            <a:off x="10346553" y="2380871"/>
            <a:ext cx="1450821" cy="42389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2702556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240205" y="177402"/>
            <a:ext cx="11711587" cy="722696"/>
          </a:xfrm>
          <a:prstGeom prst="rect">
            <a:avLst/>
          </a:prstGeom>
          <a:solidFill>
            <a:srgbClr val="00206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Income Taxes: Deductions &amp; Credits</a:t>
            </a:r>
          </a:p>
        </p:txBody>
      </p:sp>
      <p:sp>
        <p:nvSpPr>
          <p:cNvPr id="5" name="Content Placeholder 2">
            <a:extLst>
              <a:ext uri="{FF2B5EF4-FFF2-40B4-BE49-F238E27FC236}">
                <a16:creationId xmlns:a16="http://schemas.microsoft.com/office/drawing/2014/main" id="{1E1E6B43-BF6E-8749-B7BF-7A534C50F390}"/>
              </a:ext>
            </a:extLst>
          </p:cNvPr>
          <p:cNvSpPr txBox="1">
            <a:spLocks/>
          </p:cNvSpPr>
          <p:nvPr/>
        </p:nvSpPr>
        <p:spPr>
          <a:xfrm>
            <a:off x="509300" y="985444"/>
            <a:ext cx="11173395"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i="1" dirty="0">
                <a:solidFill>
                  <a:srgbClr val="002060"/>
                </a:solidFill>
              </a:rPr>
              <a:t>What are some income tax deductions &amp; credits for students?</a:t>
            </a:r>
            <a:endParaRPr lang="en-US" sz="2400" dirty="0">
              <a:solidFill>
                <a:srgbClr val="C00000"/>
              </a:solidFill>
            </a:endParaRPr>
          </a:p>
        </p:txBody>
      </p:sp>
      <p:sp>
        <p:nvSpPr>
          <p:cNvPr id="6" name="Content Placeholder 2">
            <a:extLst>
              <a:ext uri="{FF2B5EF4-FFF2-40B4-BE49-F238E27FC236}">
                <a16:creationId xmlns:a16="http://schemas.microsoft.com/office/drawing/2014/main" id="{152D86D7-18A5-B94F-A56E-9B229AAAC455}"/>
              </a:ext>
            </a:extLst>
          </p:cNvPr>
          <p:cNvSpPr txBox="1">
            <a:spLocks/>
          </p:cNvSpPr>
          <p:nvPr/>
        </p:nvSpPr>
        <p:spPr>
          <a:xfrm>
            <a:off x="884122" y="1701632"/>
            <a:ext cx="11067669" cy="434867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a:solidFill>
                  <a:srgbClr val="006600"/>
                </a:solidFill>
              </a:rPr>
              <a:t>There are two tax credits that you may be able to use – but you cannot use both of these for the same child in the same year (although you can use different credits for different children).</a:t>
            </a:r>
          </a:p>
          <a:p>
            <a:pPr marL="0" indent="0">
              <a:buNone/>
            </a:pPr>
            <a:endParaRPr lang="en-US" sz="2000" dirty="0">
              <a:solidFill>
                <a:srgbClr val="006600"/>
              </a:solidFill>
            </a:endParaRPr>
          </a:p>
          <a:p>
            <a:pPr marL="0" indent="0">
              <a:buNone/>
            </a:pPr>
            <a:r>
              <a:rPr lang="en-US" sz="2000" b="1" u="sng" dirty="0">
                <a:solidFill>
                  <a:srgbClr val="006600"/>
                </a:solidFill>
              </a:rPr>
              <a:t>Lifetime Learning Credit</a:t>
            </a:r>
          </a:p>
          <a:p>
            <a:pPr lvl="1"/>
            <a:r>
              <a:rPr lang="en-US" sz="2000" dirty="0">
                <a:solidFill>
                  <a:srgbClr val="006600"/>
                </a:solidFill>
              </a:rPr>
              <a:t>Tax credit of $2,000 per family (20% x first $10,000 in expenses)</a:t>
            </a:r>
          </a:p>
          <a:p>
            <a:pPr lvl="1"/>
            <a:r>
              <a:rPr lang="en-US" sz="2000" dirty="0">
                <a:solidFill>
                  <a:srgbClr val="006600"/>
                </a:solidFill>
              </a:rPr>
              <a:t>Unlimited number of year of qualified education expenses</a:t>
            </a:r>
          </a:p>
          <a:p>
            <a:pPr lvl="1"/>
            <a:r>
              <a:rPr lang="en-US" sz="2000" dirty="0">
                <a:solidFill>
                  <a:srgbClr val="006600"/>
                </a:solidFill>
              </a:rPr>
              <a:t>Calculated per family or tax return</a:t>
            </a:r>
          </a:p>
          <a:p>
            <a:pPr lvl="1"/>
            <a:r>
              <a:rPr lang="en-US" sz="2000" dirty="0">
                <a:solidFill>
                  <a:srgbClr val="006600"/>
                </a:solidFill>
              </a:rPr>
              <a:t>Not eligible if income &gt; $90,000 (single) or $180,000 (MFJ)</a:t>
            </a:r>
          </a:p>
          <a:p>
            <a:pPr marL="0" indent="0">
              <a:buNone/>
            </a:pPr>
            <a:endParaRPr lang="en-US" sz="2000" dirty="0">
              <a:solidFill>
                <a:srgbClr val="006600"/>
              </a:solidFill>
            </a:endParaRPr>
          </a:p>
        </p:txBody>
      </p:sp>
      <p:sp>
        <p:nvSpPr>
          <p:cNvPr id="2" name="Content Placeholder 2">
            <a:extLst>
              <a:ext uri="{FF2B5EF4-FFF2-40B4-BE49-F238E27FC236}">
                <a16:creationId xmlns:a16="http://schemas.microsoft.com/office/drawing/2014/main" id="{754FA426-3300-F2FD-AA8C-8B10F05E16DB}"/>
              </a:ext>
            </a:extLst>
          </p:cNvPr>
          <p:cNvSpPr txBox="1">
            <a:spLocks/>
          </p:cNvSpPr>
          <p:nvPr/>
        </p:nvSpPr>
        <p:spPr>
          <a:xfrm>
            <a:off x="8556604" y="2511632"/>
            <a:ext cx="3260639" cy="3198826"/>
          </a:xfrm>
          <a:prstGeom prst="rect">
            <a:avLst/>
          </a:prstGeom>
          <a:ln w="28575">
            <a:solidFill>
              <a:srgbClr val="C00000"/>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500" b="1" dirty="0">
                <a:solidFill>
                  <a:srgbClr val="C00000"/>
                </a:solidFill>
              </a:rPr>
              <a:t>Wait…Is a computer a “qualified higher education expense?” Can I claim the cost of my school computer?</a:t>
            </a:r>
          </a:p>
          <a:p>
            <a:pPr marL="0" indent="0" fontAlgn="base">
              <a:buNone/>
            </a:pPr>
            <a:r>
              <a:rPr lang="en-US" sz="1500" b="1" dirty="0">
                <a:solidFill>
                  <a:srgbClr val="C00000"/>
                </a:solidFill>
              </a:rPr>
              <a:t>Maybe. It’s kind of a gray or subjective area. </a:t>
            </a:r>
            <a:endParaRPr lang="en-US" sz="1500" dirty="0">
              <a:solidFill>
                <a:srgbClr val="C00000"/>
              </a:solidFill>
            </a:endParaRPr>
          </a:p>
          <a:p>
            <a:pPr fontAlgn="base"/>
            <a:r>
              <a:rPr lang="en-US" sz="1500" dirty="0">
                <a:solidFill>
                  <a:srgbClr val="C00000"/>
                </a:solidFill>
              </a:rPr>
              <a:t>If the computer is a personal asset that you use as a student for convenience and to enhance your education, then it is probably NOT a qualified education expense.</a:t>
            </a:r>
          </a:p>
          <a:p>
            <a:pPr fontAlgn="base"/>
            <a:r>
              <a:rPr lang="en-US" sz="1500" dirty="0">
                <a:solidFill>
                  <a:srgbClr val="C00000"/>
                </a:solidFill>
              </a:rPr>
              <a:t>If the computer is required by the institution, if it is essential to being a student, then you may claim it.</a:t>
            </a:r>
          </a:p>
        </p:txBody>
      </p:sp>
    </p:spTree>
    <p:extLst>
      <p:ext uri="{BB962C8B-B14F-4D97-AF65-F5344CB8AC3E}">
        <p14:creationId xmlns:p14="http://schemas.microsoft.com/office/powerpoint/2010/main" val="3197261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linds(horizontal)">
                                      <p:cBhvr>
                                        <p:cTn id="7" dur="500"/>
                                        <p:tgtEl>
                                          <p:spTgt spid="2">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
                                            <p:txEl>
                                              <p:pRg st="2" end="2"/>
                                            </p:txEl>
                                          </p:spTgt>
                                        </p:tgtEl>
                                        <p:attrNameLst>
                                          <p:attrName>style.visibility</p:attrName>
                                        </p:attrNameLst>
                                      </p:cBhvr>
                                      <p:to>
                                        <p:strVal val="visible"/>
                                      </p:to>
                                    </p:set>
                                    <p:animEffect transition="in" filter="blinds(horizontal)">
                                      <p:cBhvr>
                                        <p:cTn id="10" dur="500"/>
                                        <p:tgtEl>
                                          <p:spTgt spid="2">
                                            <p:txEl>
                                              <p:pRg st="2" end="2"/>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animEffect transition="in" filter="blinds(horizontal)">
                                      <p:cBhvr>
                                        <p:cTn id="13" dur="500"/>
                                        <p:tgtEl>
                                          <p:spTgt spid="2">
                                            <p:txEl>
                                              <p:pRg st="3" end="3"/>
                                            </p:txEl>
                                          </p:spTgt>
                                        </p:tgtEl>
                                      </p:cBhvr>
                                    </p:animEffect>
                                  </p:childTnLst>
                                </p:cTn>
                              </p:par>
                              <p:par>
                                <p:cTn id="14" presetID="1" presetClass="entr" presetSubtype="0" fill="hold" grpId="0" nodeType="withEffect">
                                  <p:stCondLst>
                                    <p:cond delay="0"/>
                                  </p:stCondLst>
                                  <p:childTnLst>
                                    <p:set>
                                      <p:cBhvr>
                                        <p:cTn id="15" dur="1" fill="hold">
                                          <p:stCondLst>
                                            <p:cond delay="0"/>
                                          </p:stCondLst>
                                        </p:cTn>
                                        <p:tgtEl>
                                          <p:spTgt spid="2">
                                            <p:bg/>
                                          </p:spTgt>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2">
                                            <p:txEl>
                                              <p:pRg st="0" end="0"/>
                                            </p:txEl>
                                          </p:spTgt>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2">
                                            <p:txEl>
                                              <p:pRg st="1" end="1"/>
                                            </p:txEl>
                                          </p:spTgt>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240205" y="177402"/>
            <a:ext cx="11711587" cy="722696"/>
          </a:xfrm>
          <a:prstGeom prst="rect">
            <a:avLst/>
          </a:prstGeom>
          <a:solidFill>
            <a:srgbClr val="00206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Tax Planning for Health Care</a:t>
            </a:r>
          </a:p>
        </p:txBody>
      </p:sp>
      <p:sp>
        <p:nvSpPr>
          <p:cNvPr id="5" name="Content Placeholder 2">
            <a:extLst>
              <a:ext uri="{FF2B5EF4-FFF2-40B4-BE49-F238E27FC236}">
                <a16:creationId xmlns:a16="http://schemas.microsoft.com/office/drawing/2014/main" id="{CD1A742C-0916-ED48-AA91-D0F777163898}"/>
              </a:ext>
            </a:extLst>
          </p:cNvPr>
          <p:cNvSpPr txBox="1">
            <a:spLocks/>
          </p:cNvSpPr>
          <p:nvPr/>
        </p:nvSpPr>
        <p:spPr>
          <a:xfrm>
            <a:off x="240204" y="1062402"/>
            <a:ext cx="11711587"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700" b="1" dirty="0">
                <a:solidFill>
                  <a:srgbClr val="C00000"/>
                </a:solidFill>
              </a:rPr>
              <a:t>Many health care expenses are above-the-line deductions. That’s great.</a:t>
            </a:r>
          </a:p>
          <a:p>
            <a:pPr marL="0" indent="0">
              <a:buNone/>
            </a:pPr>
            <a:r>
              <a:rPr lang="en-US" sz="2700" b="1" dirty="0">
                <a:solidFill>
                  <a:srgbClr val="C00000"/>
                </a:solidFill>
              </a:rPr>
              <a:t>If the 529 Education Savings Account is the gold standard of financial planning, a Health Savings Account (HSA) is either the platinum or silver standard.</a:t>
            </a:r>
          </a:p>
          <a:p>
            <a:pPr lvl="2"/>
            <a:r>
              <a:rPr lang="en-US" sz="2200" dirty="0"/>
              <a:t>An HSA allows you to contribute up to $4,300 for yourself or $8,550 (in 2025) for your family into an investment account dedicated to fund future health care costs.</a:t>
            </a:r>
          </a:p>
          <a:p>
            <a:pPr lvl="2"/>
            <a:r>
              <a:rPr lang="en-US" sz="2200" dirty="0"/>
              <a:t>All growth in the investment account is NOT taxable. That’s great.</a:t>
            </a:r>
          </a:p>
          <a:p>
            <a:pPr lvl="2"/>
            <a:r>
              <a:rPr lang="en-US" sz="2200" dirty="0"/>
              <a:t>Any money not spent in a year rolls over to the next year. That’s great, too.</a:t>
            </a:r>
          </a:p>
          <a:p>
            <a:pPr lvl="2"/>
            <a:r>
              <a:rPr lang="en-US" sz="2200" dirty="0"/>
              <a:t>If you employer also contributes to your HSA, the above contribution limits apply to the combined contribution. That’s not great.</a:t>
            </a:r>
          </a:p>
          <a:p>
            <a:pPr lvl="2"/>
            <a:r>
              <a:rPr lang="en-US" sz="2200" dirty="0"/>
              <a:t>You must be in an eligible ‘high deductible’ health care plan </a:t>
            </a:r>
            <a:r>
              <a:rPr lang="en-US" sz="1650" dirty="0"/>
              <a:t>($1,500 for you or $3,000 for the family) </a:t>
            </a:r>
            <a:r>
              <a:rPr lang="en-US" sz="2200" dirty="0"/>
              <a:t>to be able to contribute to an HSA. That’s not great, either.</a:t>
            </a:r>
          </a:p>
          <a:p>
            <a:pPr lvl="2"/>
            <a:r>
              <a:rPr lang="en-US" sz="2200" dirty="0"/>
              <a:t>An alternative is the Flexible Savings Account (FSA). You DO NOT have to be in a high-deductible plan to contribute, but the money DOES NOT rollover at the end of the year.</a:t>
            </a:r>
            <a:endParaRPr lang="en-US" sz="2400" dirty="0"/>
          </a:p>
        </p:txBody>
      </p:sp>
    </p:spTree>
    <p:extLst>
      <p:ext uri="{BB962C8B-B14F-4D97-AF65-F5344CB8AC3E}">
        <p14:creationId xmlns:p14="http://schemas.microsoft.com/office/powerpoint/2010/main" val="212336236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240205" y="177402"/>
            <a:ext cx="11711587" cy="722696"/>
          </a:xfrm>
          <a:prstGeom prst="rect">
            <a:avLst/>
          </a:prstGeom>
          <a:solidFill>
            <a:srgbClr val="00206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Tax Planning for Education &amp; Retirement</a:t>
            </a:r>
          </a:p>
        </p:txBody>
      </p:sp>
      <p:sp>
        <p:nvSpPr>
          <p:cNvPr id="5" name="Content Placeholder 2">
            <a:extLst>
              <a:ext uri="{FF2B5EF4-FFF2-40B4-BE49-F238E27FC236}">
                <a16:creationId xmlns:a16="http://schemas.microsoft.com/office/drawing/2014/main" id="{CD1A742C-0916-ED48-AA91-D0F777163898}"/>
              </a:ext>
            </a:extLst>
          </p:cNvPr>
          <p:cNvSpPr txBox="1">
            <a:spLocks/>
          </p:cNvSpPr>
          <p:nvPr/>
        </p:nvSpPr>
        <p:spPr>
          <a:xfrm>
            <a:off x="240204" y="1062402"/>
            <a:ext cx="11711587"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700" b="1" dirty="0">
                <a:solidFill>
                  <a:srgbClr val="C00000"/>
                </a:solidFill>
              </a:rPr>
              <a:t>If you have children, there is one thing you can do to help fund their future education: Open a 529 savings account…the gold standard of financial planning.</a:t>
            </a:r>
          </a:p>
          <a:p>
            <a:pPr lvl="2"/>
            <a:r>
              <a:rPr lang="en-US" sz="2200" dirty="0">
                <a:solidFill>
                  <a:srgbClr val="0000CC"/>
                </a:solidFill>
              </a:rPr>
              <a:t>Each account is in one child’s or individual’s name. Anyone with a SSN can have one.</a:t>
            </a:r>
          </a:p>
          <a:p>
            <a:pPr lvl="2"/>
            <a:r>
              <a:rPr lang="en-US" sz="2200" dirty="0">
                <a:solidFill>
                  <a:srgbClr val="0000CC"/>
                </a:solidFill>
              </a:rPr>
              <a:t>Distributions – payments for school – are federal and state tax free…if used for qualified education expenses</a:t>
            </a:r>
          </a:p>
          <a:p>
            <a:pPr lvl="2"/>
            <a:r>
              <a:rPr lang="en-US" sz="2200" dirty="0">
                <a:solidFill>
                  <a:srgbClr val="0000CC"/>
                </a:solidFill>
              </a:rPr>
              <a:t>You deposit $10,000, it grows to $25,000, you have $25,000 for tuition…and you don’t pay any taxes on the $15,000 of growth.</a:t>
            </a:r>
          </a:p>
          <a:p>
            <a:pPr lvl="2"/>
            <a:r>
              <a:rPr lang="en-US" sz="2200" dirty="0">
                <a:solidFill>
                  <a:srgbClr val="0000CC"/>
                </a:solidFill>
              </a:rPr>
              <a:t>Qualified education expenses include tuitions, fees, books, technology, software…and, yes, room and board.</a:t>
            </a:r>
          </a:p>
          <a:p>
            <a:pPr lvl="2"/>
            <a:r>
              <a:rPr lang="en-US" sz="2200" dirty="0">
                <a:solidFill>
                  <a:srgbClr val="0000CC"/>
                </a:solidFill>
              </a:rPr>
              <a:t>Can use $10,000 per year for non-college education…including elementary, secondary, private, religious, vocational or other education.</a:t>
            </a:r>
          </a:p>
          <a:p>
            <a:pPr lvl="2"/>
            <a:r>
              <a:rPr lang="en-US" sz="2200" dirty="0">
                <a:solidFill>
                  <a:srgbClr val="0000CC"/>
                </a:solidFill>
              </a:rPr>
              <a:t>We do not get tax deductions for contributing.</a:t>
            </a:r>
            <a:endParaRPr lang="en-US" sz="2400" dirty="0">
              <a:solidFill>
                <a:srgbClr val="0000CC"/>
              </a:solidFill>
            </a:endParaRPr>
          </a:p>
        </p:txBody>
      </p:sp>
    </p:spTree>
    <p:extLst>
      <p:ext uri="{BB962C8B-B14F-4D97-AF65-F5344CB8AC3E}">
        <p14:creationId xmlns:p14="http://schemas.microsoft.com/office/powerpoint/2010/main" val="426772354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240205" y="177402"/>
            <a:ext cx="11711587" cy="722696"/>
          </a:xfrm>
          <a:prstGeom prst="rect">
            <a:avLst/>
          </a:prstGeom>
          <a:solidFill>
            <a:srgbClr val="00206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Tax Planning for Education &amp; Retirement</a:t>
            </a:r>
          </a:p>
        </p:txBody>
      </p:sp>
      <p:sp>
        <p:nvSpPr>
          <p:cNvPr id="5" name="Content Placeholder 2">
            <a:extLst>
              <a:ext uri="{FF2B5EF4-FFF2-40B4-BE49-F238E27FC236}">
                <a16:creationId xmlns:a16="http://schemas.microsoft.com/office/drawing/2014/main" id="{CD1A742C-0916-ED48-AA91-D0F777163898}"/>
              </a:ext>
            </a:extLst>
          </p:cNvPr>
          <p:cNvSpPr txBox="1">
            <a:spLocks/>
          </p:cNvSpPr>
          <p:nvPr/>
        </p:nvSpPr>
        <p:spPr>
          <a:xfrm>
            <a:off x="240204" y="1062402"/>
            <a:ext cx="11711587"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700" b="1" dirty="0">
                <a:solidFill>
                  <a:srgbClr val="C00000"/>
                </a:solidFill>
              </a:rPr>
              <a:t>If you have children, there is one thing you can do to help fund their future education: Open a 529 savings account…the gold standard of financial planning.</a:t>
            </a:r>
          </a:p>
          <a:p>
            <a:pPr lvl="2"/>
            <a:r>
              <a:rPr lang="en-US" dirty="0"/>
              <a:t>There are no income limits – anyone can participate and contribute</a:t>
            </a:r>
          </a:p>
          <a:p>
            <a:pPr lvl="2"/>
            <a:r>
              <a:rPr lang="en-US" dirty="0"/>
              <a:t>A contributor can gift up to the annual gift tax exclusion amount ($19,000 in 2025) and not incur any gift/estate tax liability (but cannot give any other gifts).</a:t>
            </a:r>
          </a:p>
          <a:p>
            <a:pPr lvl="3"/>
            <a:r>
              <a:rPr lang="en-US" sz="2000" dirty="0"/>
              <a:t>And…that contributor can pre-gift up to 5 years of contributions into a 529 plan. So, in 2025, a grandparent might pre-fund $19,000 x 5 = $95,000 into a child’s 529 college savings plan.</a:t>
            </a:r>
          </a:p>
          <a:p>
            <a:pPr lvl="2"/>
            <a:r>
              <a:rPr lang="en-US" dirty="0"/>
              <a:t>Has virtually zero limitations on what institutions the child can go to.</a:t>
            </a:r>
          </a:p>
          <a:p>
            <a:pPr lvl="2"/>
            <a:r>
              <a:rPr lang="en-US" dirty="0"/>
              <a:t>If the child does not go to college, and you do not use the funds for other educational purposes, you can withdraw the cash…by paying taxes and a 10% penalty.</a:t>
            </a:r>
          </a:p>
          <a:p>
            <a:pPr lvl="2"/>
            <a:r>
              <a:rPr lang="en-US" dirty="0"/>
              <a:t>You can also change the beneficiary…so if your deadbeat son decides go on tour with his band and not use the 529 funds, you can change the name on the account so that your true academic rockstar daughter (or cousin or yourself) can use the funds for education.</a:t>
            </a:r>
          </a:p>
          <a:p>
            <a:pPr lvl="2"/>
            <a:r>
              <a:rPr lang="en-US" dirty="0"/>
              <a:t>And, as of 2024, any unused 529 funds can be transferred to an IRA. That’s really cool (but there is some fine print).</a:t>
            </a:r>
          </a:p>
          <a:p>
            <a:endParaRPr lang="en-US" sz="2000" dirty="0"/>
          </a:p>
        </p:txBody>
      </p:sp>
    </p:spTree>
    <p:extLst>
      <p:ext uri="{BB962C8B-B14F-4D97-AF65-F5344CB8AC3E}">
        <p14:creationId xmlns:p14="http://schemas.microsoft.com/office/powerpoint/2010/main" val="37337385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240205" y="177402"/>
            <a:ext cx="11711587" cy="722696"/>
          </a:xfrm>
          <a:prstGeom prst="rect">
            <a:avLst/>
          </a:prstGeom>
          <a:solidFill>
            <a:srgbClr val="00206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Tax Planning for Education &amp; Retirement</a:t>
            </a:r>
          </a:p>
        </p:txBody>
      </p:sp>
      <p:sp>
        <p:nvSpPr>
          <p:cNvPr id="5" name="Content Placeholder 2">
            <a:extLst>
              <a:ext uri="{FF2B5EF4-FFF2-40B4-BE49-F238E27FC236}">
                <a16:creationId xmlns:a16="http://schemas.microsoft.com/office/drawing/2014/main" id="{CD1A742C-0916-ED48-AA91-D0F777163898}"/>
              </a:ext>
            </a:extLst>
          </p:cNvPr>
          <p:cNvSpPr txBox="1">
            <a:spLocks/>
          </p:cNvSpPr>
          <p:nvPr/>
        </p:nvSpPr>
        <p:spPr>
          <a:xfrm>
            <a:off x="240204" y="1062402"/>
            <a:ext cx="11711587"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dirty="0">
                <a:solidFill>
                  <a:srgbClr val="C00000"/>
                </a:solidFill>
              </a:rPr>
              <a:t>Even if your employer offers you a retirement plan, you may be able to invest in additional retirement funding for yourself with an Individual Retirement Plan or a Roth IRA.</a:t>
            </a:r>
          </a:p>
          <a:p>
            <a:pPr lvl="2"/>
            <a:endParaRPr lang="en-US" sz="2200" dirty="0"/>
          </a:p>
          <a:p>
            <a:pPr lvl="2"/>
            <a:r>
              <a:rPr lang="en-US" sz="2200" dirty="0"/>
              <a:t>You can open a Traditional IRA or a Roth IRA with any traditional brokerage firm – like Fidelity or Robinhood.</a:t>
            </a:r>
          </a:p>
          <a:p>
            <a:pPr lvl="2"/>
            <a:r>
              <a:rPr lang="en-US" sz="2200" dirty="0"/>
              <a:t>You can contribute $7,000 per year ($8,000 if you’re over 50).</a:t>
            </a:r>
          </a:p>
          <a:p>
            <a:pPr lvl="2"/>
            <a:r>
              <a:rPr lang="en-US" sz="2200" dirty="0"/>
              <a:t>You can invest in just about anything you can with a normal (taxable) brokerage account….whereas your company retirement plan may only offer you 10-15 mutual fund options.</a:t>
            </a:r>
          </a:p>
          <a:p>
            <a:pPr lvl="2"/>
            <a:r>
              <a:rPr lang="en-US" sz="2200" dirty="0"/>
              <a:t>You receive big tax benefits, either today or in retirement.</a:t>
            </a:r>
          </a:p>
          <a:p>
            <a:pPr lvl="2"/>
            <a:r>
              <a:rPr lang="en-US" sz="2200" dirty="0"/>
              <a:t>However, if you take out the money before you turn 59 ½, you will (a) pay appropriate taxes on the distributions, and (b) pay a 10% penalty. And you cannot borrow from an IRA.</a:t>
            </a:r>
          </a:p>
        </p:txBody>
      </p:sp>
    </p:spTree>
    <p:extLst>
      <p:ext uri="{BB962C8B-B14F-4D97-AF65-F5344CB8AC3E}">
        <p14:creationId xmlns:p14="http://schemas.microsoft.com/office/powerpoint/2010/main" val="371170068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240205" y="177402"/>
            <a:ext cx="11711587" cy="722696"/>
          </a:xfrm>
          <a:prstGeom prst="rect">
            <a:avLst/>
          </a:prstGeom>
          <a:solidFill>
            <a:srgbClr val="00206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Tax Planning for Education &amp; Retirement</a:t>
            </a:r>
          </a:p>
        </p:txBody>
      </p:sp>
      <p:sp>
        <p:nvSpPr>
          <p:cNvPr id="5" name="Content Placeholder 2">
            <a:extLst>
              <a:ext uri="{FF2B5EF4-FFF2-40B4-BE49-F238E27FC236}">
                <a16:creationId xmlns:a16="http://schemas.microsoft.com/office/drawing/2014/main" id="{CD1A742C-0916-ED48-AA91-D0F777163898}"/>
              </a:ext>
            </a:extLst>
          </p:cNvPr>
          <p:cNvSpPr txBox="1">
            <a:spLocks/>
          </p:cNvSpPr>
          <p:nvPr/>
        </p:nvSpPr>
        <p:spPr>
          <a:xfrm>
            <a:off x="240204" y="1062402"/>
            <a:ext cx="11711587"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dirty="0">
                <a:solidFill>
                  <a:srgbClr val="C00000"/>
                </a:solidFill>
              </a:rPr>
              <a:t>Even if your employer offers you a retirement plan, you may be able to invest in additional retirement funding for yourself with an Individual Retirement Plan or a Roth IRA.</a:t>
            </a:r>
          </a:p>
          <a:p>
            <a:pPr lvl="2"/>
            <a:endParaRPr lang="en-US" sz="2200" dirty="0"/>
          </a:p>
          <a:p>
            <a:pPr lvl="2"/>
            <a:r>
              <a:rPr lang="en-US" sz="2400" dirty="0"/>
              <a:t>What is a Traditional IRA…</a:t>
            </a:r>
          </a:p>
          <a:p>
            <a:pPr lvl="3"/>
            <a:r>
              <a:rPr lang="en-US" sz="2200" dirty="0"/>
              <a:t>You get a tax deduction (above the line, at the top of your return) for all contributions today, but you do have to pay ordinary income taxes when you withdraw the money in retirement.</a:t>
            </a:r>
          </a:p>
          <a:p>
            <a:pPr lvl="3"/>
            <a:r>
              <a:rPr lang="en-US" sz="2200" dirty="0"/>
              <a:t>You can contribute $7,000 per year ($8,000 if you’re over 50).</a:t>
            </a:r>
          </a:p>
          <a:p>
            <a:pPr lvl="3"/>
            <a:r>
              <a:rPr lang="en-US" sz="2200" dirty="0"/>
              <a:t>Anyone with earned income can contribute (passive income does not count).</a:t>
            </a:r>
          </a:p>
          <a:p>
            <a:pPr lvl="3"/>
            <a:r>
              <a:rPr lang="en-US" sz="2200" dirty="0"/>
              <a:t>There are no income limits for who can contribute.</a:t>
            </a:r>
            <a:br>
              <a:rPr lang="en-US" sz="2200" dirty="0"/>
            </a:br>
            <a:endParaRPr lang="en-US" sz="2200" dirty="0"/>
          </a:p>
          <a:p>
            <a:pPr lvl="3"/>
            <a:r>
              <a:rPr lang="en-US" sz="2200" dirty="0"/>
              <a:t>Best for people who think their income – and tax bracket – will be lower in the future.</a:t>
            </a:r>
          </a:p>
        </p:txBody>
      </p:sp>
    </p:spTree>
    <p:extLst>
      <p:ext uri="{BB962C8B-B14F-4D97-AF65-F5344CB8AC3E}">
        <p14:creationId xmlns:p14="http://schemas.microsoft.com/office/powerpoint/2010/main" val="428614511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240205" y="177402"/>
            <a:ext cx="11711587" cy="722696"/>
          </a:xfrm>
          <a:prstGeom prst="rect">
            <a:avLst/>
          </a:prstGeom>
          <a:solidFill>
            <a:srgbClr val="00206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Tax Planning for Education &amp; Retirement</a:t>
            </a:r>
          </a:p>
        </p:txBody>
      </p:sp>
      <p:sp>
        <p:nvSpPr>
          <p:cNvPr id="5" name="Content Placeholder 2">
            <a:extLst>
              <a:ext uri="{FF2B5EF4-FFF2-40B4-BE49-F238E27FC236}">
                <a16:creationId xmlns:a16="http://schemas.microsoft.com/office/drawing/2014/main" id="{CD1A742C-0916-ED48-AA91-D0F777163898}"/>
              </a:ext>
            </a:extLst>
          </p:cNvPr>
          <p:cNvSpPr txBox="1">
            <a:spLocks/>
          </p:cNvSpPr>
          <p:nvPr/>
        </p:nvSpPr>
        <p:spPr>
          <a:xfrm>
            <a:off x="240204" y="1062402"/>
            <a:ext cx="11711587"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dirty="0">
                <a:solidFill>
                  <a:srgbClr val="C00000"/>
                </a:solidFill>
              </a:rPr>
              <a:t>Even if your employer offers you a retirement plan, you may be able to invest in additional retirement funding for yourself with an Individual Retirement Plan or a Roth IRA.</a:t>
            </a:r>
          </a:p>
          <a:p>
            <a:pPr lvl="2"/>
            <a:endParaRPr lang="en-US" sz="2200" dirty="0"/>
          </a:p>
          <a:p>
            <a:pPr lvl="2"/>
            <a:r>
              <a:rPr lang="en-US" sz="2400" dirty="0">
                <a:solidFill>
                  <a:srgbClr val="0000CC"/>
                </a:solidFill>
              </a:rPr>
              <a:t>What is a Roth IRA…</a:t>
            </a:r>
          </a:p>
          <a:p>
            <a:pPr lvl="3"/>
            <a:r>
              <a:rPr lang="en-US" sz="2200" dirty="0">
                <a:solidFill>
                  <a:srgbClr val="0000CC"/>
                </a:solidFill>
              </a:rPr>
              <a:t>You do not get a tax deduction today. You invest after-tax money.</a:t>
            </a:r>
          </a:p>
          <a:p>
            <a:pPr lvl="3"/>
            <a:r>
              <a:rPr lang="en-US" sz="2200" dirty="0">
                <a:solidFill>
                  <a:srgbClr val="0000CC"/>
                </a:solidFill>
              </a:rPr>
              <a:t>But, when you withdraw the money in retirement, you do not pay any taxes.</a:t>
            </a:r>
          </a:p>
          <a:p>
            <a:pPr lvl="4"/>
            <a:r>
              <a:rPr lang="en-US" sz="2200" dirty="0">
                <a:solidFill>
                  <a:srgbClr val="0000CC"/>
                </a:solidFill>
              </a:rPr>
              <a:t>Many people like Roths for this reason: if your account balance is $50,000, you know you will have $50,000 available to you. No tax math to worry about.</a:t>
            </a:r>
          </a:p>
          <a:p>
            <a:pPr lvl="3"/>
            <a:r>
              <a:rPr lang="en-US" sz="2200" dirty="0">
                <a:solidFill>
                  <a:srgbClr val="0000CC"/>
                </a:solidFill>
              </a:rPr>
              <a:t>There are income limits – if you are single and make over $153,000, you cannot contribute to a Roth ($228,000 if you are married filing jointly).</a:t>
            </a:r>
          </a:p>
          <a:p>
            <a:pPr marL="1828800" lvl="4" indent="0">
              <a:buNone/>
            </a:pPr>
            <a:endParaRPr lang="en-US" sz="2200" dirty="0">
              <a:solidFill>
                <a:srgbClr val="0000CC"/>
              </a:solidFill>
            </a:endParaRPr>
          </a:p>
          <a:p>
            <a:pPr lvl="3"/>
            <a:r>
              <a:rPr lang="en-US" sz="2200" dirty="0">
                <a:solidFill>
                  <a:srgbClr val="0000CC"/>
                </a:solidFill>
              </a:rPr>
              <a:t>Best for people who think their income – and tax bracket – will be higher in the future. Students who can find a little money to put away can usually benefit from a Roth.</a:t>
            </a:r>
          </a:p>
        </p:txBody>
      </p:sp>
    </p:spTree>
    <p:extLst>
      <p:ext uri="{BB962C8B-B14F-4D97-AF65-F5344CB8AC3E}">
        <p14:creationId xmlns:p14="http://schemas.microsoft.com/office/powerpoint/2010/main" val="127304756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240205" y="177402"/>
            <a:ext cx="11711587" cy="722696"/>
          </a:xfrm>
          <a:prstGeom prst="rect">
            <a:avLst/>
          </a:prstGeom>
          <a:solidFill>
            <a:srgbClr val="00206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Tax Planning for Education &amp; Retirement</a:t>
            </a:r>
          </a:p>
        </p:txBody>
      </p:sp>
      <p:sp>
        <p:nvSpPr>
          <p:cNvPr id="5" name="Content Placeholder 2">
            <a:extLst>
              <a:ext uri="{FF2B5EF4-FFF2-40B4-BE49-F238E27FC236}">
                <a16:creationId xmlns:a16="http://schemas.microsoft.com/office/drawing/2014/main" id="{CD1A742C-0916-ED48-AA91-D0F777163898}"/>
              </a:ext>
            </a:extLst>
          </p:cNvPr>
          <p:cNvSpPr txBox="1">
            <a:spLocks/>
          </p:cNvSpPr>
          <p:nvPr/>
        </p:nvSpPr>
        <p:spPr>
          <a:xfrm>
            <a:off x="240204" y="1062402"/>
            <a:ext cx="11711587"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dirty="0">
                <a:solidFill>
                  <a:srgbClr val="C00000"/>
                </a:solidFill>
              </a:rPr>
              <a:t>Even if your employer offers you a retirement plan, you may be able to invest in additional retirement funding for yourself with an Individual Retirement Plan or a Roth IRA.</a:t>
            </a:r>
          </a:p>
          <a:p>
            <a:pPr lvl="2"/>
            <a:endParaRPr lang="en-US" sz="2200" dirty="0"/>
          </a:p>
          <a:p>
            <a:pPr lvl="2"/>
            <a:r>
              <a:rPr lang="en-US" sz="2400" dirty="0">
                <a:solidFill>
                  <a:srgbClr val="006600"/>
                </a:solidFill>
              </a:rPr>
              <a:t>What else is there to know…</a:t>
            </a:r>
          </a:p>
          <a:p>
            <a:pPr lvl="3"/>
            <a:r>
              <a:rPr lang="en-US" sz="2200" dirty="0">
                <a:solidFill>
                  <a:srgbClr val="006600"/>
                </a:solidFill>
              </a:rPr>
              <a:t>You will have to take mandatory distributions from an IRA at age 73….but you never have to take distributions from a Roth (because you’ve already paid your taxes)</a:t>
            </a:r>
          </a:p>
          <a:p>
            <a:pPr lvl="3"/>
            <a:r>
              <a:rPr lang="en-US" sz="2200" dirty="0">
                <a:solidFill>
                  <a:srgbClr val="006600"/>
                </a:solidFill>
              </a:rPr>
              <a:t>If your spouse doesn’t work, and thus does not have earned income, they still may be able to open a spousal IRA.</a:t>
            </a:r>
          </a:p>
          <a:p>
            <a:pPr lvl="3"/>
            <a:r>
              <a:rPr lang="en-US" sz="2200" dirty="0">
                <a:solidFill>
                  <a:srgbClr val="006600"/>
                </a:solidFill>
              </a:rPr>
              <a:t>Yes, you can open both a Traditional IRA and a Roth IRA.</a:t>
            </a:r>
          </a:p>
          <a:p>
            <a:pPr lvl="4"/>
            <a:r>
              <a:rPr lang="en-US" sz="2200" dirty="0">
                <a:solidFill>
                  <a:srgbClr val="006600"/>
                </a:solidFill>
              </a:rPr>
              <a:t>But, the combined contribution cannot exceed the annual limit.</a:t>
            </a:r>
          </a:p>
          <a:p>
            <a:pPr lvl="4"/>
            <a:r>
              <a:rPr lang="en-US" sz="2200" dirty="0">
                <a:solidFill>
                  <a:srgbClr val="006600"/>
                </a:solidFill>
              </a:rPr>
              <a:t>That is, you can contribute $3,000 to an IRA and $4,000 to a Roth, but you cannot contribute $7,000 to an IRA and $7,000 to a Roth.</a:t>
            </a:r>
          </a:p>
          <a:p>
            <a:pPr lvl="3"/>
            <a:r>
              <a:rPr lang="en-US" sz="2200" dirty="0">
                <a:solidFill>
                  <a:srgbClr val="006600"/>
                </a:solidFill>
              </a:rPr>
              <a:t>You can name a beneficiary or multiple beneficiaries for either kind, so when you cross the rainbow bridge, your remaining investments automatically go to them.</a:t>
            </a:r>
          </a:p>
        </p:txBody>
      </p:sp>
    </p:spTree>
    <p:extLst>
      <p:ext uri="{BB962C8B-B14F-4D97-AF65-F5344CB8AC3E}">
        <p14:creationId xmlns:p14="http://schemas.microsoft.com/office/powerpoint/2010/main" val="229856059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240205" y="177402"/>
            <a:ext cx="11711587" cy="722696"/>
          </a:xfrm>
          <a:prstGeom prst="rect">
            <a:avLst/>
          </a:prstGeom>
          <a:solidFill>
            <a:srgbClr val="00206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Tax Planning as an Entrepreneur</a:t>
            </a:r>
          </a:p>
        </p:txBody>
      </p:sp>
      <p:sp>
        <p:nvSpPr>
          <p:cNvPr id="5" name="Content Placeholder 2">
            <a:extLst>
              <a:ext uri="{FF2B5EF4-FFF2-40B4-BE49-F238E27FC236}">
                <a16:creationId xmlns:a16="http://schemas.microsoft.com/office/drawing/2014/main" id="{CD1A742C-0916-ED48-AA91-D0F777163898}"/>
              </a:ext>
            </a:extLst>
          </p:cNvPr>
          <p:cNvSpPr txBox="1">
            <a:spLocks/>
          </p:cNvSpPr>
          <p:nvPr/>
        </p:nvSpPr>
        <p:spPr>
          <a:xfrm>
            <a:off x="240204" y="1062402"/>
            <a:ext cx="11711587"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solidFill>
                  <a:srgbClr val="C00000"/>
                </a:solidFill>
              </a:rPr>
              <a:t>You may be an entrepreneur and you don’t know it…</a:t>
            </a:r>
            <a:br>
              <a:rPr lang="en-US" b="1" dirty="0">
                <a:solidFill>
                  <a:srgbClr val="C00000"/>
                </a:solidFill>
              </a:rPr>
            </a:br>
            <a:endParaRPr lang="en-US" b="1" dirty="0">
              <a:solidFill>
                <a:srgbClr val="C00000"/>
              </a:solidFill>
            </a:endParaRPr>
          </a:p>
          <a:p>
            <a:r>
              <a:rPr lang="en-US" sz="2400" dirty="0"/>
              <a:t>If you have a side-hustle, whether that’s selling cookies out of your kitchen, selling goods or accessories that you made yourself or if you’re offering consulting or other services – for some form of compensation – YOU ARE AN ENTREPRENEUR.</a:t>
            </a:r>
            <a:br>
              <a:rPr lang="en-US" sz="2400" dirty="0"/>
            </a:br>
            <a:endParaRPr lang="en-US" sz="2400" dirty="0"/>
          </a:p>
          <a:p>
            <a:r>
              <a:rPr lang="en-US" sz="2400" dirty="0"/>
              <a:t>If you are a gambler, you are an entrepreneur.</a:t>
            </a:r>
            <a:br>
              <a:rPr lang="en-US" sz="2400" dirty="0"/>
            </a:br>
            <a:endParaRPr lang="en-US" sz="2400" dirty="0"/>
          </a:p>
          <a:p>
            <a:r>
              <a:rPr lang="en-US" sz="2400" dirty="0"/>
              <a:t>If you receive any income – that some other party may claim as a loss or an expense – then you probably have hobby or business income that classifies you as an entrepreneur.</a:t>
            </a:r>
          </a:p>
        </p:txBody>
      </p:sp>
    </p:spTree>
    <p:extLst>
      <p:ext uri="{BB962C8B-B14F-4D97-AF65-F5344CB8AC3E}">
        <p14:creationId xmlns:p14="http://schemas.microsoft.com/office/powerpoint/2010/main" val="908837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blinds(horizontal)">
                                      <p:cBhvr>
                                        <p:cTn id="7" dur="500"/>
                                        <p:tgtEl>
                                          <p:spTgt spid="5">
                                            <p:txEl>
                                              <p:pRg st="2" end="2"/>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5">
                                            <p:txEl>
                                              <p:pRg st="3" end="3"/>
                                            </p:txEl>
                                          </p:spTgt>
                                        </p:tgtEl>
                                        <p:attrNameLst>
                                          <p:attrName>style.visibility</p:attrName>
                                        </p:attrNameLst>
                                      </p:cBhvr>
                                      <p:to>
                                        <p:strVal val="visible"/>
                                      </p:to>
                                    </p:set>
                                    <p:animEffect transition="in" filter="blinds(horizontal)">
                                      <p:cBhvr>
                                        <p:cTn id="10"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240205" y="177402"/>
            <a:ext cx="11711587" cy="722696"/>
          </a:xfrm>
          <a:prstGeom prst="rect">
            <a:avLst/>
          </a:prstGeom>
          <a:solidFill>
            <a:srgbClr val="00206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Tax Planning as an Entrepreneur</a:t>
            </a:r>
          </a:p>
        </p:txBody>
      </p:sp>
      <p:sp>
        <p:nvSpPr>
          <p:cNvPr id="5" name="Content Placeholder 2">
            <a:extLst>
              <a:ext uri="{FF2B5EF4-FFF2-40B4-BE49-F238E27FC236}">
                <a16:creationId xmlns:a16="http://schemas.microsoft.com/office/drawing/2014/main" id="{CD1A742C-0916-ED48-AA91-D0F777163898}"/>
              </a:ext>
            </a:extLst>
          </p:cNvPr>
          <p:cNvSpPr txBox="1">
            <a:spLocks/>
          </p:cNvSpPr>
          <p:nvPr/>
        </p:nvSpPr>
        <p:spPr>
          <a:xfrm>
            <a:off x="240204" y="1062402"/>
            <a:ext cx="11711587"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solidFill>
                  <a:srgbClr val="C00000"/>
                </a:solidFill>
              </a:rPr>
              <a:t>The general rule is simple: If you receive income, it is probably taxable.</a:t>
            </a:r>
          </a:p>
          <a:p>
            <a:pPr marL="0" indent="0">
              <a:buNone/>
            </a:pPr>
            <a:endParaRPr lang="en-US" b="1" dirty="0">
              <a:solidFill>
                <a:srgbClr val="C00000"/>
              </a:solidFill>
            </a:endParaRPr>
          </a:p>
          <a:p>
            <a:pPr marL="0" indent="0">
              <a:buNone/>
            </a:pPr>
            <a:r>
              <a:rPr lang="en-US" b="1" dirty="0">
                <a:solidFill>
                  <a:srgbClr val="C00000"/>
                </a:solidFill>
              </a:rPr>
              <a:t>There is a key distinction: Is your activity a business or a hobby?</a:t>
            </a:r>
            <a:br>
              <a:rPr lang="en-US" b="1" dirty="0">
                <a:solidFill>
                  <a:srgbClr val="C00000"/>
                </a:solidFill>
              </a:rPr>
            </a:br>
            <a:endParaRPr lang="en-US" b="1" dirty="0">
              <a:solidFill>
                <a:srgbClr val="C00000"/>
              </a:solidFill>
            </a:endParaRPr>
          </a:p>
          <a:p>
            <a:r>
              <a:rPr lang="en-US" sz="2400" dirty="0"/>
              <a:t>You have a business if your activity or side-hustle generates profits in 3 out of the past 5 years.</a:t>
            </a:r>
          </a:p>
          <a:p>
            <a:pPr lvl="1"/>
            <a:r>
              <a:rPr lang="en-US" sz="2000" dirty="0"/>
              <a:t>Profits = Business Revenue minus Business Expenses are greater than $0.00</a:t>
            </a:r>
          </a:p>
          <a:p>
            <a:pPr lvl="1"/>
            <a:r>
              <a:rPr lang="en-US" sz="2000" dirty="0"/>
              <a:t>You can demonstrate that you have a business by registering with the state, by setting up specific financial accounts for the business and if you can prove that you are a legitimate business (e.g. with business plans, a strategic plan, a board of directors…)</a:t>
            </a:r>
            <a:br>
              <a:rPr lang="en-US" sz="2000" dirty="0"/>
            </a:br>
            <a:endParaRPr lang="en-US" sz="2000" dirty="0"/>
          </a:p>
          <a:p>
            <a:r>
              <a:rPr lang="en-US" sz="2400" dirty="0"/>
              <a:t>You have a hobby if your activity does not meet the above standards.</a:t>
            </a:r>
          </a:p>
        </p:txBody>
      </p:sp>
    </p:spTree>
    <p:extLst>
      <p:ext uri="{BB962C8B-B14F-4D97-AF65-F5344CB8AC3E}">
        <p14:creationId xmlns:p14="http://schemas.microsoft.com/office/powerpoint/2010/main" val="3228488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2112C795-2A26-2743-80E5-4D91D41B9415}"/>
              </a:ext>
            </a:extLst>
          </p:cNvPr>
          <p:cNvGraphicFramePr/>
          <p:nvPr/>
        </p:nvGraphicFramePr>
        <p:xfrm>
          <a:off x="375450" y="-1108180"/>
          <a:ext cx="10972800" cy="7315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0371805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240205" y="177402"/>
            <a:ext cx="11711587" cy="722696"/>
          </a:xfrm>
          <a:prstGeom prst="rect">
            <a:avLst/>
          </a:prstGeom>
          <a:solidFill>
            <a:srgbClr val="00206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Tax Planning as an Entrepreneur</a:t>
            </a:r>
          </a:p>
        </p:txBody>
      </p:sp>
      <p:sp>
        <p:nvSpPr>
          <p:cNvPr id="5" name="Content Placeholder 2">
            <a:extLst>
              <a:ext uri="{FF2B5EF4-FFF2-40B4-BE49-F238E27FC236}">
                <a16:creationId xmlns:a16="http://schemas.microsoft.com/office/drawing/2014/main" id="{CD1A742C-0916-ED48-AA91-D0F777163898}"/>
              </a:ext>
            </a:extLst>
          </p:cNvPr>
          <p:cNvSpPr txBox="1">
            <a:spLocks/>
          </p:cNvSpPr>
          <p:nvPr/>
        </p:nvSpPr>
        <p:spPr>
          <a:xfrm>
            <a:off x="240204" y="1062402"/>
            <a:ext cx="11711587"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solidFill>
                  <a:srgbClr val="C00000"/>
                </a:solidFill>
              </a:rPr>
              <a:t>Why does it matter?</a:t>
            </a:r>
          </a:p>
          <a:p>
            <a:pPr marL="0" indent="0">
              <a:buNone/>
            </a:pPr>
            <a:r>
              <a:rPr lang="en-US" b="1" dirty="0">
                <a:solidFill>
                  <a:srgbClr val="C00000"/>
                </a:solidFill>
              </a:rPr>
              <a:t>Why do I want to have a business rather than a hobby?</a:t>
            </a:r>
            <a:br>
              <a:rPr lang="en-US" b="1" dirty="0">
                <a:solidFill>
                  <a:srgbClr val="C00000"/>
                </a:solidFill>
              </a:rPr>
            </a:br>
            <a:endParaRPr lang="en-US" b="1" dirty="0">
              <a:solidFill>
                <a:srgbClr val="C00000"/>
              </a:solidFill>
            </a:endParaRPr>
          </a:p>
          <a:p>
            <a:r>
              <a:rPr lang="en-US" sz="2400" dirty="0"/>
              <a:t>If your business brings in $1,000 of Revenue for the year….</a:t>
            </a:r>
          </a:p>
          <a:p>
            <a:r>
              <a:rPr lang="en-US" sz="2400" dirty="0"/>
              <a:t>And your business has $1,200 of Expenses for the year….</a:t>
            </a:r>
          </a:p>
          <a:p>
            <a:endParaRPr lang="en-US" sz="2400" dirty="0"/>
          </a:p>
          <a:p>
            <a:r>
              <a:rPr lang="en-US" sz="2300" dirty="0"/>
              <a:t>A business will have a $200 loss. If you are a pass-through entity </a:t>
            </a:r>
            <a:r>
              <a:rPr lang="en-US" sz="1400" dirty="0"/>
              <a:t>(like an LLC or sole proprietorship)</a:t>
            </a:r>
            <a:r>
              <a:rPr lang="en-US" sz="2300" dirty="0"/>
              <a:t>, you can use this $200 loss to offset other income that you have, like your salary from your main job.</a:t>
            </a:r>
          </a:p>
          <a:p>
            <a:r>
              <a:rPr lang="en-US" sz="2300" dirty="0"/>
              <a:t>A hobby will have $0.00 of taxable income. That is, you cannot apply the $200 loss to other income that you have (including your salary from your main job).</a:t>
            </a:r>
          </a:p>
        </p:txBody>
      </p:sp>
    </p:spTree>
    <p:extLst>
      <p:ext uri="{BB962C8B-B14F-4D97-AF65-F5344CB8AC3E}">
        <p14:creationId xmlns:p14="http://schemas.microsoft.com/office/powerpoint/2010/main" val="17052631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240205" y="177402"/>
            <a:ext cx="11711587" cy="722696"/>
          </a:xfrm>
          <a:prstGeom prst="rect">
            <a:avLst/>
          </a:prstGeom>
          <a:solidFill>
            <a:srgbClr val="00206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Tax Planning as an Entrepreneur</a:t>
            </a:r>
          </a:p>
        </p:txBody>
      </p:sp>
      <p:sp>
        <p:nvSpPr>
          <p:cNvPr id="5" name="Content Placeholder 2">
            <a:extLst>
              <a:ext uri="{FF2B5EF4-FFF2-40B4-BE49-F238E27FC236}">
                <a16:creationId xmlns:a16="http://schemas.microsoft.com/office/drawing/2014/main" id="{CD1A742C-0916-ED48-AA91-D0F777163898}"/>
              </a:ext>
            </a:extLst>
          </p:cNvPr>
          <p:cNvSpPr txBox="1">
            <a:spLocks/>
          </p:cNvSpPr>
          <p:nvPr/>
        </p:nvSpPr>
        <p:spPr>
          <a:xfrm>
            <a:off x="240204" y="1062402"/>
            <a:ext cx="11711587"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solidFill>
                  <a:srgbClr val="C00000"/>
                </a:solidFill>
              </a:rPr>
              <a:t>What are my legitimate business expenses?</a:t>
            </a:r>
          </a:p>
          <a:p>
            <a:pPr marL="0" indent="0">
              <a:buNone/>
            </a:pPr>
            <a:endParaRPr lang="en-US" b="1" dirty="0">
              <a:solidFill>
                <a:srgbClr val="C00000"/>
              </a:solidFill>
            </a:endParaRPr>
          </a:p>
          <a:p>
            <a:r>
              <a:rPr lang="en-US" sz="2400" dirty="0"/>
              <a:t>Some expenses will be obvious – the ingredients you purchase to make cookies, the raw materials you use to make any accessories, and any direct business expenses specific to your business activity (like a website or SWAG)</a:t>
            </a:r>
          </a:p>
          <a:p>
            <a:r>
              <a:rPr lang="en-US" sz="2400" dirty="0"/>
              <a:t>You can only recognize salary or compensation for yourself if you (a) pay yourself cash, and (b) pay self-employment taxes, which are currently 15.30% of the compensation</a:t>
            </a:r>
          </a:p>
          <a:p>
            <a:r>
              <a:rPr lang="en-US" sz="2400" dirty="0"/>
              <a:t>You may be eligible for other business expenses that double as personal expenses:</a:t>
            </a:r>
          </a:p>
          <a:p>
            <a:pPr lvl="1"/>
            <a:r>
              <a:rPr lang="en-US" sz="2000" dirty="0"/>
              <a:t>You may claim mileage or direct expenses if you use a personal vehicle for business purposes</a:t>
            </a:r>
          </a:p>
          <a:p>
            <a:pPr lvl="1"/>
            <a:r>
              <a:rPr lang="en-US" sz="2000" dirty="0"/>
              <a:t>You may claim some of your home expenses if you have a home office</a:t>
            </a:r>
          </a:p>
          <a:p>
            <a:pPr lvl="1"/>
            <a:r>
              <a:rPr lang="en-US" sz="2000" dirty="0"/>
              <a:t>The rule that applies requires you to recognize the % of personal expenses that go towards your business activity…if your home is 2,000 square feet and your home office is a 400 square foot space, you can recognize up to 20% of your home expenses – like mortgage &amp; utilities – for business purposes.</a:t>
            </a:r>
            <a:endParaRPr lang="en-US" sz="2300" dirty="0"/>
          </a:p>
        </p:txBody>
      </p:sp>
    </p:spTree>
    <p:extLst>
      <p:ext uri="{BB962C8B-B14F-4D97-AF65-F5344CB8AC3E}">
        <p14:creationId xmlns:p14="http://schemas.microsoft.com/office/powerpoint/2010/main" val="414222933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240205" y="177402"/>
            <a:ext cx="11711587" cy="722696"/>
          </a:xfrm>
          <a:prstGeom prst="rect">
            <a:avLst/>
          </a:prstGeom>
          <a:solidFill>
            <a:srgbClr val="00206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Tax Planning as an Entrepreneur</a:t>
            </a:r>
          </a:p>
        </p:txBody>
      </p:sp>
      <p:sp>
        <p:nvSpPr>
          <p:cNvPr id="5" name="Content Placeholder 2">
            <a:extLst>
              <a:ext uri="{FF2B5EF4-FFF2-40B4-BE49-F238E27FC236}">
                <a16:creationId xmlns:a16="http://schemas.microsoft.com/office/drawing/2014/main" id="{CD1A742C-0916-ED48-AA91-D0F777163898}"/>
              </a:ext>
            </a:extLst>
          </p:cNvPr>
          <p:cNvSpPr txBox="1">
            <a:spLocks/>
          </p:cNvSpPr>
          <p:nvPr/>
        </p:nvSpPr>
        <p:spPr>
          <a:xfrm>
            <a:off x="240204" y="1062402"/>
            <a:ext cx="11711587"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solidFill>
                  <a:srgbClr val="C00000"/>
                </a:solidFill>
              </a:rPr>
              <a:t>What are my legitimate business expenses?</a:t>
            </a:r>
          </a:p>
          <a:p>
            <a:pPr marL="0" indent="0">
              <a:buNone/>
            </a:pPr>
            <a:endParaRPr lang="en-US" b="1" dirty="0">
              <a:solidFill>
                <a:srgbClr val="C00000"/>
              </a:solidFill>
            </a:endParaRPr>
          </a:p>
          <a:p>
            <a:r>
              <a:rPr lang="en-US" sz="2400" dirty="0"/>
              <a:t>Some expenses will be obvious – the ingredients you purchase to make cookies, the raw materials you use to make any accessories, and any direct business expenses specific to your business activity (like a website or SWAG)</a:t>
            </a:r>
          </a:p>
          <a:p>
            <a:r>
              <a:rPr lang="en-US" sz="2400" dirty="0"/>
              <a:t>You can only recognize salary or compensation for yourself if you (a) pay yourself cash, and (b) pay self-employment taxes, which are currently 15.30% of the compensation</a:t>
            </a:r>
          </a:p>
          <a:p>
            <a:r>
              <a:rPr lang="en-US" sz="2400" dirty="0"/>
              <a:t>You may be eligible for other business expenses that double as personal expenses:</a:t>
            </a:r>
          </a:p>
          <a:p>
            <a:pPr lvl="1"/>
            <a:r>
              <a:rPr lang="en-US" sz="2000" dirty="0"/>
              <a:t>You may claim mileage or direct expenses if you use a personal vehicle for business purposes</a:t>
            </a:r>
          </a:p>
          <a:p>
            <a:pPr lvl="1"/>
            <a:r>
              <a:rPr lang="en-US" sz="2000" dirty="0"/>
              <a:t>You may claim some of your home expenses if you have a home office</a:t>
            </a:r>
          </a:p>
          <a:p>
            <a:pPr lvl="1"/>
            <a:r>
              <a:rPr lang="en-US" sz="2000" dirty="0"/>
              <a:t>The rule that applies requires you to recognize the % of personal expenses that go towards your business activity…if your home is 2,000 square feet and your home office is a 400 square foot space, you can recognize up to 20% of your home expenses – like mortgage &amp; utilities – for business purposes.</a:t>
            </a:r>
            <a:endParaRPr lang="en-US" sz="2300" dirty="0"/>
          </a:p>
        </p:txBody>
      </p:sp>
      <p:sp>
        <p:nvSpPr>
          <p:cNvPr id="2" name="Octagon 1">
            <a:extLst>
              <a:ext uri="{FF2B5EF4-FFF2-40B4-BE49-F238E27FC236}">
                <a16:creationId xmlns:a16="http://schemas.microsoft.com/office/drawing/2014/main" id="{2927896C-38C9-2DCF-6A03-3C2C01FDB58D}"/>
              </a:ext>
            </a:extLst>
          </p:cNvPr>
          <p:cNvSpPr/>
          <p:nvPr/>
        </p:nvSpPr>
        <p:spPr>
          <a:xfrm>
            <a:off x="3355825" y="1576893"/>
            <a:ext cx="5480344" cy="4417442"/>
          </a:xfrm>
          <a:prstGeom prst="octagon">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WARNING:</a:t>
            </a:r>
          </a:p>
          <a:p>
            <a:pPr algn="ctr"/>
            <a:endParaRPr lang="en-US" dirty="0"/>
          </a:p>
          <a:p>
            <a:pPr algn="ctr"/>
            <a:r>
              <a:rPr lang="en-US" dirty="0"/>
              <a:t>This is one of the areas of tax law that is most commonly abused by taxpayers.</a:t>
            </a:r>
          </a:p>
          <a:p>
            <a:pPr algn="ctr"/>
            <a:endParaRPr lang="en-US" dirty="0"/>
          </a:p>
          <a:p>
            <a:pPr algn="ctr"/>
            <a:r>
              <a:rPr lang="en-US" dirty="0"/>
              <a:t>And the IRS knows it. </a:t>
            </a:r>
          </a:p>
          <a:p>
            <a:pPr algn="ctr"/>
            <a:endParaRPr lang="en-US" dirty="0"/>
          </a:p>
          <a:p>
            <a:pPr algn="ctr"/>
            <a:r>
              <a:rPr lang="en-US" dirty="0"/>
              <a:t>Claiming personal items as business expenses – which can be perfectly legitimate – is one of the areas that the IRS investigates the most. If you do it, make sure it’s exactly correct and make sure you have a paper trail to justify your expenses and deductions.</a:t>
            </a:r>
          </a:p>
        </p:txBody>
      </p:sp>
    </p:spTree>
    <p:extLst>
      <p:ext uri="{BB962C8B-B14F-4D97-AF65-F5344CB8AC3E}">
        <p14:creationId xmlns:p14="http://schemas.microsoft.com/office/powerpoint/2010/main" val="230389072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0FDE1E98-7505-129C-01A2-01F983A5499B}"/>
              </a:ext>
            </a:extLst>
          </p:cNvPr>
          <p:cNvSpPr/>
          <p:nvPr/>
        </p:nvSpPr>
        <p:spPr>
          <a:xfrm>
            <a:off x="102946" y="236169"/>
            <a:ext cx="4297680" cy="2282972"/>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Tax Strategies for International Students, Faculty &amp; Staff</a:t>
            </a:r>
          </a:p>
        </p:txBody>
      </p:sp>
      <p:sp>
        <p:nvSpPr>
          <p:cNvPr id="4" name="Rounded Rectangle 3">
            <a:extLst>
              <a:ext uri="{FF2B5EF4-FFF2-40B4-BE49-F238E27FC236}">
                <a16:creationId xmlns:a16="http://schemas.microsoft.com/office/drawing/2014/main" id="{B031747B-D9CD-B0DB-B761-3FDA087C958E}"/>
              </a:ext>
            </a:extLst>
          </p:cNvPr>
          <p:cNvSpPr/>
          <p:nvPr/>
        </p:nvSpPr>
        <p:spPr>
          <a:xfrm>
            <a:off x="7791374" y="236169"/>
            <a:ext cx="4297680" cy="2282972"/>
          </a:xfrm>
          <a:prstGeom prst="roundRect">
            <a:avLst/>
          </a:prstGeom>
          <a:solidFill>
            <a:srgbClr val="00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dirty="0"/>
              <a:t>Tax Planning as an Entrepreneur</a:t>
            </a:r>
          </a:p>
        </p:txBody>
      </p:sp>
      <p:sp>
        <p:nvSpPr>
          <p:cNvPr id="5" name="Rounded Rectangle 4">
            <a:extLst>
              <a:ext uri="{FF2B5EF4-FFF2-40B4-BE49-F238E27FC236}">
                <a16:creationId xmlns:a16="http://schemas.microsoft.com/office/drawing/2014/main" id="{92FFB3A0-3A7B-D89F-EEA6-E7E6D4716E6B}"/>
              </a:ext>
            </a:extLst>
          </p:cNvPr>
          <p:cNvSpPr/>
          <p:nvPr/>
        </p:nvSpPr>
        <p:spPr>
          <a:xfrm>
            <a:off x="102946" y="2659430"/>
            <a:ext cx="4297680" cy="2282972"/>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dirty="0"/>
              <a:t>Tax Benefits of </a:t>
            </a:r>
            <a:br>
              <a:rPr lang="en-US" sz="3500" b="1" dirty="0"/>
            </a:br>
            <a:r>
              <a:rPr lang="en-US" sz="3500" b="1" dirty="0"/>
              <a:t>Being a Student</a:t>
            </a:r>
          </a:p>
        </p:txBody>
      </p:sp>
      <p:sp>
        <p:nvSpPr>
          <p:cNvPr id="6" name="Rounded Rectangle 5">
            <a:extLst>
              <a:ext uri="{FF2B5EF4-FFF2-40B4-BE49-F238E27FC236}">
                <a16:creationId xmlns:a16="http://schemas.microsoft.com/office/drawing/2014/main" id="{3607367F-64D8-137C-6249-30DF162F34A8}"/>
              </a:ext>
            </a:extLst>
          </p:cNvPr>
          <p:cNvSpPr/>
          <p:nvPr/>
        </p:nvSpPr>
        <p:spPr>
          <a:xfrm>
            <a:off x="7791374" y="2659430"/>
            <a:ext cx="4297680" cy="2282972"/>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dirty="0"/>
              <a:t>Tax Planning for Education &amp; Retirement</a:t>
            </a:r>
          </a:p>
        </p:txBody>
      </p:sp>
      <p:sp>
        <p:nvSpPr>
          <p:cNvPr id="8" name="Rounded Rectangle 7">
            <a:extLst>
              <a:ext uri="{FF2B5EF4-FFF2-40B4-BE49-F238E27FC236}">
                <a16:creationId xmlns:a16="http://schemas.microsoft.com/office/drawing/2014/main" id="{075E0897-E61C-84CB-93CF-9339528EA853}"/>
              </a:ext>
            </a:extLst>
          </p:cNvPr>
          <p:cNvSpPr/>
          <p:nvPr/>
        </p:nvSpPr>
        <p:spPr>
          <a:xfrm>
            <a:off x="3852390" y="1678418"/>
            <a:ext cx="4487221" cy="2282972"/>
          </a:xfrm>
          <a:prstGeom prst="roundRect">
            <a:avLst/>
          </a:prstGeom>
          <a:solidFill>
            <a:srgbClr val="00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dirty="0"/>
              <a:t>Tax Overview &amp; </a:t>
            </a:r>
            <a:br>
              <a:rPr lang="en-US" sz="3500" b="1" dirty="0"/>
            </a:br>
            <a:r>
              <a:rPr lang="en-US" sz="3500" b="1" dirty="0"/>
              <a:t>Tax Refunds</a:t>
            </a:r>
          </a:p>
        </p:txBody>
      </p:sp>
    </p:spTree>
    <p:extLst>
      <p:ext uri="{BB962C8B-B14F-4D97-AF65-F5344CB8AC3E}">
        <p14:creationId xmlns:p14="http://schemas.microsoft.com/office/powerpoint/2010/main" val="332771198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23A993A-392E-7546-9DFE-C46846226AAE}"/>
              </a:ext>
            </a:extLst>
          </p:cNvPr>
          <p:cNvPicPr>
            <a:picLocks noChangeAspect="1"/>
          </p:cNvPicPr>
          <p:nvPr/>
        </p:nvPicPr>
        <p:blipFill>
          <a:blip r:embed="rId2"/>
          <a:stretch>
            <a:fillRect/>
          </a:stretch>
        </p:blipFill>
        <p:spPr>
          <a:xfrm>
            <a:off x="0" y="208431"/>
            <a:ext cx="12192000" cy="5242128"/>
          </a:xfrm>
          <a:prstGeom prst="rect">
            <a:avLst/>
          </a:prstGeom>
        </p:spPr>
      </p:pic>
      <p:sp>
        <p:nvSpPr>
          <p:cNvPr id="5" name="Rounded Rectangle 4">
            <a:extLst>
              <a:ext uri="{FF2B5EF4-FFF2-40B4-BE49-F238E27FC236}">
                <a16:creationId xmlns:a16="http://schemas.microsoft.com/office/drawing/2014/main" id="{DD4CF24A-0B1A-7F4A-A1ED-99D89060D5EE}"/>
              </a:ext>
            </a:extLst>
          </p:cNvPr>
          <p:cNvSpPr/>
          <p:nvPr/>
        </p:nvSpPr>
        <p:spPr>
          <a:xfrm>
            <a:off x="2482808" y="5819459"/>
            <a:ext cx="7042697" cy="629785"/>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Isn’t this a lot like what you do with your education planning?</a:t>
            </a:r>
          </a:p>
        </p:txBody>
      </p:sp>
    </p:spTree>
    <p:extLst>
      <p:ext uri="{BB962C8B-B14F-4D97-AF65-F5344CB8AC3E}">
        <p14:creationId xmlns:p14="http://schemas.microsoft.com/office/powerpoint/2010/main" val="175286792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2112C795-2A26-2743-80E5-4D91D41B9415}"/>
              </a:ext>
            </a:extLst>
          </p:cNvPr>
          <p:cNvGraphicFramePr/>
          <p:nvPr/>
        </p:nvGraphicFramePr>
        <p:xfrm>
          <a:off x="375450" y="-1108180"/>
          <a:ext cx="10972800" cy="7315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3224357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A828DB8-C373-B32C-A1FA-1FD6DCCB1DFF}"/>
              </a:ext>
            </a:extLst>
          </p:cNvPr>
          <p:cNvPicPr>
            <a:picLocks noChangeAspect="1"/>
          </p:cNvPicPr>
          <p:nvPr/>
        </p:nvPicPr>
        <p:blipFill>
          <a:blip r:embed="rId2"/>
          <a:stretch>
            <a:fillRect/>
          </a:stretch>
        </p:blipFill>
        <p:spPr>
          <a:xfrm>
            <a:off x="2209800" y="258893"/>
            <a:ext cx="7772400" cy="5795210"/>
          </a:xfrm>
          <a:prstGeom prst="rect">
            <a:avLst/>
          </a:prstGeom>
          <a:ln w="76200">
            <a:solidFill>
              <a:srgbClr val="C00000"/>
            </a:solidFill>
          </a:ln>
        </p:spPr>
      </p:pic>
    </p:spTree>
    <p:extLst>
      <p:ext uri="{BB962C8B-B14F-4D97-AF65-F5344CB8AC3E}">
        <p14:creationId xmlns:p14="http://schemas.microsoft.com/office/powerpoint/2010/main" val="251949994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a:extLst>
              <a:ext uri="{FF2B5EF4-FFF2-40B4-BE49-F238E27FC236}">
                <a16:creationId xmlns:a16="http://schemas.microsoft.com/office/drawing/2014/main" id="{42A4D48F-CD13-4746-A3DA-7888E8C07C76}"/>
              </a:ext>
            </a:extLst>
          </p:cNvPr>
          <p:cNvSpPr/>
          <p:nvPr/>
        </p:nvSpPr>
        <p:spPr>
          <a:xfrm>
            <a:off x="4524694" y="561523"/>
            <a:ext cx="3142610" cy="1930063"/>
          </a:xfrm>
          <a:prstGeom prst="roundRect">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Financial Wellness</a:t>
            </a:r>
          </a:p>
        </p:txBody>
      </p:sp>
      <p:sp>
        <p:nvSpPr>
          <p:cNvPr id="2" name="Cloud Callout 1">
            <a:extLst>
              <a:ext uri="{FF2B5EF4-FFF2-40B4-BE49-F238E27FC236}">
                <a16:creationId xmlns:a16="http://schemas.microsoft.com/office/drawing/2014/main" id="{829A5E17-0E05-FD40-926F-9741273A5509}"/>
              </a:ext>
            </a:extLst>
          </p:cNvPr>
          <p:cNvSpPr/>
          <p:nvPr/>
        </p:nvSpPr>
        <p:spPr>
          <a:xfrm>
            <a:off x="466404" y="1004920"/>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solidFill>
                  <a:srgbClr val="0000CC"/>
                </a:solidFill>
              </a:rPr>
              <a:t>A goal without a plan is just a dream.</a:t>
            </a:r>
          </a:p>
        </p:txBody>
      </p:sp>
      <p:sp>
        <p:nvSpPr>
          <p:cNvPr id="13" name="Cloud Callout 12">
            <a:extLst>
              <a:ext uri="{FF2B5EF4-FFF2-40B4-BE49-F238E27FC236}">
                <a16:creationId xmlns:a16="http://schemas.microsoft.com/office/drawing/2014/main" id="{4E36713B-5C69-5844-A69B-E94BE57D8341}"/>
              </a:ext>
            </a:extLst>
          </p:cNvPr>
          <p:cNvSpPr/>
          <p:nvPr/>
        </p:nvSpPr>
        <p:spPr>
          <a:xfrm>
            <a:off x="1301214" y="3261769"/>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rgbClr val="0000CC"/>
                </a:solidFill>
              </a:rPr>
              <a:t>The most difficult thing is the decision to act; the rest is mere tenacity.</a:t>
            </a:r>
          </a:p>
        </p:txBody>
      </p:sp>
      <p:sp>
        <p:nvSpPr>
          <p:cNvPr id="14" name="Cloud Callout 13">
            <a:extLst>
              <a:ext uri="{FF2B5EF4-FFF2-40B4-BE49-F238E27FC236}">
                <a16:creationId xmlns:a16="http://schemas.microsoft.com/office/drawing/2014/main" id="{46D0180F-BAB7-E047-80BF-ACF6C0F0E824}"/>
              </a:ext>
            </a:extLst>
          </p:cNvPr>
          <p:cNvSpPr/>
          <p:nvPr/>
        </p:nvSpPr>
        <p:spPr>
          <a:xfrm>
            <a:off x="8525195" y="1004920"/>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solidFill>
                  <a:srgbClr val="0000CC"/>
                </a:solidFill>
              </a:rPr>
              <a:t>Wealth is largely the result of habit.</a:t>
            </a:r>
          </a:p>
        </p:txBody>
      </p:sp>
      <p:sp>
        <p:nvSpPr>
          <p:cNvPr id="15" name="Cloud Callout 14">
            <a:extLst>
              <a:ext uri="{FF2B5EF4-FFF2-40B4-BE49-F238E27FC236}">
                <a16:creationId xmlns:a16="http://schemas.microsoft.com/office/drawing/2014/main" id="{0AC174B7-77D5-AB45-88B5-6B07EAAF9878}"/>
              </a:ext>
            </a:extLst>
          </p:cNvPr>
          <p:cNvSpPr/>
          <p:nvPr/>
        </p:nvSpPr>
        <p:spPr>
          <a:xfrm>
            <a:off x="7690381" y="3261769"/>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solidFill>
                  <a:srgbClr val="0000CC"/>
                </a:solidFill>
              </a:rPr>
              <a:t>It takes as much energy to plan as it does to wish.</a:t>
            </a:r>
          </a:p>
        </p:txBody>
      </p:sp>
      <p:sp>
        <p:nvSpPr>
          <p:cNvPr id="16" name="Cloud Callout 15">
            <a:extLst>
              <a:ext uri="{FF2B5EF4-FFF2-40B4-BE49-F238E27FC236}">
                <a16:creationId xmlns:a16="http://schemas.microsoft.com/office/drawing/2014/main" id="{3298933F-34FD-7441-A29B-6B3518E5D6D0}"/>
              </a:ext>
            </a:extLst>
          </p:cNvPr>
          <p:cNvSpPr/>
          <p:nvPr/>
        </p:nvSpPr>
        <p:spPr>
          <a:xfrm>
            <a:off x="4592454" y="4715195"/>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rgbClr val="0000CC"/>
                </a:solidFill>
              </a:rPr>
              <a:t>You cannot escape the responsibility of tomorrow by avoiding it today.</a:t>
            </a:r>
          </a:p>
        </p:txBody>
      </p:sp>
    </p:spTree>
    <p:extLst>
      <p:ext uri="{BB962C8B-B14F-4D97-AF65-F5344CB8AC3E}">
        <p14:creationId xmlns:p14="http://schemas.microsoft.com/office/powerpoint/2010/main" val="281882192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a:extLst>
              <a:ext uri="{FF2B5EF4-FFF2-40B4-BE49-F238E27FC236}">
                <a16:creationId xmlns:a16="http://schemas.microsoft.com/office/drawing/2014/main" id="{829A5E17-0E05-FD40-926F-9741273A5509}"/>
              </a:ext>
            </a:extLst>
          </p:cNvPr>
          <p:cNvSpPr/>
          <p:nvPr/>
        </p:nvSpPr>
        <p:spPr>
          <a:xfrm>
            <a:off x="466404" y="1004920"/>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solidFill>
                  <a:srgbClr val="0000CC"/>
                </a:solidFill>
              </a:rPr>
              <a:t>A goal without a plan is just a dream.</a:t>
            </a:r>
          </a:p>
        </p:txBody>
      </p:sp>
      <p:sp>
        <p:nvSpPr>
          <p:cNvPr id="13" name="Cloud Callout 12">
            <a:extLst>
              <a:ext uri="{FF2B5EF4-FFF2-40B4-BE49-F238E27FC236}">
                <a16:creationId xmlns:a16="http://schemas.microsoft.com/office/drawing/2014/main" id="{4E36713B-5C69-5844-A69B-E94BE57D8341}"/>
              </a:ext>
            </a:extLst>
          </p:cNvPr>
          <p:cNvSpPr/>
          <p:nvPr/>
        </p:nvSpPr>
        <p:spPr>
          <a:xfrm>
            <a:off x="1301214" y="3261769"/>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rgbClr val="0000CC"/>
                </a:solidFill>
              </a:rPr>
              <a:t>The most difficult thing is the decision to act; the rest is mere tenacity.</a:t>
            </a:r>
          </a:p>
        </p:txBody>
      </p:sp>
      <p:sp>
        <p:nvSpPr>
          <p:cNvPr id="14" name="Cloud Callout 13">
            <a:extLst>
              <a:ext uri="{FF2B5EF4-FFF2-40B4-BE49-F238E27FC236}">
                <a16:creationId xmlns:a16="http://schemas.microsoft.com/office/drawing/2014/main" id="{46D0180F-BAB7-E047-80BF-ACF6C0F0E824}"/>
              </a:ext>
            </a:extLst>
          </p:cNvPr>
          <p:cNvSpPr/>
          <p:nvPr/>
        </p:nvSpPr>
        <p:spPr>
          <a:xfrm>
            <a:off x="8525195" y="1004920"/>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solidFill>
                  <a:srgbClr val="0000CC"/>
                </a:solidFill>
              </a:rPr>
              <a:t>Wealth is largely the result of habit.</a:t>
            </a:r>
          </a:p>
        </p:txBody>
      </p:sp>
      <p:sp>
        <p:nvSpPr>
          <p:cNvPr id="15" name="Cloud Callout 14">
            <a:extLst>
              <a:ext uri="{FF2B5EF4-FFF2-40B4-BE49-F238E27FC236}">
                <a16:creationId xmlns:a16="http://schemas.microsoft.com/office/drawing/2014/main" id="{0AC174B7-77D5-AB45-88B5-6B07EAAF9878}"/>
              </a:ext>
            </a:extLst>
          </p:cNvPr>
          <p:cNvSpPr/>
          <p:nvPr/>
        </p:nvSpPr>
        <p:spPr>
          <a:xfrm>
            <a:off x="7690381" y="3261769"/>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solidFill>
                  <a:srgbClr val="0000CC"/>
                </a:solidFill>
              </a:rPr>
              <a:t>It takes as much energy to plan as it does to wish.</a:t>
            </a:r>
          </a:p>
        </p:txBody>
      </p:sp>
      <p:sp>
        <p:nvSpPr>
          <p:cNvPr id="16" name="Cloud Callout 15">
            <a:extLst>
              <a:ext uri="{FF2B5EF4-FFF2-40B4-BE49-F238E27FC236}">
                <a16:creationId xmlns:a16="http://schemas.microsoft.com/office/drawing/2014/main" id="{3298933F-34FD-7441-A29B-6B3518E5D6D0}"/>
              </a:ext>
            </a:extLst>
          </p:cNvPr>
          <p:cNvSpPr/>
          <p:nvPr/>
        </p:nvSpPr>
        <p:spPr>
          <a:xfrm>
            <a:off x="4592454" y="4715195"/>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rgbClr val="0000CC"/>
                </a:solidFill>
              </a:rPr>
              <a:t>You cannot escape the responsibility of tomorrow by avoiding it today.</a:t>
            </a:r>
          </a:p>
        </p:txBody>
      </p:sp>
      <p:sp>
        <p:nvSpPr>
          <p:cNvPr id="8" name="Cloud Callout 7">
            <a:extLst>
              <a:ext uri="{FF2B5EF4-FFF2-40B4-BE49-F238E27FC236}">
                <a16:creationId xmlns:a16="http://schemas.microsoft.com/office/drawing/2014/main" id="{DDABB7BF-8B78-75B5-9BBF-E269BD4AFE9E}"/>
              </a:ext>
            </a:extLst>
          </p:cNvPr>
          <p:cNvSpPr/>
          <p:nvPr/>
        </p:nvSpPr>
        <p:spPr>
          <a:xfrm>
            <a:off x="3906654" y="81770"/>
            <a:ext cx="4572000" cy="2441625"/>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i="1" dirty="0">
                <a:solidFill>
                  <a:srgbClr val="CA1E27"/>
                </a:solidFill>
              </a:rPr>
              <a:t>Don’t wait around for other people to be happy for you.</a:t>
            </a:r>
          </a:p>
          <a:p>
            <a:r>
              <a:rPr lang="en-US" b="1" i="1" dirty="0">
                <a:solidFill>
                  <a:srgbClr val="CA1E27"/>
                </a:solidFill>
              </a:rPr>
              <a:t>Any happiness you get,</a:t>
            </a:r>
          </a:p>
          <a:p>
            <a:r>
              <a:rPr lang="en-US" b="1" i="1" dirty="0">
                <a:solidFill>
                  <a:srgbClr val="CA1E27"/>
                </a:solidFill>
              </a:rPr>
              <a:t>You’ve got to make yourself.</a:t>
            </a:r>
          </a:p>
          <a:p>
            <a:r>
              <a:rPr lang="en-US" b="1" i="1" dirty="0">
                <a:solidFill>
                  <a:srgbClr val="CA1E27"/>
                </a:solidFill>
              </a:rPr>
              <a:t>        ~ Alice Walker, </a:t>
            </a:r>
            <a:r>
              <a:rPr lang="en-US" sz="1000" b="1" i="1" dirty="0">
                <a:solidFill>
                  <a:srgbClr val="CA1E27"/>
                </a:solidFill>
              </a:rPr>
              <a:t>poet &amp; novelist</a:t>
            </a:r>
          </a:p>
        </p:txBody>
      </p:sp>
    </p:spTree>
    <p:extLst>
      <p:ext uri="{BB962C8B-B14F-4D97-AF65-F5344CB8AC3E}">
        <p14:creationId xmlns:p14="http://schemas.microsoft.com/office/powerpoint/2010/main" val="249360467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E3B2E9AC-E4FE-7469-16BD-DF4F3BBA7236}"/>
              </a:ext>
            </a:extLst>
          </p:cNvPr>
          <p:cNvSpPr txBox="1">
            <a:spLocks noChangeArrowheads="1"/>
          </p:cNvSpPr>
          <p:nvPr/>
        </p:nvSpPr>
        <p:spPr bwMode="auto">
          <a:xfrm>
            <a:off x="102487" y="328735"/>
            <a:ext cx="11987026" cy="722696"/>
          </a:xfrm>
          <a:prstGeom prst="rect">
            <a:avLst/>
          </a:prstGeom>
          <a:solidFill>
            <a:schemeClr val="tx1"/>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MONEY MATTERS SERIES: SPRING 2025</a:t>
            </a:r>
          </a:p>
        </p:txBody>
      </p:sp>
      <p:sp>
        <p:nvSpPr>
          <p:cNvPr id="9" name="Rounded Rectangle 8">
            <a:extLst>
              <a:ext uri="{FF2B5EF4-FFF2-40B4-BE49-F238E27FC236}">
                <a16:creationId xmlns:a16="http://schemas.microsoft.com/office/drawing/2014/main" id="{D7F849B1-0D24-8984-CD25-9430CC95C91C}"/>
              </a:ext>
            </a:extLst>
          </p:cNvPr>
          <p:cNvSpPr/>
          <p:nvPr/>
        </p:nvSpPr>
        <p:spPr>
          <a:xfrm>
            <a:off x="169103" y="1860179"/>
            <a:ext cx="1780825" cy="3276094"/>
          </a:xfrm>
          <a:prstGeom prst="roundRect">
            <a:avLst/>
          </a:prstGeom>
          <a:solidFill>
            <a:schemeClr val="bg1">
              <a:lumMod val="6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JANUARY 28</a:t>
            </a:r>
          </a:p>
          <a:p>
            <a:pPr algn="ctr"/>
            <a:endParaRPr lang="en-US" b="1" dirty="0">
              <a:solidFill>
                <a:schemeClr val="bg1"/>
              </a:solidFill>
            </a:endParaRPr>
          </a:p>
          <a:p>
            <a:pPr algn="ctr"/>
            <a:r>
              <a:rPr lang="en-US" b="1" i="1" cap="small" dirty="0">
                <a:solidFill>
                  <a:schemeClr val="bg1"/>
                </a:solidFill>
              </a:rPr>
              <a:t>Financial Resolutions for the New Year</a:t>
            </a:r>
          </a:p>
          <a:p>
            <a:pPr algn="ctr"/>
            <a:endParaRPr lang="en-US" b="1" i="1" cap="small" dirty="0">
              <a:solidFill>
                <a:schemeClr val="bg1"/>
              </a:solidFill>
            </a:endParaRPr>
          </a:p>
        </p:txBody>
      </p:sp>
      <p:sp>
        <p:nvSpPr>
          <p:cNvPr id="3" name="Rounded Rectangle 2">
            <a:extLst>
              <a:ext uri="{FF2B5EF4-FFF2-40B4-BE49-F238E27FC236}">
                <a16:creationId xmlns:a16="http://schemas.microsoft.com/office/drawing/2014/main" id="{ACD916B9-6CBF-9713-8A34-5B666F458786}"/>
              </a:ext>
            </a:extLst>
          </p:cNvPr>
          <p:cNvSpPr/>
          <p:nvPr/>
        </p:nvSpPr>
        <p:spPr>
          <a:xfrm>
            <a:off x="2049088" y="1860179"/>
            <a:ext cx="1780825" cy="3276094"/>
          </a:xfrm>
          <a:prstGeom prst="roundRect">
            <a:avLst/>
          </a:prstGeom>
          <a:solidFill>
            <a:schemeClr val="bg1">
              <a:lumMod val="6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FEBRUARY 17</a:t>
            </a:r>
          </a:p>
          <a:p>
            <a:pPr algn="ctr"/>
            <a:endParaRPr lang="en-US" b="1" dirty="0">
              <a:solidFill>
                <a:schemeClr val="bg1"/>
              </a:solidFill>
            </a:endParaRPr>
          </a:p>
          <a:p>
            <a:pPr algn="ctr"/>
            <a:r>
              <a:rPr lang="en-US" b="1" i="1" cap="small" dirty="0">
                <a:solidFill>
                  <a:schemeClr val="bg1"/>
                </a:solidFill>
              </a:rPr>
              <a:t>Financial Planning for International Students</a:t>
            </a:r>
          </a:p>
        </p:txBody>
      </p:sp>
      <p:sp>
        <p:nvSpPr>
          <p:cNvPr id="5" name="Rounded Rectangle 4">
            <a:extLst>
              <a:ext uri="{FF2B5EF4-FFF2-40B4-BE49-F238E27FC236}">
                <a16:creationId xmlns:a16="http://schemas.microsoft.com/office/drawing/2014/main" id="{372F29F5-F6FA-0F42-B44F-B58EF4C52978}"/>
              </a:ext>
            </a:extLst>
          </p:cNvPr>
          <p:cNvSpPr/>
          <p:nvPr/>
        </p:nvSpPr>
        <p:spPr>
          <a:xfrm>
            <a:off x="3929073" y="1860179"/>
            <a:ext cx="1780825" cy="3276094"/>
          </a:xfrm>
          <a:prstGeom prst="roundRect">
            <a:avLst/>
          </a:prstGeom>
          <a:solidFill>
            <a:schemeClr val="bg1">
              <a:lumMod val="6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MARCH 25</a:t>
            </a:r>
          </a:p>
          <a:p>
            <a:pPr algn="ctr"/>
            <a:endParaRPr lang="en-US" b="1" dirty="0">
              <a:solidFill>
                <a:schemeClr val="bg1"/>
              </a:solidFill>
            </a:endParaRPr>
          </a:p>
          <a:p>
            <a:pPr algn="ctr"/>
            <a:r>
              <a:rPr lang="en-US" b="1" i="1" cap="small" dirty="0">
                <a:solidFill>
                  <a:schemeClr val="bg1"/>
                </a:solidFill>
              </a:rPr>
              <a:t>Tax </a:t>
            </a:r>
            <a:br>
              <a:rPr lang="en-US" b="1" i="1" cap="small" dirty="0">
                <a:solidFill>
                  <a:schemeClr val="bg1"/>
                </a:solidFill>
              </a:rPr>
            </a:br>
            <a:r>
              <a:rPr lang="en-US" b="1" i="1" cap="small" dirty="0">
                <a:solidFill>
                  <a:schemeClr val="bg1"/>
                </a:solidFill>
              </a:rPr>
              <a:t>Planning Strategies</a:t>
            </a:r>
          </a:p>
          <a:p>
            <a:pPr algn="ctr"/>
            <a:endParaRPr lang="en-US" b="1" i="1" cap="small" dirty="0">
              <a:solidFill>
                <a:schemeClr val="bg1"/>
              </a:solidFill>
            </a:endParaRPr>
          </a:p>
        </p:txBody>
      </p:sp>
      <p:sp>
        <p:nvSpPr>
          <p:cNvPr id="7" name="Rounded Rectangle 6">
            <a:extLst>
              <a:ext uri="{FF2B5EF4-FFF2-40B4-BE49-F238E27FC236}">
                <a16:creationId xmlns:a16="http://schemas.microsoft.com/office/drawing/2014/main" id="{EA33FA28-BD26-0A4E-280D-ED47DC758149}"/>
              </a:ext>
            </a:extLst>
          </p:cNvPr>
          <p:cNvSpPr/>
          <p:nvPr/>
        </p:nvSpPr>
        <p:spPr>
          <a:xfrm>
            <a:off x="9109682" y="1585746"/>
            <a:ext cx="2622546" cy="3935330"/>
          </a:xfrm>
          <a:prstGeom prst="roundRect">
            <a:avLst/>
          </a:prstGeom>
          <a:solidFill>
            <a:schemeClr val="tx1"/>
          </a:solid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bg1"/>
                </a:solidFill>
              </a:rPr>
              <a:t>APRIL 8</a:t>
            </a:r>
          </a:p>
          <a:p>
            <a:pPr algn="ctr"/>
            <a:endParaRPr lang="en-US" sz="2600" b="1" dirty="0">
              <a:solidFill>
                <a:schemeClr val="bg1"/>
              </a:solidFill>
            </a:endParaRPr>
          </a:p>
          <a:p>
            <a:pPr algn="ctr"/>
            <a:r>
              <a:rPr lang="en-US" sz="2600" b="1" i="1" cap="small" dirty="0">
                <a:solidFill>
                  <a:schemeClr val="bg1"/>
                </a:solidFill>
              </a:rPr>
              <a:t>Career Planning</a:t>
            </a:r>
            <a:br>
              <a:rPr lang="en-US" sz="2600" b="1" i="1" cap="small" dirty="0">
                <a:solidFill>
                  <a:schemeClr val="bg1"/>
                </a:solidFill>
              </a:rPr>
            </a:br>
            <a:r>
              <a:rPr lang="en-US" sz="2600" b="1" i="1" cap="small" dirty="0">
                <a:solidFill>
                  <a:schemeClr val="bg1"/>
                </a:solidFill>
              </a:rPr>
              <a:t>&amp; Financial Planning </a:t>
            </a:r>
          </a:p>
          <a:p>
            <a:pPr algn="ctr"/>
            <a:endParaRPr lang="en-US" sz="2600" b="1" i="1" cap="small" dirty="0">
              <a:solidFill>
                <a:schemeClr val="bg1"/>
              </a:solidFill>
            </a:endParaRPr>
          </a:p>
        </p:txBody>
      </p:sp>
      <p:sp>
        <p:nvSpPr>
          <p:cNvPr id="4" name="Rounded Rectangle 3">
            <a:extLst>
              <a:ext uri="{FF2B5EF4-FFF2-40B4-BE49-F238E27FC236}">
                <a16:creationId xmlns:a16="http://schemas.microsoft.com/office/drawing/2014/main" id="{F680AFA6-8305-04BD-0BAF-BC458ED850E5}"/>
              </a:ext>
            </a:extLst>
          </p:cNvPr>
          <p:cNvSpPr/>
          <p:nvPr/>
        </p:nvSpPr>
        <p:spPr>
          <a:xfrm>
            <a:off x="6047552" y="1318757"/>
            <a:ext cx="2743200" cy="4761095"/>
          </a:xfrm>
          <a:prstGeom prst="roundRect">
            <a:avLst/>
          </a:prstGeom>
          <a:solidFill>
            <a:srgbClr val="526DAE"/>
          </a:solid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APRIL 9 </a:t>
            </a:r>
            <a:br>
              <a:rPr lang="en-US" sz="2000" b="1" dirty="0">
                <a:solidFill>
                  <a:schemeClr val="bg1"/>
                </a:solidFill>
              </a:rPr>
            </a:br>
            <a:endParaRPr lang="en-US" sz="2000" b="1" dirty="0">
              <a:solidFill>
                <a:schemeClr val="bg1"/>
              </a:solidFill>
            </a:endParaRPr>
          </a:p>
          <a:p>
            <a:pPr algn="ctr"/>
            <a:r>
              <a:rPr lang="en-US" sz="2000" b="1" i="1" cap="small" dirty="0">
                <a:solidFill>
                  <a:schemeClr val="bg1"/>
                </a:solidFill>
              </a:rPr>
              <a:t>Translating your Academic Training &amp; Research Skills into Industry &amp; Entrepreneurial Futures with Opportunity Machine</a:t>
            </a:r>
          </a:p>
          <a:p>
            <a:pPr algn="ctr"/>
            <a:br>
              <a:rPr lang="en-US" sz="2000" b="1" i="1" cap="small" dirty="0">
                <a:solidFill>
                  <a:schemeClr val="bg1"/>
                </a:solidFill>
              </a:rPr>
            </a:br>
            <a:r>
              <a:rPr lang="en-US" sz="2000" b="1" i="1" cap="small" dirty="0">
                <a:solidFill>
                  <a:schemeClr val="bg1"/>
                </a:solidFill>
              </a:rPr>
              <a:t>@ Opportunity Machine Downtown</a:t>
            </a:r>
          </a:p>
          <a:p>
            <a:pPr algn="ctr"/>
            <a:endParaRPr lang="en-US" sz="2000" b="1" i="1" cap="small" dirty="0">
              <a:solidFill>
                <a:schemeClr val="bg1"/>
              </a:solidFill>
            </a:endParaRPr>
          </a:p>
        </p:txBody>
      </p:sp>
      <p:pic>
        <p:nvPicPr>
          <p:cNvPr id="6" name="Picture 5">
            <a:extLst>
              <a:ext uri="{FF2B5EF4-FFF2-40B4-BE49-F238E27FC236}">
                <a16:creationId xmlns:a16="http://schemas.microsoft.com/office/drawing/2014/main" id="{A5122614-D983-8F84-8A47-C4574053A830}"/>
              </a:ext>
            </a:extLst>
          </p:cNvPr>
          <p:cNvPicPr>
            <a:picLocks noChangeAspect="1"/>
          </p:cNvPicPr>
          <p:nvPr/>
        </p:nvPicPr>
        <p:blipFill>
          <a:blip r:embed="rId2"/>
          <a:stretch>
            <a:fillRect/>
          </a:stretch>
        </p:blipFill>
        <p:spPr>
          <a:xfrm>
            <a:off x="6875388" y="5740738"/>
            <a:ext cx="1087527" cy="891843"/>
          </a:xfrm>
          <a:prstGeom prst="rect">
            <a:avLst/>
          </a:prstGeom>
        </p:spPr>
      </p:pic>
    </p:spTree>
    <p:extLst>
      <p:ext uri="{BB962C8B-B14F-4D97-AF65-F5344CB8AC3E}">
        <p14:creationId xmlns:p14="http://schemas.microsoft.com/office/powerpoint/2010/main" val="27502965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Owning Your Financial Future</a:t>
            </a:r>
          </a:p>
        </p:txBody>
      </p:sp>
      <p:sp>
        <p:nvSpPr>
          <p:cNvPr id="3" name="Rounded Rectangle 2">
            <a:extLst>
              <a:ext uri="{FF2B5EF4-FFF2-40B4-BE49-F238E27FC236}">
                <a16:creationId xmlns:a16="http://schemas.microsoft.com/office/drawing/2014/main" id="{D53C31E6-C6D8-064C-A958-74D32146B58C}"/>
              </a:ext>
            </a:extLst>
          </p:cNvPr>
          <p:cNvSpPr/>
          <p:nvPr/>
        </p:nvSpPr>
        <p:spPr>
          <a:xfrm>
            <a:off x="4493780" y="1213001"/>
            <a:ext cx="3204437" cy="722696"/>
          </a:xfrm>
          <a:prstGeom prst="roundRect">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YOUR VALUES</a:t>
            </a:r>
          </a:p>
        </p:txBody>
      </p:sp>
      <p:sp>
        <p:nvSpPr>
          <p:cNvPr id="25" name="Rounded Rectangle 24">
            <a:extLst>
              <a:ext uri="{FF2B5EF4-FFF2-40B4-BE49-F238E27FC236}">
                <a16:creationId xmlns:a16="http://schemas.microsoft.com/office/drawing/2014/main" id="{F0CFA2F0-D932-AC48-B018-ED8275B2BF0A}"/>
              </a:ext>
            </a:extLst>
          </p:cNvPr>
          <p:cNvSpPr/>
          <p:nvPr/>
        </p:nvSpPr>
        <p:spPr>
          <a:xfrm>
            <a:off x="4267199" y="2248667"/>
            <a:ext cx="3657600" cy="722696"/>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YOUR GOALS</a:t>
            </a:r>
          </a:p>
        </p:txBody>
      </p:sp>
      <p:sp>
        <p:nvSpPr>
          <p:cNvPr id="26" name="Rounded Rectangle 25">
            <a:extLst>
              <a:ext uri="{FF2B5EF4-FFF2-40B4-BE49-F238E27FC236}">
                <a16:creationId xmlns:a16="http://schemas.microsoft.com/office/drawing/2014/main" id="{5FBBCEA9-EBDF-CD4C-9379-6E086AE9ED96}"/>
              </a:ext>
            </a:extLst>
          </p:cNvPr>
          <p:cNvSpPr/>
          <p:nvPr/>
        </p:nvSpPr>
        <p:spPr>
          <a:xfrm>
            <a:off x="4796562" y="2994577"/>
            <a:ext cx="2598875" cy="459999"/>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Career</a:t>
            </a:r>
          </a:p>
        </p:txBody>
      </p:sp>
      <p:sp>
        <p:nvSpPr>
          <p:cNvPr id="28" name="Rounded Rectangle 27">
            <a:extLst>
              <a:ext uri="{FF2B5EF4-FFF2-40B4-BE49-F238E27FC236}">
                <a16:creationId xmlns:a16="http://schemas.microsoft.com/office/drawing/2014/main" id="{D643C296-9584-8449-B0C6-9BD11C30C601}"/>
              </a:ext>
            </a:extLst>
          </p:cNvPr>
          <p:cNvSpPr/>
          <p:nvPr/>
        </p:nvSpPr>
        <p:spPr>
          <a:xfrm>
            <a:off x="7471637" y="2994577"/>
            <a:ext cx="2598875" cy="459999"/>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Family</a:t>
            </a:r>
          </a:p>
        </p:txBody>
      </p:sp>
      <p:sp>
        <p:nvSpPr>
          <p:cNvPr id="29" name="Rounded Rectangle 28">
            <a:extLst>
              <a:ext uri="{FF2B5EF4-FFF2-40B4-BE49-F238E27FC236}">
                <a16:creationId xmlns:a16="http://schemas.microsoft.com/office/drawing/2014/main" id="{F4CC8E6D-533D-8143-986F-25B75942206E}"/>
              </a:ext>
            </a:extLst>
          </p:cNvPr>
          <p:cNvSpPr/>
          <p:nvPr/>
        </p:nvSpPr>
        <p:spPr>
          <a:xfrm>
            <a:off x="2121487" y="2994577"/>
            <a:ext cx="2598875" cy="459999"/>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Education</a:t>
            </a:r>
          </a:p>
        </p:txBody>
      </p:sp>
      <p:sp>
        <p:nvSpPr>
          <p:cNvPr id="30" name="Rounded Rectangle 29">
            <a:extLst>
              <a:ext uri="{FF2B5EF4-FFF2-40B4-BE49-F238E27FC236}">
                <a16:creationId xmlns:a16="http://schemas.microsoft.com/office/drawing/2014/main" id="{06838B02-27E1-914E-8454-9C2A7B856710}"/>
              </a:ext>
            </a:extLst>
          </p:cNvPr>
          <p:cNvSpPr/>
          <p:nvPr/>
        </p:nvSpPr>
        <p:spPr>
          <a:xfrm>
            <a:off x="3847243" y="3780584"/>
            <a:ext cx="4652542" cy="722696"/>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FINANCIAL STRATEGIES</a:t>
            </a:r>
          </a:p>
        </p:txBody>
      </p:sp>
      <p:sp>
        <p:nvSpPr>
          <p:cNvPr id="31" name="Rounded Rectangle 30">
            <a:extLst>
              <a:ext uri="{FF2B5EF4-FFF2-40B4-BE49-F238E27FC236}">
                <a16:creationId xmlns:a16="http://schemas.microsoft.com/office/drawing/2014/main" id="{FA4F7E42-6B02-D749-BCDC-981324BD1602}"/>
              </a:ext>
            </a:extLst>
          </p:cNvPr>
          <p:cNvSpPr/>
          <p:nvPr/>
        </p:nvSpPr>
        <p:spPr>
          <a:xfrm>
            <a:off x="758965" y="4606390"/>
            <a:ext cx="2598875" cy="1013250"/>
          </a:xfrm>
          <a:prstGeom prst="roundRect">
            <a:avLst/>
          </a:prstGeom>
          <a:solidFill>
            <a:schemeClr val="accent1">
              <a:lumMod val="20000"/>
              <a:lumOff val="80000"/>
            </a:scheme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Investing</a:t>
            </a:r>
          </a:p>
        </p:txBody>
      </p:sp>
      <p:sp>
        <p:nvSpPr>
          <p:cNvPr id="32" name="Rounded Rectangle 31">
            <a:extLst>
              <a:ext uri="{FF2B5EF4-FFF2-40B4-BE49-F238E27FC236}">
                <a16:creationId xmlns:a16="http://schemas.microsoft.com/office/drawing/2014/main" id="{18318BA2-A959-D941-9A32-851411F4C47A}"/>
              </a:ext>
            </a:extLst>
          </p:cNvPr>
          <p:cNvSpPr/>
          <p:nvPr/>
        </p:nvSpPr>
        <p:spPr>
          <a:xfrm>
            <a:off x="6127541" y="4606390"/>
            <a:ext cx="2598875" cy="1013250"/>
          </a:xfrm>
          <a:prstGeom prst="roundRect">
            <a:avLst/>
          </a:prstGeom>
          <a:solidFill>
            <a:schemeClr val="accent1">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tx1"/>
                </a:solidFill>
              </a:rPr>
              <a:t>Debt Management</a:t>
            </a:r>
          </a:p>
        </p:txBody>
      </p:sp>
      <p:sp>
        <p:nvSpPr>
          <p:cNvPr id="33" name="Rounded Rectangle 32">
            <a:extLst>
              <a:ext uri="{FF2B5EF4-FFF2-40B4-BE49-F238E27FC236}">
                <a16:creationId xmlns:a16="http://schemas.microsoft.com/office/drawing/2014/main" id="{9E2E315C-0D49-2440-A3F2-682CE227D778}"/>
              </a:ext>
            </a:extLst>
          </p:cNvPr>
          <p:cNvSpPr/>
          <p:nvPr/>
        </p:nvSpPr>
        <p:spPr>
          <a:xfrm>
            <a:off x="3420924" y="4617097"/>
            <a:ext cx="2598875" cy="1028488"/>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Income &amp; Expense Management</a:t>
            </a:r>
          </a:p>
        </p:txBody>
      </p:sp>
      <p:sp>
        <p:nvSpPr>
          <p:cNvPr id="34" name="Rounded Rectangle 33">
            <a:extLst>
              <a:ext uri="{FF2B5EF4-FFF2-40B4-BE49-F238E27FC236}">
                <a16:creationId xmlns:a16="http://schemas.microsoft.com/office/drawing/2014/main" id="{D3E10B83-F223-2941-AFE3-12DF5222609F}"/>
              </a:ext>
            </a:extLst>
          </p:cNvPr>
          <p:cNvSpPr/>
          <p:nvPr/>
        </p:nvSpPr>
        <p:spPr>
          <a:xfrm>
            <a:off x="8834158" y="4586066"/>
            <a:ext cx="2598875" cy="1028488"/>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tx1"/>
                </a:solidFill>
              </a:rPr>
              <a:t>Taxes, Insurance &amp; Other</a:t>
            </a:r>
          </a:p>
        </p:txBody>
      </p:sp>
      <p:cxnSp>
        <p:nvCxnSpPr>
          <p:cNvPr id="4" name="Straight Arrow Connector 3">
            <a:extLst>
              <a:ext uri="{FF2B5EF4-FFF2-40B4-BE49-F238E27FC236}">
                <a16:creationId xmlns:a16="http://schemas.microsoft.com/office/drawing/2014/main" id="{A3130A78-A675-64AE-DBC7-500367A5819D}"/>
              </a:ext>
            </a:extLst>
          </p:cNvPr>
          <p:cNvCxnSpPr>
            <a:cxnSpLocks/>
          </p:cNvCxnSpPr>
          <p:nvPr/>
        </p:nvCxnSpPr>
        <p:spPr>
          <a:xfrm>
            <a:off x="4673795" y="1822652"/>
            <a:ext cx="451287" cy="1514000"/>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3DD88E1B-3963-23DA-970D-CDE1938DCB90}"/>
              </a:ext>
            </a:extLst>
          </p:cNvPr>
          <p:cNvCxnSpPr>
            <a:cxnSpLocks/>
          </p:cNvCxnSpPr>
          <p:nvPr/>
        </p:nvCxnSpPr>
        <p:spPr>
          <a:xfrm flipH="1">
            <a:off x="7066919" y="1822652"/>
            <a:ext cx="358990" cy="1514000"/>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0267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48583"/>
            <a:ext cx="10972800" cy="1021541"/>
          </a:xfrm>
        </p:spPr>
        <p:txBody>
          <a:bodyPr>
            <a:normAutofit fontScale="90000"/>
          </a:bodyPr>
          <a:lstStyle/>
          <a:p>
            <a:r>
              <a:rPr lang="en-US" sz="5400" dirty="0"/>
              <a:t>brian.bolton@louisiana.edu</a:t>
            </a:r>
            <a:br>
              <a:rPr lang="en-US" sz="5400" u="sng" dirty="0"/>
            </a:br>
            <a:br>
              <a:rPr lang="en-US" sz="5400" dirty="0"/>
            </a:br>
            <a:r>
              <a:rPr lang="en-US" sz="4800" dirty="0"/>
              <a:t>http//:business.louisiana.edu/financeispersonal</a:t>
            </a:r>
          </a:p>
        </p:txBody>
      </p:sp>
      <p:pic>
        <p:nvPicPr>
          <p:cNvPr id="3" name="Picture 2">
            <a:extLst>
              <a:ext uri="{FF2B5EF4-FFF2-40B4-BE49-F238E27FC236}">
                <a16:creationId xmlns:a16="http://schemas.microsoft.com/office/drawing/2014/main" id="{99B1CECA-AA77-411B-B0F5-BBE959DE45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7597" y="3640580"/>
            <a:ext cx="11004803" cy="1768629"/>
          </a:xfrm>
          <a:prstGeom prst="rect">
            <a:avLst/>
          </a:prstGeom>
        </p:spPr>
      </p:pic>
    </p:spTree>
    <p:extLst>
      <p:ext uri="{BB962C8B-B14F-4D97-AF65-F5344CB8AC3E}">
        <p14:creationId xmlns:p14="http://schemas.microsoft.com/office/powerpoint/2010/main" val="249252109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60338"/>
            <a:ext cx="9144000" cy="2387600"/>
          </a:xfrm>
        </p:spPr>
        <p:txBody>
          <a:bodyPr>
            <a:normAutofit fontScale="90000"/>
          </a:bodyPr>
          <a:lstStyle/>
          <a:p>
            <a:pPr algn="ctr"/>
            <a:r>
              <a:rPr lang="en-US" sz="6700" b="1" i="1" dirty="0">
                <a:solidFill>
                  <a:schemeClr val="bg1"/>
                </a:solidFill>
                <a:latin typeface="Times New Roman" panose="02020603050405020304" pitchFamily="18" charset="0"/>
                <a:cs typeface="Times New Roman" panose="02020603050405020304" pitchFamily="18" charset="0"/>
              </a:rPr>
              <a:t>gradschool@louisiana.edu</a:t>
            </a:r>
            <a:br>
              <a:rPr lang="en-US" sz="5400" b="1" i="1" u="sng" dirty="0">
                <a:latin typeface="Times New Roman" panose="02020603050405020304" pitchFamily="18" charset="0"/>
                <a:cs typeface="Times New Roman" panose="02020603050405020304" pitchFamily="18" charset="0"/>
              </a:rPr>
            </a:br>
            <a:br>
              <a:rPr lang="en-US" sz="5400" b="1" i="1" dirty="0"/>
            </a:br>
            <a:endParaRPr lang="en-US" sz="4800" b="1" i="1" dirty="0"/>
          </a:p>
        </p:txBody>
      </p:sp>
      <p:pic>
        <p:nvPicPr>
          <p:cNvPr id="4" name="Picture 3">
            <a:extLst>
              <a:ext uri="{FF2B5EF4-FFF2-40B4-BE49-F238E27FC236}">
                <a16:creationId xmlns:a16="http://schemas.microsoft.com/office/drawing/2014/main" id="{3BADC284-CA58-6C99-1443-FAA3DA6B3FD6}"/>
              </a:ext>
            </a:extLst>
          </p:cNvPr>
          <p:cNvPicPr>
            <a:picLocks noChangeAspect="1"/>
          </p:cNvPicPr>
          <p:nvPr/>
        </p:nvPicPr>
        <p:blipFill>
          <a:blip r:embed="rId2"/>
          <a:stretch>
            <a:fillRect/>
          </a:stretch>
        </p:blipFill>
        <p:spPr>
          <a:xfrm>
            <a:off x="2101306" y="546059"/>
            <a:ext cx="7782110" cy="4958668"/>
          </a:xfrm>
          <a:prstGeom prst="rect">
            <a:avLst/>
          </a:prstGeom>
        </p:spPr>
      </p:pic>
    </p:spTree>
    <p:extLst>
      <p:ext uri="{BB962C8B-B14F-4D97-AF65-F5344CB8AC3E}">
        <p14:creationId xmlns:p14="http://schemas.microsoft.com/office/powerpoint/2010/main" val="26932377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Owning Your Financial Future</a:t>
            </a:r>
          </a:p>
        </p:txBody>
      </p:sp>
      <p:sp>
        <p:nvSpPr>
          <p:cNvPr id="3" name="Rounded Rectangle 2">
            <a:extLst>
              <a:ext uri="{FF2B5EF4-FFF2-40B4-BE49-F238E27FC236}">
                <a16:creationId xmlns:a16="http://schemas.microsoft.com/office/drawing/2014/main" id="{D53C31E6-C6D8-064C-A958-74D32146B58C}"/>
              </a:ext>
            </a:extLst>
          </p:cNvPr>
          <p:cNvSpPr/>
          <p:nvPr/>
        </p:nvSpPr>
        <p:spPr>
          <a:xfrm>
            <a:off x="4493780" y="1213001"/>
            <a:ext cx="3204437" cy="722696"/>
          </a:xfrm>
          <a:prstGeom prst="roundRect">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YOUR VALUES</a:t>
            </a:r>
          </a:p>
        </p:txBody>
      </p:sp>
      <p:sp>
        <p:nvSpPr>
          <p:cNvPr id="25" name="Rounded Rectangle 24">
            <a:extLst>
              <a:ext uri="{FF2B5EF4-FFF2-40B4-BE49-F238E27FC236}">
                <a16:creationId xmlns:a16="http://schemas.microsoft.com/office/drawing/2014/main" id="{F0CFA2F0-D932-AC48-B018-ED8275B2BF0A}"/>
              </a:ext>
            </a:extLst>
          </p:cNvPr>
          <p:cNvSpPr/>
          <p:nvPr/>
        </p:nvSpPr>
        <p:spPr>
          <a:xfrm>
            <a:off x="4267199" y="2248667"/>
            <a:ext cx="3657600" cy="722696"/>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YOUR GOALS</a:t>
            </a:r>
          </a:p>
        </p:txBody>
      </p:sp>
      <p:sp>
        <p:nvSpPr>
          <p:cNvPr id="26" name="Rounded Rectangle 25">
            <a:extLst>
              <a:ext uri="{FF2B5EF4-FFF2-40B4-BE49-F238E27FC236}">
                <a16:creationId xmlns:a16="http://schemas.microsoft.com/office/drawing/2014/main" id="{5FBBCEA9-EBDF-CD4C-9379-6E086AE9ED96}"/>
              </a:ext>
            </a:extLst>
          </p:cNvPr>
          <p:cNvSpPr/>
          <p:nvPr/>
        </p:nvSpPr>
        <p:spPr>
          <a:xfrm>
            <a:off x="4796562" y="2994577"/>
            <a:ext cx="2598875" cy="459999"/>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Career</a:t>
            </a:r>
          </a:p>
        </p:txBody>
      </p:sp>
      <p:sp>
        <p:nvSpPr>
          <p:cNvPr id="28" name="Rounded Rectangle 27">
            <a:extLst>
              <a:ext uri="{FF2B5EF4-FFF2-40B4-BE49-F238E27FC236}">
                <a16:creationId xmlns:a16="http://schemas.microsoft.com/office/drawing/2014/main" id="{D643C296-9584-8449-B0C6-9BD11C30C601}"/>
              </a:ext>
            </a:extLst>
          </p:cNvPr>
          <p:cNvSpPr/>
          <p:nvPr/>
        </p:nvSpPr>
        <p:spPr>
          <a:xfrm>
            <a:off x="7471637" y="2994577"/>
            <a:ext cx="2598875" cy="459999"/>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Family</a:t>
            </a:r>
          </a:p>
        </p:txBody>
      </p:sp>
      <p:sp>
        <p:nvSpPr>
          <p:cNvPr id="29" name="Rounded Rectangle 28">
            <a:extLst>
              <a:ext uri="{FF2B5EF4-FFF2-40B4-BE49-F238E27FC236}">
                <a16:creationId xmlns:a16="http://schemas.microsoft.com/office/drawing/2014/main" id="{F4CC8E6D-533D-8143-986F-25B75942206E}"/>
              </a:ext>
            </a:extLst>
          </p:cNvPr>
          <p:cNvSpPr/>
          <p:nvPr/>
        </p:nvSpPr>
        <p:spPr>
          <a:xfrm>
            <a:off x="2121487" y="2994577"/>
            <a:ext cx="2598875" cy="459999"/>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Education</a:t>
            </a:r>
          </a:p>
        </p:txBody>
      </p:sp>
      <p:sp>
        <p:nvSpPr>
          <p:cNvPr id="30" name="Rounded Rectangle 29">
            <a:extLst>
              <a:ext uri="{FF2B5EF4-FFF2-40B4-BE49-F238E27FC236}">
                <a16:creationId xmlns:a16="http://schemas.microsoft.com/office/drawing/2014/main" id="{06838B02-27E1-914E-8454-9C2A7B856710}"/>
              </a:ext>
            </a:extLst>
          </p:cNvPr>
          <p:cNvSpPr/>
          <p:nvPr/>
        </p:nvSpPr>
        <p:spPr>
          <a:xfrm>
            <a:off x="3847243" y="3780584"/>
            <a:ext cx="4652542" cy="722696"/>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FINANCIAL STRATEGIES</a:t>
            </a:r>
          </a:p>
        </p:txBody>
      </p:sp>
      <p:sp>
        <p:nvSpPr>
          <p:cNvPr id="31" name="Rounded Rectangle 30">
            <a:extLst>
              <a:ext uri="{FF2B5EF4-FFF2-40B4-BE49-F238E27FC236}">
                <a16:creationId xmlns:a16="http://schemas.microsoft.com/office/drawing/2014/main" id="{FA4F7E42-6B02-D749-BCDC-981324BD1602}"/>
              </a:ext>
            </a:extLst>
          </p:cNvPr>
          <p:cNvSpPr/>
          <p:nvPr/>
        </p:nvSpPr>
        <p:spPr>
          <a:xfrm>
            <a:off x="758965" y="4606390"/>
            <a:ext cx="2598875" cy="1013250"/>
          </a:xfrm>
          <a:prstGeom prst="roundRect">
            <a:avLst/>
          </a:prstGeom>
          <a:solidFill>
            <a:schemeClr val="accent1">
              <a:lumMod val="20000"/>
              <a:lumOff val="80000"/>
            </a:scheme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Investing</a:t>
            </a:r>
          </a:p>
        </p:txBody>
      </p:sp>
      <p:sp>
        <p:nvSpPr>
          <p:cNvPr id="32" name="Rounded Rectangle 31">
            <a:extLst>
              <a:ext uri="{FF2B5EF4-FFF2-40B4-BE49-F238E27FC236}">
                <a16:creationId xmlns:a16="http://schemas.microsoft.com/office/drawing/2014/main" id="{18318BA2-A959-D941-9A32-851411F4C47A}"/>
              </a:ext>
            </a:extLst>
          </p:cNvPr>
          <p:cNvSpPr/>
          <p:nvPr/>
        </p:nvSpPr>
        <p:spPr>
          <a:xfrm>
            <a:off x="6127541" y="4606390"/>
            <a:ext cx="2598875" cy="1013250"/>
          </a:xfrm>
          <a:prstGeom prst="roundRect">
            <a:avLst/>
          </a:prstGeom>
          <a:solidFill>
            <a:schemeClr val="accent1">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tx1"/>
                </a:solidFill>
              </a:rPr>
              <a:t>Debt Management</a:t>
            </a:r>
          </a:p>
        </p:txBody>
      </p:sp>
      <p:sp>
        <p:nvSpPr>
          <p:cNvPr id="33" name="Rounded Rectangle 32">
            <a:extLst>
              <a:ext uri="{FF2B5EF4-FFF2-40B4-BE49-F238E27FC236}">
                <a16:creationId xmlns:a16="http://schemas.microsoft.com/office/drawing/2014/main" id="{9E2E315C-0D49-2440-A3F2-682CE227D778}"/>
              </a:ext>
            </a:extLst>
          </p:cNvPr>
          <p:cNvSpPr/>
          <p:nvPr/>
        </p:nvSpPr>
        <p:spPr>
          <a:xfrm>
            <a:off x="3420924" y="4617097"/>
            <a:ext cx="2598875" cy="1028488"/>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Income &amp; Expense Management</a:t>
            </a:r>
          </a:p>
        </p:txBody>
      </p:sp>
      <p:sp>
        <p:nvSpPr>
          <p:cNvPr id="34" name="Rounded Rectangle 33">
            <a:extLst>
              <a:ext uri="{FF2B5EF4-FFF2-40B4-BE49-F238E27FC236}">
                <a16:creationId xmlns:a16="http://schemas.microsoft.com/office/drawing/2014/main" id="{D3E10B83-F223-2941-AFE3-12DF5222609F}"/>
              </a:ext>
            </a:extLst>
          </p:cNvPr>
          <p:cNvSpPr/>
          <p:nvPr/>
        </p:nvSpPr>
        <p:spPr>
          <a:xfrm>
            <a:off x="8834158" y="4586066"/>
            <a:ext cx="2598875" cy="1028488"/>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tx1"/>
                </a:solidFill>
              </a:rPr>
              <a:t>Taxes, Insurance &amp; Other</a:t>
            </a:r>
          </a:p>
        </p:txBody>
      </p:sp>
      <p:cxnSp>
        <p:nvCxnSpPr>
          <p:cNvPr id="2" name="Straight Arrow Connector 1">
            <a:extLst>
              <a:ext uri="{FF2B5EF4-FFF2-40B4-BE49-F238E27FC236}">
                <a16:creationId xmlns:a16="http://schemas.microsoft.com/office/drawing/2014/main" id="{B44DB77E-8139-41BA-8F2E-99B40CC2C0B9}"/>
              </a:ext>
            </a:extLst>
          </p:cNvPr>
          <p:cNvCxnSpPr>
            <a:cxnSpLocks/>
          </p:cNvCxnSpPr>
          <p:nvPr/>
        </p:nvCxnSpPr>
        <p:spPr>
          <a:xfrm flipH="1">
            <a:off x="1638496" y="1453351"/>
            <a:ext cx="2779084" cy="3132715"/>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 name="Straight Arrow Connector 3">
            <a:extLst>
              <a:ext uri="{FF2B5EF4-FFF2-40B4-BE49-F238E27FC236}">
                <a16:creationId xmlns:a16="http://schemas.microsoft.com/office/drawing/2014/main" id="{A3130A78-A675-64AE-DBC7-500367A5819D}"/>
              </a:ext>
            </a:extLst>
          </p:cNvPr>
          <p:cNvCxnSpPr>
            <a:cxnSpLocks/>
          </p:cNvCxnSpPr>
          <p:nvPr/>
        </p:nvCxnSpPr>
        <p:spPr>
          <a:xfrm flipH="1">
            <a:off x="3815053" y="1822652"/>
            <a:ext cx="858742" cy="3006636"/>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3DD88E1B-3963-23DA-970D-CDE1938DCB90}"/>
              </a:ext>
            </a:extLst>
          </p:cNvPr>
          <p:cNvCxnSpPr>
            <a:cxnSpLocks/>
          </p:cNvCxnSpPr>
          <p:nvPr/>
        </p:nvCxnSpPr>
        <p:spPr>
          <a:xfrm>
            <a:off x="7425909" y="1822652"/>
            <a:ext cx="1073876" cy="3006636"/>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89C94DC0-F986-7A33-4470-704D35168A42}"/>
              </a:ext>
            </a:extLst>
          </p:cNvPr>
          <p:cNvCxnSpPr>
            <a:cxnSpLocks/>
          </p:cNvCxnSpPr>
          <p:nvPr/>
        </p:nvCxnSpPr>
        <p:spPr>
          <a:xfrm>
            <a:off x="7817716" y="1477446"/>
            <a:ext cx="3197473" cy="3025834"/>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55891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Owning Your Financial Future</a:t>
            </a:r>
          </a:p>
        </p:txBody>
      </p:sp>
      <p:sp>
        <p:nvSpPr>
          <p:cNvPr id="3" name="Rounded Rectangle 2">
            <a:extLst>
              <a:ext uri="{FF2B5EF4-FFF2-40B4-BE49-F238E27FC236}">
                <a16:creationId xmlns:a16="http://schemas.microsoft.com/office/drawing/2014/main" id="{D53C31E6-C6D8-064C-A958-74D32146B58C}"/>
              </a:ext>
            </a:extLst>
          </p:cNvPr>
          <p:cNvSpPr/>
          <p:nvPr/>
        </p:nvSpPr>
        <p:spPr>
          <a:xfrm>
            <a:off x="4493780" y="1213001"/>
            <a:ext cx="3204437" cy="722696"/>
          </a:xfrm>
          <a:prstGeom prst="roundRect">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YOUR VALUES</a:t>
            </a:r>
          </a:p>
        </p:txBody>
      </p:sp>
      <p:sp>
        <p:nvSpPr>
          <p:cNvPr id="25" name="Rounded Rectangle 24">
            <a:extLst>
              <a:ext uri="{FF2B5EF4-FFF2-40B4-BE49-F238E27FC236}">
                <a16:creationId xmlns:a16="http://schemas.microsoft.com/office/drawing/2014/main" id="{F0CFA2F0-D932-AC48-B018-ED8275B2BF0A}"/>
              </a:ext>
            </a:extLst>
          </p:cNvPr>
          <p:cNvSpPr/>
          <p:nvPr/>
        </p:nvSpPr>
        <p:spPr>
          <a:xfrm>
            <a:off x="4267199" y="2248667"/>
            <a:ext cx="3657600" cy="722696"/>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YOUR GOALS</a:t>
            </a:r>
          </a:p>
        </p:txBody>
      </p:sp>
      <p:sp>
        <p:nvSpPr>
          <p:cNvPr id="26" name="Rounded Rectangle 25">
            <a:extLst>
              <a:ext uri="{FF2B5EF4-FFF2-40B4-BE49-F238E27FC236}">
                <a16:creationId xmlns:a16="http://schemas.microsoft.com/office/drawing/2014/main" id="{5FBBCEA9-EBDF-CD4C-9379-6E086AE9ED96}"/>
              </a:ext>
            </a:extLst>
          </p:cNvPr>
          <p:cNvSpPr/>
          <p:nvPr/>
        </p:nvSpPr>
        <p:spPr>
          <a:xfrm>
            <a:off x="4796562" y="2994577"/>
            <a:ext cx="2598875" cy="459999"/>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Career</a:t>
            </a:r>
          </a:p>
        </p:txBody>
      </p:sp>
      <p:sp>
        <p:nvSpPr>
          <p:cNvPr id="28" name="Rounded Rectangle 27">
            <a:extLst>
              <a:ext uri="{FF2B5EF4-FFF2-40B4-BE49-F238E27FC236}">
                <a16:creationId xmlns:a16="http://schemas.microsoft.com/office/drawing/2014/main" id="{D643C296-9584-8449-B0C6-9BD11C30C601}"/>
              </a:ext>
            </a:extLst>
          </p:cNvPr>
          <p:cNvSpPr/>
          <p:nvPr/>
        </p:nvSpPr>
        <p:spPr>
          <a:xfrm>
            <a:off x="7471637" y="2994577"/>
            <a:ext cx="2598875" cy="459999"/>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Family</a:t>
            </a:r>
          </a:p>
        </p:txBody>
      </p:sp>
      <p:sp>
        <p:nvSpPr>
          <p:cNvPr id="29" name="Rounded Rectangle 28">
            <a:extLst>
              <a:ext uri="{FF2B5EF4-FFF2-40B4-BE49-F238E27FC236}">
                <a16:creationId xmlns:a16="http://schemas.microsoft.com/office/drawing/2014/main" id="{F4CC8E6D-533D-8143-986F-25B75942206E}"/>
              </a:ext>
            </a:extLst>
          </p:cNvPr>
          <p:cNvSpPr/>
          <p:nvPr/>
        </p:nvSpPr>
        <p:spPr>
          <a:xfrm>
            <a:off x="2121487" y="2994577"/>
            <a:ext cx="2598875" cy="459999"/>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Education</a:t>
            </a:r>
          </a:p>
        </p:txBody>
      </p:sp>
      <p:sp>
        <p:nvSpPr>
          <p:cNvPr id="30" name="Rounded Rectangle 29">
            <a:extLst>
              <a:ext uri="{FF2B5EF4-FFF2-40B4-BE49-F238E27FC236}">
                <a16:creationId xmlns:a16="http://schemas.microsoft.com/office/drawing/2014/main" id="{06838B02-27E1-914E-8454-9C2A7B856710}"/>
              </a:ext>
            </a:extLst>
          </p:cNvPr>
          <p:cNvSpPr/>
          <p:nvPr/>
        </p:nvSpPr>
        <p:spPr>
          <a:xfrm>
            <a:off x="3847243" y="3780584"/>
            <a:ext cx="4652542" cy="722696"/>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FINANCIAL STRATEGIES</a:t>
            </a:r>
          </a:p>
        </p:txBody>
      </p:sp>
      <p:sp>
        <p:nvSpPr>
          <p:cNvPr id="31" name="Rounded Rectangle 30">
            <a:extLst>
              <a:ext uri="{FF2B5EF4-FFF2-40B4-BE49-F238E27FC236}">
                <a16:creationId xmlns:a16="http://schemas.microsoft.com/office/drawing/2014/main" id="{FA4F7E42-6B02-D749-BCDC-981324BD1602}"/>
              </a:ext>
            </a:extLst>
          </p:cNvPr>
          <p:cNvSpPr/>
          <p:nvPr/>
        </p:nvSpPr>
        <p:spPr>
          <a:xfrm>
            <a:off x="758965" y="4606390"/>
            <a:ext cx="2598875" cy="1013250"/>
          </a:xfrm>
          <a:prstGeom prst="roundRect">
            <a:avLst/>
          </a:prstGeom>
          <a:solidFill>
            <a:schemeClr val="accent1">
              <a:lumMod val="20000"/>
              <a:lumOff val="80000"/>
            </a:scheme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Investing</a:t>
            </a:r>
          </a:p>
        </p:txBody>
      </p:sp>
      <p:sp>
        <p:nvSpPr>
          <p:cNvPr id="32" name="Rounded Rectangle 31">
            <a:extLst>
              <a:ext uri="{FF2B5EF4-FFF2-40B4-BE49-F238E27FC236}">
                <a16:creationId xmlns:a16="http://schemas.microsoft.com/office/drawing/2014/main" id="{18318BA2-A959-D941-9A32-851411F4C47A}"/>
              </a:ext>
            </a:extLst>
          </p:cNvPr>
          <p:cNvSpPr/>
          <p:nvPr/>
        </p:nvSpPr>
        <p:spPr>
          <a:xfrm>
            <a:off x="6127541" y="4606390"/>
            <a:ext cx="2598875" cy="1013250"/>
          </a:xfrm>
          <a:prstGeom prst="roundRect">
            <a:avLst/>
          </a:prstGeom>
          <a:solidFill>
            <a:schemeClr val="accent1">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tx1"/>
                </a:solidFill>
              </a:rPr>
              <a:t>Debt Management</a:t>
            </a:r>
          </a:p>
        </p:txBody>
      </p:sp>
      <p:sp>
        <p:nvSpPr>
          <p:cNvPr id="33" name="Rounded Rectangle 32">
            <a:extLst>
              <a:ext uri="{FF2B5EF4-FFF2-40B4-BE49-F238E27FC236}">
                <a16:creationId xmlns:a16="http://schemas.microsoft.com/office/drawing/2014/main" id="{9E2E315C-0D49-2440-A3F2-682CE227D778}"/>
              </a:ext>
            </a:extLst>
          </p:cNvPr>
          <p:cNvSpPr/>
          <p:nvPr/>
        </p:nvSpPr>
        <p:spPr>
          <a:xfrm>
            <a:off x="3420924" y="4617097"/>
            <a:ext cx="2598875" cy="1028488"/>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Income &amp; Expense Management</a:t>
            </a:r>
          </a:p>
        </p:txBody>
      </p:sp>
      <p:sp>
        <p:nvSpPr>
          <p:cNvPr id="34" name="Rounded Rectangle 33">
            <a:extLst>
              <a:ext uri="{FF2B5EF4-FFF2-40B4-BE49-F238E27FC236}">
                <a16:creationId xmlns:a16="http://schemas.microsoft.com/office/drawing/2014/main" id="{D3E10B83-F223-2941-AFE3-12DF5222609F}"/>
              </a:ext>
            </a:extLst>
          </p:cNvPr>
          <p:cNvSpPr/>
          <p:nvPr/>
        </p:nvSpPr>
        <p:spPr>
          <a:xfrm>
            <a:off x="8834158" y="4586066"/>
            <a:ext cx="2598875" cy="1028488"/>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tx1"/>
                </a:solidFill>
              </a:rPr>
              <a:t>Taxes, Insurance &amp; Other</a:t>
            </a:r>
          </a:p>
        </p:txBody>
      </p:sp>
      <p:cxnSp>
        <p:nvCxnSpPr>
          <p:cNvPr id="2" name="Straight Arrow Connector 1">
            <a:extLst>
              <a:ext uri="{FF2B5EF4-FFF2-40B4-BE49-F238E27FC236}">
                <a16:creationId xmlns:a16="http://schemas.microsoft.com/office/drawing/2014/main" id="{B44DB77E-8139-41BA-8F2E-99B40CC2C0B9}"/>
              </a:ext>
            </a:extLst>
          </p:cNvPr>
          <p:cNvCxnSpPr>
            <a:cxnSpLocks/>
          </p:cNvCxnSpPr>
          <p:nvPr/>
        </p:nvCxnSpPr>
        <p:spPr>
          <a:xfrm flipH="1">
            <a:off x="1638496" y="1453351"/>
            <a:ext cx="2779084" cy="3132715"/>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 name="Straight Arrow Connector 3">
            <a:extLst>
              <a:ext uri="{FF2B5EF4-FFF2-40B4-BE49-F238E27FC236}">
                <a16:creationId xmlns:a16="http://schemas.microsoft.com/office/drawing/2014/main" id="{A3130A78-A675-64AE-DBC7-500367A5819D}"/>
              </a:ext>
            </a:extLst>
          </p:cNvPr>
          <p:cNvCxnSpPr>
            <a:cxnSpLocks/>
          </p:cNvCxnSpPr>
          <p:nvPr/>
        </p:nvCxnSpPr>
        <p:spPr>
          <a:xfrm flipH="1">
            <a:off x="3815053" y="1822652"/>
            <a:ext cx="858742" cy="3006636"/>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3DD88E1B-3963-23DA-970D-CDE1938DCB90}"/>
              </a:ext>
            </a:extLst>
          </p:cNvPr>
          <p:cNvCxnSpPr>
            <a:cxnSpLocks/>
          </p:cNvCxnSpPr>
          <p:nvPr/>
        </p:nvCxnSpPr>
        <p:spPr>
          <a:xfrm>
            <a:off x="7425909" y="1822652"/>
            <a:ext cx="1073876" cy="3006636"/>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89C94DC0-F986-7A33-4470-704D35168A42}"/>
              </a:ext>
            </a:extLst>
          </p:cNvPr>
          <p:cNvCxnSpPr>
            <a:cxnSpLocks/>
          </p:cNvCxnSpPr>
          <p:nvPr/>
        </p:nvCxnSpPr>
        <p:spPr>
          <a:xfrm>
            <a:off x="7817716" y="1477446"/>
            <a:ext cx="3197473" cy="3025834"/>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07FDABA9-1E2D-F484-5F9F-7A7A42FBA8FC}"/>
              </a:ext>
            </a:extLst>
          </p:cNvPr>
          <p:cNvCxnSpPr>
            <a:cxnSpLocks/>
          </p:cNvCxnSpPr>
          <p:nvPr/>
        </p:nvCxnSpPr>
        <p:spPr>
          <a:xfrm>
            <a:off x="4462189" y="3325970"/>
            <a:ext cx="868724" cy="607268"/>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1D070BF0-D66B-70A5-BF85-28817121BB58}"/>
              </a:ext>
            </a:extLst>
          </p:cNvPr>
          <p:cNvCxnSpPr>
            <a:cxnSpLocks/>
          </p:cNvCxnSpPr>
          <p:nvPr/>
        </p:nvCxnSpPr>
        <p:spPr>
          <a:xfrm flipH="1">
            <a:off x="7000307" y="3325970"/>
            <a:ext cx="817409" cy="607268"/>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556F62BE-F8F7-671A-ABA6-C223D32D25F3}"/>
              </a:ext>
            </a:extLst>
          </p:cNvPr>
          <p:cNvCxnSpPr>
            <a:cxnSpLocks/>
          </p:cNvCxnSpPr>
          <p:nvPr/>
        </p:nvCxnSpPr>
        <p:spPr>
          <a:xfrm>
            <a:off x="6237656" y="3325970"/>
            <a:ext cx="0" cy="694675"/>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619006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20991</TotalTime>
  <Words>7563</Words>
  <Application>Microsoft Macintosh PowerPoint</Application>
  <PresentationFormat>Widescreen</PresentationFormat>
  <Paragraphs>684</Paragraphs>
  <Slides>71</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71</vt:i4>
      </vt:variant>
    </vt:vector>
  </HeadingPairs>
  <TitlesOfParts>
    <vt:vector size="77" baseType="lpstr">
      <vt:lpstr>Aptos</vt: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brian.bolton@louisiana.edu  http//:business.louisiana.edu/financeispersonal</vt:lpstr>
      <vt:lpstr>gradschool@louisiana.edu  </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Week #1 August 27 &amp; 29  INTRODUCTION TO BUSINESS FINANCE  FNAN 300 Business Finance Fall 2019 Brian Bolton</dc:title>
  <dc:subject/>
  <dc:creator>Brian Bolton</dc:creator>
  <cp:keywords/>
  <dc:description/>
  <cp:lastModifiedBy>Brian J Bolton</cp:lastModifiedBy>
  <cp:revision>139</cp:revision>
  <dcterms:created xsi:type="dcterms:W3CDTF">2019-08-26T13:43:19Z</dcterms:created>
  <dcterms:modified xsi:type="dcterms:W3CDTF">2025-03-25T14:51:44Z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38202f9-8d41-4950-b014-f183e397b746_Enabled">
    <vt:lpwstr>true</vt:lpwstr>
  </property>
  <property fmtid="{D5CDD505-2E9C-101B-9397-08002B2CF9AE}" pid="3" name="MSIP_Label_638202f9-8d41-4950-b014-f183e397b746_SetDate">
    <vt:lpwstr>2023-01-11T18:42:04Z</vt:lpwstr>
  </property>
  <property fmtid="{D5CDD505-2E9C-101B-9397-08002B2CF9AE}" pid="4" name="MSIP_Label_638202f9-8d41-4950-b014-f183e397b746_Method">
    <vt:lpwstr>Standard</vt:lpwstr>
  </property>
  <property fmtid="{D5CDD505-2E9C-101B-9397-08002B2CF9AE}" pid="5" name="MSIP_Label_638202f9-8d41-4950-b014-f183e397b746_Name">
    <vt:lpwstr>defa4170-0d19-0005-0004-bc88714345d2</vt:lpwstr>
  </property>
  <property fmtid="{D5CDD505-2E9C-101B-9397-08002B2CF9AE}" pid="6" name="MSIP_Label_638202f9-8d41-4950-b014-f183e397b746_SiteId">
    <vt:lpwstr>13b3b0ce-cd75-49a4-bfea-0a03b01ff1ab</vt:lpwstr>
  </property>
  <property fmtid="{D5CDD505-2E9C-101B-9397-08002B2CF9AE}" pid="7" name="MSIP_Label_638202f9-8d41-4950-b014-f183e397b746_ActionId">
    <vt:lpwstr>8b6eb0c0-624a-4693-9f8d-f60b6f2f8747</vt:lpwstr>
  </property>
  <property fmtid="{D5CDD505-2E9C-101B-9397-08002B2CF9AE}" pid="8" name="MSIP_Label_638202f9-8d41-4950-b014-f183e397b746_ContentBits">
    <vt:lpwstr>0</vt:lpwstr>
  </property>
</Properties>
</file>