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4"/>
  </p:notesMasterIdLst>
  <p:sldIdLst>
    <p:sldId id="2286" r:id="rId2"/>
    <p:sldId id="2301" r:id="rId3"/>
    <p:sldId id="2413" r:id="rId4"/>
    <p:sldId id="2352" r:id="rId5"/>
    <p:sldId id="2353" r:id="rId6"/>
    <p:sldId id="2355" r:id="rId7"/>
    <p:sldId id="2287" r:id="rId8"/>
    <p:sldId id="2066" r:id="rId9"/>
    <p:sldId id="2065" r:id="rId10"/>
    <p:sldId id="2414" r:id="rId11"/>
    <p:sldId id="2415" r:id="rId12"/>
    <p:sldId id="2417" r:id="rId13"/>
    <p:sldId id="2416" r:id="rId14"/>
    <p:sldId id="2574" r:id="rId15"/>
    <p:sldId id="2373" r:id="rId16"/>
    <p:sldId id="2348" r:id="rId17"/>
    <p:sldId id="2372" r:id="rId18"/>
    <p:sldId id="1372" r:id="rId19"/>
    <p:sldId id="2575" r:id="rId20"/>
    <p:sldId id="2174" r:id="rId21"/>
    <p:sldId id="2330" r:id="rId22"/>
    <p:sldId id="2331" r:id="rId23"/>
    <p:sldId id="2332" r:id="rId24"/>
    <p:sldId id="2410" r:id="rId25"/>
    <p:sldId id="2109" r:id="rId26"/>
    <p:sldId id="2124" r:id="rId27"/>
    <p:sldId id="2549" r:id="rId28"/>
    <p:sldId id="2568" r:id="rId29"/>
    <p:sldId id="2569" r:id="rId30"/>
    <p:sldId id="2570" r:id="rId31"/>
    <p:sldId id="2571" r:id="rId32"/>
    <p:sldId id="2567" r:id="rId33"/>
    <p:sldId id="2427" r:id="rId34"/>
    <p:sldId id="1285" r:id="rId35"/>
    <p:sldId id="1289" r:id="rId36"/>
    <p:sldId id="1290" r:id="rId37"/>
    <p:sldId id="1292" r:id="rId38"/>
    <p:sldId id="2573" r:id="rId39"/>
    <p:sldId id="2562" r:id="rId40"/>
    <p:sldId id="2289" r:id="rId41"/>
    <p:sldId id="2563" r:id="rId42"/>
    <p:sldId id="2300" r:id="rId43"/>
    <p:sldId id="2564" r:id="rId44"/>
    <p:sldId id="2565" r:id="rId45"/>
    <p:sldId id="2551" r:id="rId46"/>
    <p:sldId id="2552" r:id="rId47"/>
    <p:sldId id="2553" r:id="rId48"/>
    <p:sldId id="2554" r:id="rId49"/>
    <p:sldId id="2555" r:id="rId50"/>
    <p:sldId id="2556" r:id="rId51"/>
    <p:sldId id="2557" r:id="rId52"/>
    <p:sldId id="2558" r:id="rId53"/>
    <p:sldId id="2559" r:id="rId54"/>
    <p:sldId id="2560" r:id="rId55"/>
    <p:sldId id="2561" r:id="rId56"/>
    <p:sldId id="2449" r:id="rId57"/>
    <p:sldId id="2294" r:id="rId58"/>
    <p:sldId id="2309" r:id="rId59"/>
    <p:sldId id="2310" r:id="rId60"/>
    <p:sldId id="2311" r:id="rId61"/>
    <p:sldId id="2312" r:id="rId62"/>
    <p:sldId id="2313" r:id="rId63"/>
    <p:sldId id="2314" r:id="rId64"/>
    <p:sldId id="2315" r:id="rId65"/>
    <p:sldId id="2316" r:id="rId66"/>
    <p:sldId id="2317" r:id="rId67"/>
    <p:sldId id="2318" r:id="rId68"/>
    <p:sldId id="2319" r:id="rId69"/>
    <p:sldId id="2100" r:id="rId70"/>
    <p:sldId id="1260" r:id="rId71"/>
    <p:sldId id="1311" r:id="rId72"/>
    <p:sldId id="2472" r:id="rId73"/>
    <p:sldId id="2473" r:id="rId74"/>
    <p:sldId id="2474" r:id="rId75"/>
    <p:sldId id="2475" r:id="rId76"/>
    <p:sldId id="2476" r:id="rId77"/>
    <p:sldId id="2530" r:id="rId78"/>
    <p:sldId id="2291" r:id="rId79"/>
    <p:sldId id="2088" r:id="rId80"/>
    <p:sldId id="2418" r:id="rId81"/>
    <p:sldId id="2351" r:id="rId82"/>
    <p:sldId id="2401"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526DAE"/>
    <a:srgbClr val="2D2D83"/>
    <a:srgbClr val="009051"/>
    <a:srgbClr val="2DB0CC"/>
    <a:srgbClr val="CF181F"/>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89"/>
    <p:restoredTop sz="94680"/>
  </p:normalViewPr>
  <p:slideViewPr>
    <p:cSldViewPr snapToGrid="0" snapToObjects="1">
      <p:cViewPr varScale="1">
        <p:scale>
          <a:sx n="111" d="100"/>
          <a:sy n="111" d="100"/>
        </p:scale>
        <p:origin x="118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39" y="2084831"/>
          <a:ext cx="2560319" cy="2560320"/>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20"/>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20"/>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20"/>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1/28/2025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886E3AD0-38D7-4747-B964-255C11827E65}"/>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37F2D84C-E8EB-D444-A2C7-66D9D30BC73A}"/>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A60D593-5FE9-D043-B7A9-C3238816CB4E}"/>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7E54401C-BAF4-4E4F-B607-0747BEEE57C3}"/>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3640580"/>
            <a:ext cx="11004803" cy="1768629"/>
          </a:xfrm>
          <a:prstGeom prst="rect">
            <a:avLst/>
          </a:prstGeom>
        </p:spPr>
      </p:pic>
    </p:spTree>
    <p:extLst>
      <p:ext uri="{BB962C8B-B14F-4D97-AF65-F5344CB8AC3E}">
        <p14:creationId xmlns:p14="http://schemas.microsoft.com/office/powerpoint/2010/main" val="375085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4651992D-26BE-834E-9924-96659ABAC4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6" name="Picture 5">
            <a:extLst>
              <a:ext uri="{FF2B5EF4-FFF2-40B4-BE49-F238E27FC236}">
                <a16:creationId xmlns:a16="http://schemas.microsoft.com/office/drawing/2014/main" id="{D15CDB3D-765F-184F-886A-35B20061EF91}"/>
              </a:ext>
            </a:extLst>
          </p:cNvPr>
          <p:cNvPicPr>
            <a:picLocks noChangeAspect="1"/>
          </p:cNvPicPr>
          <p:nvPr userDrawn="1"/>
        </p:nvPicPr>
        <p:blipFill>
          <a:blip r:embed="rId3"/>
          <a:stretch>
            <a:fillRect/>
          </a:stretch>
        </p:blipFill>
        <p:spPr>
          <a:xfrm>
            <a:off x="79314" y="5991730"/>
            <a:ext cx="819812" cy="777039"/>
          </a:xfrm>
          <a:prstGeom prst="rect">
            <a:avLst/>
          </a:prstGeom>
        </p:spPr>
      </p:pic>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DA5CB908-C9EB-3C48-A8CD-4F75E690F4D6}"/>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C843B221-EE7C-4648-98B3-D8A586921F65}"/>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96E718D-244C-3D42-ACF8-6472E022BFEE}"/>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4FED8CC2-A397-264D-9CC5-A7B5E394895A}"/>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9CB1035-14F6-5048-88B1-89319B754F99}"/>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11" name="Picture 10">
            <a:extLst>
              <a:ext uri="{FF2B5EF4-FFF2-40B4-BE49-F238E27FC236}">
                <a16:creationId xmlns:a16="http://schemas.microsoft.com/office/drawing/2014/main" id="{4148D27F-C4BD-CB47-8883-6488566CC249}"/>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6" name="Picture 5">
            <a:extLst>
              <a:ext uri="{FF2B5EF4-FFF2-40B4-BE49-F238E27FC236}">
                <a16:creationId xmlns:a16="http://schemas.microsoft.com/office/drawing/2014/main" id="{A0060912-4C38-2E41-A2DB-AA73B7C99F98}"/>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7" name="Picture 6">
            <a:extLst>
              <a:ext uri="{FF2B5EF4-FFF2-40B4-BE49-F238E27FC236}">
                <a16:creationId xmlns:a16="http://schemas.microsoft.com/office/drawing/2014/main" id="{F11FCC0D-E271-7743-B4CA-4160DA40C085}"/>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A13B99-9CCA-3444-A5C1-0EA3BE745FE2}"/>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6" name="Picture 5">
            <a:extLst>
              <a:ext uri="{FF2B5EF4-FFF2-40B4-BE49-F238E27FC236}">
                <a16:creationId xmlns:a16="http://schemas.microsoft.com/office/drawing/2014/main" id="{CC488016-B685-624C-A3CF-5CAE32BB41E0}"/>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375FB6AE-05A8-0D4E-B5CA-39BCE3D66A96}"/>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DF1A936E-0F24-5A41-A4CA-4D17D33768C0}"/>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6CF40A4A-A2B3-BA44-874D-4EFE6E62DA93}"/>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474FA423-6910-154F-BAE8-24D14EF261B1}"/>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1/28/2025</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304C16-E084-FC4C-812A-3D9CACD3D21C}"/>
              </a:ext>
            </a:extLst>
          </p:cNvPr>
          <p:cNvPicPr>
            <a:picLocks noChangeAspect="1"/>
          </p:cNvPicPr>
          <p:nvPr/>
        </p:nvPicPr>
        <p:blipFill>
          <a:blip r:embed="rId2"/>
          <a:stretch>
            <a:fillRect/>
          </a:stretch>
        </p:blipFill>
        <p:spPr>
          <a:xfrm>
            <a:off x="10167401" y="5271469"/>
            <a:ext cx="1977611" cy="1604179"/>
          </a:xfrm>
          <a:prstGeom prst="rect">
            <a:avLst/>
          </a:prstGeom>
        </p:spPr>
      </p:pic>
      <p:sp>
        <p:nvSpPr>
          <p:cNvPr id="3" name="Rectangle 2">
            <a:extLst>
              <a:ext uri="{FF2B5EF4-FFF2-40B4-BE49-F238E27FC236}">
                <a16:creationId xmlns:a16="http://schemas.microsoft.com/office/drawing/2014/main" id="{FD280C45-1E37-4342-899E-930A139437D2}"/>
              </a:ext>
            </a:extLst>
          </p:cNvPr>
          <p:cNvSpPr/>
          <p:nvPr/>
        </p:nvSpPr>
        <p:spPr>
          <a:xfrm>
            <a:off x="615655" y="254332"/>
            <a:ext cx="10960689" cy="6047809"/>
          </a:xfrm>
          <a:prstGeom prst="rect">
            <a:avLst/>
          </a:prstGeom>
        </p:spPr>
        <p:txBody>
          <a:bodyPr wrap="square">
            <a:spAutoFit/>
          </a:bodyPr>
          <a:lstStyle/>
          <a:p>
            <a:pPr algn="ctr"/>
            <a:r>
              <a:rPr lang="en-US" sz="46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MONEY MATTERS </a:t>
            </a:r>
          </a:p>
          <a:p>
            <a:pPr algn="ctr"/>
            <a:r>
              <a:rPr lang="en-US" sz="46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2025 Spring – Session #1</a:t>
            </a: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15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4000" b="1"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January 28, 2025</a:t>
            </a:r>
            <a:endParaRPr lang="en-US" sz="4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Rectangle 1">
            <a:extLst>
              <a:ext uri="{FF2B5EF4-FFF2-40B4-BE49-F238E27FC236}">
                <a16:creationId xmlns:a16="http://schemas.microsoft.com/office/drawing/2014/main" id="{24EDB4A7-683B-2014-E31E-D8D4436F6537}"/>
              </a:ext>
            </a:extLst>
          </p:cNvPr>
          <p:cNvSpPr/>
          <p:nvPr/>
        </p:nvSpPr>
        <p:spPr>
          <a:xfrm>
            <a:off x="48440" y="2105113"/>
            <a:ext cx="12082999" cy="2523768"/>
          </a:xfrm>
          <a:prstGeom prst="rect">
            <a:avLst/>
          </a:prstGeom>
          <a:solidFill>
            <a:schemeClr val="bg1">
              <a:lumMod val="95000"/>
            </a:schemeClr>
          </a:solidFill>
          <a:ln w="38100">
            <a:solidFill>
              <a:schemeClr val="tx1"/>
            </a:solidFill>
          </a:ln>
        </p:spPr>
        <p:txBody>
          <a:bodyPr wrap="square">
            <a:spAutoFit/>
          </a:bodyPr>
          <a:lstStyle/>
          <a:p>
            <a:pPr algn="ctr"/>
            <a:r>
              <a:rPr lang="en-US" sz="5400" b="1" dirty="0">
                <a:latin typeface="Calibri" panose="020F0502020204030204" pitchFamily="34" charset="0"/>
                <a:ea typeface="Times New Roman" panose="02020603050405020304" pitchFamily="18" charset="0"/>
                <a:cs typeface="Calibri" panose="020F0502020204030204" pitchFamily="34" charset="0"/>
              </a:rPr>
              <a:t>Financial Resolutions for the New Year</a:t>
            </a:r>
          </a:p>
          <a:p>
            <a:pPr algn="ct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r>
              <a:rPr lang="en-US" sz="800" b="1" dirty="0">
                <a:latin typeface="Calibri" panose="020F0502020204030204" pitchFamily="34" charset="0"/>
                <a:ea typeface="Times New Roman" panose="02020603050405020304" pitchFamily="18" charset="0"/>
                <a:cs typeface="Calibri" panose="020F0502020204030204" pitchFamily="34" charset="0"/>
              </a:rPr>
              <a:t> </a:t>
            </a:r>
            <a:endParaRPr lang="en-US" sz="8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4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Manage Your Money Today</a:t>
            </a:r>
            <a:endParaRPr lang="en-US" sz="4000"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4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Maximize Your Money in the Future</a:t>
            </a:r>
            <a:endParaRPr lang="en-US" sz="4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E5E9765B-418F-697B-6F7A-4B73D8F5A02C}"/>
              </a:ext>
            </a:extLst>
          </p:cNvPr>
          <p:cNvPicPr>
            <a:picLocks noChangeAspect="1"/>
          </p:cNvPicPr>
          <p:nvPr/>
        </p:nvPicPr>
        <p:blipFill>
          <a:blip r:embed="rId3"/>
          <a:stretch>
            <a:fillRect/>
          </a:stretch>
        </p:blipFill>
        <p:spPr>
          <a:xfrm>
            <a:off x="12112" y="5335009"/>
            <a:ext cx="1720178" cy="1529047"/>
          </a:xfrm>
          <a:prstGeom prst="rect">
            <a:avLst/>
          </a:prstGeom>
        </p:spPr>
      </p:pic>
    </p:spTree>
    <p:extLst>
      <p:ext uri="{BB962C8B-B14F-4D97-AF65-F5344CB8AC3E}">
        <p14:creationId xmlns:p14="http://schemas.microsoft.com/office/powerpoint/2010/main" val="1919535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102487" y="328735"/>
            <a:ext cx="11987026" cy="722696"/>
          </a:xfrm>
          <a:prstGeom prst="rect">
            <a:avLst/>
          </a:prstGeom>
          <a:solidFill>
            <a:schemeClr val="tx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UPDATE ON THE CURRENT STATE OF THE ECONOMY</a:t>
            </a:r>
          </a:p>
        </p:txBody>
      </p:sp>
      <p:pic>
        <p:nvPicPr>
          <p:cNvPr id="1026" name="Picture 2" descr="4,600+ Elephant In The Room Stock Photos, Pictures &amp; Royalty-Free Images -  iStock | Elephant in the room metaphor, Elephant in the room business, Elephant  in the room concept">
            <a:extLst>
              <a:ext uri="{FF2B5EF4-FFF2-40B4-BE49-F238E27FC236}">
                <a16:creationId xmlns:a16="http://schemas.microsoft.com/office/drawing/2014/main" id="{EBA3847A-FF02-8D2E-CEBC-9D8CC62CB6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273038"/>
            <a:ext cx="7772400" cy="523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123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102487" y="328735"/>
            <a:ext cx="11987026" cy="722696"/>
          </a:xfrm>
          <a:prstGeom prst="rect">
            <a:avLst/>
          </a:prstGeom>
          <a:solidFill>
            <a:schemeClr val="tx1"/>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UPDATE ON THE CURRENT STATE OF THE ECONOMY</a:t>
            </a:r>
          </a:p>
        </p:txBody>
      </p:sp>
      <p:sp>
        <p:nvSpPr>
          <p:cNvPr id="3" name="Content Placeholder 2">
            <a:extLst>
              <a:ext uri="{FF2B5EF4-FFF2-40B4-BE49-F238E27FC236}">
                <a16:creationId xmlns:a16="http://schemas.microsoft.com/office/drawing/2014/main" id="{A0C4409E-B7AE-CE8B-374A-712B49C87FF6}"/>
              </a:ext>
            </a:extLst>
          </p:cNvPr>
          <p:cNvSpPr txBox="1">
            <a:spLocks/>
          </p:cNvSpPr>
          <p:nvPr/>
        </p:nvSpPr>
        <p:spPr>
          <a:xfrm>
            <a:off x="838199" y="1326183"/>
            <a:ext cx="10503993"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3200" b="1" dirty="0"/>
              <a:t>White House plans to freeze all federal funding for grants, loans and other program assistance at 4pm this evening.</a:t>
            </a:r>
            <a:br>
              <a:rPr lang="en-US" sz="3200" b="1" dirty="0">
                <a:solidFill>
                  <a:srgbClr val="002060"/>
                </a:solidFill>
              </a:rPr>
            </a:br>
            <a:endParaRPr lang="en-US" sz="3200" b="1" dirty="0">
              <a:solidFill>
                <a:srgbClr val="002060"/>
              </a:solidFill>
            </a:endParaRPr>
          </a:p>
          <a:p>
            <a:pPr lvl="1"/>
            <a:r>
              <a:rPr lang="en-US" sz="2500" b="1" dirty="0">
                <a:solidFill>
                  <a:srgbClr val="C00000"/>
                </a:solidFill>
              </a:rPr>
              <a:t>LOANS…</a:t>
            </a:r>
          </a:p>
          <a:p>
            <a:pPr lvl="1"/>
            <a:r>
              <a:rPr lang="en-US" sz="2500" b="1" dirty="0">
                <a:solidFill>
                  <a:srgbClr val="C00000"/>
                </a:solidFill>
              </a:rPr>
              <a:t>If you have already received a federal loan, you should be able to keep the money…but you might not be able to plan on getting any more money this semester, this summer or in future terms. </a:t>
            </a:r>
          </a:p>
          <a:p>
            <a:pPr lvl="1"/>
            <a:r>
              <a:rPr lang="en-US" sz="2500" b="1" dirty="0">
                <a:solidFill>
                  <a:srgbClr val="C00000"/>
                </a:solidFill>
              </a:rPr>
              <a:t>And you will be expected to repay anything you have already borrowed, presumably based on prior terms (although that might change).</a:t>
            </a:r>
            <a:endParaRPr lang="en-US" sz="2500" b="1" dirty="0">
              <a:solidFill>
                <a:srgbClr val="002060"/>
              </a:solidFill>
            </a:endParaRPr>
          </a:p>
        </p:txBody>
      </p:sp>
    </p:spTree>
    <p:extLst>
      <p:ext uri="{BB962C8B-B14F-4D97-AF65-F5344CB8AC3E}">
        <p14:creationId xmlns:p14="http://schemas.microsoft.com/office/powerpoint/2010/main" val="359145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102487" y="328735"/>
            <a:ext cx="11987026"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UPDATE ON THE CURRENT STATE OF THE ECONOMY</a:t>
            </a:r>
          </a:p>
        </p:txBody>
      </p:sp>
      <p:sp>
        <p:nvSpPr>
          <p:cNvPr id="4" name="Content Placeholder 2">
            <a:extLst>
              <a:ext uri="{FF2B5EF4-FFF2-40B4-BE49-F238E27FC236}">
                <a16:creationId xmlns:a16="http://schemas.microsoft.com/office/drawing/2014/main" id="{2B1A7489-F45F-792F-8B10-6594852FBF1D}"/>
              </a:ext>
            </a:extLst>
          </p:cNvPr>
          <p:cNvSpPr txBox="1">
            <a:spLocks/>
          </p:cNvSpPr>
          <p:nvPr/>
        </p:nvSpPr>
        <p:spPr>
          <a:xfrm>
            <a:off x="838199" y="1326183"/>
            <a:ext cx="10503993"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3200" b="1" dirty="0"/>
              <a:t>White House plans to freeze all federal funding for grants, loans and other program assistance at 4pm this evening.</a:t>
            </a:r>
            <a:br>
              <a:rPr lang="en-US" sz="3200" b="1" dirty="0">
                <a:solidFill>
                  <a:srgbClr val="002060"/>
                </a:solidFill>
              </a:rPr>
            </a:br>
            <a:endParaRPr lang="en-US" sz="3200" b="1" dirty="0">
              <a:solidFill>
                <a:srgbClr val="002060"/>
              </a:solidFill>
            </a:endParaRPr>
          </a:p>
          <a:p>
            <a:pPr lvl="1"/>
            <a:r>
              <a:rPr lang="en-US" sz="2500" b="1" dirty="0">
                <a:solidFill>
                  <a:srgbClr val="C00000"/>
                </a:solidFill>
              </a:rPr>
              <a:t>GRANTS…</a:t>
            </a:r>
          </a:p>
          <a:p>
            <a:pPr lvl="1"/>
            <a:r>
              <a:rPr lang="en-US" sz="2500" b="1" dirty="0">
                <a:solidFill>
                  <a:srgbClr val="C00000"/>
                </a:solidFill>
              </a:rPr>
              <a:t>New grant programs and proposals will be frozen temporarily, and possibly eliminated permanently.</a:t>
            </a:r>
          </a:p>
          <a:p>
            <a:pPr lvl="1"/>
            <a:r>
              <a:rPr lang="en-US" sz="2500" b="1" dirty="0">
                <a:solidFill>
                  <a:srgbClr val="C00000"/>
                </a:solidFill>
              </a:rPr>
              <a:t>Outstanding grants…most grant money is phased in over the life of the grant (e.g. $1,000,000 over 5 years = $200,000 disbursed each year).</a:t>
            </a:r>
          </a:p>
          <a:p>
            <a:pPr lvl="2"/>
            <a:r>
              <a:rPr lang="en-US" sz="2100" b="1" dirty="0">
                <a:solidFill>
                  <a:srgbClr val="C00000"/>
                </a:solidFill>
              </a:rPr>
              <a:t>Money that has been received is probably safe.</a:t>
            </a:r>
          </a:p>
          <a:p>
            <a:pPr lvl="2"/>
            <a:r>
              <a:rPr lang="en-US" sz="2100" b="1" dirty="0">
                <a:solidFill>
                  <a:srgbClr val="C00000"/>
                </a:solidFill>
              </a:rPr>
              <a:t>Money that has been awarded but not disbursed might be frozen.</a:t>
            </a:r>
          </a:p>
          <a:p>
            <a:pPr lvl="3"/>
            <a:r>
              <a:rPr lang="en-US" sz="1900" b="1" dirty="0">
                <a:solidFill>
                  <a:srgbClr val="C00000"/>
                </a:solidFill>
              </a:rPr>
              <a:t>“…agencies may also take certain administrative actions, like closing out grants”</a:t>
            </a:r>
            <a:endParaRPr lang="en-US" sz="2500" b="1" dirty="0">
              <a:solidFill>
                <a:srgbClr val="002060"/>
              </a:solidFill>
            </a:endParaRPr>
          </a:p>
        </p:txBody>
      </p:sp>
    </p:spTree>
    <p:extLst>
      <p:ext uri="{BB962C8B-B14F-4D97-AF65-F5344CB8AC3E}">
        <p14:creationId xmlns:p14="http://schemas.microsoft.com/office/powerpoint/2010/main" val="1349245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102487" y="328735"/>
            <a:ext cx="11987026" cy="722696"/>
          </a:xfrm>
          <a:prstGeom prst="rect">
            <a:avLst/>
          </a:prstGeom>
          <a:solidFill>
            <a:schemeClr val="tx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UPDATE ON THE CURRENT STATE OF THE ECONOMY</a:t>
            </a:r>
          </a:p>
        </p:txBody>
      </p:sp>
      <p:sp>
        <p:nvSpPr>
          <p:cNvPr id="3" name="Content Placeholder 2">
            <a:extLst>
              <a:ext uri="{FF2B5EF4-FFF2-40B4-BE49-F238E27FC236}">
                <a16:creationId xmlns:a16="http://schemas.microsoft.com/office/drawing/2014/main" id="{A0C4409E-B7AE-CE8B-374A-712B49C87FF6}"/>
              </a:ext>
            </a:extLst>
          </p:cNvPr>
          <p:cNvSpPr txBox="1">
            <a:spLocks/>
          </p:cNvSpPr>
          <p:nvPr/>
        </p:nvSpPr>
        <p:spPr>
          <a:xfrm>
            <a:off x="838200" y="2028635"/>
            <a:ext cx="7585180" cy="41483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3200" b="1" dirty="0"/>
              <a:t>White House plans to freeze all federal funding for grants, loans and other program assistance at 4pm this evening.</a:t>
            </a:r>
            <a:br>
              <a:rPr lang="en-US" sz="3200" b="1" dirty="0"/>
            </a:br>
            <a:endParaRPr lang="en-US" sz="3200" b="1" dirty="0"/>
          </a:p>
          <a:p>
            <a:pPr marL="457200" indent="-457200">
              <a:buFont typeface="+mj-lt"/>
              <a:buAutoNum type="arabicPeriod"/>
            </a:pPr>
            <a:r>
              <a:rPr lang="en-US" sz="3200" b="1" dirty="0"/>
              <a:t>Use of tariffs for political purposes.</a:t>
            </a:r>
            <a:br>
              <a:rPr lang="en-US" sz="3200" b="1" dirty="0"/>
            </a:br>
            <a:endParaRPr lang="en-US" sz="3200" b="1" dirty="0"/>
          </a:p>
          <a:p>
            <a:pPr marL="457200" indent="-457200">
              <a:buFont typeface="+mj-lt"/>
              <a:buAutoNum type="arabicPeriod"/>
            </a:pPr>
            <a:r>
              <a:rPr lang="en-US" sz="3200" b="1" dirty="0"/>
              <a:t>Immigration reform and accelerated deportation initiatives.</a:t>
            </a:r>
          </a:p>
        </p:txBody>
      </p:sp>
      <p:sp>
        <p:nvSpPr>
          <p:cNvPr id="5" name="Rectangle 4">
            <a:extLst>
              <a:ext uri="{FF2B5EF4-FFF2-40B4-BE49-F238E27FC236}">
                <a16:creationId xmlns:a16="http://schemas.microsoft.com/office/drawing/2014/main" id="{11C2446A-2FA3-E859-20E7-24A9D4B67A42}"/>
              </a:ext>
            </a:extLst>
          </p:cNvPr>
          <p:cNvSpPr/>
          <p:nvPr/>
        </p:nvSpPr>
        <p:spPr>
          <a:xfrm>
            <a:off x="8423380" y="1277735"/>
            <a:ext cx="3191317" cy="72667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Economic Effect on You &amp; Me over the Short-Term</a:t>
            </a:r>
            <a:r>
              <a:rPr lang="en-US" sz="1000" dirty="0"/>
              <a:t> (6 months? 6 years?)</a:t>
            </a:r>
          </a:p>
        </p:txBody>
      </p:sp>
      <p:sp>
        <p:nvSpPr>
          <p:cNvPr id="6" name="Rectangle 5">
            <a:extLst>
              <a:ext uri="{FF2B5EF4-FFF2-40B4-BE49-F238E27FC236}">
                <a16:creationId xmlns:a16="http://schemas.microsoft.com/office/drawing/2014/main" id="{1743E411-6229-B6B7-0C70-157F32376A40}"/>
              </a:ext>
            </a:extLst>
          </p:cNvPr>
          <p:cNvSpPr/>
          <p:nvPr/>
        </p:nvSpPr>
        <p:spPr>
          <a:xfrm>
            <a:off x="8423380" y="2320311"/>
            <a:ext cx="3191317" cy="726676"/>
          </a:xfrm>
          <a:prstGeom prst="rect">
            <a:avLst/>
          </a:prstGeom>
          <a:solidFill>
            <a:srgbClr val="0000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Unequivocally Negative</a:t>
            </a:r>
            <a:br>
              <a:rPr lang="en-US" dirty="0"/>
            </a:br>
            <a:r>
              <a:rPr lang="en-US" sz="1100" dirty="0"/>
              <a:t>(Fewer jobs, higher inflation, higher interest rates)</a:t>
            </a:r>
          </a:p>
        </p:txBody>
      </p:sp>
      <p:sp>
        <p:nvSpPr>
          <p:cNvPr id="7" name="Rectangle 6">
            <a:extLst>
              <a:ext uri="{FF2B5EF4-FFF2-40B4-BE49-F238E27FC236}">
                <a16:creationId xmlns:a16="http://schemas.microsoft.com/office/drawing/2014/main" id="{E106F86C-B33B-3BBB-E008-2071281BF3A8}"/>
              </a:ext>
            </a:extLst>
          </p:cNvPr>
          <p:cNvSpPr/>
          <p:nvPr/>
        </p:nvSpPr>
        <p:spPr>
          <a:xfrm>
            <a:off x="8423380" y="3811014"/>
            <a:ext cx="3191317" cy="726676"/>
          </a:xfrm>
          <a:prstGeom prst="rect">
            <a:avLst/>
          </a:prstGeom>
          <a:solidFill>
            <a:srgbClr val="0000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Unequivocally Negative</a:t>
            </a:r>
            <a:br>
              <a:rPr lang="en-US" dirty="0"/>
            </a:br>
            <a:r>
              <a:rPr lang="en-US" sz="1100" dirty="0"/>
              <a:t>(Fewer jobs, higher inflation, higher interest rates)</a:t>
            </a:r>
          </a:p>
        </p:txBody>
      </p:sp>
      <p:sp>
        <p:nvSpPr>
          <p:cNvPr id="8" name="Rectangle 7">
            <a:extLst>
              <a:ext uri="{FF2B5EF4-FFF2-40B4-BE49-F238E27FC236}">
                <a16:creationId xmlns:a16="http://schemas.microsoft.com/office/drawing/2014/main" id="{BBA26411-EDBF-6210-1537-11FCEB644472}"/>
              </a:ext>
            </a:extLst>
          </p:cNvPr>
          <p:cNvSpPr/>
          <p:nvPr/>
        </p:nvSpPr>
        <p:spPr>
          <a:xfrm>
            <a:off x="8423379" y="5071594"/>
            <a:ext cx="3191317" cy="726676"/>
          </a:xfrm>
          <a:prstGeom prst="rect">
            <a:avLst/>
          </a:prstGeom>
          <a:solidFill>
            <a:srgbClr val="0000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Uncertain, for the entire economy, generally</a:t>
            </a:r>
            <a:endParaRPr lang="en-US" sz="1100" dirty="0"/>
          </a:p>
        </p:txBody>
      </p:sp>
    </p:spTree>
    <p:extLst>
      <p:ext uri="{BB962C8B-B14F-4D97-AF65-F5344CB8AC3E}">
        <p14:creationId xmlns:p14="http://schemas.microsoft.com/office/powerpoint/2010/main" val="279600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7FDABA9-1E2D-F484-5F9F-7A7A42FBA8FC}"/>
              </a:ext>
            </a:extLst>
          </p:cNvPr>
          <p:cNvCxnSpPr>
            <a:cxnSpLocks/>
          </p:cNvCxnSpPr>
          <p:nvPr/>
        </p:nvCxnSpPr>
        <p:spPr>
          <a:xfrm>
            <a:off x="4462189" y="3325970"/>
            <a:ext cx="868724"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D070BF0-D66B-70A5-BF85-28817121BB58}"/>
              </a:ext>
            </a:extLst>
          </p:cNvPr>
          <p:cNvCxnSpPr>
            <a:cxnSpLocks/>
          </p:cNvCxnSpPr>
          <p:nvPr/>
        </p:nvCxnSpPr>
        <p:spPr>
          <a:xfrm flipH="1">
            <a:off x="7000307" y="3325970"/>
            <a:ext cx="817409"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56F62BE-F8F7-671A-ABA6-C223D32D25F3}"/>
              </a:ext>
            </a:extLst>
          </p:cNvPr>
          <p:cNvCxnSpPr>
            <a:cxnSpLocks/>
          </p:cNvCxnSpPr>
          <p:nvPr/>
        </p:nvCxnSpPr>
        <p:spPr>
          <a:xfrm>
            <a:off x="6237656" y="3325970"/>
            <a:ext cx="0" cy="69467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2221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1122560"/>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Brian’s Top 3 Tips for </a:t>
            </a:r>
            <a:br>
              <a:rPr lang="en-US" b="1" cap="small" dirty="0">
                <a:solidFill>
                  <a:schemeClr val="bg1"/>
                </a:solidFill>
                <a:latin typeface="Calibri" panose="020F0502020204030204" pitchFamily="34" charset="0"/>
                <a:cs typeface="Calibri" panose="020F0502020204030204" pitchFamily="34" charset="0"/>
              </a:rPr>
            </a:br>
            <a:r>
              <a:rPr lang="en-US" b="1" cap="small" dirty="0">
                <a:solidFill>
                  <a:schemeClr val="bg1"/>
                </a:solidFill>
                <a:latin typeface="Calibri" panose="020F0502020204030204" pitchFamily="34" charset="0"/>
                <a:cs typeface="Calibri" panose="020F0502020204030204" pitchFamily="34" charset="0"/>
              </a:rPr>
              <a:t>Navigating an Uncertain Economy</a:t>
            </a:r>
          </a:p>
        </p:txBody>
      </p:sp>
      <p:sp>
        <p:nvSpPr>
          <p:cNvPr id="2" name="Content Placeholder 2">
            <a:extLst>
              <a:ext uri="{FF2B5EF4-FFF2-40B4-BE49-F238E27FC236}">
                <a16:creationId xmlns:a16="http://schemas.microsoft.com/office/drawing/2014/main" id="{E0B021DB-5190-A960-757B-BBF1F2E50CC1}"/>
              </a:ext>
            </a:extLst>
          </p:cNvPr>
          <p:cNvSpPr txBox="1">
            <a:spLocks/>
          </p:cNvSpPr>
          <p:nvPr/>
        </p:nvSpPr>
        <p:spPr>
          <a:xfrm>
            <a:off x="838199" y="1661020"/>
            <a:ext cx="10837053" cy="43119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a:pPr>
            <a:r>
              <a:rPr lang="en-US" sz="2400" b="1" u="sng" dirty="0">
                <a:solidFill>
                  <a:srgbClr val="006600"/>
                </a:solidFill>
              </a:rPr>
              <a:t>Cut your expenses &amp; Build your emergency fund. </a:t>
            </a:r>
            <a:br>
              <a:rPr lang="en-US" sz="2400" b="1" u="sng" dirty="0">
                <a:solidFill>
                  <a:srgbClr val="006600"/>
                </a:solidFill>
              </a:rPr>
            </a:br>
            <a:br>
              <a:rPr lang="en-US" sz="2400" b="1" u="sng" dirty="0">
                <a:solidFill>
                  <a:srgbClr val="006600"/>
                </a:solidFill>
              </a:rPr>
            </a:br>
            <a:r>
              <a:rPr lang="en-US" sz="2400" dirty="0">
                <a:solidFill>
                  <a:srgbClr val="006600"/>
                </a:solidFill>
              </a:rPr>
              <a:t>Analyze your budget and cut your discretionary expenses by 25%. Stop dining our, shop in bulk, do potluck dinners, clean out your pantry. </a:t>
            </a:r>
            <a:br>
              <a:rPr lang="en-US" sz="2400" dirty="0">
                <a:solidFill>
                  <a:srgbClr val="006600"/>
                </a:solidFill>
              </a:rPr>
            </a:br>
            <a:br>
              <a:rPr lang="en-US" sz="2400" dirty="0">
                <a:solidFill>
                  <a:srgbClr val="006600"/>
                </a:solidFill>
              </a:rPr>
            </a:br>
            <a:r>
              <a:rPr lang="en-US" sz="2400" dirty="0">
                <a:solidFill>
                  <a:srgbClr val="006600"/>
                </a:solidFill>
              </a:rPr>
              <a:t>Have a dedicated savings account with the equivalent of 3-6 months of your non-discretionary expenses in it.</a:t>
            </a:r>
            <a:br>
              <a:rPr lang="en-US" sz="2400" dirty="0">
                <a:solidFill>
                  <a:srgbClr val="006600"/>
                </a:solidFill>
              </a:rPr>
            </a:br>
            <a:br>
              <a:rPr lang="en-US" sz="2400" dirty="0">
                <a:solidFill>
                  <a:srgbClr val="006600"/>
                </a:solidFill>
              </a:rPr>
            </a:br>
            <a:r>
              <a:rPr lang="en-US" sz="2400" dirty="0">
                <a:solidFill>
                  <a:srgbClr val="006600"/>
                </a:solidFill>
              </a:rPr>
              <a:t>Your budget is one of the few things you can (kind of) control in a turbulent economy. This is the perfect time to focus on essentials, behaviors &amp; habits.</a:t>
            </a:r>
          </a:p>
        </p:txBody>
      </p:sp>
    </p:spTree>
    <p:extLst>
      <p:ext uri="{BB962C8B-B14F-4D97-AF65-F5344CB8AC3E}">
        <p14:creationId xmlns:p14="http://schemas.microsoft.com/office/powerpoint/2010/main" val="3985858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1122560"/>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Brian’s Top 3 Tips for </a:t>
            </a:r>
            <a:br>
              <a:rPr lang="en-US" b="1" cap="small" dirty="0">
                <a:solidFill>
                  <a:schemeClr val="bg1"/>
                </a:solidFill>
                <a:latin typeface="Calibri" panose="020F0502020204030204" pitchFamily="34" charset="0"/>
                <a:cs typeface="Calibri" panose="020F0502020204030204" pitchFamily="34" charset="0"/>
              </a:rPr>
            </a:br>
            <a:r>
              <a:rPr lang="en-US" b="1" cap="small" dirty="0">
                <a:solidFill>
                  <a:schemeClr val="bg1"/>
                </a:solidFill>
                <a:latin typeface="Calibri" panose="020F0502020204030204" pitchFamily="34" charset="0"/>
                <a:cs typeface="Calibri" panose="020F0502020204030204" pitchFamily="34" charset="0"/>
              </a:rPr>
              <a:t>Navigating an Uncertain Economy</a:t>
            </a:r>
          </a:p>
        </p:txBody>
      </p:sp>
      <p:sp>
        <p:nvSpPr>
          <p:cNvPr id="2" name="Content Placeholder 2">
            <a:extLst>
              <a:ext uri="{FF2B5EF4-FFF2-40B4-BE49-F238E27FC236}">
                <a16:creationId xmlns:a16="http://schemas.microsoft.com/office/drawing/2014/main" id="{E0B021DB-5190-A960-757B-BBF1F2E50CC1}"/>
              </a:ext>
            </a:extLst>
          </p:cNvPr>
          <p:cNvSpPr txBox="1">
            <a:spLocks/>
          </p:cNvSpPr>
          <p:nvPr/>
        </p:nvSpPr>
        <p:spPr>
          <a:xfrm>
            <a:off x="838199" y="1661020"/>
            <a:ext cx="10952111" cy="43119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a:pPr>
            <a:r>
              <a:rPr lang="en-US" sz="2400" b="1" u="sng" dirty="0">
                <a:solidFill>
                  <a:srgbClr val="006600"/>
                </a:solidFill>
              </a:rPr>
              <a:t>Cut your expenses &amp; Build your emergency fund. </a:t>
            </a:r>
            <a:br>
              <a:rPr lang="en-US" sz="2400" dirty="0">
                <a:solidFill>
                  <a:srgbClr val="006600"/>
                </a:solidFill>
              </a:rPr>
            </a:br>
            <a:endParaRPr lang="en-US" sz="1200" dirty="0">
              <a:solidFill>
                <a:srgbClr val="006600"/>
              </a:solidFill>
            </a:endParaRPr>
          </a:p>
          <a:p>
            <a:pPr marL="742950" indent="-742950">
              <a:buFont typeface="+mj-lt"/>
              <a:buAutoNum type="arabicPeriod"/>
            </a:pPr>
            <a:r>
              <a:rPr lang="en-US" sz="2400" b="1" u="sng" dirty="0">
                <a:solidFill>
                  <a:srgbClr val="006600"/>
                </a:solidFill>
              </a:rPr>
              <a:t>Take advantage of whatever interest rates are doing.</a:t>
            </a:r>
            <a:br>
              <a:rPr lang="en-US" sz="2400" b="1" u="sng" dirty="0">
                <a:solidFill>
                  <a:srgbClr val="006600"/>
                </a:solidFill>
              </a:rPr>
            </a:br>
            <a:r>
              <a:rPr lang="en-US" sz="2400" dirty="0">
                <a:solidFill>
                  <a:srgbClr val="006600"/>
                </a:solidFill>
              </a:rPr>
              <a:t>When they are low, refinance your mortgage, consolidate outstanding loans or credit cards (or stop using credit cards altogether). If you are close to graduating, and close to repaying student loans, learn about Income Driven Repayment or Public Service Loan Forgiveness programs </a:t>
            </a:r>
            <a:r>
              <a:rPr lang="en-US" sz="1400" dirty="0">
                <a:solidFill>
                  <a:srgbClr val="006600"/>
                </a:solidFill>
              </a:rPr>
              <a:t>(pending the White House’s impending freeze on funding)</a:t>
            </a:r>
            <a:r>
              <a:rPr lang="en-US" sz="2400" dirty="0">
                <a:solidFill>
                  <a:srgbClr val="006600"/>
                </a:solidFill>
              </a:rPr>
              <a:t>.</a:t>
            </a:r>
            <a:br>
              <a:rPr lang="en-US" sz="2400" dirty="0">
                <a:solidFill>
                  <a:srgbClr val="006600"/>
                </a:solidFill>
              </a:rPr>
            </a:br>
            <a:br>
              <a:rPr lang="en-US" sz="2400" dirty="0">
                <a:solidFill>
                  <a:srgbClr val="006600"/>
                </a:solidFill>
              </a:rPr>
            </a:br>
            <a:r>
              <a:rPr lang="en-US" sz="2400" dirty="0">
                <a:solidFill>
                  <a:srgbClr val="006600"/>
                </a:solidFill>
              </a:rPr>
              <a:t>When interest rates are high, move savings into CDs and possibly the stock market. Be proactive with your money.</a:t>
            </a:r>
          </a:p>
          <a:p>
            <a:pPr lvl="2">
              <a:buFont typeface="Wingdings" pitchFamily="2" charset="2"/>
              <a:buChar char="Ø"/>
            </a:pPr>
            <a:r>
              <a:rPr lang="en-US" sz="1800" dirty="0">
                <a:solidFill>
                  <a:srgbClr val="006600"/>
                </a:solidFill>
              </a:rPr>
              <a:t>Most savings accounts are currently paying less than 1.0%. If you have a little bit of savings, you can find a Certificate of Deposit that is earning 4.0% or more. That’s a huge difference.</a:t>
            </a:r>
          </a:p>
          <a:p>
            <a:pPr lvl="2">
              <a:buFont typeface="Wingdings" pitchFamily="2" charset="2"/>
              <a:buChar char="Ø"/>
            </a:pPr>
            <a:r>
              <a:rPr lang="en-US" sz="1800" dirty="0">
                <a:solidFill>
                  <a:srgbClr val="006600"/>
                </a:solidFill>
              </a:rPr>
              <a:t>The stock market gained over 20% in both 2023 and 2024. That’s great. And that’s higher than inflation.</a:t>
            </a:r>
          </a:p>
          <a:p>
            <a:pPr lvl="3">
              <a:buFont typeface="Wingdings" pitchFamily="2" charset="2"/>
              <a:buChar char="Ø"/>
            </a:pPr>
            <a:r>
              <a:rPr lang="en-US" sz="1400" dirty="0">
                <a:solidFill>
                  <a:srgbClr val="006600"/>
                </a:solidFill>
              </a:rPr>
              <a:t>(It lost 19% in 2022, so there will always be risk…but it may be an option if you can invest for the long run.)</a:t>
            </a:r>
          </a:p>
        </p:txBody>
      </p:sp>
    </p:spTree>
    <p:extLst>
      <p:ext uri="{BB962C8B-B14F-4D97-AF65-F5344CB8AC3E}">
        <p14:creationId xmlns:p14="http://schemas.microsoft.com/office/powerpoint/2010/main" val="2765526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1122560"/>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Brian’s Top 3 Tips for </a:t>
            </a:r>
            <a:br>
              <a:rPr lang="en-US" b="1" cap="small" dirty="0">
                <a:solidFill>
                  <a:schemeClr val="bg1"/>
                </a:solidFill>
                <a:latin typeface="Calibri" panose="020F0502020204030204" pitchFamily="34" charset="0"/>
                <a:cs typeface="Calibri" panose="020F0502020204030204" pitchFamily="34" charset="0"/>
              </a:rPr>
            </a:br>
            <a:r>
              <a:rPr lang="en-US" b="1" cap="small" dirty="0">
                <a:solidFill>
                  <a:schemeClr val="bg1"/>
                </a:solidFill>
                <a:latin typeface="Calibri" panose="020F0502020204030204" pitchFamily="34" charset="0"/>
                <a:cs typeface="Calibri" panose="020F0502020204030204" pitchFamily="34" charset="0"/>
              </a:rPr>
              <a:t>Navigating an Uncertain Economy</a:t>
            </a:r>
          </a:p>
        </p:txBody>
      </p:sp>
      <p:sp>
        <p:nvSpPr>
          <p:cNvPr id="2" name="Content Placeholder 2">
            <a:extLst>
              <a:ext uri="{FF2B5EF4-FFF2-40B4-BE49-F238E27FC236}">
                <a16:creationId xmlns:a16="http://schemas.microsoft.com/office/drawing/2014/main" id="{E0B021DB-5190-A960-757B-BBF1F2E50CC1}"/>
              </a:ext>
            </a:extLst>
          </p:cNvPr>
          <p:cNvSpPr txBox="1">
            <a:spLocks/>
          </p:cNvSpPr>
          <p:nvPr/>
        </p:nvSpPr>
        <p:spPr>
          <a:xfrm>
            <a:off x="838199" y="1661020"/>
            <a:ext cx="10837053" cy="43119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a:pPr>
            <a:r>
              <a:rPr lang="en-US" sz="2400" b="1" u="sng" dirty="0">
                <a:solidFill>
                  <a:srgbClr val="006600"/>
                </a:solidFill>
              </a:rPr>
              <a:t>Cut your expenses &amp; Build your emergency fund. </a:t>
            </a:r>
            <a:br>
              <a:rPr lang="en-US" sz="2400" dirty="0">
                <a:solidFill>
                  <a:srgbClr val="006600"/>
                </a:solidFill>
              </a:rPr>
            </a:br>
            <a:endParaRPr lang="en-US" sz="1200" dirty="0">
              <a:solidFill>
                <a:srgbClr val="006600"/>
              </a:solidFill>
            </a:endParaRPr>
          </a:p>
          <a:p>
            <a:pPr marL="742950" indent="-742950">
              <a:buFont typeface="+mj-lt"/>
              <a:buAutoNum type="arabicPeriod"/>
            </a:pPr>
            <a:r>
              <a:rPr lang="en-US" sz="2400" b="1" u="sng" dirty="0">
                <a:solidFill>
                  <a:srgbClr val="006600"/>
                </a:solidFill>
              </a:rPr>
              <a:t>Take advantage of whatever interest rates are doing.</a:t>
            </a:r>
            <a:br>
              <a:rPr lang="en-US" sz="2400" b="1" u="sng" dirty="0">
                <a:solidFill>
                  <a:srgbClr val="006600"/>
                </a:solidFill>
              </a:rPr>
            </a:br>
            <a:endParaRPr lang="en-US" sz="1200" b="1" u="sng" dirty="0">
              <a:solidFill>
                <a:srgbClr val="006600"/>
              </a:solidFill>
            </a:endParaRPr>
          </a:p>
          <a:p>
            <a:pPr marL="742950" indent="-742950">
              <a:buFont typeface="+mj-lt"/>
              <a:buAutoNum type="arabicPeriod"/>
            </a:pPr>
            <a:r>
              <a:rPr lang="en-US" sz="2400" b="1" u="sng" dirty="0">
                <a:solidFill>
                  <a:srgbClr val="006600"/>
                </a:solidFill>
              </a:rPr>
              <a:t>Finish your degree &amp; focus on your career opportunities.</a:t>
            </a:r>
            <a:br>
              <a:rPr lang="en-US" sz="2400" b="1" u="sng" dirty="0">
                <a:solidFill>
                  <a:srgbClr val="006600"/>
                </a:solidFill>
              </a:rPr>
            </a:br>
            <a:r>
              <a:rPr lang="en-US" sz="2400" dirty="0">
                <a:solidFill>
                  <a:srgbClr val="006600"/>
                </a:solidFill>
              </a:rPr>
              <a:t>Be proactive with your career planning. Look out for #1. Inflation is a much bigger problem when you’re earning a grad student stipend than when you’re earning a full-time professional salary.</a:t>
            </a:r>
            <a:br>
              <a:rPr lang="en-US" sz="2400" dirty="0">
                <a:solidFill>
                  <a:srgbClr val="006600"/>
                </a:solidFill>
              </a:rPr>
            </a:br>
            <a:br>
              <a:rPr lang="en-US" sz="2400" dirty="0">
                <a:solidFill>
                  <a:srgbClr val="006600"/>
                </a:solidFill>
              </a:rPr>
            </a:br>
            <a:r>
              <a:rPr lang="en-US" sz="2400" dirty="0">
                <a:solidFill>
                  <a:srgbClr val="006600"/>
                </a:solidFill>
              </a:rPr>
              <a:t>If you are not close to graduation, explore internship and part-time opportunities. If you are an international student, begin exploring CPT and OPT opportunities </a:t>
            </a:r>
            <a:r>
              <a:rPr lang="en-US" sz="1500" dirty="0">
                <a:solidFill>
                  <a:srgbClr val="006600"/>
                </a:solidFill>
              </a:rPr>
              <a:t>(Curricular Practical Training, for before graduation, and Optional Practical Training, for after graduation).</a:t>
            </a:r>
          </a:p>
        </p:txBody>
      </p:sp>
    </p:spTree>
    <p:extLst>
      <p:ext uri="{BB962C8B-B14F-4D97-AF65-F5344CB8AC3E}">
        <p14:creationId xmlns:p14="http://schemas.microsoft.com/office/powerpoint/2010/main" val="2074317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368651"/>
            <a:ext cx="10515600" cy="718277"/>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i="1" dirty="0">
                <a:solidFill>
                  <a:schemeClr val="bg1"/>
                </a:solidFill>
              </a:rPr>
              <a:t>TELL US WHAT YOU THINK, PLEASE</a:t>
            </a:r>
            <a:endParaRPr lang="en-US" sz="4400" dirty="0">
              <a:solidFill>
                <a:schemeClr val="bg1"/>
              </a:solidFill>
            </a:endParaRPr>
          </a:p>
        </p:txBody>
      </p:sp>
      <p:pic>
        <p:nvPicPr>
          <p:cNvPr id="1026" name="Picture 2" descr="Money Matters: New Year Resolutions">
            <a:extLst>
              <a:ext uri="{FF2B5EF4-FFF2-40B4-BE49-F238E27FC236}">
                <a16:creationId xmlns:a16="http://schemas.microsoft.com/office/drawing/2014/main" id="{E4ECB90F-FA67-D598-8385-A0845B781B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7016" y="1777042"/>
            <a:ext cx="3030028" cy="242402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qr code on a white background&#10;&#10;Description automatically generated">
            <a:extLst>
              <a:ext uri="{FF2B5EF4-FFF2-40B4-BE49-F238E27FC236}">
                <a16:creationId xmlns:a16="http://schemas.microsoft.com/office/drawing/2014/main" id="{F4C07A10-B36C-0682-1D86-21BA9AF34A73}"/>
              </a:ext>
            </a:extLst>
          </p:cNvPr>
          <p:cNvPicPr>
            <a:picLocks noChangeAspect="1"/>
          </p:cNvPicPr>
          <p:nvPr/>
        </p:nvPicPr>
        <p:blipFill>
          <a:blip r:embed="rId3"/>
          <a:stretch>
            <a:fillRect/>
          </a:stretch>
        </p:blipFill>
        <p:spPr>
          <a:xfrm>
            <a:off x="4710027" y="1244491"/>
            <a:ext cx="5244858" cy="5244858"/>
          </a:xfrm>
          <a:prstGeom prst="rect">
            <a:avLst/>
          </a:prstGeom>
        </p:spPr>
      </p:pic>
    </p:spTree>
    <p:extLst>
      <p:ext uri="{BB962C8B-B14F-4D97-AF65-F5344CB8AC3E}">
        <p14:creationId xmlns:p14="http://schemas.microsoft.com/office/powerpoint/2010/main" val="3903156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2DEAF-D5E7-CAD4-A5ED-AD7A4C77AEB3}"/>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319FAD4B-53F0-D697-CBDE-AD6BC7A59CCF}"/>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i="1" dirty="0"/>
              <a:t>You cannot escape the responsibility </a:t>
            </a:r>
          </a:p>
          <a:p>
            <a:pPr marL="0" indent="0" algn="ctr">
              <a:buNone/>
            </a:pPr>
            <a:r>
              <a:rPr lang="en-US" sz="4400" b="1" i="1" dirty="0"/>
              <a:t>of tomorrow by avoiding it today.</a:t>
            </a:r>
            <a:endParaRPr lang="en-US" sz="4400" dirty="0"/>
          </a:p>
        </p:txBody>
      </p:sp>
    </p:spTree>
    <p:extLst>
      <p:ext uri="{BB962C8B-B14F-4D97-AF65-F5344CB8AC3E}">
        <p14:creationId xmlns:p14="http://schemas.microsoft.com/office/powerpoint/2010/main" val="1097736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102487" y="328735"/>
            <a:ext cx="11987026" cy="722696"/>
          </a:xfrm>
          <a:prstGeom prst="rect">
            <a:avLst/>
          </a:prstGeom>
          <a:solidFill>
            <a:schemeClr val="tx1"/>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MONEY MATTERS SERIES: SPRING 2025</a:t>
            </a:r>
          </a:p>
        </p:txBody>
      </p:sp>
      <p:sp>
        <p:nvSpPr>
          <p:cNvPr id="9" name="Rounded Rectangle 8">
            <a:extLst>
              <a:ext uri="{FF2B5EF4-FFF2-40B4-BE49-F238E27FC236}">
                <a16:creationId xmlns:a16="http://schemas.microsoft.com/office/drawing/2014/main" id="{D7F849B1-0D24-8984-CD25-9430CC95C91C}"/>
              </a:ext>
            </a:extLst>
          </p:cNvPr>
          <p:cNvSpPr/>
          <p:nvPr/>
        </p:nvSpPr>
        <p:spPr>
          <a:xfrm>
            <a:off x="538499" y="1581348"/>
            <a:ext cx="2622546" cy="3935330"/>
          </a:xfrm>
          <a:prstGeom prst="roundRect">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JANUARY 28</a:t>
            </a:r>
          </a:p>
          <a:p>
            <a:pPr algn="ctr"/>
            <a:endParaRPr lang="en-US" sz="2600" b="1" dirty="0">
              <a:solidFill>
                <a:schemeClr val="bg1"/>
              </a:solidFill>
            </a:endParaRPr>
          </a:p>
          <a:p>
            <a:pPr algn="ctr"/>
            <a:r>
              <a:rPr lang="en-US" sz="2600" b="1" i="1" cap="small" dirty="0">
                <a:solidFill>
                  <a:schemeClr val="bg1"/>
                </a:solidFill>
              </a:rPr>
              <a:t>Financial Resolutions for the New Year</a:t>
            </a:r>
          </a:p>
          <a:p>
            <a:pPr algn="ctr"/>
            <a:endParaRPr lang="en-US" sz="2600" b="1" i="1" cap="small" dirty="0">
              <a:solidFill>
                <a:schemeClr val="bg1"/>
              </a:solidFill>
            </a:endParaRPr>
          </a:p>
        </p:txBody>
      </p:sp>
      <p:sp>
        <p:nvSpPr>
          <p:cNvPr id="3" name="Rounded Rectangle 2">
            <a:extLst>
              <a:ext uri="{FF2B5EF4-FFF2-40B4-BE49-F238E27FC236}">
                <a16:creationId xmlns:a16="http://schemas.microsoft.com/office/drawing/2014/main" id="{ACD916B9-6CBF-9713-8A34-5B666F458786}"/>
              </a:ext>
            </a:extLst>
          </p:cNvPr>
          <p:cNvSpPr/>
          <p:nvPr/>
        </p:nvSpPr>
        <p:spPr>
          <a:xfrm>
            <a:off x="3343264" y="1581347"/>
            <a:ext cx="2622546" cy="3935330"/>
          </a:xfrm>
          <a:prstGeom prst="round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FEBRUARY 17</a:t>
            </a:r>
          </a:p>
          <a:p>
            <a:pPr algn="ctr"/>
            <a:endParaRPr lang="en-US" sz="2600" b="1" dirty="0">
              <a:solidFill>
                <a:schemeClr val="bg1"/>
              </a:solidFill>
            </a:endParaRPr>
          </a:p>
          <a:p>
            <a:pPr algn="ctr"/>
            <a:r>
              <a:rPr lang="en-US" sz="2600" b="1" i="1" cap="small" dirty="0">
                <a:solidFill>
                  <a:schemeClr val="bg1"/>
                </a:solidFill>
              </a:rPr>
              <a:t>Financial Planning for International Students</a:t>
            </a:r>
          </a:p>
        </p:txBody>
      </p:sp>
      <p:sp>
        <p:nvSpPr>
          <p:cNvPr id="5" name="Rounded Rectangle 4">
            <a:extLst>
              <a:ext uri="{FF2B5EF4-FFF2-40B4-BE49-F238E27FC236}">
                <a16:creationId xmlns:a16="http://schemas.microsoft.com/office/drawing/2014/main" id="{372F29F5-F6FA-0F42-B44F-B58EF4C52978}"/>
              </a:ext>
            </a:extLst>
          </p:cNvPr>
          <p:cNvSpPr/>
          <p:nvPr/>
        </p:nvSpPr>
        <p:spPr>
          <a:xfrm>
            <a:off x="6153535" y="1581348"/>
            <a:ext cx="2622546" cy="3935330"/>
          </a:xfrm>
          <a:prstGeom prst="round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MARCH 25</a:t>
            </a:r>
          </a:p>
          <a:p>
            <a:pPr algn="ctr"/>
            <a:endParaRPr lang="en-US" sz="2600" b="1" dirty="0">
              <a:solidFill>
                <a:schemeClr val="bg1"/>
              </a:solidFill>
            </a:endParaRPr>
          </a:p>
          <a:p>
            <a:pPr algn="ctr"/>
            <a:r>
              <a:rPr lang="en-US" sz="2600" b="1" i="1" cap="small" dirty="0">
                <a:solidFill>
                  <a:schemeClr val="bg1"/>
                </a:solidFill>
              </a:rPr>
              <a:t>Tax </a:t>
            </a:r>
            <a:br>
              <a:rPr lang="en-US" sz="2600" b="1" i="1" cap="small" dirty="0">
                <a:solidFill>
                  <a:schemeClr val="bg1"/>
                </a:solidFill>
              </a:rPr>
            </a:br>
            <a:r>
              <a:rPr lang="en-US" sz="2600" b="1" i="1" cap="small" dirty="0">
                <a:solidFill>
                  <a:schemeClr val="bg1"/>
                </a:solidFill>
              </a:rPr>
              <a:t>Planning Strategies</a:t>
            </a:r>
          </a:p>
          <a:p>
            <a:pPr algn="ctr"/>
            <a:endParaRPr lang="en-US" sz="2600" b="1" i="1" cap="small" dirty="0">
              <a:solidFill>
                <a:schemeClr val="bg1"/>
              </a:solidFill>
            </a:endParaRPr>
          </a:p>
        </p:txBody>
      </p:sp>
      <p:sp>
        <p:nvSpPr>
          <p:cNvPr id="7" name="Rounded Rectangle 6">
            <a:extLst>
              <a:ext uri="{FF2B5EF4-FFF2-40B4-BE49-F238E27FC236}">
                <a16:creationId xmlns:a16="http://schemas.microsoft.com/office/drawing/2014/main" id="{EA33FA28-BD26-0A4E-280D-ED47DC758149}"/>
              </a:ext>
            </a:extLst>
          </p:cNvPr>
          <p:cNvSpPr/>
          <p:nvPr/>
        </p:nvSpPr>
        <p:spPr>
          <a:xfrm>
            <a:off x="8958300" y="1581347"/>
            <a:ext cx="2622546" cy="3935330"/>
          </a:xfrm>
          <a:prstGeom prst="round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APRIL 8</a:t>
            </a:r>
          </a:p>
          <a:p>
            <a:pPr algn="ctr"/>
            <a:endParaRPr lang="en-US" sz="2600" b="1" dirty="0">
              <a:solidFill>
                <a:schemeClr val="bg1"/>
              </a:solidFill>
            </a:endParaRPr>
          </a:p>
          <a:p>
            <a:pPr algn="ctr"/>
            <a:r>
              <a:rPr lang="en-US" sz="2600" b="1" i="1" cap="small" dirty="0">
                <a:solidFill>
                  <a:schemeClr val="bg1"/>
                </a:solidFill>
              </a:rPr>
              <a:t>Career Planning</a:t>
            </a:r>
            <a:br>
              <a:rPr lang="en-US" sz="2600" b="1" i="1" cap="small" dirty="0">
                <a:solidFill>
                  <a:schemeClr val="bg1"/>
                </a:solidFill>
              </a:rPr>
            </a:br>
            <a:r>
              <a:rPr lang="en-US" sz="2600" b="1" i="1" cap="small" dirty="0">
                <a:solidFill>
                  <a:schemeClr val="bg1"/>
                </a:solidFill>
              </a:rPr>
              <a:t>&amp; Financial Planning </a:t>
            </a:r>
          </a:p>
          <a:p>
            <a:pPr algn="ctr"/>
            <a:endParaRPr lang="en-US" sz="2600" b="1" i="1" cap="small" dirty="0">
              <a:solidFill>
                <a:schemeClr val="bg1"/>
              </a:solidFill>
            </a:endParaRPr>
          </a:p>
        </p:txBody>
      </p:sp>
    </p:spTree>
    <p:extLst>
      <p:ext uri="{BB962C8B-B14F-4D97-AF65-F5344CB8AC3E}">
        <p14:creationId xmlns:p14="http://schemas.microsoft.com/office/powerpoint/2010/main" val="874185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chemeClr val="tx1"/>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Strategies &amp; Thinking for Success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006600"/>
                </a:solidFill>
              </a:rPr>
              <a:t>What are your career goals?</a:t>
            </a:r>
          </a:p>
          <a:p>
            <a:pPr marL="0" indent="0" algn="ctr">
              <a:buNone/>
            </a:pPr>
            <a:endParaRPr lang="en-US" sz="3600" b="1" i="1" dirty="0">
              <a:solidFill>
                <a:srgbClr val="006600"/>
              </a:solidFill>
            </a:endParaRPr>
          </a:p>
          <a:p>
            <a:pPr marL="0" indent="0" algn="ctr">
              <a:buNone/>
            </a:pPr>
            <a:r>
              <a:rPr lang="en-US" sz="3600" b="1" i="1" dirty="0">
                <a:solidFill>
                  <a:srgbClr val="006600"/>
                </a:solidFill>
              </a:rPr>
              <a:t>What do you expect to be your job or career in 5 years?</a:t>
            </a:r>
          </a:p>
          <a:p>
            <a:pPr marL="0" indent="0" algn="ctr">
              <a:buNone/>
            </a:pPr>
            <a:endParaRPr lang="en-US" sz="3600" b="1" i="1" dirty="0">
              <a:solidFill>
                <a:srgbClr val="006600"/>
              </a:solidFill>
            </a:endParaRPr>
          </a:p>
          <a:p>
            <a:pPr marL="0" indent="0" algn="ctr">
              <a:buNone/>
            </a:pPr>
            <a:r>
              <a:rPr lang="en-US" sz="3600" b="1" i="1" dirty="0">
                <a:solidFill>
                  <a:srgbClr val="006600"/>
                </a:solidFill>
              </a:rPr>
              <a:t>What career advice do you have for others?</a:t>
            </a:r>
          </a:p>
        </p:txBody>
      </p:sp>
    </p:spTree>
    <p:extLst>
      <p:ext uri="{BB962C8B-B14F-4D97-AF65-F5344CB8AC3E}">
        <p14:creationId xmlns:p14="http://schemas.microsoft.com/office/powerpoint/2010/main" val="4002793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Your Ideal Job After Graduation?</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spcBef>
                <a:spcPts val="0"/>
              </a:spcBef>
              <a:spcAft>
                <a:spcPts val="0"/>
              </a:spcAft>
              <a:buFont typeface="Symbol" pitchFamily="2" charset="2"/>
              <a:buChar char=""/>
            </a:pPr>
            <a:r>
              <a:rPr lang="en-US" sz="3200" b="1"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What is your ideal job and job description?</a:t>
            </a:r>
            <a:br>
              <a:rPr lang="en-US" sz="3200" b="1"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br>
            <a:endParaRPr lang="en-US" sz="32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itchFamily="2" charset="2"/>
              <a:buChar char=""/>
            </a:pPr>
            <a:r>
              <a:rPr lang="en-US" sz="3200" b="1"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Where will you be living?</a:t>
            </a:r>
            <a:br>
              <a:rPr lang="en-US" sz="3200" b="1"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br>
            <a:endParaRPr lang="en-US" sz="32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itchFamily="2" charset="2"/>
              <a:buChar char=""/>
            </a:pPr>
            <a:r>
              <a:rPr lang="en-US" sz="3200" b="1"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Who are you with? What is your family situation?</a:t>
            </a:r>
            <a:br>
              <a:rPr lang="en-US" sz="3200" b="1"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br>
            <a:endParaRPr lang="en-US" sz="3200" b="1" i="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itchFamily="2" charset="2"/>
              <a:buChar char=""/>
            </a:pPr>
            <a:r>
              <a:rPr lang="en-US" sz="3200" b="1"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What are you working towards? </a:t>
            </a:r>
            <a:br>
              <a:rPr lang="en-US" sz="3200" b="1"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br>
            <a:r>
              <a:rPr lang="en-US" sz="3200" b="1"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What will your job be in 3-5 years?</a:t>
            </a:r>
            <a:r>
              <a:rPr lang="en-US" sz="3200" b="1" dirty="0">
                <a:solidFill>
                  <a:srgbClr val="002060"/>
                </a:solidFill>
                <a:effectLst/>
                <a:latin typeface="Calibri" panose="020F0502020204030204" pitchFamily="34" charset="0"/>
                <a:cs typeface="Calibri" panose="020F0502020204030204" pitchFamily="34" charset="0"/>
              </a:rPr>
              <a:t> </a:t>
            </a:r>
            <a:endParaRPr lang="en-US" sz="3200" b="1" i="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3737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Your Ideal </a:t>
            </a:r>
            <a:r>
              <a:rPr lang="en-US" b="1">
                <a:solidFill>
                  <a:schemeClr val="bg1"/>
                </a:solidFill>
                <a:latin typeface="Calibri" panose="020F0502020204030204" pitchFamily="34" charset="0"/>
                <a:cs typeface="Calibri" panose="020F0502020204030204" pitchFamily="34" charset="0"/>
              </a:rPr>
              <a:t>Plan B?</a:t>
            </a:r>
            <a:endParaRPr lang="en-US" b="1" dirty="0">
              <a:solidFill>
                <a:schemeClr val="bg1"/>
              </a:solidFill>
              <a:latin typeface="Calibri" panose="020F0502020204030204" pitchFamily="34" charset="0"/>
              <a:cs typeface="Calibri" panose="020F0502020204030204" pitchFamily="34" charset="0"/>
            </a:endParaRPr>
          </a:p>
        </p:txBody>
      </p:sp>
      <p:sp>
        <p:nvSpPr>
          <p:cNvPr id="2" name="Rectangle 2">
            <a:extLst>
              <a:ext uri="{FF2B5EF4-FFF2-40B4-BE49-F238E27FC236}">
                <a16:creationId xmlns:a16="http://schemas.microsoft.com/office/drawing/2014/main" id="{511F1322-7B36-8EE2-6CF3-3F6A35D22E73}"/>
              </a:ext>
            </a:extLst>
          </p:cNvPr>
          <p:cNvSpPr txBox="1">
            <a:spLocks noChangeArrowheads="1"/>
          </p:cNvSpPr>
          <p:nvPr/>
        </p:nvSpPr>
        <p:spPr bwMode="auto">
          <a:xfrm>
            <a:off x="838200" y="1431925"/>
            <a:ext cx="10670628" cy="4466257"/>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b="1" dirty="0">
              <a:solidFill>
                <a:schemeClr val="bg1"/>
              </a:solidFill>
              <a:latin typeface="Calibri" panose="020F0502020204030204" pitchFamily="34" charset="0"/>
              <a:cs typeface="Calibri" panose="020F0502020204030204" pitchFamily="34" charset="0"/>
            </a:endParaRPr>
          </a:p>
          <a:p>
            <a:pPr algn="ctr"/>
            <a:r>
              <a:rPr lang="en-US" b="1" dirty="0">
                <a:solidFill>
                  <a:schemeClr val="bg1"/>
                </a:solidFill>
                <a:latin typeface="Calibri" panose="020F0502020204030204" pitchFamily="34" charset="0"/>
                <a:cs typeface="Calibri" panose="020F0502020204030204" pitchFamily="34" charset="0"/>
              </a:rPr>
              <a:t>What If Your Plan A Doesn’t Happen?</a:t>
            </a:r>
            <a:br>
              <a:rPr lang="en-US" b="1" dirty="0">
                <a:solidFill>
                  <a:schemeClr val="bg1"/>
                </a:solidFill>
                <a:latin typeface="Calibri" panose="020F0502020204030204" pitchFamily="34" charset="0"/>
                <a:cs typeface="Calibri" panose="020F0502020204030204" pitchFamily="34" charset="0"/>
              </a:rPr>
            </a:b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What Becomes Important to You?</a:t>
            </a:r>
            <a:br>
              <a:rPr lang="en-US" b="1" dirty="0">
                <a:solidFill>
                  <a:schemeClr val="bg1"/>
                </a:solidFill>
                <a:latin typeface="Calibri" panose="020F0502020204030204" pitchFamily="34" charset="0"/>
                <a:cs typeface="Calibri" panose="020F0502020204030204" pitchFamily="34" charset="0"/>
              </a:rPr>
            </a:b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What Are Your Short-Term Possibilities?</a:t>
            </a:r>
            <a:br>
              <a:rPr lang="en-US" b="1" dirty="0">
                <a:solidFill>
                  <a:schemeClr val="bg1"/>
                </a:solidFill>
                <a:latin typeface="Calibri" panose="020F0502020204030204" pitchFamily="34" charset="0"/>
                <a:cs typeface="Calibri" panose="020F0502020204030204" pitchFamily="34" charset="0"/>
              </a:rPr>
            </a:br>
            <a:endParaRPr lang="en-US" b="1" dirty="0">
              <a:solidFill>
                <a:schemeClr val="bg1"/>
              </a:solidFill>
              <a:latin typeface="Calibri" panose="020F0502020204030204" pitchFamily="34" charset="0"/>
              <a:cs typeface="Calibri" panose="020F0502020204030204" pitchFamily="34" charset="0"/>
            </a:endParaRPr>
          </a:p>
          <a:p>
            <a:pPr algn="ctr"/>
            <a:r>
              <a:rPr lang="en-US" b="1" dirty="0">
                <a:solidFill>
                  <a:schemeClr val="bg1"/>
                </a:solidFill>
                <a:latin typeface="Calibri" panose="020F0502020204030204" pitchFamily="34" charset="0"/>
                <a:cs typeface="Calibri" panose="020F0502020204030204" pitchFamily="34" charset="0"/>
              </a:rPr>
              <a:t>What is Ys Your Ideal Plan B?</a:t>
            </a:r>
          </a:p>
        </p:txBody>
      </p:sp>
    </p:spTree>
    <p:extLst>
      <p:ext uri="{BB962C8B-B14F-4D97-AF65-F5344CB8AC3E}">
        <p14:creationId xmlns:p14="http://schemas.microsoft.com/office/powerpoint/2010/main" val="371661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Your Ideal </a:t>
            </a:r>
            <a:r>
              <a:rPr lang="en-US" b="1">
                <a:solidFill>
                  <a:schemeClr val="bg1"/>
                </a:solidFill>
                <a:latin typeface="Calibri" panose="020F0502020204030204" pitchFamily="34" charset="0"/>
                <a:cs typeface="Calibri" panose="020F0502020204030204" pitchFamily="34" charset="0"/>
              </a:rPr>
              <a:t>Plan B?</a:t>
            </a:r>
            <a:endParaRPr lang="en-US" b="1" dirty="0">
              <a:solidFill>
                <a:schemeClr val="bg1"/>
              </a:solidFill>
              <a:latin typeface="Calibri" panose="020F0502020204030204" pitchFamily="34" charset="0"/>
              <a:cs typeface="Calibri" panose="020F0502020204030204" pitchFamily="34" charset="0"/>
            </a:endParaRPr>
          </a:p>
        </p:txBody>
      </p:sp>
      <p:sp>
        <p:nvSpPr>
          <p:cNvPr id="2" name="Rectangle 2">
            <a:extLst>
              <a:ext uri="{FF2B5EF4-FFF2-40B4-BE49-F238E27FC236}">
                <a16:creationId xmlns:a16="http://schemas.microsoft.com/office/drawing/2014/main" id="{511F1322-7B36-8EE2-6CF3-3F6A35D22E73}"/>
              </a:ext>
            </a:extLst>
          </p:cNvPr>
          <p:cNvSpPr txBox="1">
            <a:spLocks noChangeArrowheads="1"/>
          </p:cNvSpPr>
          <p:nvPr/>
        </p:nvSpPr>
        <p:spPr bwMode="auto">
          <a:xfrm>
            <a:off x="838200" y="1431925"/>
            <a:ext cx="10670628" cy="4466257"/>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lvl="0" indent="-457200">
              <a:buFont typeface="Arial" panose="020B0604020202020204" pitchFamily="34" charset="0"/>
              <a:buChar char="•"/>
            </a:pPr>
            <a:endParaRPr lang="en-US" sz="2500" b="1" i="1"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500" b="1" i="1" dirty="0">
                <a:solidFill>
                  <a:schemeClr val="bg1"/>
                </a:solidFill>
                <a:latin typeface="Calibri" panose="020F0502020204030204" pitchFamily="34" charset="0"/>
                <a:cs typeface="Calibri" panose="020F0502020204030204" pitchFamily="34" charset="0"/>
              </a:rPr>
              <a:t>What could go wrong with the above Plan A? What is the biggest threat?</a:t>
            </a:r>
            <a:br>
              <a:rPr lang="en-US" sz="2500" b="1" i="1" dirty="0">
                <a:solidFill>
                  <a:schemeClr val="bg1"/>
                </a:solidFill>
                <a:latin typeface="Calibri" panose="020F0502020204030204" pitchFamily="34" charset="0"/>
                <a:cs typeface="Calibri" panose="020F0502020204030204" pitchFamily="34" charset="0"/>
              </a:rPr>
            </a:br>
            <a:endParaRPr lang="en-US" sz="2500" b="1"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500" b="1" i="1" dirty="0">
                <a:solidFill>
                  <a:schemeClr val="bg1"/>
                </a:solidFill>
                <a:latin typeface="Calibri" panose="020F0502020204030204" pitchFamily="34" charset="0"/>
                <a:cs typeface="Calibri" panose="020F0502020204030204" pitchFamily="34" charset="0"/>
              </a:rPr>
              <a:t>What is your back-up job and job description?  What is your ideal Plan B?</a:t>
            </a:r>
            <a:br>
              <a:rPr lang="en-US" sz="2500" b="1" i="1" dirty="0">
                <a:solidFill>
                  <a:schemeClr val="bg1"/>
                </a:solidFill>
                <a:latin typeface="Calibri" panose="020F0502020204030204" pitchFamily="34" charset="0"/>
                <a:cs typeface="Calibri" panose="020F0502020204030204" pitchFamily="34" charset="0"/>
              </a:rPr>
            </a:br>
            <a:endParaRPr lang="en-US" sz="2500" b="1"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500" b="1" i="1" dirty="0">
                <a:solidFill>
                  <a:schemeClr val="bg1"/>
                </a:solidFill>
                <a:latin typeface="Calibri" panose="020F0502020204030204" pitchFamily="34" charset="0"/>
                <a:cs typeface="Calibri" panose="020F0502020204030204" pitchFamily="34" charset="0"/>
              </a:rPr>
              <a:t>What can you control? What can you do today to make sure this Plan B is an option?</a:t>
            </a:r>
            <a:br>
              <a:rPr lang="en-US" sz="2500" b="1" i="1" dirty="0">
                <a:solidFill>
                  <a:schemeClr val="bg1"/>
                </a:solidFill>
                <a:latin typeface="Calibri" panose="020F0502020204030204" pitchFamily="34" charset="0"/>
                <a:cs typeface="Calibri" panose="020F0502020204030204" pitchFamily="34" charset="0"/>
              </a:rPr>
            </a:br>
            <a:endParaRPr lang="en-US" sz="2500" b="1"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500" b="1" i="1" dirty="0">
                <a:solidFill>
                  <a:schemeClr val="bg1"/>
                </a:solidFill>
                <a:latin typeface="Calibri" panose="020F0502020204030204" pitchFamily="34" charset="0"/>
                <a:cs typeface="Calibri" panose="020F0502020204030204" pitchFamily="34" charset="0"/>
              </a:rPr>
              <a:t>What can you do with your Plan B in the short-term to get to a better plan in 3-5 years?</a:t>
            </a:r>
            <a:br>
              <a:rPr lang="en-US" sz="2500" b="1" i="1" dirty="0">
                <a:solidFill>
                  <a:schemeClr val="bg1"/>
                </a:solidFill>
                <a:latin typeface="Calibri" panose="020F0502020204030204" pitchFamily="34" charset="0"/>
                <a:cs typeface="Calibri" panose="020F0502020204030204" pitchFamily="34" charset="0"/>
              </a:rPr>
            </a:br>
            <a:endParaRPr lang="en-US" sz="2500" b="1"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500" b="1" i="1" dirty="0">
                <a:solidFill>
                  <a:schemeClr val="bg1"/>
                </a:solidFill>
                <a:latin typeface="Calibri" panose="020F0502020204030204" pitchFamily="34" charset="0"/>
                <a:cs typeface="Calibri" panose="020F0502020204030204" pitchFamily="34" charset="0"/>
              </a:rPr>
              <a:t>What resources or help will you need to make this Plan B an option?</a:t>
            </a:r>
            <a:endParaRPr lang="en-US" sz="25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714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ctagon 2">
            <a:extLst>
              <a:ext uri="{FF2B5EF4-FFF2-40B4-BE49-F238E27FC236}">
                <a16:creationId xmlns:a16="http://schemas.microsoft.com/office/drawing/2014/main" id="{EC338BCC-D834-FD1E-AF2F-4F36EE6D29E6}"/>
              </a:ext>
            </a:extLst>
          </p:cNvPr>
          <p:cNvSpPr/>
          <p:nvPr/>
        </p:nvSpPr>
        <p:spPr>
          <a:xfrm>
            <a:off x="838200" y="1747547"/>
            <a:ext cx="10670628" cy="1758502"/>
          </a:xfrm>
          <a:prstGeom prst="octagon">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a:t>Plan ahead.</a:t>
            </a:r>
          </a:p>
        </p:txBody>
      </p:sp>
      <p:sp>
        <p:nvSpPr>
          <p:cNvPr id="4" name="Octagon 3">
            <a:extLst>
              <a:ext uri="{FF2B5EF4-FFF2-40B4-BE49-F238E27FC236}">
                <a16:creationId xmlns:a16="http://schemas.microsoft.com/office/drawing/2014/main" id="{91304B15-A048-92E6-96A2-6CA3B3E02A7B}"/>
              </a:ext>
            </a:extLst>
          </p:cNvPr>
          <p:cNvSpPr/>
          <p:nvPr/>
        </p:nvSpPr>
        <p:spPr>
          <a:xfrm>
            <a:off x="838199" y="3877380"/>
            <a:ext cx="10670627" cy="1609587"/>
          </a:xfrm>
          <a:prstGeom prst="octagon">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a:t>Control what you can control.</a:t>
            </a:r>
          </a:p>
        </p:txBody>
      </p:sp>
      <p:sp>
        <p:nvSpPr>
          <p:cNvPr id="6" name="Rectangle 2">
            <a:extLst>
              <a:ext uri="{FF2B5EF4-FFF2-40B4-BE49-F238E27FC236}">
                <a16:creationId xmlns:a16="http://schemas.microsoft.com/office/drawing/2014/main" id="{115FDA78-7318-EBA9-07EB-E892DA984048}"/>
              </a:ext>
            </a:extLst>
          </p:cNvPr>
          <p:cNvSpPr txBox="1">
            <a:spLocks noChangeArrowheads="1"/>
          </p:cNvSpPr>
          <p:nvPr/>
        </p:nvSpPr>
        <p:spPr bwMode="auto">
          <a:xfrm>
            <a:off x="838200" y="328735"/>
            <a:ext cx="10670628" cy="1122560"/>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Brian’s Top 3 Tips for </a:t>
            </a:r>
            <a:br>
              <a:rPr lang="en-US" b="1" cap="small" dirty="0">
                <a:solidFill>
                  <a:schemeClr val="bg1"/>
                </a:solidFill>
                <a:latin typeface="Calibri" panose="020F0502020204030204" pitchFamily="34" charset="0"/>
                <a:cs typeface="Calibri" panose="020F0502020204030204" pitchFamily="34" charset="0"/>
              </a:rPr>
            </a:br>
            <a:r>
              <a:rPr lang="en-US" b="1" cap="small" dirty="0">
                <a:solidFill>
                  <a:schemeClr val="bg1"/>
                </a:solidFill>
                <a:latin typeface="Calibri" panose="020F0502020204030204" pitchFamily="34" charset="0"/>
                <a:cs typeface="Calibri" panose="020F0502020204030204" pitchFamily="34" charset="0"/>
              </a:rPr>
              <a:t>Navigating an Uncertain Economy</a:t>
            </a:r>
          </a:p>
        </p:txBody>
      </p:sp>
    </p:spTree>
    <p:extLst>
      <p:ext uri="{BB962C8B-B14F-4D97-AF65-F5344CB8AC3E}">
        <p14:creationId xmlns:p14="http://schemas.microsoft.com/office/powerpoint/2010/main" val="3655698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828DB8-C373-B32C-A1FA-1FD6DCCB1DFF}"/>
              </a:ext>
            </a:extLst>
          </p:cNvPr>
          <p:cNvPicPr>
            <a:picLocks noChangeAspect="1"/>
          </p:cNvPicPr>
          <p:nvPr/>
        </p:nvPicPr>
        <p:blipFill>
          <a:blip r:embed="rId2"/>
          <a:stretch>
            <a:fillRect/>
          </a:stretch>
        </p:blipFill>
        <p:spPr>
          <a:xfrm>
            <a:off x="2209800" y="258893"/>
            <a:ext cx="7772400" cy="5795210"/>
          </a:xfrm>
          <a:prstGeom prst="rect">
            <a:avLst/>
          </a:prstGeom>
          <a:ln w="76200">
            <a:solidFill>
              <a:srgbClr val="C00000"/>
            </a:solidFill>
          </a:ln>
        </p:spPr>
      </p:pic>
    </p:spTree>
    <p:extLst>
      <p:ext uri="{BB962C8B-B14F-4D97-AF65-F5344CB8AC3E}">
        <p14:creationId xmlns:p14="http://schemas.microsoft.com/office/powerpoint/2010/main" val="4067282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Tree>
    <p:extLst>
      <p:ext uri="{BB962C8B-B14F-4D97-AF65-F5344CB8AC3E}">
        <p14:creationId xmlns:p14="http://schemas.microsoft.com/office/powerpoint/2010/main" val="3333735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Challenge #1</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i="1" dirty="0">
                <a:solidFill>
                  <a:srgbClr val="0000CC"/>
                </a:solidFill>
              </a:rPr>
              <a:t>For 3 months a year – once in the fall, once in the spring, once in the summer – track every penny you spend. Prepare a complete budget of your expenses to look in the mirror to determine what your spending habits and behaviors are.</a:t>
            </a:r>
          </a:p>
          <a:p>
            <a:pPr marL="0" indent="0">
              <a:buNone/>
            </a:pPr>
            <a:r>
              <a:rPr lang="en-US" sz="3200" b="1" i="1" dirty="0">
                <a:solidFill>
                  <a:srgbClr val="0000CC"/>
                </a:solidFill>
              </a:rPr>
              <a:t>•	Identify discretionary vs. non-discretionary cash flows.</a:t>
            </a:r>
          </a:p>
          <a:p>
            <a:pPr marL="0" indent="0">
              <a:buNone/>
            </a:pPr>
            <a:r>
              <a:rPr lang="en-US" sz="3200" b="1" i="1" dirty="0">
                <a:solidFill>
                  <a:srgbClr val="0000CC"/>
                </a:solidFill>
              </a:rPr>
              <a:t>•	Identify investments vs. expenses.</a:t>
            </a:r>
          </a:p>
          <a:p>
            <a:pPr marL="0" indent="0">
              <a:buNone/>
            </a:pPr>
            <a:r>
              <a:rPr lang="en-US" sz="3200" b="1" i="1" dirty="0">
                <a:solidFill>
                  <a:srgbClr val="0000CC"/>
                </a:solidFill>
              </a:rPr>
              <a:t>•	Identify personal vs. business expenses.</a:t>
            </a:r>
          </a:p>
        </p:txBody>
      </p:sp>
    </p:spTree>
    <p:extLst>
      <p:ext uri="{BB962C8B-B14F-4D97-AF65-F5344CB8AC3E}">
        <p14:creationId xmlns:p14="http://schemas.microsoft.com/office/powerpoint/2010/main" val="26186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Challenge #2</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i="1" dirty="0">
                <a:solidFill>
                  <a:srgbClr val="006600"/>
                </a:solidFill>
              </a:rPr>
              <a:t>Open a Roth IRA (Individual Retirement Account) or a taxable brokerage account to begin investing for your future.</a:t>
            </a:r>
          </a:p>
          <a:p>
            <a:r>
              <a:rPr lang="en-US" sz="2400" b="1" i="1" dirty="0">
                <a:solidFill>
                  <a:srgbClr val="006600"/>
                </a:solidFill>
              </a:rPr>
              <a:t>A Roth IRA – or any retirement plan – has some restrictions and is designed for the long-term, but comes with tax deferral and possibly tax avoidance options.</a:t>
            </a:r>
          </a:p>
          <a:p>
            <a:r>
              <a:rPr lang="en-US" sz="2400" b="1" i="1" dirty="0">
                <a:solidFill>
                  <a:srgbClr val="006600"/>
                </a:solidFill>
              </a:rPr>
              <a:t>A taxable brokerage account has more flexibility, but does not have tax benefits.</a:t>
            </a:r>
          </a:p>
          <a:p>
            <a:r>
              <a:rPr lang="en-US" sz="2400" b="1" i="1" dirty="0">
                <a:solidFill>
                  <a:srgbClr val="006600"/>
                </a:solidFill>
              </a:rPr>
              <a:t>When it comes to investing, TIME is your best friend. The earlier you begin investing, the sooner your investments begin working for your and your future.</a:t>
            </a:r>
          </a:p>
          <a:p>
            <a:r>
              <a:rPr lang="en-US" sz="2400" b="1" i="1" dirty="0">
                <a:solidFill>
                  <a:srgbClr val="006600"/>
                </a:solidFill>
              </a:rPr>
              <a:t>There are dozens of investment platforms available, and the investing options are virtually identical across platforms, so which one you use is a personal decision. Robinhood and Fidelity are two of the most popular, but any will serve your purposes.</a:t>
            </a:r>
          </a:p>
        </p:txBody>
      </p:sp>
    </p:spTree>
    <p:extLst>
      <p:ext uri="{BB962C8B-B14F-4D97-AF65-F5344CB8AC3E}">
        <p14:creationId xmlns:p14="http://schemas.microsoft.com/office/powerpoint/2010/main" val="746834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Challenge #3</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C00000"/>
                </a:solidFill>
              </a:rPr>
              <a:t>Begin building your personal – and possibly business – debt profile.</a:t>
            </a:r>
          </a:p>
          <a:p>
            <a:r>
              <a:rPr lang="en-US" sz="2400" b="1" i="1" dirty="0">
                <a:solidFill>
                  <a:srgbClr val="C00000"/>
                </a:solidFill>
              </a:rPr>
              <a:t>Check your credit score regularly and check your credit report annually. Make sure that the information in your account and affecting your debt profile is accurate.</a:t>
            </a:r>
          </a:p>
          <a:p>
            <a:r>
              <a:rPr lang="en-US" sz="2400" b="1" i="1" dirty="0">
                <a:solidFill>
                  <a:srgbClr val="C00000"/>
                </a:solidFill>
              </a:rPr>
              <a:t>Get at least 1 credit card as soon as possible. Think about having 2 or 3 credit cards. Only use them as you would use a debit card or cash…but the credit features (a) can give you rewards or benefits or cash, and (b) help your credit score.</a:t>
            </a:r>
          </a:p>
          <a:p>
            <a:r>
              <a:rPr lang="en-US" sz="2400" b="1" i="1" dirty="0">
                <a:solidFill>
                  <a:srgbClr val="C00000"/>
                </a:solidFill>
              </a:rPr>
              <a:t>Getting a credit card is easier while you are young…so begin as quickly as possible.</a:t>
            </a:r>
          </a:p>
          <a:p>
            <a:r>
              <a:rPr lang="en-US" sz="2400" b="1" i="1" dirty="0">
                <a:solidFill>
                  <a:srgbClr val="C00000"/>
                </a:solidFill>
              </a:rPr>
              <a:t>When looking at credit cards, they are all very similar. Which is best depends on you. But I would look at 3 things: (1) do not pay an annual fee, (2) lower interest rate (not just any introductory rates, but the regular rates), and (3) what reward benefits are being offered.</a:t>
            </a:r>
          </a:p>
        </p:txBody>
      </p:sp>
    </p:spTree>
    <p:extLst>
      <p:ext uri="{BB962C8B-B14F-4D97-AF65-F5344CB8AC3E}">
        <p14:creationId xmlns:p14="http://schemas.microsoft.com/office/powerpoint/2010/main" val="3540173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102487" y="328735"/>
            <a:ext cx="11987026" cy="722696"/>
          </a:xfrm>
          <a:prstGeom prst="rect">
            <a:avLst/>
          </a:prstGeom>
          <a:solidFill>
            <a:srgbClr val="526DAE"/>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ACCELERATE TO INDUSTRY</a:t>
            </a:r>
            <a:r>
              <a:rPr lang="en-US" b="1" baseline="30000" dirty="0">
                <a:solidFill>
                  <a:schemeClr val="bg1"/>
                </a:solidFill>
                <a:latin typeface="Calibri" panose="020F0502020204030204" pitchFamily="34" charset="0"/>
                <a:cs typeface="Calibri" panose="020F0502020204030204" pitchFamily="34" charset="0"/>
              </a:rPr>
              <a:t>TM</a:t>
            </a:r>
            <a:r>
              <a:rPr lang="en-US" b="1" dirty="0">
                <a:solidFill>
                  <a:schemeClr val="bg1"/>
                </a:solidFill>
                <a:latin typeface="Calibri" panose="020F0502020204030204" pitchFamily="34" charset="0"/>
                <a:cs typeface="Calibri" panose="020F0502020204030204" pitchFamily="34" charset="0"/>
              </a:rPr>
              <a:t> SERIES: SPRING 2025</a:t>
            </a:r>
          </a:p>
        </p:txBody>
      </p:sp>
      <p:sp>
        <p:nvSpPr>
          <p:cNvPr id="4" name="Rounded Rectangle 3">
            <a:extLst>
              <a:ext uri="{FF2B5EF4-FFF2-40B4-BE49-F238E27FC236}">
                <a16:creationId xmlns:a16="http://schemas.microsoft.com/office/drawing/2014/main" id="{10484A5A-D095-F68D-3C57-375C23D91DB0}"/>
              </a:ext>
            </a:extLst>
          </p:cNvPr>
          <p:cNvSpPr/>
          <p:nvPr/>
        </p:nvSpPr>
        <p:spPr>
          <a:xfrm>
            <a:off x="2556396" y="1349035"/>
            <a:ext cx="2743200" cy="4761095"/>
          </a:xfrm>
          <a:prstGeom prst="roundRect">
            <a:avLst/>
          </a:prstGeom>
          <a:solidFill>
            <a:srgbClr val="526DAE"/>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SOME TIME IN FEBRUARY - TBD</a:t>
            </a:r>
          </a:p>
          <a:p>
            <a:pPr algn="ctr"/>
            <a:endParaRPr lang="en-US" sz="2800" b="1" dirty="0">
              <a:solidFill>
                <a:schemeClr val="bg1"/>
              </a:solidFill>
            </a:endParaRPr>
          </a:p>
          <a:p>
            <a:pPr algn="ctr"/>
            <a:r>
              <a:rPr lang="en-US" sz="2400" b="1" i="1" cap="small" dirty="0">
                <a:solidFill>
                  <a:schemeClr val="bg1"/>
                </a:solidFill>
              </a:rPr>
              <a:t>Industry Insights &amp; Job Search Strategies with First Solar</a:t>
            </a:r>
          </a:p>
          <a:p>
            <a:pPr algn="ctr"/>
            <a:endParaRPr lang="en-US" sz="2400" b="1" i="1" cap="small" dirty="0">
              <a:solidFill>
                <a:schemeClr val="bg1"/>
              </a:solidFill>
            </a:endParaRPr>
          </a:p>
        </p:txBody>
      </p:sp>
      <p:sp>
        <p:nvSpPr>
          <p:cNvPr id="6" name="Rounded Rectangle 5">
            <a:extLst>
              <a:ext uri="{FF2B5EF4-FFF2-40B4-BE49-F238E27FC236}">
                <a16:creationId xmlns:a16="http://schemas.microsoft.com/office/drawing/2014/main" id="{6247DA2F-4E8A-A0D0-B559-4E33E6015B65}"/>
              </a:ext>
            </a:extLst>
          </p:cNvPr>
          <p:cNvSpPr/>
          <p:nvPr/>
        </p:nvSpPr>
        <p:spPr>
          <a:xfrm>
            <a:off x="6892406" y="1349035"/>
            <a:ext cx="2743200" cy="4761095"/>
          </a:xfrm>
          <a:prstGeom prst="roundRect">
            <a:avLst/>
          </a:prstGeom>
          <a:solidFill>
            <a:srgbClr val="526DAE"/>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APRIL 9 </a:t>
            </a:r>
            <a:br>
              <a:rPr lang="en-US" sz="2800" b="1" dirty="0">
                <a:solidFill>
                  <a:schemeClr val="bg1"/>
                </a:solidFill>
              </a:rPr>
            </a:br>
            <a:r>
              <a:rPr lang="en-US" sz="1000" b="1" dirty="0">
                <a:solidFill>
                  <a:schemeClr val="bg1"/>
                </a:solidFill>
              </a:rPr>
              <a:t>(PROBABLY)</a:t>
            </a:r>
          </a:p>
          <a:p>
            <a:pPr algn="ctr"/>
            <a:endParaRPr lang="en-US" sz="2800" b="1" dirty="0">
              <a:solidFill>
                <a:schemeClr val="bg1"/>
              </a:solidFill>
            </a:endParaRPr>
          </a:p>
          <a:p>
            <a:pPr algn="ctr"/>
            <a:r>
              <a:rPr lang="en-US" sz="2400" b="1" i="1" cap="small" dirty="0">
                <a:solidFill>
                  <a:schemeClr val="bg1"/>
                </a:solidFill>
              </a:rPr>
              <a:t>Translating your Academic Training &amp; Research Skills into Industry &amp; Entrepreneurial Futures with Opportunity Machine</a:t>
            </a:r>
          </a:p>
        </p:txBody>
      </p:sp>
      <p:pic>
        <p:nvPicPr>
          <p:cNvPr id="8" name="Picture 7">
            <a:extLst>
              <a:ext uri="{FF2B5EF4-FFF2-40B4-BE49-F238E27FC236}">
                <a16:creationId xmlns:a16="http://schemas.microsoft.com/office/drawing/2014/main" id="{2D114AD7-93AE-ED18-217B-DDBC46B2A129}"/>
              </a:ext>
            </a:extLst>
          </p:cNvPr>
          <p:cNvPicPr>
            <a:picLocks noChangeAspect="1"/>
          </p:cNvPicPr>
          <p:nvPr/>
        </p:nvPicPr>
        <p:blipFill>
          <a:blip r:embed="rId2"/>
          <a:stretch>
            <a:fillRect/>
          </a:stretch>
        </p:blipFill>
        <p:spPr>
          <a:xfrm>
            <a:off x="5552237" y="2095249"/>
            <a:ext cx="1087527" cy="891843"/>
          </a:xfrm>
          <a:prstGeom prst="rect">
            <a:avLst/>
          </a:prstGeom>
        </p:spPr>
      </p:pic>
    </p:spTree>
    <p:extLst>
      <p:ext uri="{BB962C8B-B14F-4D97-AF65-F5344CB8AC3E}">
        <p14:creationId xmlns:p14="http://schemas.microsoft.com/office/powerpoint/2010/main" val="2335906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Challenge #4</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7030A0"/>
                </a:solidFill>
              </a:rPr>
              <a:t>Many of you will have a formal or informal business at some point in your life. Getting that business legal and professional as soon as possible will make your life much easier and better.</a:t>
            </a:r>
          </a:p>
          <a:p>
            <a:r>
              <a:rPr lang="en-US" sz="2100" b="1" i="1" dirty="0">
                <a:solidFill>
                  <a:srgbClr val="7030A0"/>
                </a:solidFill>
              </a:rPr>
              <a:t>You owe income tax on all income you earn, whether as an individual or as a business. But you only owe tax on NET business income, after expenses are deducted, which is nice.</a:t>
            </a:r>
          </a:p>
          <a:p>
            <a:r>
              <a:rPr lang="en-US" sz="2100" b="1" i="1" dirty="0">
                <a:solidFill>
                  <a:srgbClr val="7030A0"/>
                </a:solidFill>
              </a:rPr>
              <a:t>Keep track of all personal and business expenses – and know which expenses you can claim as business expenses to reduce your overall taxable income. Yes, this is legal.</a:t>
            </a:r>
          </a:p>
          <a:p>
            <a:r>
              <a:rPr lang="en-US" sz="2100" b="1" i="1" dirty="0">
                <a:solidFill>
                  <a:srgbClr val="7030A0"/>
                </a:solidFill>
              </a:rPr>
              <a:t>Go to https://geauxbiz.sos.la.gov to begin your business ownership journey. You can spend $25 to reserve your company name or you can spend $100 to $200 to legally establish your business in the state. When asked which legal structure you want, if in doubt, choose LLC – or Limited Liability Company – as it has the best legal liability protection and flexibility.</a:t>
            </a:r>
          </a:p>
          <a:p>
            <a:r>
              <a:rPr lang="en-US" sz="2100" b="1" i="1" dirty="0">
                <a:solidFill>
                  <a:srgbClr val="7030A0"/>
                </a:solidFill>
              </a:rPr>
              <a:t>Even if your ‘business’ is just a small side hustle, the sooner you make it legal and professional, the more flexibility and less legal liability you might have in the future. Do it.</a:t>
            </a:r>
          </a:p>
        </p:txBody>
      </p:sp>
    </p:spTree>
    <p:extLst>
      <p:ext uri="{BB962C8B-B14F-4D97-AF65-F5344CB8AC3E}">
        <p14:creationId xmlns:p14="http://schemas.microsoft.com/office/powerpoint/2010/main" val="3399655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Challenge #5</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a:spcBef>
                <a:spcPts val="0"/>
              </a:spcBef>
              <a:spcAft>
                <a:spcPts val="0"/>
              </a:spcAft>
              <a:buNone/>
            </a:pPr>
            <a:r>
              <a:rPr lang="en-US" sz="3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Strategic planning…</a:t>
            </a:r>
          </a:p>
          <a:p>
            <a:pPr marL="0" marR="0" lvl="0" indent="0" algn="ctr">
              <a:spcBef>
                <a:spcPts val="0"/>
              </a:spcBef>
              <a:spcAft>
                <a:spcPts val="0"/>
              </a:spcAft>
              <a:buNone/>
            </a:pPr>
            <a:endParaRPr lang="en-US" sz="3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a:spcBef>
                <a:spcPts val="0"/>
              </a:spcBef>
              <a:spcAft>
                <a:spcPts val="0"/>
              </a:spcAft>
              <a:buNone/>
            </a:pPr>
            <a:r>
              <a:rPr lang="en-US" sz="3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Complete the thought exercises in this deck and in your book once a year, to think about your current and desired future financial goals and plans. </a:t>
            </a:r>
          </a:p>
          <a:p>
            <a:pPr marL="0" marR="0" lvl="0" indent="0" algn="ctr">
              <a:spcBef>
                <a:spcPts val="0"/>
              </a:spcBef>
              <a:spcAft>
                <a:spcPts val="0"/>
              </a:spcAft>
              <a:buNone/>
            </a:pPr>
            <a:endParaRPr lang="en-US" sz="3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a:spcBef>
                <a:spcPts val="0"/>
              </a:spcBef>
              <a:spcAft>
                <a:spcPts val="0"/>
              </a:spcAft>
              <a:buNone/>
            </a:pPr>
            <a:r>
              <a:rPr lang="en-US" sz="3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This plan is the first – and most important step – towards turning your goals into a plan and into reality.</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9996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Thought Exercises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700" b="1" i="1" dirty="0">
                <a:solidFill>
                  <a:srgbClr val="7030A0"/>
                </a:solidFill>
              </a:rPr>
              <a:t>What are your short-term goals?</a:t>
            </a:r>
          </a:p>
          <a:p>
            <a:pPr marL="0" indent="0" algn="ctr">
              <a:buNone/>
            </a:pPr>
            <a:r>
              <a:rPr lang="en-US" sz="4700" b="1" i="1" dirty="0">
                <a:solidFill>
                  <a:srgbClr val="002060"/>
                </a:solidFill>
              </a:rPr>
              <a:t>What are your medium-term goals?</a:t>
            </a:r>
          </a:p>
          <a:p>
            <a:pPr marL="0" indent="0" algn="ctr">
              <a:buNone/>
            </a:pPr>
            <a:r>
              <a:rPr lang="en-US" sz="4700" b="1" i="1" dirty="0">
                <a:solidFill>
                  <a:srgbClr val="006600"/>
                </a:solidFill>
              </a:rPr>
              <a:t>What is your ideal career?</a:t>
            </a:r>
          </a:p>
          <a:p>
            <a:pPr marL="0" indent="0" algn="ctr">
              <a:buNone/>
            </a:pPr>
            <a:r>
              <a:rPr lang="en-US" sz="4700" b="1" i="1" dirty="0"/>
              <a:t>What is your best Plan B?</a:t>
            </a:r>
          </a:p>
          <a:p>
            <a:pPr marL="0" indent="0" algn="ctr">
              <a:buNone/>
            </a:pPr>
            <a:r>
              <a:rPr lang="en-US" sz="4700" b="1" i="1" dirty="0">
                <a:solidFill>
                  <a:srgbClr val="0000CC"/>
                </a:solidFill>
              </a:rPr>
              <a:t>What is your dream life when you are 30?</a:t>
            </a:r>
          </a:p>
          <a:p>
            <a:pPr marL="0" indent="0" algn="ctr">
              <a:buNone/>
            </a:pPr>
            <a:r>
              <a:rPr lang="en-US" sz="4700" b="1" i="1" dirty="0">
                <a:solidFill>
                  <a:srgbClr val="C00000"/>
                </a:solidFill>
              </a:rPr>
              <a:t>What is your dream life when you are 50?</a:t>
            </a:r>
          </a:p>
        </p:txBody>
      </p:sp>
    </p:spTree>
    <p:extLst>
      <p:ext uri="{BB962C8B-B14F-4D97-AF65-F5344CB8AC3E}">
        <p14:creationId xmlns:p14="http://schemas.microsoft.com/office/powerpoint/2010/main" val="235329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Effect transition="in" filter="randombar(horizontal)">
                                      <p:cBhvr>
                                        <p:cTn id="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13" name="Rounded Rectangle 12">
            <a:extLst>
              <a:ext uri="{FF2B5EF4-FFF2-40B4-BE49-F238E27FC236}">
                <a16:creationId xmlns:a16="http://schemas.microsoft.com/office/drawing/2014/main" id="{405C2C7A-CF41-8F43-84DF-367AA2E3D73C}"/>
              </a:ext>
            </a:extLst>
          </p:cNvPr>
          <p:cNvSpPr/>
          <p:nvPr/>
        </p:nvSpPr>
        <p:spPr>
          <a:xfrm>
            <a:off x="3810000" y="1169268"/>
            <a:ext cx="4572000" cy="36576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What Are Your Values, Dreams &amp; Goals?</a:t>
            </a:r>
          </a:p>
        </p:txBody>
      </p:sp>
      <p:sp>
        <p:nvSpPr>
          <p:cNvPr id="14" name="Rounded Rectangle 13">
            <a:extLst>
              <a:ext uri="{FF2B5EF4-FFF2-40B4-BE49-F238E27FC236}">
                <a16:creationId xmlns:a16="http://schemas.microsoft.com/office/drawing/2014/main" id="{3FCE6B7F-7A4C-6545-8B0D-CF3155372FAA}"/>
              </a:ext>
            </a:extLst>
          </p:cNvPr>
          <p:cNvSpPr/>
          <p:nvPr/>
        </p:nvSpPr>
        <p:spPr>
          <a:xfrm>
            <a:off x="3810000" y="2336863"/>
            <a:ext cx="4572000" cy="365760"/>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What Is Your Current Situation?</a:t>
            </a:r>
          </a:p>
        </p:txBody>
      </p:sp>
      <p:sp>
        <p:nvSpPr>
          <p:cNvPr id="15" name="Rounded Rectangle 14">
            <a:extLst>
              <a:ext uri="{FF2B5EF4-FFF2-40B4-BE49-F238E27FC236}">
                <a16:creationId xmlns:a16="http://schemas.microsoft.com/office/drawing/2014/main" id="{42CF3CD4-92BA-A64D-B0A1-F5ED4DC81881}"/>
              </a:ext>
            </a:extLst>
          </p:cNvPr>
          <p:cNvSpPr/>
          <p:nvPr/>
        </p:nvSpPr>
        <p:spPr>
          <a:xfrm>
            <a:off x="5318760"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Career</a:t>
            </a:r>
          </a:p>
        </p:txBody>
      </p:sp>
      <p:sp>
        <p:nvSpPr>
          <p:cNvPr id="16" name="Rounded Rectangle 15">
            <a:extLst>
              <a:ext uri="{FF2B5EF4-FFF2-40B4-BE49-F238E27FC236}">
                <a16:creationId xmlns:a16="http://schemas.microsoft.com/office/drawing/2014/main" id="{80F9B40B-019E-094B-A147-2CC0E1869E5F}"/>
              </a:ext>
            </a:extLst>
          </p:cNvPr>
          <p:cNvSpPr/>
          <p:nvPr/>
        </p:nvSpPr>
        <p:spPr>
          <a:xfrm>
            <a:off x="7018495"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Family</a:t>
            </a:r>
          </a:p>
        </p:txBody>
      </p:sp>
      <p:sp>
        <p:nvSpPr>
          <p:cNvPr id="17" name="Rounded Rectangle 16">
            <a:extLst>
              <a:ext uri="{FF2B5EF4-FFF2-40B4-BE49-F238E27FC236}">
                <a16:creationId xmlns:a16="http://schemas.microsoft.com/office/drawing/2014/main" id="{A795378B-3983-154F-9EB1-9378CD3EF1D8}"/>
              </a:ext>
            </a:extLst>
          </p:cNvPr>
          <p:cNvSpPr/>
          <p:nvPr/>
        </p:nvSpPr>
        <p:spPr>
          <a:xfrm>
            <a:off x="3619025"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Education</a:t>
            </a:r>
          </a:p>
        </p:txBody>
      </p:sp>
      <p:sp>
        <p:nvSpPr>
          <p:cNvPr id="18" name="Rounded Rectangle 17">
            <a:extLst>
              <a:ext uri="{FF2B5EF4-FFF2-40B4-BE49-F238E27FC236}">
                <a16:creationId xmlns:a16="http://schemas.microsoft.com/office/drawing/2014/main" id="{81D55C15-DE88-EA4F-BCEB-8447CB516A46}"/>
              </a:ext>
            </a:extLst>
          </p:cNvPr>
          <p:cNvSpPr/>
          <p:nvPr/>
        </p:nvSpPr>
        <p:spPr>
          <a:xfrm>
            <a:off x="4390805" y="278431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Career</a:t>
            </a:r>
          </a:p>
        </p:txBody>
      </p:sp>
      <p:sp>
        <p:nvSpPr>
          <p:cNvPr id="19" name="Rounded Rectangle 18">
            <a:extLst>
              <a:ext uri="{FF2B5EF4-FFF2-40B4-BE49-F238E27FC236}">
                <a16:creationId xmlns:a16="http://schemas.microsoft.com/office/drawing/2014/main" id="{F8597FBE-8127-6E47-A9F4-B73341B516D5}"/>
              </a:ext>
            </a:extLst>
          </p:cNvPr>
          <p:cNvSpPr/>
          <p:nvPr/>
        </p:nvSpPr>
        <p:spPr>
          <a:xfrm>
            <a:off x="6096000" y="2796493"/>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Family</a:t>
            </a:r>
          </a:p>
        </p:txBody>
      </p:sp>
      <p:sp>
        <p:nvSpPr>
          <p:cNvPr id="20" name="Rounded Rectangle 19">
            <a:extLst>
              <a:ext uri="{FF2B5EF4-FFF2-40B4-BE49-F238E27FC236}">
                <a16:creationId xmlns:a16="http://schemas.microsoft.com/office/drawing/2014/main" id="{52AE6871-D1B8-3D41-AE3F-B5C2C9C40342}"/>
              </a:ext>
            </a:extLst>
          </p:cNvPr>
          <p:cNvSpPr/>
          <p:nvPr/>
        </p:nvSpPr>
        <p:spPr>
          <a:xfrm>
            <a:off x="2685610" y="278431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Education</a:t>
            </a:r>
          </a:p>
        </p:txBody>
      </p:sp>
      <p:sp>
        <p:nvSpPr>
          <p:cNvPr id="21" name="Rounded Rectangle 20">
            <a:extLst>
              <a:ext uri="{FF2B5EF4-FFF2-40B4-BE49-F238E27FC236}">
                <a16:creationId xmlns:a16="http://schemas.microsoft.com/office/drawing/2014/main" id="{7A19E78C-DB76-2E49-AF0D-95AF3B0760DA}"/>
              </a:ext>
            </a:extLst>
          </p:cNvPr>
          <p:cNvSpPr/>
          <p:nvPr/>
        </p:nvSpPr>
        <p:spPr>
          <a:xfrm>
            <a:off x="7795735" y="279326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Financial</a:t>
            </a:r>
          </a:p>
        </p:txBody>
      </p:sp>
      <p:sp>
        <p:nvSpPr>
          <p:cNvPr id="22" name="Rounded Rectangle 21">
            <a:extLst>
              <a:ext uri="{FF2B5EF4-FFF2-40B4-BE49-F238E27FC236}">
                <a16:creationId xmlns:a16="http://schemas.microsoft.com/office/drawing/2014/main" id="{C5C768DD-DD69-7649-BE65-FD0C2075BEF1}"/>
              </a:ext>
            </a:extLst>
          </p:cNvPr>
          <p:cNvSpPr/>
          <p:nvPr/>
        </p:nvSpPr>
        <p:spPr>
          <a:xfrm>
            <a:off x="3810000" y="3652509"/>
            <a:ext cx="4572000" cy="36576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Create a Personal Financial Plan for You:</a:t>
            </a:r>
          </a:p>
        </p:txBody>
      </p:sp>
      <p:sp>
        <p:nvSpPr>
          <p:cNvPr id="23" name="Rounded Rectangle 22">
            <a:extLst>
              <a:ext uri="{FF2B5EF4-FFF2-40B4-BE49-F238E27FC236}">
                <a16:creationId xmlns:a16="http://schemas.microsoft.com/office/drawing/2014/main" id="{5BE3728B-511F-4648-A9A8-08BD6C01A1F7}"/>
              </a:ext>
            </a:extLst>
          </p:cNvPr>
          <p:cNvSpPr/>
          <p:nvPr/>
        </p:nvSpPr>
        <p:spPr>
          <a:xfrm>
            <a:off x="2685610"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Investing</a:t>
            </a:r>
          </a:p>
        </p:txBody>
      </p:sp>
      <p:sp>
        <p:nvSpPr>
          <p:cNvPr id="27" name="Rounded Rectangle 26">
            <a:extLst>
              <a:ext uri="{FF2B5EF4-FFF2-40B4-BE49-F238E27FC236}">
                <a16:creationId xmlns:a16="http://schemas.microsoft.com/office/drawing/2014/main" id="{105C5C01-4177-604E-8384-48A9D994AA58}"/>
              </a:ext>
            </a:extLst>
          </p:cNvPr>
          <p:cNvSpPr/>
          <p:nvPr/>
        </p:nvSpPr>
        <p:spPr>
          <a:xfrm>
            <a:off x="4390805" y="4086186"/>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Budgeting</a:t>
            </a:r>
          </a:p>
        </p:txBody>
      </p:sp>
      <p:sp>
        <p:nvSpPr>
          <p:cNvPr id="35" name="Rounded Rectangle 34">
            <a:extLst>
              <a:ext uri="{FF2B5EF4-FFF2-40B4-BE49-F238E27FC236}">
                <a16:creationId xmlns:a16="http://schemas.microsoft.com/office/drawing/2014/main" id="{39013835-7FF3-3141-A601-B3C9C4960593}"/>
              </a:ext>
            </a:extLst>
          </p:cNvPr>
          <p:cNvSpPr/>
          <p:nvPr/>
        </p:nvSpPr>
        <p:spPr>
          <a:xfrm>
            <a:off x="6096000"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Debt Management</a:t>
            </a:r>
          </a:p>
        </p:txBody>
      </p:sp>
      <p:sp>
        <p:nvSpPr>
          <p:cNvPr id="36" name="Rounded Rectangle 35">
            <a:extLst>
              <a:ext uri="{FF2B5EF4-FFF2-40B4-BE49-F238E27FC236}">
                <a16:creationId xmlns:a16="http://schemas.microsoft.com/office/drawing/2014/main" id="{2CEBB18D-906E-0544-9991-C583C96D280F}"/>
              </a:ext>
            </a:extLst>
          </p:cNvPr>
          <p:cNvSpPr/>
          <p:nvPr/>
        </p:nvSpPr>
        <p:spPr>
          <a:xfrm>
            <a:off x="7795735"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Taxes</a:t>
            </a:r>
          </a:p>
        </p:txBody>
      </p:sp>
      <p:sp>
        <p:nvSpPr>
          <p:cNvPr id="37" name="Rounded Rectangle 36">
            <a:extLst>
              <a:ext uri="{FF2B5EF4-FFF2-40B4-BE49-F238E27FC236}">
                <a16:creationId xmlns:a16="http://schemas.microsoft.com/office/drawing/2014/main" id="{ECE4CC53-AD33-E847-AD4E-A3FAC949CE44}"/>
              </a:ext>
            </a:extLst>
          </p:cNvPr>
          <p:cNvSpPr/>
          <p:nvPr/>
        </p:nvSpPr>
        <p:spPr>
          <a:xfrm>
            <a:off x="3613565" y="5012625"/>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Insurance</a:t>
            </a:r>
          </a:p>
        </p:txBody>
      </p:sp>
      <p:sp>
        <p:nvSpPr>
          <p:cNvPr id="38" name="Rounded Rectangle 37">
            <a:extLst>
              <a:ext uri="{FF2B5EF4-FFF2-40B4-BE49-F238E27FC236}">
                <a16:creationId xmlns:a16="http://schemas.microsoft.com/office/drawing/2014/main" id="{F6E2E203-BB02-654E-986C-094ED8978C3B}"/>
              </a:ext>
            </a:extLst>
          </p:cNvPr>
          <p:cNvSpPr/>
          <p:nvPr/>
        </p:nvSpPr>
        <p:spPr>
          <a:xfrm>
            <a:off x="5318760" y="5023903"/>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Retirement</a:t>
            </a:r>
          </a:p>
        </p:txBody>
      </p:sp>
      <p:sp>
        <p:nvSpPr>
          <p:cNvPr id="39" name="Rounded Rectangle 38">
            <a:extLst>
              <a:ext uri="{FF2B5EF4-FFF2-40B4-BE49-F238E27FC236}">
                <a16:creationId xmlns:a16="http://schemas.microsoft.com/office/drawing/2014/main" id="{6FAFA176-220B-604C-8140-0809A5EDE4E4}"/>
              </a:ext>
            </a:extLst>
          </p:cNvPr>
          <p:cNvSpPr/>
          <p:nvPr/>
        </p:nvSpPr>
        <p:spPr>
          <a:xfrm>
            <a:off x="7018495" y="5025438"/>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Education</a:t>
            </a:r>
          </a:p>
        </p:txBody>
      </p:sp>
      <p:sp>
        <p:nvSpPr>
          <p:cNvPr id="40" name="Rounded Rectangle 39">
            <a:extLst>
              <a:ext uri="{FF2B5EF4-FFF2-40B4-BE49-F238E27FC236}">
                <a16:creationId xmlns:a16="http://schemas.microsoft.com/office/drawing/2014/main" id="{963FC612-E1C5-434E-99BA-48181FAF51B1}"/>
              </a:ext>
            </a:extLst>
          </p:cNvPr>
          <p:cNvSpPr/>
          <p:nvPr/>
        </p:nvSpPr>
        <p:spPr>
          <a:xfrm>
            <a:off x="2685610" y="591874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Family</a:t>
            </a:r>
          </a:p>
        </p:txBody>
      </p:sp>
      <p:sp>
        <p:nvSpPr>
          <p:cNvPr id="41" name="Rounded Rectangle 40">
            <a:extLst>
              <a:ext uri="{FF2B5EF4-FFF2-40B4-BE49-F238E27FC236}">
                <a16:creationId xmlns:a16="http://schemas.microsoft.com/office/drawing/2014/main" id="{E06D5FB7-E6E3-B245-8D0C-4349CFF765A5}"/>
              </a:ext>
            </a:extLst>
          </p:cNvPr>
          <p:cNvSpPr/>
          <p:nvPr/>
        </p:nvSpPr>
        <p:spPr>
          <a:xfrm>
            <a:off x="4396265" y="593663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Business Planning</a:t>
            </a:r>
          </a:p>
        </p:txBody>
      </p:sp>
      <p:sp>
        <p:nvSpPr>
          <p:cNvPr id="42" name="Rounded Rectangle 41">
            <a:extLst>
              <a:ext uri="{FF2B5EF4-FFF2-40B4-BE49-F238E27FC236}">
                <a16:creationId xmlns:a16="http://schemas.microsoft.com/office/drawing/2014/main" id="{A0834413-B493-F842-891F-1B153D2F5DE2}"/>
              </a:ext>
            </a:extLst>
          </p:cNvPr>
          <p:cNvSpPr/>
          <p:nvPr/>
        </p:nvSpPr>
        <p:spPr>
          <a:xfrm>
            <a:off x="6090540" y="594424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Estate Planning</a:t>
            </a:r>
          </a:p>
        </p:txBody>
      </p:sp>
      <p:sp>
        <p:nvSpPr>
          <p:cNvPr id="43" name="Rounded Rectangle 42">
            <a:extLst>
              <a:ext uri="{FF2B5EF4-FFF2-40B4-BE49-F238E27FC236}">
                <a16:creationId xmlns:a16="http://schemas.microsoft.com/office/drawing/2014/main" id="{D99FD907-D784-E740-8D4E-A982FA28AA38}"/>
              </a:ext>
            </a:extLst>
          </p:cNvPr>
          <p:cNvSpPr/>
          <p:nvPr/>
        </p:nvSpPr>
        <p:spPr>
          <a:xfrm>
            <a:off x="7795735" y="593663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Philanthropy</a:t>
            </a:r>
          </a:p>
        </p:txBody>
      </p:sp>
    </p:spTree>
    <p:extLst>
      <p:ext uri="{BB962C8B-B14F-4D97-AF65-F5344CB8AC3E}">
        <p14:creationId xmlns:p14="http://schemas.microsoft.com/office/powerpoint/2010/main" val="13344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t>Personal Finance is…personal.</a:t>
            </a:r>
          </a:p>
          <a:p>
            <a:pPr marL="0" indent="0" algn="ctr">
              <a:buNone/>
            </a:pPr>
            <a:endParaRPr lang="en-US" sz="4000" b="1" i="1" dirty="0"/>
          </a:p>
          <a:p>
            <a:pPr marL="0" indent="0" algn="ctr">
              <a:buNone/>
            </a:pPr>
            <a:r>
              <a:rPr lang="en-US" sz="4000" b="1" i="1" dirty="0"/>
              <a:t>It’s about you and not about anyone else.</a:t>
            </a:r>
          </a:p>
          <a:p>
            <a:pPr marL="0" indent="0" algn="ctr">
              <a:buNone/>
            </a:pPr>
            <a:r>
              <a:rPr lang="en-US" sz="4000" b="1" i="1" dirty="0"/>
              <a:t>You have to make it about you and your goals.</a:t>
            </a:r>
            <a:endParaRPr lang="en-US" sz="4000" dirty="0"/>
          </a:p>
        </p:txBody>
      </p:sp>
    </p:spTree>
    <p:extLst>
      <p:ext uri="{BB962C8B-B14F-4D97-AF65-F5344CB8AC3E}">
        <p14:creationId xmlns:p14="http://schemas.microsoft.com/office/powerpoint/2010/main" val="804355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0000CC"/>
                </a:solidFill>
              </a:rPr>
              <a:t>There is no judgment in personal finance.</a:t>
            </a:r>
          </a:p>
          <a:p>
            <a:pPr marL="0" indent="0" algn="ctr">
              <a:buNone/>
            </a:pPr>
            <a:r>
              <a:rPr lang="en-US" sz="4000" b="1" i="1" dirty="0">
                <a:solidFill>
                  <a:srgbClr val="0000CC"/>
                </a:solidFill>
              </a:rPr>
              <a:t>There is no ego in personal finance.</a:t>
            </a:r>
          </a:p>
          <a:p>
            <a:pPr marL="0" indent="0" algn="ctr">
              <a:buNone/>
            </a:pPr>
            <a:r>
              <a:rPr lang="en-US" sz="4000" b="1" i="1" dirty="0">
                <a:solidFill>
                  <a:srgbClr val="0000CC"/>
                </a:solidFill>
              </a:rPr>
              <a:t>There is no shame in personal finance.</a:t>
            </a:r>
          </a:p>
          <a:p>
            <a:pPr marL="0" indent="0" algn="ctr">
              <a:buNone/>
            </a:pPr>
            <a:endParaRPr lang="en-US" sz="4000" b="1" i="1" dirty="0">
              <a:solidFill>
                <a:srgbClr val="0000CC"/>
              </a:solidFill>
            </a:endParaRPr>
          </a:p>
          <a:p>
            <a:pPr marL="0" indent="0" algn="ctr">
              <a:buNone/>
            </a:pPr>
            <a:r>
              <a:rPr lang="en-US" sz="4000" b="1" i="1" dirty="0">
                <a:solidFill>
                  <a:srgbClr val="0000CC"/>
                </a:solidFill>
              </a:rPr>
              <a:t>It’s about you and not about anyone else.</a:t>
            </a:r>
          </a:p>
        </p:txBody>
      </p:sp>
    </p:spTree>
    <p:extLst>
      <p:ext uri="{BB962C8B-B14F-4D97-AF65-F5344CB8AC3E}">
        <p14:creationId xmlns:p14="http://schemas.microsoft.com/office/powerpoint/2010/main" val="16834952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C00000"/>
                </a:solidFill>
              </a:rPr>
              <a:t>Because personal finance is personal, it is virtually impossible for me to give you any specific advice.</a:t>
            </a:r>
          </a:p>
          <a:p>
            <a:pPr marL="0" indent="0" algn="ctr">
              <a:buNone/>
            </a:pPr>
            <a:endParaRPr lang="en-US" sz="4000" b="1" i="1" dirty="0">
              <a:solidFill>
                <a:srgbClr val="C00000"/>
              </a:solidFill>
            </a:endParaRPr>
          </a:p>
          <a:p>
            <a:pPr marL="0" indent="0" algn="ctr">
              <a:buNone/>
            </a:pPr>
            <a:r>
              <a:rPr lang="en-US" sz="3900" b="1" i="1" dirty="0">
                <a:solidFill>
                  <a:srgbClr val="C00000"/>
                </a:solidFill>
              </a:rPr>
              <a:t>However, there is one word of advice that applies to 99% of people working on their finances:</a:t>
            </a:r>
          </a:p>
          <a:p>
            <a:pPr marL="0" indent="0" algn="ctr">
              <a:buNone/>
            </a:pPr>
            <a:r>
              <a:rPr lang="en-US" sz="6000" b="1" i="1" dirty="0">
                <a:solidFill>
                  <a:srgbClr val="006600"/>
                </a:solidFill>
              </a:rPr>
              <a:t>SAVE</a:t>
            </a:r>
          </a:p>
        </p:txBody>
      </p:sp>
    </p:spTree>
    <p:extLst>
      <p:ext uri="{BB962C8B-B14F-4D97-AF65-F5344CB8AC3E}">
        <p14:creationId xmlns:p14="http://schemas.microsoft.com/office/powerpoint/2010/main" val="205467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p:cTn id="7"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i="1" dirty="0">
                <a:solidFill>
                  <a:srgbClr val="006600"/>
                </a:solidFill>
              </a:rPr>
              <a:t>	SAVINGS</a:t>
            </a:r>
          </a:p>
          <a:p>
            <a:pPr marL="0" indent="0">
              <a:buNone/>
            </a:pPr>
            <a:endParaRPr lang="en-US" sz="4000" b="1" i="1" dirty="0">
              <a:solidFill>
                <a:srgbClr val="006600"/>
              </a:solidFill>
            </a:endParaRPr>
          </a:p>
          <a:p>
            <a:pPr marL="0" indent="0">
              <a:buNone/>
            </a:pPr>
            <a:r>
              <a:rPr lang="en-US" sz="4000" b="1" i="1" dirty="0">
                <a:solidFill>
                  <a:srgbClr val="006600"/>
                </a:solidFill>
              </a:rPr>
              <a:t>			INVESTING</a:t>
            </a:r>
          </a:p>
          <a:p>
            <a:pPr marL="0" indent="0">
              <a:buNone/>
            </a:pPr>
            <a:endParaRPr lang="en-US" sz="4000" b="1" i="1" dirty="0">
              <a:solidFill>
                <a:srgbClr val="006600"/>
              </a:solidFill>
            </a:endParaRPr>
          </a:p>
          <a:p>
            <a:pPr marL="0" indent="0">
              <a:buNone/>
            </a:pPr>
            <a:r>
              <a:rPr lang="en-US" sz="4000" b="1" i="1" dirty="0">
                <a:solidFill>
                  <a:srgbClr val="006600"/>
                </a:solidFill>
              </a:rPr>
              <a:t>					OWNERSHIP</a:t>
            </a:r>
          </a:p>
          <a:p>
            <a:pPr marL="0" indent="0">
              <a:buNone/>
            </a:pPr>
            <a:endParaRPr lang="en-US" sz="4000" b="1" i="1" dirty="0">
              <a:solidFill>
                <a:srgbClr val="006600"/>
              </a:solidFill>
            </a:endParaRPr>
          </a:p>
          <a:p>
            <a:pPr marL="0" indent="0">
              <a:buNone/>
            </a:pPr>
            <a:r>
              <a:rPr lang="en-US" sz="4000" b="1" i="1" dirty="0">
                <a:solidFill>
                  <a:srgbClr val="006600"/>
                </a:solidFill>
              </a:rPr>
              <a:t>							    WEALTH</a:t>
            </a:r>
          </a:p>
        </p:txBody>
      </p:sp>
      <p:cxnSp>
        <p:nvCxnSpPr>
          <p:cNvPr id="3" name="Straight Arrow Connector 2">
            <a:extLst>
              <a:ext uri="{FF2B5EF4-FFF2-40B4-BE49-F238E27FC236}">
                <a16:creationId xmlns:a16="http://schemas.microsoft.com/office/drawing/2014/main" id="{0E3FDF3F-4874-6441-98DB-E24C192B6B9A}"/>
              </a:ext>
            </a:extLst>
          </p:cNvPr>
          <p:cNvCxnSpPr>
            <a:cxnSpLocks/>
          </p:cNvCxnSpPr>
          <p:nvPr/>
        </p:nvCxnSpPr>
        <p:spPr>
          <a:xfrm>
            <a:off x="2385918" y="210130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9DB0D9D-153B-2148-9007-0D922FD7926D}"/>
              </a:ext>
            </a:extLst>
          </p:cNvPr>
          <p:cNvCxnSpPr>
            <a:cxnSpLocks/>
          </p:cNvCxnSpPr>
          <p:nvPr/>
        </p:nvCxnSpPr>
        <p:spPr>
          <a:xfrm>
            <a:off x="4070392" y="165318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FE74792-01A2-9F42-A697-D22640B80C43}"/>
              </a:ext>
            </a:extLst>
          </p:cNvPr>
          <p:cNvCxnSpPr>
            <a:cxnSpLocks/>
          </p:cNvCxnSpPr>
          <p:nvPr/>
        </p:nvCxnSpPr>
        <p:spPr>
          <a:xfrm>
            <a:off x="4464008" y="34456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77E235E-7FFC-1844-A109-9BAD0EEE4952}"/>
              </a:ext>
            </a:extLst>
          </p:cNvPr>
          <p:cNvCxnSpPr>
            <a:cxnSpLocks/>
          </p:cNvCxnSpPr>
          <p:nvPr/>
        </p:nvCxnSpPr>
        <p:spPr>
          <a:xfrm>
            <a:off x="6148482" y="299753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F76A394-62F0-2C46-B4FB-A94E1347FDEA}"/>
              </a:ext>
            </a:extLst>
          </p:cNvPr>
          <p:cNvCxnSpPr>
            <a:cxnSpLocks/>
          </p:cNvCxnSpPr>
          <p:nvPr/>
        </p:nvCxnSpPr>
        <p:spPr>
          <a:xfrm>
            <a:off x="6705600" y="4960570"/>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A1ACA2D-4890-BF49-8629-510E72C3636C}"/>
              </a:ext>
            </a:extLst>
          </p:cNvPr>
          <p:cNvCxnSpPr>
            <a:cxnSpLocks/>
          </p:cNvCxnSpPr>
          <p:nvPr/>
        </p:nvCxnSpPr>
        <p:spPr>
          <a:xfrm>
            <a:off x="8390074" y="45124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4463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B2A3601-5770-E39A-F9F2-85C8ED75F170}"/>
              </a:ext>
            </a:extLst>
          </p:cNvPr>
          <p:cNvPicPr>
            <a:picLocks noChangeAspect="1"/>
          </p:cNvPicPr>
          <p:nvPr/>
        </p:nvPicPr>
        <p:blipFill>
          <a:blip r:embed="rId2"/>
          <a:stretch>
            <a:fillRect/>
          </a:stretch>
        </p:blipFill>
        <p:spPr>
          <a:xfrm>
            <a:off x="91440" y="91440"/>
            <a:ext cx="12006072" cy="5761155"/>
          </a:xfrm>
          <a:prstGeom prst="rect">
            <a:avLst/>
          </a:prstGeom>
        </p:spPr>
      </p:pic>
      <p:sp>
        <p:nvSpPr>
          <p:cNvPr id="9" name="TextBox 8">
            <a:extLst>
              <a:ext uri="{FF2B5EF4-FFF2-40B4-BE49-F238E27FC236}">
                <a16:creationId xmlns:a16="http://schemas.microsoft.com/office/drawing/2014/main" id="{B57CD266-DAE8-BDFF-23DE-A4338D2F7433}"/>
              </a:ext>
            </a:extLst>
          </p:cNvPr>
          <p:cNvSpPr txBox="1"/>
          <p:nvPr/>
        </p:nvSpPr>
        <p:spPr>
          <a:xfrm>
            <a:off x="1519964" y="714565"/>
            <a:ext cx="6049574" cy="2492990"/>
          </a:xfrm>
          <a:prstGeom prst="rect">
            <a:avLst/>
          </a:prstGeom>
          <a:solidFill>
            <a:schemeClr val="bg1"/>
          </a:solidFill>
          <a:ln w="50800">
            <a:solidFill>
              <a:schemeClr val="accent2"/>
            </a:solidFill>
          </a:ln>
        </p:spPr>
        <p:txBody>
          <a:bodyPr wrap="square" rtlCol="0">
            <a:spAutoFit/>
          </a:bodyPr>
          <a:lstStyle/>
          <a:p>
            <a:r>
              <a:rPr lang="en-US" sz="2600" dirty="0"/>
              <a:t>If you save or invest $5,000 per year….</a:t>
            </a:r>
          </a:p>
          <a:p>
            <a:endParaRPr lang="en-US" sz="2600" dirty="0"/>
          </a:p>
          <a:p>
            <a:r>
              <a:rPr lang="en-US" sz="2600" dirty="0"/>
              <a:t>With a </a:t>
            </a:r>
            <a:r>
              <a:rPr lang="en-US" sz="2600" b="1" dirty="0">
                <a:solidFill>
                  <a:schemeClr val="accent2"/>
                </a:solidFill>
              </a:rPr>
              <a:t>1% </a:t>
            </a:r>
            <a:r>
              <a:rPr lang="en-US" sz="2600" dirty="0"/>
              <a:t>investment return, you will have a total of </a:t>
            </a:r>
            <a:r>
              <a:rPr lang="en-US" sz="2600" b="1" dirty="0">
                <a:solidFill>
                  <a:schemeClr val="accent2"/>
                </a:solidFill>
              </a:rPr>
              <a:t>$325,539 </a:t>
            </a:r>
            <a:r>
              <a:rPr lang="en-US" sz="2600" dirty="0"/>
              <a:t>after 50 years.</a:t>
            </a:r>
          </a:p>
          <a:p>
            <a:endParaRPr lang="en-US" sz="2600" dirty="0"/>
          </a:p>
          <a:p>
            <a:r>
              <a:rPr lang="en-US" sz="2600" dirty="0"/>
              <a:t>This includes </a:t>
            </a:r>
            <a:r>
              <a:rPr lang="en-US" sz="2600" b="1" dirty="0">
                <a:solidFill>
                  <a:schemeClr val="accent2"/>
                </a:solidFill>
              </a:rPr>
              <a:t>$75,539 </a:t>
            </a:r>
            <a:r>
              <a:rPr lang="en-US" sz="2600" dirty="0"/>
              <a:t>of passive income.</a:t>
            </a:r>
          </a:p>
        </p:txBody>
      </p:sp>
    </p:spTree>
    <p:extLst>
      <p:ext uri="{BB962C8B-B14F-4D97-AF65-F5344CB8AC3E}">
        <p14:creationId xmlns:p14="http://schemas.microsoft.com/office/powerpoint/2010/main" val="40763011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EC5472-7846-4A06-9C41-C36B875C41CF}"/>
              </a:ext>
            </a:extLst>
          </p:cNvPr>
          <p:cNvPicPr>
            <a:picLocks noChangeAspect="1"/>
          </p:cNvPicPr>
          <p:nvPr/>
        </p:nvPicPr>
        <p:blipFill>
          <a:blip r:embed="rId2"/>
          <a:stretch>
            <a:fillRect/>
          </a:stretch>
        </p:blipFill>
        <p:spPr>
          <a:xfrm>
            <a:off x="91440" y="91440"/>
            <a:ext cx="12006072" cy="5761155"/>
          </a:xfrm>
          <a:prstGeom prst="rect">
            <a:avLst/>
          </a:prstGeom>
        </p:spPr>
      </p:pic>
      <p:sp>
        <p:nvSpPr>
          <p:cNvPr id="6" name="TextBox 5">
            <a:extLst>
              <a:ext uri="{FF2B5EF4-FFF2-40B4-BE49-F238E27FC236}">
                <a16:creationId xmlns:a16="http://schemas.microsoft.com/office/drawing/2014/main" id="{F17B6EDE-A3ED-99BA-4458-CF045DF3B1A3}"/>
              </a:ext>
            </a:extLst>
          </p:cNvPr>
          <p:cNvSpPr txBox="1"/>
          <p:nvPr/>
        </p:nvSpPr>
        <p:spPr>
          <a:xfrm>
            <a:off x="1519964" y="714565"/>
            <a:ext cx="6049574" cy="2492990"/>
          </a:xfrm>
          <a:prstGeom prst="rect">
            <a:avLst/>
          </a:prstGeom>
          <a:solidFill>
            <a:schemeClr val="bg1"/>
          </a:solidFill>
          <a:ln w="50800">
            <a:solidFill>
              <a:schemeClr val="accent6">
                <a:lumMod val="75000"/>
              </a:schemeClr>
            </a:solidFill>
          </a:ln>
        </p:spPr>
        <p:txBody>
          <a:bodyPr wrap="square" rtlCol="0">
            <a:spAutoFit/>
          </a:bodyPr>
          <a:lstStyle/>
          <a:p>
            <a:r>
              <a:rPr lang="en-US" sz="2600" dirty="0"/>
              <a:t>If you save or invest $5,000 per year….</a:t>
            </a:r>
          </a:p>
          <a:p>
            <a:endParaRPr lang="en-US" sz="2600" dirty="0"/>
          </a:p>
          <a:p>
            <a:r>
              <a:rPr lang="en-US" sz="2600" dirty="0"/>
              <a:t>With a </a:t>
            </a:r>
            <a:r>
              <a:rPr lang="en-US" sz="2600" b="1" dirty="0">
                <a:solidFill>
                  <a:schemeClr val="accent6">
                    <a:lumMod val="75000"/>
                  </a:schemeClr>
                </a:solidFill>
              </a:rPr>
              <a:t>4%</a:t>
            </a:r>
            <a:r>
              <a:rPr lang="en-US" sz="2600" dirty="0"/>
              <a:t> investment return, you will have a total of </a:t>
            </a:r>
            <a:r>
              <a:rPr lang="en-US" sz="2600" b="1" dirty="0">
                <a:solidFill>
                  <a:schemeClr val="accent6">
                    <a:lumMod val="75000"/>
                  </a:schemeClr>
                </a:solidFill>
              </a:rPr>
              <a:t>$793,869 </a:t>
            </a:r>
            <a:r>
              <a:rPr lang="en-US" sz="2600" dirty="0"/>
              <a:t>after 50 years.</a:t>
            </a:r>
          </a:p>
          <a:p>
            <a:endParaRPr lang="en-US" sz="2600" dirty="0"/>
          </a:p>
          <a:p>
            <a:r>
              <a:rPr lang="en-US" sz="2600" dirty="0"/>
              <a:t>This includes </a:t>
            </a:r>
            <a:r>
              <a:rPr lang="en-US" sz="2600" b="1" dirty="0">
                <a:solidFill>
                  <a:schemeClr val="accent6">
                    <a:lumMod val="75000"/>
                  </a:schemeClr>
                </a:solidFill>
              </a:rPr>
              <a:t>$543,869 </a:t>
            </a:r>
            <a:r>
              <a:rPr lang="en-US" sz="2600" dirty="0"/>
              <a:t>of passive income.</a:t>
            </a:r>
          </a:p>
        </p:txBody>
      </p:sp>
    </p:spTree>
    <p:extLst>
      <p:ext uri="{BB962C8B-B14F-4D97-AF65-F5344CB8AC3E}">
        <p14:creationId xmlns:p14="http://schemas.microsoft.com/office/powerpoint/2010/main" val="3927981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EBCCF6-E6DB-0BB7-B3CD-5FD6443A219D}"/>
              </a:ext>
            </a:extLst>
          </p:cNvPr>
          <p:cNvPicPr>
            <a:picLocks noChangeAspect="1"/>
          </p:cNvPicPr>
          <p:nvPr/>
        </p:nvPicPr>
        <p:blipFill>
          <a:blip r:embed="rId2"/>
          <a:stretch>
            <a:fillRect/>
          </a:stretch>
        </p:blipFill>
        <p:spPr>
          <a:xfrm>
            <a:off x="1448327" y="193731"/>
            <a:ext cx="9295345" cy="2161908"/>
          </a:xfrm>
          <a:prstGeom prst="rect">
            <a:avLst/>
          </a:prstGeom>
        </p:spPr>
      </p:pic>
      <p:sp>
        <p:nvSpPr>
          <p:cNvPr id="5" name="Rectangle 3">
            <a:extLst>
              <a:ext uri="{FF2B5EF4-FFF2-40B4-BE49-F238E27FC236}">
                <a16:creationId xmlns:a16="http://schemas.microsoft.com/office/drawing/2014/main" id="{2DDD33F2-A110-D48E-0DAB-F54E8E92B539}"/>
              </a:ext>
            </a:extLst>
          </p:cNvPr>
          <p:cNvSpPr txBox="1">
            <a:spLocks noChangeArrowheads="1"/>
          </p:cNvSpPr>
          <p:nvPr/>
        </p:nvSpPr>
        <p:spPr>
          <a:xfrm>
            <a:off x="1448327" y="2597863"/>
            <a:ext cx="9295345" cy="270040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526DAE"/>
                </a:solidFill>
              </a:rPr>
              <a:t>We are exciting to announce that we are now an academic partner with </a:t>
            </a:r>
            <a:r>
              <a:rPr lang="en-US" b="1" i="1" dirty="0">
                <a:solidFill>
                  <a:srgbClr val="526DAE"/>
                </a:solidFill>
              </a:rPr>
              <a:t>Accelerate to </a:t>
            </a:r>
            <a:r>
              <a:rPr lang="en-US" b="1" i="1" dirty="0" err="1">
                <a:solidFill>
                  <a:srgbClr val="526DAE"/>
                </a:solidFill>
              </a:rPr>
              <a:t>Industry</a:t>
            </a:r>
            <a:r>
              <a:rPr lang="en-US" b="1" i="1" baseline="30000" dirty="0" err="1">
                <a:solidFill>
                  <a:srgbClr val="526DAE"/>
                </a:solidFill>
              </a:rPr>
              <a:t>TM</a:t>
            </a:r>
            <a:r>
              <a:rPr lang="en-US" b="1" i="1" dirty="0">
                <a:solidFill>
                  <a:srgbClr val="526DAE"/>
                </a:solidFill>
              </a:rPr>
              <a:t>, </a:t>
            </a:r>
            <a:r>
              <a:rPr lang="en-US" b="1" dirty="0">
                <a:solidFill>
                  <a:srgbClr val="526DAE"/>
                </a:solidFill>
              </a:rPr>
              <a:t>a program with a bold, new approach to enhance graduate student and postdoctoral industry workforce readiness. </a:t>
            </a:r>
          </a:p>
          <a:p>
            <a:pPr marL="0" indent="0">
              <a:buNone/>
            </a:pPr>
            <a:endParaRPr lang="en-US" b="1" dirty="0">
              <a:solidFill>
                <a:srgbClr val="526DAE"/>
              </a:solidFill>
            </a:endParaRPr>
          </a:p>
          <a:p>
            <a:pPr marL="0" indent="0">
              <a:buNone/>
            </a:pPr>
            <a:r>
              <a:rPr lang="en-US" b="1" dirty="0">
                <a:solidFill>
                  <a:srgbClr val="526DAE"/>
                </a:solidFill>
              </a:rPr>
              <a:t>The A2i approach includes a range of modules that allow graduate students, postdocs, and alumni to benefit from the entire range of activities, or individual components.</a:t>
            </a:r>
          </a:p>
        </p:txBody>
      </p:sp>
      <p:pic>
        <p:nvPicPr>
          <p:cNvPr id="7" name="Picture 6">
            <a:extLst>
              <a:ext uri="{FF2B5EF4-FFF2-40B4-BE49-F238E27FC236}">
                <a16:creationId xmlns:a16="http://schemas.microsoft.com/office/drawing/2014/main" id="{892901BD-2621-CA13-23F2-FC3317010C69}"/>
              </a:ext>
            </a:extLst>
          </p:cNvPr>
          <p:cNvPicPr>
            <a:picLocks noChangeAspect="1"/>
          </p:cNvPicPr>
          <p:nvPr/>
        </p:nvPicPr>
        <p:blipFill>
          <a:blip r:embed="rId3"/>
          <a:stretch>
            <a:fillRect/>
          </a:stretch>
        </p:blipFill>
        <p:spPr>
          <a:xfrm>
            <a:off x="81253" y="5710057"/>
            <a:ext cx="1326174" cy="1087549"/>
          </a:xfrm>
          <a:prstGeom prst="rect">
            <a:avLst/>
          </a:prstGeom>
        </p:spPr>
      </p:pic>
    </p:spTree>
    <p:extLst>
      <p:ext uri="{BB962C8B-B14F-4D97-AF65-F5344CB8AC3E}">
        <p14:creationId xmlns:p14="http://schemas.microsoft.com/office/powerpoint/2010/main" val="21131495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BE4B46-3711-15F3-3507-3F3488CF5CA1}"/>
              </a:ext>
            </a:extLst>
          </p:cNvPr>
          <p:cNvPicPr>
            <a:picLocks noChangeAspect="1"/>
          </p:cNvPicPr>
          <p:nvPr/>
        </p:nvPicPr>
        <p:blipFill>
          <a:blip r:embed="rId2"/>
          <a:stretch>
            <a:fillRect/>
          </a:stretch>
        </p:blipFill>
        <p:spPr>
          <a:xfrm>
            <a:off x="91440" y="91440"/>
            <a:ext cx="12006072" cy="5761155"/>
          </a:xfrm>
          <a:prstGeom prst="rect">
            <a:avLst/>
          </a:prstGeom>
        </p:spPr>
      </p:pic>
      <p:sp>
        <p:nvSpPr>
          <p:cNvPr id="6" name="TextBox 5">
            <a:extLst>
              <a:ext uri="{FF2B5EF4-FFF2-40B4-BE49-F238E27FC236}">
                <a16:creationId xmlns:a16="http://schemas.microsoft.com/office/drawing/2014/main" id="{DB4EC335-3865-C338-A400-93029522536D}"/>
              </a:ext>
            </a:extLst>
          </p:cNvPr>
          <p:cNvSpPr txBox="1"/>
          <p:nvPr/>
        </p:nvSpPr>
        <p:spPr>
          <a:xfrm>
            <a:off x="1519964" y="714565"/>
            <a:ext cx="6049574" cy="2492990"/>
          </a:xfrm>
          <a:prstGeom prst="rect">
            <a:avLst/>
          </a:prstGeom>
          <a:solidFill>
            <a:schemeClr val="bg1"/>
          </a:solidFill>
          <a:ln w="50800">
            <a:solidFill>
              <a:srgbClr val="C00000"/>
            </a:solidFill>
          </a:ln>
        </p:spPr>
        <p:txBody>
          <a:bodyPr wrap="square" rtlCol="0">
            <a:spAutoFit/>
          </a:bodyPr>
          <a:lstStyle/>
          <a:p>
            <a:r>
              <a:rPr lang="en-US" sz="2600" dirty="0"/>
              <a:t>If you save or invest $5,000 per year….</a:t>
            </a:r>
          </a:p>
          <a:p>
            <a:endParaRPr lang="en-US" sz="2600" dirty="0"/>
          </a:p>
          <a:p>
            <a:r>
              <a:rPr lang="en-US" sz="2600" dirty="0"/>
              <a:t>With a </a:t>
            </a:r>
            <a:r>
              <a:rPr lang="en-US" sz="2600" b="1" dirty="0">
                <a:solidFill>
                  <a:srgbClr val="C00000"/>
                </a:solidFill>
              </a:rPr>
              <a:t>7% </a:t>
            </a:r>
            <a:r>
              <a:rPr lang="en-US" sz="2600" dirty="0"/>
              <a:t>investment return, you will have a total of </a:t>
            </a:r>
            <a:r>
              <a:rPr lang="en-US" sz="2600" b="1" dirty="0">
                <a:solidFill>
                  <a:srgbClr val="C00000"/>
                </a:solidFill>
              </a:rPr>
              <a:t>$2,174,930</a:t>
            </a:r>
            <a:r>
              <a:rPr lang="en-US" sz="2600" b="1" dirty="0">
                <a:solidFill>
                  <a:schemeClr val="accent1"/>
                </a:solidFill>
              </a:rPr>
              <a:t> </a:t>
            </a:r>
            <a:r>
              <a:rPr lang="en-US" sz="2600" dirty="0"/>
              <a:t>after 50 years.</a:t>
            </a:r>
          </a:p>
          <a:p>
            <a:endParaRPr lang="en-US" sz="2600" dirty="0"/>
          </a:p>
          <a:p>
            <a:r>
              <a:rPr lang="en-US" sz="2600" dirty="0"/>
              <a:t>This includes </a:t>
            </a:r>
            <a:r>
              <a:rPr lang="en-US" sz="2600" b="1" dirty="0">
                <a:solidFill>
                  <a:srgbClr val="C00000"/>
                </a:solidFill>
              </a:rPr>
              <a:t>$1,924,930 </a:t>
            </a:r>
            <a:r>
              <a:rPr lang="en-US" sz="2600" dirty="0"/>
              <a:t>of passive income.</a:t>
            </a:r>
          </a:p>
        </p:txBody>
      </p:sp>
    </p:spTree>
    <p:extLst>
      <p:ext uri="{BB962C8B-B14F-4D97-AF65-F5344CB8AC3E}">
        <p14:creationId xmlns:p14="http://schemas.microsoft.com/office/powerpoint/2010/main" val="19365777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450B7B6-D0EC-A774-D43C-EBCC100104DD}"/>
              </a:ext>
            </a:extLst>
          </p:cNvPr>
          <p:cNvPicPr>
            <a:picLocks noChangeAspect="1"/>
          </p:cNvPicPr>
          <p:nvPr/>
        </p:nvPicPr>
        <p:blipFill>
          <a:blip r:embed="rId2"/>
          <a:stretch>
            <a:fillRect/>
          </a:stretch>
        </p:blipFill>
        <p:spPr>
          <a:xfrm>
            <a:off x="91440" y="91440"/>
            <a:ext cx="12006072" cy="5761155"/>
          </a:xfrm>
          <a:prstGeom prst="rect">
            <a:avLst/>
          </a:prstGeom>
        </p:spPr>
      </p:pic>
      <p:sp>
        <p:nvSpPr>
          <p:cNvPr id="5" name="TextBox 4">
            <a:extLst>
              <a:ext uri="{FF2B5EF4-FFF2-40B4-BE49-F238E27FC236}">
                <a16:creationId xmlns:a16="http://schemas.microsoft.com/office/drawing/2014/main" id="{82B77E1F-AC85-3D44-4E6C-D928B0B14049}"/>
              </a:ext>
            </a:extLst>
          </p:cNvPr>
          <p:cNvSpPr txBox="1"/>
          <p:nvPr/>
        </p:nvSpPr>
        <p:spPr>
          <a:xfrm>
            <a:off x="1519964" y="714565"/>
            <a:ext cx="6049574" cy="2492990"/>
          </a:xfrm>
          <a:prstGeom prst="rect">
            <a:avLst/>
          </a:prstGeom>
          <a:solidFill>
            <a:schemeClr val="bg1"/>
          </a:solidFill>
          <a:ln w="50800">
            <a:solidFill>
              <a:schemeClr val="accent1"/>
            </a:solidFill>
          </a:ln>
        </p:spPr>
        <p:txBody>
          <a:bodyPr wrap="square" rtlCol="0">
            <a:spAutoFit/>
          </a:bodyPr>
          <a:lstStyle/>
          <a:p>
            <a:r>
              <a:rPr lang="en-US" sz="2600" dirty="0"/>
              <a:t>If you save or invest $5,000 per year….</a:t>
            </a:r>
          </a:p>
          <a:p>
            <a:endParaRPr lang="en-US" sz="2600" dirty="0"/>
          </a:p>
          <a:p>
            <a:r>
              <a:rPr lang="en-US" sz="2600" dirty="0"/>
              <a:t>With an </a:t>
            </a:r>
            <a:r>
              <a:rPr lang="en-US" sz="2600" b="1" dirty="0">
                <a:solidFill>
                  <a:schemeClr val="accent1"/>
                </a:solidFill>
              </a:rPr>
              <a:t>11% </a:t>
            </a:r>
            <a:r>
              <a:rPr lang="en-US" sz="2600" dirty="0"/>
              <a:t>investment return, you will have a total of </a:t>
            </a:r>
            <a:r>
              <a:rPr lang="en-US" sz="2600" b="1" dirty="0">
                <a:solidFill>
                  <a:schemeClr val="accent1"/>
                </a:solidFill>
              </a:rPr>
              <a:t>$9,261,680 </a:t>
            </a:r>
            <a:r>
              <a:rPr lang="en-US" sz="2600" dirty="0"/>
              <a:t>after 50 years.</a:t>
            </a:r>
          </a:p>
          <a:p>
            <a:endParaRPr lang="en-US" sz="2600" dirty="0"/>
          </a:p>
          <a:p>
            <a:r>
              <a:rPr lang="en-US" sz="2600" dirty="0"/>
              <a:t>This includes </a:t>
            </a:r>
            <a:r>
              <a:rPr lang="en-US" sz="2600" b="1" dirty="0">
                <a:solidFill>
                  <a:schemeClr val="accent1"/>
                </a:solidFill>
              </a:rPr>
              <a:t>$9,011,680 </a:t>
            </a:r>
            <a:r>
              <a:rPr lang="en-US" sz="2600" dirty="0"/>
              <a:t>of passive income.</a:t>
            </a:r>
          </a:p>
        </p:txBody>
      </p:sp>
      <p:pic>
        <p:nvPicPr>
          <p:cNvPr id="2" name="Picture 1">
            <a:extLst>
              <a:ext uri="{FF2B5EF4-FFF2-40B4-BE49-F238E27FC236}">
                <a16:creationId xmlns:a16="http://schemas.microsoft.com/office/drawing/2014/main" id="{02FD60CE-E8E1-3C65-9044-7CA5E08E50C9}"/>
              </a:ext>
            </a:extLst>
          </p:cNvPr>
          <p:cNvPicPr>
            <a:picLocks noChangeAspect="1"/>
          </p:cNvPicPr>
          <p:nvPr/>
        </p:nvPicPr>
        <p:blipFill>
          <a:blip r:embed="rId2"/>
          <a:stretch>
            <a:fillRect/>
          </a:stretch>
        </p:blipFill>
        <p:spPr>
          <a:xfrm>
            <a:off x="92965" y="97496"/>
            <a:ext cx="12005165" cy="5760720"/>
          </a:xfrm>
          <a:prstGeom prst="rect">
            <a:avLst/>
          </a:prstGeom>
        </p:spPr>
      </p:pic>
      <p:sp>
        <p:nvSpPr>
          <p:cNvPr id="3" name="TextBox 2">
            <a:extLst>
              <a:ext uri="{FF2B5EF4-FFF2-40B4-BE49-F238E27FC236}">
                <a16:creationId xmlns:a16="http://schemas.microsoft.com/office/drawing/2014/main" id="{37C98261-A5CA-A14F-F558-4F6B05D98414}"/>
              </a:ext>
            </a:extLst>
          </p:cNvPr>
          <p:cNvSpPr txBox="1"/>
          <p:nvPr/>
        </p:nvSpPr>
        <p:spPr>
          <a:xfrm>
            <a:off x="1672364" y="866965"/>
            <a:ext cx="6049574" cy="2492990"/>
          </a:xfrm>
          <a:prstGeom prst="rect">
            <a:avLst/>
          </a:prstGeom>
          <a:solidFill>
            <a:schemeClr val="bg1"/>
          </a:solidFill>
          <a:ln w="50800">
            <a:solidFill>
              <a:schemeClr val="accent1"/>
            </a:solidFill>
          </a:ln>
        </p:spPr>
        <p:txBody>
          <a:bodyPr wrap="square" rtlCol="0">
            <a:spAutoFit/>
          </a:bodyPr>
          <a:lstStyle/>
          <a:p>
            <a:r>
              <a:rPr lang="en-US" sz="2600" dirty="0"/>
              <a:t>If you save or invest $5,000 per year….</a:t>
            </a:r>
          </a:p>
          <a:p>
            <a:endParaRPr lang="en-US" sz="2600" dirty="0"/>
          </a:p>
          <a:p>
            <a:r>
              <a:rPr lang="en-US" sz="2600" dirty="0"/>
              <a:t>With a </a:t>
            </a:r>
            <a:r>
              <a:rPr lang="en-US" sz="2600" b="1" dirty="0">
                <a:solidFill>
                  <a:schemeClr val="accent1"/>
                </a:solidFill>
              </a:rPr>
              <a:t>11%</a:t>
            </a:r>
            <a:r>
              <a:rPr lang="en-US" sz="2600" b="1" dirty="0">
                <a:solidFill>
                  <a:srgbClr val="C00000"/>
                </a:solidFill>
              </a:rPr>
              <a:t> </a:t>
            </a:r>
            <a:r>
              <a:rPr lang="en-US" sz="2600" dirty="0"/>
              <a:t>investment return, you will have a total of </a:t>
            </a:r>
            <a:r>
              <a:rPr lang="en-US" sz="2600" b="1" dirty="0">
                <a:solidFill>
                  <a:schemeClr val="accent1"/>
                </a:solidFill>
              </a:rPr>
              <a:t>$9,261,680 </a:t>
            </a:r>
            <a:r>
              <a:rPr lang="en-US" sz="2600" dirty="0"/>
              <a:t>after 50 years.</a:t>
            </a:r>
          </a:p>
          <a:p>
            <a:endParaRPr lang="en-US" sz="2600" dirty="0"/>
          </a:p>
          <a:p>
            <a:r>
              <a:rPr lang="en-US" sz="2600" dirty="0"/>
              <a:t>This includes </a:t>
            </a:r>
            <a:r>
              <a:rPr lang="en-US" sz="2600" b="1" dirty="0">
                <a:solidFill>
                  <a:schemeClr val="accent1"/>
                </a:solidFill>
              </a:rPr>
              <a:t>$9,011,680 </a:t>
            </a:r>
            <a:r>
              <a:rPr lang="en-US" sz="2600" dirty="0"/>
              <a:t>of passive income.</a:t>
            </a:r>
          </a:p>
        </p:txBody>
      </p:sp>
    </p:spTree>
    <p:extLst>
      <p:ext uri="{BB962C8B-B14F-4D97-AF65-F5344CB8AC3E}">
        <p14:creationId xmlns:p14="http://schemas.microsoft.com/office/powerpoint/2010/main" val="27230083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E8E681-CEF8-0019-5F37-E242290F3697}"/>
              </a:ext>
            </a:extLst>
          </p:cNvPr>
          <p:cNvPicPr>
            <a:picLocks noChangeAspect="1"/>
          </p:cNvPicPr>
          <p:nvPr/>
        </p:nvPicPr>
        <p:blipFill>
          <a:blip r:embed="rId2"/>
          <a:stretch>
            <a:fillRect/>
          </a:stretch>
        </p:blipFill>
        <p:spPr>
          <a:xfrm>
            <a:off x="91440" y="91440"/>
            <a:ext cx="12006072" cy="5761155"/>
          </a:xfrm>
          <a:prstGeom prst="rect">
            <a:avLst/>
          </a:prstGeom>
        </p:spPr>
      </p:pic>
      <p:sp>
        <p:nvSpPr>
          <p:cNvPr id="5" name="TextBox 4">
            <a:extLst>
              <a:ext uri="{FF2B5EF4-FFF2-40B4-BE49-F238E27FC236}">
                <a16:creationId xmlns:a16="http://schemas.microsoft.com/office/drawing/2014/main" id="{82B77E1F-AC85-3D44-4E6C-D928B0B14049}"/>
              </a:ext>
            </a:extLst>
          </p:cNvPr>
          <p:cNvSpPr txBox="1"/>
          <p:nvPr/>
        </p:nvSpPr>
        <p:spPr>
          <a:xfrm>
            <a:off x="1519964" y="714565"/>
            <a:ext cx="6049574" cy="2492990"/>
          </a:xfrm>
          <a:prstGeom prst="rect">
            <a:avLst/>
          </a:prstGeom>
          <a:solidFill>
            <a:schemeClr val="bg1"/>
          </a:solidFill>
          <a:ln w="50800">
            <a:solidFill>
              <a:srgbClr val="FFFF00"/>
            </a:solidFill>
          </a:ln>
        </p:spPr>
        <p:txBody>
          <a:bodyPr wrap="square" rtlCol="0">
            <a:spAutoFit/>
          </a:bodyPr>
          <a:lstStyle/>
          <a:p>
            <a:r>
              <a:rPr lang="en-US" sz="2600" dirty="0"/>
              <a:t>If we invest for 20 years instead of 50 years:</a:t>
            </a:r>
          </a:p>
          <a:p>
            <a:endParaRPr lang="en-US" sz="2600" dirty="0"/>
          </a:p>
          <a:p>
            <a:r>
              <a:rPr lang="en-US" sz="2600" dirty="0"/>
              <a:t>   At 1%: 	$100,000  </a:t>
            </a:r>
            <a:r>
              <a:rPr lang="en-US" sz="2600" dirty="0">
                <a:sym typeface="Wingdings" pitchFamily="2" charset="2"/>
              </a:rPr>
              <a:t>  $111,196</a:t>
            </a:r>
          </a:p>
          <a:p>
            <a:r>
              <a:rPr lang="en-US" sz="2600" dirty="0"/>
              <a:t>   At 4%:	$100,000  </a:t>
            </a:r>
            <a:r>
              <a:rPr lang="en-US" sz="2600" dirty="0">
                <a:sym typeface="Wingdings" pitchFamily="2" charset="2"/>
              </a:rPr>
              <a:t>  $154,846</a:t>
            </a:r>
            <a:r>
              <a:rPr lang="en-US" sz="2600" dirty="0"/>
              <a:t> </a:t>
            </a:r>
          </a:p>
          <a:p>
            <a:r>
              <a:rPr lang="en-US" sz="2600" dirty="0"/>
              <a:t>   At 7%:	$100,000  </a:t>
            </a:r>
            <a:r>
              <a:rPr lang="en-US" sz="2600" dirty="0">
                <a:sym typeface="Wingdings" pitchFamily="2" charset="2"/>
              </a:rPr>
              <a:t>  $219,326</a:t>
            </a:r>
            <a:r>
              <a:rPr lang="en-US" sz="2600" dirty="0"/>
              <a:t> </a:t>
            </a:r>
          </a:p>
          <a:p>
            <a:r>
              <a:rPr lang="en-US" sz="2600" dirty="0"/>
              <a:t>   At 11%: 	$100,000  </a:t>
            </a:r>
            <a:r>
              <a:rPr lang="en-US" sz="2600" dirty="0">
                <a:sym typeface="Wingdings" pitchFamily="2" charset="2"/>
              </a:rPr>
              <a:t>  $356,326</a:t>
            </a:r>
            <a:endParaRPr lang="en-US" sz="2600" dirty="0"/>
          </a:p>
        </p:txBody>
      </p:sp>
    </p:spTree>
    <p:extLst>
      <p:ext uri="{BB962C8B-B14F-4D97-AF65-F5344CB8AC3E}">
        <p14:creationId xmlns:p14="http://schemas.microsoft.com/office/powerpoint/2010/main" val="16826607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532073"/>
            <a:ext cx="10515600" cy="46448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gn="ctr">
              <a:buAutoNum type="arabicParenBoth"/>
            </a:pPr>
            <a:r>
              <a:rPr lang="en-US" sz="4000" b="1" i="1" dirty="0">
                <a:solidFill>
                  <a:srgbClr val="30317F"/>
                </a:solidFill>
              </a:rPr>
              <a:t>Begin investing as early as you can.</a:t>
            </a:r>
            <a:br>
              <a:rPr lang="en-US" sz="4000" b="1" i="1" dirty="0">
                <a:solidFill>
                  <a:srgbClr val="30317F"/>
                </a:solidFill>
              </a:rPr>
            </a:br>
            <a:endParaRPr lang="en-US" sz="4000" b="1" i="1" dirty="0">
              <a:solidFill>
                <a:srgbClr val="30317F"/>
              </a:solidFill>
            </a:endParaRPr>
          </a:p>
          <a:p>
            <a:pPr marL="742950" indent="-742950" algn="ctr">
              <a:buAutoNum type="arabicParenBoth"/>
            </a:pPr>
            <a:r>
              <a:rPr lang="en-US" sz="4000" b="1" i="1" dirty="0">
                <a:solidFill>
                  <a:srgbClr val="30317F"/>
                </a:solidFill>
              </a:rPr>
              <a:t>Get comfortable taking some risks with your investing so you can earn bigger returns.</a:t>
            </a:r>
            <a:br>
              <a:rPr lang="en-US" sz="4000" b="1" i="1" dirty="0">
                <a:solidFill>
                  <a:srgbClr val="30317F"/>
                </a:solidFill>
              </a:rPr>
            </a:br>
            <a:endParaRPr lang="en-US" sz="4000" b="1" i="1" dirty="0">
              <a:solidFill>
                <a:srgbClr val="30317F"/>
              </a:solidFill>
            </a:endParaRPr>
          </a:p>
          <a:p>
            <a:pPr marL="742950" indent="-742950" algn="ctr">
              <a:buAutoNum type="arabicParenBoth"/>
            </a:pPr>
            <a:r>
              <a:rPr lang="en-US" sz="4000" b="1" i="1" dirty="0">
                <a:solidFill>
                  <a:srgbClr val="30317F"/>
                </a:solidFill>
              </a:rPr>
              <a:t>Get comfortable playing the long game. </a:t>
            </a:r>
            <a:endParaRPr lang="en-US" sz="4000" dirty="0">
              <a:solidFill>
                <a:srgbClr val="30317F"/>
              </a:solidFill>
            </a:endParaRPr>
          </a:p>
        </p:txBody>
      </p:sp>
    </p:spTree>
    <p:extLst>
      <p:ext uri="{BB962C8B-B14F-4D97-AF65-F5344CB8AC3E}">
        <p14:creationId xmlns:p14="http://schemas.microsoft.com/office/powerpoint/2010/main" val="5974396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i="1" dirty="0">
                <a:solidFill>
                  <a:srgbClr val="006600"/>
                </a:solidFill>
              </a:rPr>
              <a:t>	SAVINGS</a:t>
            </a:r>
          </a:p>
          <a:p>
            <a:pPr marL="0" indent="0">
              <a:buNone/>
            </a:pPr>
            <a:endParaRPr lang="en-US" sz="4000" b="1" i="1" dirty="0">
              <a:solidFill>
                <a:srgbClr val="006600"/>
              </a:solidFill>
            </a:endParaRPr>
          </a:p>
          <a:p>
            <a:pPr marL="0" indent="0">
              <a:buNone/>
            </a:pPr>
            <a:r>
              <a:rPr lang="en-US" sz="4000" b="1" i="1" dirty="0">
                <a:solidFill>
                  <a:srgbClr val="006600"/>
                </a:solidFill>
              </a:rPr>
              <a:t>			INVESTING</a:t>
            </a:r>
          </a:p>
          <a:p>
            <a:pPr marL="0" indent="0">
              <a:buNone/>
            </a:pPr>
            <a:endParaRPr lang="en-US" sz="4000" b="1" i="1" dirty="0">
              <a:solidFill>
                <a:srgbClr val="006600"/>
              </a:solidFill>
            </a:endParaRPr>
          </a:p>
          <a:p>
            <a:pPr marL="0" indent="0">
              <a:buNone/>
            </a:pPr>
            <a:r>
              <a:rPr lang="en-US" sz="4000" b="1" i="1" dirty="0">
                <a:solidFill>
                  <a:srgbClr val="006600"/>
                </a:solidFill>
              </a:rPr>
              <a:t>					OWNERSHIP</a:t>
            </a:r>
          </a:p>
          <a:p>
            <a:pPr marL="0" indent="0">
              <a:buNone/>
            </a:pPr>
            <a:endParaRPr lang="en-US" sz="4000" b="1" i="1" dirty="0">
              <a:solidFill>
                <a:srgbClr val="006600"/>
              </a:solidFill>
            </a:endParaRPr>
          </a:p>
          <a:p>
            <a:pPr marL="0" indent="0">
              <a:buNone/>
            </a:pPr>
            <a:r>
              <a:rPr lang="en-US" sz="4000" b="1" i="1" dirty="0">
                <a:solidFill>
                  <a:srgbClr val="006600"/>
                </a:solidFill>
              </a:rPr>
              <a:t>								WEALTH</a:t>
            </a:r>
          </a:p>
        </p:txBody>
      </p:sp>
      <p:cxnSp>
        <p:nvCxnSpPr>
          <p:cNvPr id="3" name="Straight Arrow Connector 2">
            <a:extLst>
              <a:ext uri="{FF2B5EF4-FFF2-40B4-BE49-F238E27FC236}">
                <a16:creationId xmlns:a16="http://schemas.microsoft.com/office/drawing/2014/main" id="{0E3FDF3F-4874-6441-98DB-E24C192B6B9A}"/>
              </a:ext>
            </a:extLst>
          </p:cNvPr>
          <p:cNvCxnSpPr>
            <a:cxnSpLocks/>
          </p:cNvCxnSpPr>
          <p:nvPr/>
        </p:nvCxnSpPr>
        <p:spPr>
          <a:xfrm>
            <a:off x="2385918" y="210130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9DB0D9D-153B-2148-9007-0D922FD7926D}"/>
              </a:ext>
            </a:extLst>
          </p:cNvPr>
          <p:cNvCxnSpPr>
            <a:cxnSpLocks/>
          </p:cNvCxnSpPr>
          <p:nvPr/>
        </p:nvCxnSpPr>
        <p:spPr>
          <a:xfrm>
            <a:off x="4070392" y="165318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FE74792-01A2-9F42-A697-D22640B80C43}"/>
              </a:ext>
            </a:extLst>
          </p:cNvPr>
          <p:cNvCxnSpPr>
            <a:cxnSpLocks/>
          </p:cNvCxnSpPr>
          <p:nvPr/>
        </p:nvCxnSpPr>
        <p:spPr>
          <a:xfrm>
            <a:off x="4464008" y="34456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77E235E-7FFC-1844-A109-9BAD0EEE4952}"/>
              </a:ext>
            </a:extLst>
          </p:cNvPr>
          <p:cNvCxnSpPr>
            <a:cxnSpLocks/>
          </p:cNvCxnSpPr>
          <p:nvPr/>
        </p:nvCxnSpPr>
        <p:spPr>
          <a:xfrm>
            <a:off x="6148482" y="299753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F76A394-62F0-2C46-B4FB-A94E1347FDEA}"/>
              </a:ext>
            </a:extLst>
          </p:cNvPr>
          <p:cNvCxnSpPr>
            <a:cxnSpLocks/>
          </p:cNvCxnSpPr>
          <p:nvPr/>
        </p:nvCxnSpPr>
        <p:spPr>
          <a:xfrm>
            <a:off x="6705600" y="4960570"/>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A1ACA2D-4890-BF49-8629-510E72C3636C}"/>
              </a:ext>
            </a:extLst>
          </p:cNvPr>
          <p:cNvCxnSpPr>
            <a:cxnSpLocks/>
          </p:cNvCxnSpPr>
          <p:nvPr/>
        </p:nvCxnSpPr>
        <p:spPr>
          <a:xfrm>
            <a:off x="8390074" y="45124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23131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Homework for You</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30317F"/>
                </a:solidFill>
              </a:rPr>
              <a:t>Make a list of the 5-10 most important criteria you are looking for in a job or career.</a:t>
            </a:r>
          </a:p>
          <a:p>
            <a:pPr marL="0" indent="0" algn="ctr">
              <a:buNone/>
            </a:pPr>
            <a:endParaRPr lang="en-US" sz="3600" b="1" i="1" dirty="0">
              <a:solidFill>
                <a:srgbClr val="30317F"/>
              </a:solidFill>
            </a:endParaRPr>
          </a:p>
          <a:p>
            <a:pPr marL="0" indent="0" algn="ctr">
              <a:buNone/>
            </a:pPr>
            <a:r>
              <a:rPr lang="en-US" sz="3600" b="1" i="1" dirty="0">
                <a:solidFill>
                  <a:srgbClr val="30317F"/>
                </a:solidFill>
              </a:rPr>
              <a:t>Rank these criteria.</a:t>
            </a:r>
          </a:p>
          <a:p>
            <a:pPr marL="0" indent="0" algn="ctr">
              <a:buNone/>
            </a:pPr>
            <a:endParaRPr lang="en-US" sz="3600" b="1" i="1" dirty="0">
              <a:solidFill>
                <a:srgbClr val="30317F"/>
              </a:solidFill>
            </a:endParaRPr>
          </a:p>
          <a:p>
            <a:pPr marL="0" indent="0" algn="ctr">
              <a:buNone/>
            </a:pPr>
            <a:r>
              <a:rPr lang="en-US" sz="3600" b="1" i="1" dirty="0">
                <a:solidFill>
                  <a:srgbClr val="30317F"/>
                </a:solidFill>
              </a:rPr>
              <a:t>Connect these criteria to your long-term and </a:t>
            </a:r>
            <a:br>
              <a:rPr lang="en-US" sz="3600" b="1" i="1" dirty="0">
                <a:solidFill>
                  <a:srgbClr val="30317F"/>
                </a:solidFill>
              </a:rPr>
            </a:br>
            <a:r>
              <a:rPr lang="en-US" sz="3600" b="1" i="1" dirty="0">
                <a:solidFill>
                  <a:srgbClr val="30317F"/>
                </a:solidFill>
              </a:rPr>
              <a:t>short-term goals. Connect these criteria to your values.</a:t>
            </a:r>
            <a:endParaRPr lang="en-US" i="1" dirty="0">
              <a:solidFill>
                <a:srgbClr val="30317F"/>
              </a:solidFill>
            </a:endParaRPr>
          </a:p>
        </p:txBody>
      </p:sp>
    </p:spTree>
    <p:extLst>
      <p:ext uri="{BB962C8B-B14F-4D97-AF65-F5344CB8AC3E}">
        <p14:creationId xmlns:p14="http://schemas.microsoft.com/office/powerpoint/2010/main" val="27362540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More Homework for You</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300" b="1" i="1" u="sng" dirty="0">
                <a:solidFill>
                  <a:srgbClr val="C00000"/>
                </a:solidFill>
              </a:rPr>
              <a:t>Once a week:</a:t>
            </a:r>
            <a:r>
              <a:rPr lang="en-US" sz="3300" b="1" i="1" dirty="0">
                <a:solidFill>
                  <a:srgbClr val="C00000"/>
                </a:solidFill>
              </a:rPr>
              <a:t> 	   Make a list of the money you are </a:t>
            </a:r>
            <a:br>
              <a:rPr lang="en-US" sz="3300" b="1" i="1" dirty="0">
                <a:solidFill>
                  <a:srgbClr val="C00000"/>
                </a:solidFill>
              </a:rPr>
            </a:br>
            <a:r>
              <a:rPr lang="en-US" sz="3300" b="1" i="1" dirty="0">
                <a:solidFill>
                  <a:srgbClr val="C00000"/>
                </a:solidFill>
              </a:rPr>
              <a:t>			   going to spend this week.</a:t>
            </a:r>
            <a:br>
              <a:rPr lang="en-US" sz="3300" b="1" i="1" dirty="0">
                <a:solidFill>
                  <a:srgbClr val="C00000"/>
                </a:solidFill>
              </a:rPr>
            </a:br>
            <a:endParaRPr lang="en-US" sz="3300" b="1" i="1" dirty="0">
              <a:solidFill>
                <a:srgbClr val="C00000"/>
              </a:solidFill>
            </a:endParaRPr>
          </a:p>
          <a:p>
            <a:pPr marL="0" indent="0">
              <a:buNone/>
            </a:pPr>
            <a:r>
              <a:rPr lang="en-US" sz="3300" b="1" i="1" u="sng" dirty="0">
                <a:solidFill>
                  <a:srgbClr val="C00000"/>
                </a:solidFill>
              </a:rPr>
              <a:t>Once a month:</a:t>
            </a:r>
            <a:r>
              <a:rPr lang="en-US" sz="3300" b="1" i="1" dirty="0">
                <a:solidFill>
                  <a:srgbClr val="C00000"/>
                </a:solidFill>
              </a:rPr>
              <a:t>	   Make a list of how your job serves </a:t>
            </a:r>
            <a:br>
              <a:rPr lang="en-US" sz="3300" b="1" i="1" dirty="0">
                <a:solidFill>
                  <a:srgbClr val="C00000"/>
                </a:solidFill>
              </a:rPr>
            </a:br>
            <a:r>
              <a:rPr lang="en-US" sz="3300" b="1" i="1" dirty="0">
                <a:solidFill>
                  <a:srgbClr val="C00000"/>
                </a:solidFill>
              </a:rPr>
              <a:t>			   your values – or how school serves </a:t>
            </a:r>
            <a:br>
              <a:rPr lang="en-US" sz="3300" b="1" i="1" dirty="0">
                <a:solidFill>
                  <a:srgbClr val="C00000"/>
                </a:solidFill>
              </a:rPr>
            </a:br>
            <a:r>
              <a:rPr lang="en-US" sz="3300" b="1" i="1" dirty="0">
                <a:solidFill>
                  <a:srgbClr val="C00000"/>
                </a:solidFill>
              </a:rPr>
              <a:t>			   your values over the long-term.</a:t>
            </a:r>
            <a:br>
              <a:rPr lang="en-US" sz="3300" b="1" i="1" dirty="0">
                <a:solidFill>
                  <a:srgbClr val="C00000"/>
                </a:solidFill>
              </a:rPr>
            </a:br>
            <a:endParaRPr lang="en-US" sz="3300" b="1" i="1" dirty="0">
              <a:solidFill>
                <a:srgbClr val="C00000"/>
              </a:solidFill>
            </a:endParaRPr>
          </a:p>
          <a:p>
            <a:pPr marL="0" indent="0">
              <a:buNone/>
            </a:pPr>
            <a:r>
              <a:rPr lang="en-US" sz="3300" b="1" i="1" u="sng" dirty="0">
                <a:solidFill>
                  <a:srgbClr val="C00000"/>
                </a:solidFill>
              </a:rPr>
              <a:t>Once a year:</a:t>
            </a:r>
            <a:r>
              <a:rPr lang="en-US" sz="3300" b="1" i="1" dirty="0">
                <a:solidFill>
                  <a:srgbClr val="C00000"/>
                </a:solidFill>
              </a:rPr>
              <a:t> 	   Revisit your values and identify </a:t>
            </a:r>
            <a:br>
              <a:rPr lang="en-US" sz="3300" b="1" i="1" dirty="0">
                <a:solidFill>
                  <a:srgbClr val="C00000"/>
                </a:solidFill>
              </a:rPr>
            </a:br>
            <a:r>
              <a:rPr lang="en-US" sz="3300" b="1" i="1" dirty="0">
                <a:solidFill>
                  <a:srgbClr val="C00000"/>
                </a:solidFill>
              </a:rPr>
              <a:t>			   your short- and long-term goals.</a:t>
            </a:r>
            <a:endParaRPr lang="en-US" sz="3300" i="1" dirty="0">
              <a:solidFill>
                <a:srgbClr val="C00000"/>
              </a:solidFill>
            </a:endParaRPr>
          </a:p>
        </p:txBody>
      </p:sp>
    </p:spTree>
    <p:extLst>
      <p:ext uri="{BB962C8B-B14F-4D97-AF65-F5344CB8AC3E}">
        <p14:creationId xmlns:p14="http://schemas.microsoft.com/office/powerpoint/2010/main" val="15465722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Values, Financial Wellness &amp; Resilience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b="1" i="1" dirty="0">
                <a:solidFill>
                  <a:srgbClr val="C00000"/>
                </a:solidFill>
              </a:rPr>
              <a:t>Budgeting &amp; Debt Management</a:t>
            </a:r>
            <a:br>
              <a:rPr lang="en-US" sz="3000" b="1" i="1" dirty="0"/>
            </a:br>
            <a:endParaRPr lang="en-US" sz="3000" b="1" i="1" dirty="0"/>
          </a:p>
          <a:p>
            <a:r>
              <a:rPr lang="en-US" sz="3000" b="1" i="1" dirty="0">
                <a:solidFill>
                  <a:srgbClr val="0000CC"/>
                </a:solidFill>
              </a:rPr>
              <a:t>Resetting your financial plan</a:t>
            </a:r>
            <a:br>
              <a:rPr lang="en-US" sz="3000" b="1" i="1" dirty="0">
                <a:solidFill>
                  <a:srgbClr val="0000CC"/>
                </a:solidFill>
              </a:rPr>
            </a:br>
            <a:endParaRPr lang="en-US" sz="3000" b="1" i="1" dirty="0">
              <a:solidFill>
                <a:srgbClr val="0000CC"/>
              </a:solidFill>
            </a:endParaRPr>
          </a:p>
          <a:p>
            <a:r>
              <a:rPr lang="en-US" sz="3000" b="1" i="1" dirty="0">
                <a:solidFill>
                  <a:srgbClr val="006600"/>
                </a:solidFill>
              </a:rPr>
              <a:t>Tax planning</a:t>
            </a:r>
          </a:p>
          <a:p>
            <a:endParaRPr lang="en-US" sz="3000" b="1" i="1" dirty="0">
              <a:solidFill>
                <a:srgbClr val="006600"/>
              </a:solidFill>
            </a:endParaRPr>
          </a:p>
          <a:p>
            <a:r>
              <a:rPr lang="en-US" sz="3000" b="1" i="1" dirty="0">
                <a:solidFill>
                  <a:srgbClr val="7030A0"/>
                </a:solidFill>
              </a:rPr>
              <a:t>Summer Work, Holiday spending &amp; New Year’s Resolutions</a:t>
            </a:r>
            <a:br>
              <a:rPr lang="en-US" sz="3000" b="1" i="1" dirty="0">
                <a:solidFill>
                  <a:srgbClr val="006600"/>
                </a:solidFill>
              </a:rPr>
            </a:br>
            <a:endParaRPr lang="en-US" sz="3000" b="1" i="1" dirty="0">
              <a:solidFill>
                <a:srgbClr val="006600"/>
              </a:solidFill>
            </a:endParaRPr>
          </a:p>
          <a:p>
            <a:r>
              <a:rPr lang="en-US" sz="3000" b="1" i="1" dirty="0">
                <a:solidFill>
                  <a:srgbClr val="002060"/>
                </a:solidFill>
              </a:rPr>
              <a:t>Revisiting your family, personal &amp; career goals</a:t>
            </a:r>
            <a:endParaRPr lang="en-US" sz="3000" i="1" dirty="0">
              <a:solidFill>
                <a:srgbClr val="002060"/>
              </a:solidFill>
            </a:endParaRPr>
          </a:p>
        </p:txBody>
      </p:sp>
    </p:spTree>
    <p:extLst>
      <p:ext uri="{BB962C8B-B14F-4D97-AF65-F5344CB8AC3E}">
        <p14:creationId xmlns:p14="http://schemas.microsoft.com/office/powerpoint/2010/main" val="34848642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Budgeting &amp; Debt Management</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i="1" dirty="0">
                <a:solidFill>
                  <a:srgbClr val="C00000"/>
                </a:solidFill>
              </a:rPr>
              <a:t>Budgeting – The one truth is that you can only spend money that you have or earn…unless you borrow.</a:t>
            </a:r>
            <a:br>
              <a:rPr lang="en-US" sz="3600" b="1" i="1" dirty="0">
                <a:solidFill>
                  <a:srgbClr val="C00000"/>
                </a:solidFill>
              </a:rPr>
            </a:br>
            <a:endParaRPr lang="en-US" sz="3600" b="1" i="1" dirty="0">
              <a:solidFill>
                <a:srgbClr val="C00000"/>
              </a:solidFill>
            </a:endParaRPr>
          </a:p>
          <a:p>
            <a:pPr lvl="1"/>
            <a:r>
              <a:rPr lang="en-US" sz="2800" b="1" i="1" dirty="0">
                <a:solidFill>
                  <a:srgbClr val="C00000"/>
                </a:solidFill>
              </a:rPr>
              <a:t>Find a budget approach that works for you.</a:t>
            </a:r>
          </a:p>
          <a:p>
            <a:pPr lvl="1"/>
            <a:r>
              <a:rPr lang="en-US" sz="2800" b="1" i="1" dirty="0">
                <a:solidFill>
                  <a:srgbClr val="C00000"/>
                </a:solidFill>
              </a:rPr>
              <a:t>Don’t outsource all of your budgeting to apps, websites or your bank. Do it yourself. Internalize the numbers.</a:t>
            </a:r>
          </a:p>
          <a:p>
            <a:pPr lvl="1"/>
            <a:r>
              <a:rPr lang="en-US" sz="2800" b="1" i="1" dirty="0">
                <a:solidFill>
                  <a:srgbClr val="C00000"/>
                </a:solidFill>
              </a:rPr>
              <a:t>Set boundaries and rules – make willpower natural.</a:t>
            </a:r>
          </a:p>
          <a:p>
            <a:pPr lvl="1"/>
            <a:r>
              <a:rPr lang="en-US" sz="2800" b="1" i="1" dirty="0">
                <a:solidFill>
                  <a:srgbClr val="C00000"/>
                </a:solidFill>
              </a:rPr>
              <a:t>Set goals and challenges – make saving a game.</a:t>
            </a:r>
          </a:p>
          <a:p>
            <a:pPr lvl="1"/>
            <a:endParaRPr lang="en-US" sz="2800" b="1" i="1" dirty="0">
              <a:solidFill>
                <a:srgbClr val="C00000"/>
              </a:solidFill>
            </a:endParaRPr>
          </a:p>
          <a:p>
            <a:pPr lvl="1"/>
            <a:r>
              <a:rPr lang="en-US" sz="2800" b="1" i="1" dirty="0">
                <a:solidFill>
                  <a:srgbClr val="C00000"/>
                </a:solidFill>
              </a:rPr>
              <a:t>Align your spending with your values and what you care about most.</a:t>
            </a:r>
          </a:p>
        </p:txBody>
      </p:sp>
    </p:spTree>
    <p:extLst>
      <p:ext uri="{BB962C8B-B14F-4D97-AF65-F5344CB8AC3E}">
        <p14:creationId xmlns:p14="http://schemas.microsoft.com/office/powerpoint/2010/main" val="8423313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Budgeting &amp; Debt Management</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b="1" i="1" dirty="0">
                <a:solidFill>
                  <a:srgbClr val="C00000"/>
                </a:solidFill>
              </a:rPr>
              <a:t>Debt Management – When you borrow, you are saying that your present needs are so great that you are willing to endure some pain or sacrifice in the future to satisfy those needs</a:t>
            </a:r>
            <a:r>
              <a:rPr lang="en-US" b="1" i="1" dirty="0">
                <a:solidFill>
                  <a:srgbClr val="C00000"/>
                </a:solidFill>
              </a:rPr>
              <a:t> </a:t>
            </a:r>
            <a:r>
              <a:rPr lang="en-US" sz="1800" b="1" i="1" dirty="0">
                <a:solidFill>
                  <a:srgbClr val="C00000"/>
                </a:solidFill>
              </a:rPr>
              <a:t>(and almost all students do this)</a:t>
            </a:r>
            <a:r>
              <a:rPr lang="en-US" b="1" i="1" dirty="0">
                <a:solidFill>
                  <a:srgbClr val="C00000"/>
                </a:solidFill>
              </a:rPr>
              <a:t>.</a:t>
            </a:r>
          </a:p>
          <a:p>
            <a:pPr lvl="1"/>
            <a:endParaRPr lang="en-US" sz="2800" b="1" i="1" dirty="0">
              <a:solidFill>
                <a:srgbClr val="C00000"/>
              </a:solidFill>
            </a:endParaRPr>
          </a:p>
          <a:p>
            <a:pPr lvl="1"/>
            <a:r>
              <a:rPr lang="en-US" b="1" i="1" dirty="0">
                <a:solidFill>
                  <a:srgbClr val="C00000"/>
                </a:solidFill>
              </a:rPr>
              <a:t>Whenever you borrow – whether it’s student loans or credit card debt – make a plan for how you’re going to repay that debt.</a:t>
            </a:r>
          </a:p>
          <a:p>
            <a:pPr lvl="1"/>
            <a:r>
              <a:rPr lang="en-US" b="1" i="1" dirty="0">
                <a:solidFill>
                  <a:srgbClr val="C00000"/>
                </a:solidFill>
              </a:rPr>
              <a:t>Interest: the premium you pay to use someone else’s money.</a:t>
            </a:r>
          </a:p>
          <a:p>
            <a:pPr lvl="2"/>
            <a:r>
              <a:rPr lang="en-US" sz="2400" b="1" i="1" dirty="0">
                <a:solidFill>
                  <a:srgbClr val="C00000"/>
                </a:solidFill>
              </a:rPr>
              <a:t>Find loans with low rates, no fees or penalties &amp; a short repayment term.</a:t>
            </a:r>
          </a:p>
          <a:p>
            <a:pPr lvl="1"/>
            <a:r>
              <a:rPr lang="en-US" b="1" i="1" dirty="0">
                <a:solidFill>
                  <a:srgbClr val="C00000"/>
                </a:solidFill>
              </a:rPr>
              <a:t>Once a year, talk to a bank or lender about consolidating your debt.</a:t>
            </a:r>
            <a:br>
              <a:rPr lang="en-US" b="1" i="1" dirty="0">
                <a:solidFill>
                  <a:srgbClr val="C00000"/>
                </a:solidFill>
              </a:rPr>
            </a:br>
            <a:endParaRPr lang="en-US" b="1" i="1" dirty="0">
              <a:solidFill>
                <a:srgbClr val="C00000"/>
              </a:solidFill>
            </a:endParaRPr>
          </a:p>
          <a:p>
            <a:pPr lvl="1"/>
            <a:r>
              <a:rPr lang="en-US" b="1" i="1" dirty="0">
                <a:solidFill>
                  <a:srgbClr val="C00000"/>
                </a:solidFill>
              </a:rPr>
              <a:t>Live a life that is not controlled by debt. This starts with your values, your behavior &amp; your budgeting. Always have a plan to get rid of your debt.</a:t>
            </a:r>
          </a:p>
        </p:txBody>
      </p:sp>
    </p:spTree>
    <p:extLst>
      <p:ext uri="{BB962C8B-B14F-4D97-AF65-F5344CB8AC3E}">
        <p14:creationId xmlns:p14="http://schemas.microsoft.com/office/powerpoint/2010/main" val="2798459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EBCCF6-E6DB-0BB7-B3CD-5FD6443A219D}"/>
              </a:ext>
            </a:extLst>
          </p:cNvPr>
          <p:cNvPicPr>
            <a:picLocks noChangeAspect="1"/>
          </p:cNvPicPr>
          <p:nvPr/>
        </p:nvPicPr>
        <p:blipFill>
          <a:blip r:embed="rId2"/>
          <a:stretch>
            <a:fillRect/>
          </a:stretch>
        </p:blipFill>
        <p:spPr>
          <a:xfrm>
            <a:off x="1448327" y="193731"/>
            <a:ext cx="9295345" cy="2161908"/>
          </a:xfrm>
          <a:prstGeom prst="rect">
            <a:avLst/>
          </a:prstGeom>
        </p:spPr>
      </p:pic>
      <p:pic>
        <p:nvPicPr>
          <p:cNvPr id="7" name="Picture 6">
            <a:extLst>
              <a:ext uri="{FF2B5EF4-FFF2-40B4-BE49-F238E27FC236}">
                <a16:creationId xmlns:a16="http://schemas.microsoft.com/office/drawing/2014/main" id="{892901BD-2621-CA13-23F2-FC3317010C69}"/>
              </a:ext>
            </a:extLst>
          </p:cNvPr>
          <p:cNvPicPr>
            <a:picLocks noChangeAspect="1"/>
          </p:cNvPicPr>
          <p:nvPr/>
        </p:nvPicPr>
        <p:blipFill>
          <a:blip r:embed="rId3"/>
          <a:stretch>
            <a:fillRect/>
          </a:stretch>
        </p:blipFill>
        <p:spPr>
          <a:xfrm>
            <a:off x="81253" y="5710057"/>
            <a:ext cx="1326174" cy="1087549"/>
          </a:xfrm>
          <a:prstGeom prst="rect">
            <a:avLst/>
          </a:prstGeom>
        </p:spPr>
      </p:pic>
      <p:pic>
        <p:nvPicPr>
          <p:cNvPr id="2" name="Picture 1">
            <a:extLst>
              <a:ext uri="{FF2B5EF4-FFF2-40B4-BE49-F238E27FC236}">
                <a16:creationId xmlns:a16="http://schemas.microsoft.com/office/drawing/2014/main" id="{D1A3ABFC-B2FA-B9C8-D55E-A4D0A907A2DA}"/>
              </a:ext>
            </a:extLst>
          </p:cNvPr>
          <p:cNvPicPr>
            <a:picLocks noChangeAspect="1"/>
          </p:cNvPicPr>
          <p:nvPr/>
        </p:nvPicPr>
        <p:blipFill>
          <a:blip r:embed="rId4"/>
          <a:stretch>
            <a:fillRect/>
          </a:stretch>
        </p:blipFill>
        <p:spPr>
          <a:xfrm>
            <a:off x="4266090" y="660063"/>
            <a:ext cx="3659819" cy="7499897"/>
          </a:xfrm>
          <a:prstGeom prst="rect">
            <a:avLst/>
          </a:prstGeom>
          <a:scene3d>
            <a:camera prst="orthographicFront">
              <a:rot lat="0" lon="0" rev="5400000"/>
            </a:camera>
            <a:lightRig rig="threePt" dir="t"/>
          </a:scene3d>
        </p:spPr>
      </p:pic>
      <p:sp>
        <p:nvSpPr>
          <p:cNvPr id="4" name="Rectangle 3">
            <a:extLst>
              <a:ext uri="{FF2B5EF4-FFF2-40B4-BE49-F238E27FC236}">
                <a16:creationId xmlns:a16="http://schemas.microsoft.com/office/drawing/2014/main" id="{3AED72A0-018E-3D52-9EB9-BE33B63AC605}"/>
              </a:ext>
            </a:extLst>
          </p:cNvPr>
          <p:cNvSpPr/>
          <p:nvPr/>
        </p:nvSpPr>
        <p:spPr>
          <a:xfrm>
            <a:off x="2343534" y="2658421"/>
            <a:ext cx="629785" cy="770579"/>
          </a:xfrm>
          <a:prstGeom prst="rect">
            <a:avLst/>
          </a:prstGeom>
          <a:solidFill>
            <a:srgbClr val="A404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07116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Wellness &amp; Resilience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i="1" dirty="0">
                <a:solidFill>
                  <a:srgbClr val="0000CC"/>
                </a:solidFill>
              </a:rPr>
              <a:t>Resetting your financial plan</a:t>
            </a:r>
            <a:br>
              <a:rPr lang="en-US" sz="3600" b="1" i="1" dirty="0">
                <a:solidFill>
                  <a:srgbClr val="0000CC"/>
                </a:solidFill>
              </a:rPr>
            </a:br>
            <a:endParaRPr lang="en-US" sz="3600" b="1" i="1" dirty="0">
              <a:solidFill>
                <a:srgbClr val="0000CC"/>
              </a:solidFill>
            </a:endParaRPr>
          </a:p>
          <a:p>
            <a:pPr lvl="1"/>
            <a:r>
              <a:rPr lang="en-US" sz="3000" b="1" i="1" dirty="0">
                <a:solidFill>
                  <a:srgbClr val="0000CC"/>
                </a:solidFill>
              </a:rPr>
              <a:t>Revisit your values and identify your short- and long-term goals</a:t>
            </a:r>
          </a:p>
          <a:p>
            <a:pPr lvl="1"/>
            <a:r>
              <a:rPr lang="en-US" sz="3000" b="1" i="1" dirty="0">
                <a:solidFill>
                  <a:srgbClr val="0000CC"/>
                </a:solidFill>
              </a:rPr>
              <a:t>Analyze your insurance, phone, subscription and other expenses</a:t>
            </a:r>
          </a:p>
          <a:p>
            <a:pPr lvl="1"/>
            <a:r>
              <a:rPr lang="en-US" sz="3000" b="1" i="1" dirty="0">
                <a:solidFill>
                  <a:srgbClr val="0000CC"/>
                </a:solidFill>
              </a:rPr>
              <a:t>Should you look for a new job?</a:t>
            </a:r>
          </a:p>
          <a:p>
            <a:pPr lvl="1"/>
            <a:r>
              <a:rPr lang="en-US" sz="3000" b="1" i="1" dirty="0">
                <a:solidFill>
                  <a:srgbClr val="0000CC"/>
                </a:solidFill>
              </a:rPr>
              <a:t>Start a money journal – note your behaviors, feelings and emotions related to how you spend money</a:t>
            </a:r>
          </a:p>
          <a:p>
            <a:pPr lvl="1"/>
            <a:r>
              <a:rPr lang="en-US" sz="3000" b="1" i="1" dirty="0">
                <a:solidFill>
                  <a:srgbClr val="0000CC"/>
                </a:solidFill>
              </a:rPr>
              <a:t>Share your financial goals with your family</a:t>
            </a:r>
          </a:p>
          <a:p>
            <a:pPr lvl="1"/>
            <a:endParaRPr lang="en-US" i="1" dirty="0">
              <a:solidFill>
                <a:srgbClr val="002060"/>
              </a:solidFill>
            </a:endParaRPr>
          </a:p>
        </p:txBody>
      </p:sp>
    </p:spTree>
    <p:extLst>
      <p:ext uri="{BB962C8B-B14F-4D97-AF65-F5344CB8AC3E}">
        <p14:creationId xmlns:p14="http://schemas.microsoft.com/office/powerpoint/2010/main" val="30267258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Tree>
    <p:extLst>
      <p:ext uri="{BB962C8B-B14F-4D97-AF65-F5344CB8AC3E}">
        <p14:creationId xmlns:p14="http://schemas.microsoft.com/office/powerpoint/2010/main" val="23486645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Wellness &amp; Resilience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i="1" dirty="0">
                <a:solidFill>
                  <a:srgbClr val="006600"/>
                </a:solidFill>
              </a:rPr>
              <a:t>Tax planning</a:t>
            </a:r>
            <a:br>
              <a:rPr lang="en-US" sz="3600" b="1" i="1" dirty="0">
                <a:solidFill>
                  <a:srgbClr val="006600"/>
                </a:solidFill>
              </a:rPr>
            </a:br>
            <a:endParaRPr lang="en-US" sz="2400" b="1" i="1" dirty="0">
              <a:solidFill>
                <a:srgbClr val="006600"/>
              </a:solidFill>
            </a:endParaRPr>
          </a:p>
          <a:p>
            <a:pPr lvl="1"/>
            <a:r>
              <a:rPr lang="en-US" sz="3000" b="1" i="1" dirty="0">
                <a:solidFill>
                  <a:srgbClr val="006600"/>
                </a:solidFill>
              </a:rPr>
              <a:t>Do you want to make any charitable donations before year-end (or wait until January)?</a:t>
            </a:r>
          </a:p>
          <a:p>
            <a:pPr lvl="1"/>
            <a:r>
              <a:rPr lang="en-US" sz="3000" b="1" i="1" dirty="0">
                <a:solidFill>
                  <a:srgbClr val="006600"/>
                </a:solidFill>
              </a:rPr>
              <a:t>Should you recognize any investment gains or losses before year-end?</a:t>
            </a:r>
          </a:p>
          <a:p>
            <a:pPr lvl="1"/>
            <a:r>
              <a:rPr lang="en-US" sz="3000" b="1" i="1" dirty="0">
                <a:solidFill>
                  <a:srgbClr val="006600"/>
                </a:solidFill>
              </a:rPr>
              <a:t>Do you know all of the deductions and credits that you are eligible for?</a:t>
            </a:r>
            <a:endParaRPr lang="en-US" sz="3000" i="1" dirty="0">
              <a:solidFill>
                <a:srgbClr val="006600"/>
              </a:solidFill>
            </a:endParaRPr>
          </a:p>
          <a:p>
            <a:pPr lvl="1"/>
            <a:r>
              <a:rPr lang="en-US" sz="3000" b="1" i="1" dirty="0">
                <a:solidFill>
                  <a:srgbClr val="006600"/>
                </a:solidFill>
              </a:rPr>
              <a:t>Did you receive a tax refund this year? Do you really want a tax refund each year?</a:t>
            </a:r>
          </a:p>
        </p:txBody>
      </p:sp>
    </p:spTree>
    <p:extLst>
      <p:ext uri="{BB962C8B-B14F-4D97-AF65-F5344CB8AC3E}">
        <p14:creationId xmlns:p14="http://schemas.microsoft.com/office/powerpoint/2010/main" val="22407855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7030A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Wellness &amp; Resilience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i="1" dirty="0">
                <a:solidFill>
                  <a:srgbClr val="7030A0"/>
                </a:solidFill>
              </a:rPr>
              <a:t>Summer Work</a:t>
            </a:r>
            <a:br>
              <a:rPr lang="en-US" sz="3600" b="1" i="1" dirty="0">
                <a:solidFill>
                  <a:srgbClr val="7030A0"/>
                </a:solidFill>
              </a:rPr>
            </a:br>
            <a:endParaRPr lang="en-US" sz="3600" b="1" i="1" dirty="0">
              <a:solidFill>
                <a:srgbClr val="7030A0"/>
              </a:solidFill>
            </a:endParaRPr>
          </a:p>
          <a:p>
            <a:pPr lvl="1"/>
            <a:r>
              <a:rPr lang="en-US" b="1" i="1" dirty="0">
                <a:solidFill>
                  <a:srgbClr val="7030A0"/>
                </a:solidFill>
              </a:rPr>
              <a:t>If you’re earning money this summer, make a plan for how that money is going to help you achieve your future goals.</a:t>
            </a:r>
          </a:p>
          <a:p>
            <a:pPr lvl="2"/>
            <a:r>
              <a:rPr lang="en-US" b="1" i="1" dirty="0">
                <a:solidFill>
                  <a:srgbClr val="7030A0"/>
                </a:solidFill>
              </a:rPr>
              <a:t>Yes, it’s okay to enjoy some of that money during this summer…but maybe don’t enjoy ALL of it.</a:t>
            </a:r>
          </a:p>
          <a:p>
            <a:pPr lvl="1"/>
            <a:r>
              <a:rPr lang="en-US" b="1" i="1" dirty="0">
                <a:solidFill>
                  <a:srgbClr val="7030A0"/>
                </a:solidFill>
              </a:rPr>
              <a:t>If you’re not earning money this summer, this is a great time to develop budgeting habits that will serve you in the long-term.</a:t>
            </a:r>
          </a:p>
          <a:p>
            <a:pPr lvl="1"/>
            <a:r>
              <a:rPr lang="en-US" b="1" i="1" dirty="0">
                <a:solidFill>
                  <a:srgbClr val="7030A0"/>
                </a:solidFill>
              </a:rPr>
              <a:t>When do you transition from a job that pays well (but doesn’t align with your career goals) (like bartending) to an internship or lower-paying job (that does align with your career goals)?</a:t>
            </a:r>
          </a:p>
          <a:p>
            <a:pPr lvl="2"/>
            <a:r>
              <a:rPr lang="en-US" b="1" i="1" dirty="0">
                <a:solidFill>
                  <a:srgbClr val="7030A0"/>
                </a:solidFill>
              </a:rPr>
              <a:t>Only you can decide that…but you probably will have to decide at some point.</a:t>
            </a:r>
          </a:p>
        </p:txBody>
      </p:sp>
    </p:spTree>
    <p:extLst>
      <p:ext uri="{BB962C8B-B14F-4D97-AF65-F5344CB8AC3E}">
        <p14:creationId xmlns:p14="http://schemas.microsoft.com/office/powerpoint/2010/main" val="37685767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7030A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Wellness &amp; Resilience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b="1" i="1" dirty="0">
              <a:solidFill>
                <a:srgbClr val="7030A0"/>
              </a:solidFill>
            </a:endParaRPr>
          </a:p>
          <a:p>
            <a:r>
              <a:rPr lang="en-US" sz="3000" b="1" i="1" dirty="0">
                <a:solidFill>
                  <a:srgbClr val="7030A0"/>
                </a:solidFill>
              </a:rPr>
              <a:t>New Year’s Resolutions</a:t>
            </a:r>
          </a:p>
          <a:p>
            <a:pPr lvl="1"/>
            <a:r>
              <a:rPr lang="en-US" b="1" i="1" dirty="0">
                <a:solidFill>
                  <a:srgbClr val="7030A0"/>
                </a:solidFill>
              </a:rPr>
              <a:t>Create specific financial goals </a:t>
            </a:r>
            <a:r>
              <a:rPr lang="en-US" sz="2000" b="1" i="1" dirty="0">
                <a:solidFill>
                  <a:srgbClr val="7030A0"/>
                </a:solidFill>
              </a:rPr>
              <a:t>(For example…Eliminate 3 subscriptions this year)</a:t>
            </a:r>
          </a:p>
          <a:p>
            <a:pPr lvl="1"/>
            <a:r>
              <a:rPr lang="en-US" b="1" i="1" dirty="0">
                <a:solidFill>
                  <a:srgbClr val="7030A0"/>
                </a:solidFill>
              </a:rPr>
              <a:t>Create generic financial goals </a:t>
            </a:r>
            <a:r>
              <a:rPr lang="en-US" sz="2000" b="1" i="1" dirty="0">
                <a:solidFill>
                  <a:srgbClr val="7030A0"/>
                </a:solidFill>
              </a:rPr>
              <a:t>(For example…Improve my credit score)</a:t>
            </a:r>
          </a:p>
          <a:p>
            <a:pPr lvl="1"/>
            <a:r>
              <a:rPr lang="en-US" b="1" i="1" dirty="0">
                <a:solidFill>
                  <a:srgbClr val="7030A0"/>
                </a:solidFill>
              </a:rPr>
              <a:t>Think about how financial resolutions relate to other resolutions</a:t>
            </a:r>
          </a:p>
          <a:p>
            <a:pPr lvl="2"/>
            <a:r>
              <a:rPr lang="en-US" sz="2400" b="1" i="1" dirty="0">
                <a:solidFill>
                  <a:srgbClr val="7030A0"/>
                </a:solidFill>
              </a:rPr>
              <a:t>If you want to exercise, travel or read more, what will it cost?</a:t>
            </a:r>
          </a:p>
        </p:txBody>
      </p:sp>
    </p:spTree>
    <p:extLst>
      <p:ext uri="{BB962C8B-B14F-4D97-AF65-F5344CB8AC3E}">
        <p14:creationId xmlns:p14="http://schemas.microsoft.com/office/powerpoint/2010/main" val="12306092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Wellness &amp; Resilience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i="1" dirty="0">
                <a:solidFill>
                  <a:srgbClr val="002060"/>
                </a:solidFill>
              </a:rPr>
              <a:t>Revisiting your family, personal &amp; career goals</a:t>
            </a:r>
            <a:br>
              <a:rPr lang="en-US" sz="3600" b="1" i="1" dirty="0">
                <a:solidFill>
                  <a:srgbClr val="002060"/>
                </a:solidFill>
              </a:rPr>
            </a:br>
            <a:endParaRPr lang="en-US" sz="3600" b="1" i="1" dirty="0">
              <a:solidFill>
                <a:srgbClr val="002060"/>
              </a:solidFill>
            </a:endParaRPr>
          </a:p>
          <a:p>
            <a:pPr lvl="1"/>
            <a:r>
              <a:rPr lang="en-US" sz="3000" b="1" i="1" dirty="0">
                <a:solidFill>
                  <a:srgbClr val="002060"/>
                </a:solidFill>
              </a:rPr>
              <a:t>What do you want to achieve over the next 1-2 years?</a:t>
            </a:r>
          </a:p>
          <a:p>
            <a:pPr lvl="1"/>
            <a:r>
              <a:rPr lang="en-US" sz="3000" b="1" i="1" dirty="0">
                <a:solidFill>
                  <a:srgbClr val="002060"/>
                </a:solidFill>
              </a:rPr>
              <a:t>What do you want to achieve over the next 3-5 years?</a:t>
            </a:r>
          </a:p>
          <a:p>
            <a:pPr lvl="1"/>
            <a:r>
              <a:rPr lang="en-US" sz="3000" b="1" i="1" dirty="0">
                <a:solidFill>
                  <a:srgbClr val="002060"/>
                </a:solidFill>
              </a:rPr>
              <a:t>What do you want to achieve over the next 10 years?</a:t>
            </a:r>
            <a:br>
              <a:rPr lang="en-US" sz="3000" b="1" i="1" dirty="0">
                <a:solidFill>
                  <a:srgbClr val="002060"/>
                </a:solidFill>
              </a:rPr>
            </a:br>
            <a:endParaRPr lang="en-US" sz="3000" b="1" i="1" dirty="0">
              <a:solidFill>
                <a:srgbClr val="002060"/>
              </a:solidFill>
            </a:endParaRPr>
          </a:p>
          <a:p>
            <a:pPr lvl="1"/>
            <a:r>
              <a:rPr lang="en-US" sz="3000" b="1" i="1" dirty="0">
                <a:solidFill>
                  <a:srgbClr val="002060"/>
                </a:solidFill>
              </a:rPr>
              <a:t>As you revisit your goals, be sure to communicate with your family and anyone else affected by your goals.</a:t>
            </a:r>
            <a:endParaRPr lang="en-US" sz="3000" i="1" dirty="0">
              <a:solidFill>
                <a:srgbClr val="002060"/>
              </a:solidFill>
            </a:endParaRPr>
          </a:p>
        </p:txBody>
      </p:sp>
    </p:spTree>
    <p:extLst>
      <p:ext uri="{BB962C8B-B14F-4D97-AF65-F5344CB8AC3E}">
        <p14:creationId xmlns:p14="http://schemas.microsoft.com/office/powerpoint/2010/main" val="23847995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13" name="Rounded Rectangle 12">
            <a:extLst>
              <a:ext uri="{FF2B5EF4-FFF2-40B4-BE49-F238E27FC236}">
                <a16:creationId xmlns:a16="http://schemas.microsoft.com/office/drawing/2014/main" id="{405C2C7A-CF41-8F43-84DF-367AA2E3D73C}"/>
              </a:ext>
            </a:extLst>
          </p:cNvPr>
          <p:cNvSpPr/>
          <p:nvPr/>
        </p:nvSpPr>
        <p:spPr>
          <a:xfrm>
            <a:off x="3810000" y="1169268"/>
            <a:ext cx="4572000" cy="36576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What Are Your Values, Dreams &amp; Goals?</a:t>
            </a:r>
          </a:p>
        </p:txBody>
      </p:sp>
      <p:sp>
        <p:nvSpPr>
          <p:cNvPr id="14" name="Rounded Rectangle 13">
            <a:extLst>
              <a:ext uri="{FF2B5EF4-FFF2-40B4-BE49-F238E27FC236}">
                <a16:creationId xmlns:a16="http://schemas.microsoft.com/office/drawing/2014/main" id="{3FCE6B7F-7A4C-6545-8B0D-CF3155372FAA}"/>
              </a:ext>
            </a:extLst>
          </p:cNvPr>
          <p:cNvSpPr/>
          <p:nvPr/>
        </p:nvSpPr>
        <p:spPr>
          <a:xfrm>
            <a:off x="3810000" y="2336863"/>
            <a:ext cx="4572000" cy="365760"/>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What Is Your Current Situation?</a:t>
            </a:r>
          </a:p>
        </p:txBody>
      </p:sp>
      <p:sp>
        <p:nvSpPr>
          <p:cNvPr id="15" name="Rounded Rectangle 14">
            <a:extLst>
              <a:ext uri="{FF2B5EF4-FFF2-40B4-BE49-F238E27FC236}">
                <a16:creationId xmlns:a16="http://schemas.microsoft.com/office/drawing/2014/main" id="{42CF3CD4-92BA-A64D-B0A1-F5ED4DC81881}"/>
              </a:ext>
            </a:extLst>
          </p:cNvPr>
          <p:cNvSpPr/>
          <p:nvPr/>
        </p:nvSpPr>
        <p:spPr>
          <a:xfrm>
            <a:off x="5318760"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Career</a:t>
            </a:r>
          </a:p>
        </p:txBody>
      </p:sp>
      <p:sp>
        <p:nvSpPr>
          <p:cNvPr id="16" name="Rounded Rectangle 15">
            <a:extLst>
              <a:ext uri="{FF2B5EF4-FFF2-40B4-BE49-F238E27FC236}">
                <a16:creationId xmlns:a16="http://schemas.microsoft.com/office/drawing/2014/main" id="{80F9B40B-019E-094B-A147-2CC0E1869E5F}"/>
              </a:ext>
            </a:extLst>
          </p:cNvPr>
          <p:cNvSpPr/>
          <p:nvPr/>
        </p:nvSpPr>
        <p:spPr>
          <a:xfrm>
            <a:off x="7018495"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Family</a:t>
            </a:r>
          </a:p>
        </p:txBody>
      </p:sp>
      <p:sp>
        <p:nvSpPr>
          <p:cNvPr id="17" name="Rounded Rectangle 16">
            <a:extLst>
              <a:ext uri="{FF2B5EF4-FFF2-40B4-BE49-F238E27FC236}">
                <a16:creationId xmlns:a16="http://schemas.microsoft.com/office/drawing/2014/main" id="{A795378B-3983-154F-9EB1-9378CD3EF1D8}"/>
              </a:ext>
            </a:extLst>
          </p:cNvPr>
          <p:cNvSpPr/>
          <p:nvPr/>
        </p:nvSpPr>
        <p:spPr>
          <a:xfrm>
            <a:off x="3619025"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Education</a:t>
            </a:r>
          </a:p>
        </p:txBody>
      </p:sp>
      <p:sp>
        <p:nvSpPr>
          <p:cNvPr id="18" name="Rounded Rectangle 17">
            <a:extLst>
              <a:ext uri="{FF2B5EF4-FFF2-40B4-BE49-F238E27FC236}">
                <a16:creationId xmlns:a16="http://schemas.microsoft.com/office/drawing/2014/main" id="{81D55C15-DE88-EA4F-BCEB-8447CB516A46}"/>
              </a:ext>
            </a:extLst>
          </p:cNvPr>
          <p:cNvSpPr/>
          <p:nvPr/>
        </p:nvSpPr>
        <p:spPr>
          <a:xfrm>
            <a:off x="4390805" y="278431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Career</a:t>
            </a:r>
          </a:p>
        </p:txBody>
      </p:sp>
      <p:sp>
        <p:nvSpPr>
          <p:cNvPr id="19" name="Rounded Rectangle 18">
            <a:extLst>
              <a:ext uri="{FF2B5EF4-FFF2-40B4-BE49-F238E27FC236}">
                <a16:creationId xmlns:a16="http://schemas.microsoft.com/office/drawing/2014/main" id="{F8597FBE-8127-6E47-A9F4-B73341B516D5}"/>
              </a:ext>
            </a:extLst>
          </p:cNvPr>
          <p:cNvSpPr/>
          <p:nvPr/>
        </p:nvSpPr>
        <p:spPr>
          <a:xfrm>
            <a:off x="6096000" y="2796493"/>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Family</a:t>
            </a:r>
          </a:p>
        </p:txBody>
      </p:sp>
      <p:sp>
        <p:nvSpPr>
          <p:cNvPr id="20" name="Rounded Rectangle 19">
            <a:extLst>
              <a:ext uri="{FF2B5EF4-FFF2-40B4-BE49-F238E27FC236}">
                <a16:creationId xmlns:a16="http://schemas.microsoft.com/office/drawing/2014/main" id="{52AE6871-D1B8-3D41-AE3F-B5C2C9C40342}"/>
              </a:ext>
            </a:extLst>
          </p:cNvPr>
          <p:cNvSpPr/>
          <p:nvPr/>
        </p:nvSpPr>
        <p:spPr>
          <a:xfrm>
            <a:off x="2685610" y="278431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Education</a:t>
            </a:r>
          </a:p>
        </p:txBody>
      </p:sp>
      <p:sp>
        <p:nvSpPr>
          <p:cNvPr id="21" name="Rounded Rectangle 20">
            <a:extLst>
              <a:ext uri="{FF2B5EF4-FFF2-40B4-BE49-F238E27FC236}">
                <a16:creationId xmlns:a16="http://schemas.microsoft.com/office/drawing/2014/main" id="{7A19E78C-DB76-2E49-AF0D-95AF3B0760DA}"/>
              </a:ext>
            </a:extLst>
          </p:cNvPr>
          <p:cNvSpPr/>
          <p:nvPr/>
        </p:nvSpPr>
        <p:spPr>
          <a:xfrm>
            <a:off x="7795735" y="279326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Financial</a:t>
            </a:r>
          </a:p>
        </p:txBody>
      </p:sp>
      <p:sp>
        <p:nvSpPr>
          <p:cNvPr id="22" name="Rounded Rectangle 21">
            <a:extLst>
              <a:ext uri="{FF2B5EF4-FFF2-40B4-BE49-F238E27FC236}">
                <a16:creationId xmlns:a16="http://schemas.microsoft.com/office/drawing/2014/main" id="{C5C768DD-DD69-7649-BE65-FD0C2075BEF1}"/>
              </a:ext>
            </a:extLst>
          </p:cNvPr>
          <p:cNvSpPr/>
          <p:nvPr/>
        </p:nvSpPr>
        <p:spPr>
          <a:xfrm>
            <a:off x="3810000" y="3652509"/>
            <a:ext cx="4572000" cy="36576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Create a Personal Financial Plan for You:</a:t>
            </a:r>
          </a:p>
        </p:txBody>
      </p:sp>
      <p:sp>
        <p:nvSpPr>
          <p:cNvPr id="23" name="Rounded Rectangle 22">
            <a:extLst>
              <a:ext uri="{FF2B5EF4-FFF2-40B4-BE49-F238E27FC236}">
                <a16:creationId xmlns:a16="http://schemas.microsoft.com/office/drawing/2014/main" id="{5BE3728B-511F-4648-A9A8-08BD6C01A1F7}"/>
              </a:ext>
            </a:extLst>
          </p:cNvPr>
          <p:cNvSpPr/>
          <p:nvPr/>
        </p:nvSpPr>
        <p:spPr>
          <a:xfrm>
            <a:off x="2685610"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Investing</a:t>
            </a:r>
          </a:p>
        </p:txBody>
      </p:sp>
      <p:sp>
        <p:nvSpPr>
          <p:cNvPr id="27" name="Rounded Rectangle 26">
            <a:extLst>
              <a:ext uri="{FF2B5EF4-FFF2-40B4-BE49-F238E27FC236}">
                <a16:creationId xmlns:a16="http://schemas.microsoft.com/office/drawing/2014/main" id="{105C5C01-4177-604E-8384-48A9D994AA58}"/>
              </a:ext>
            </a:extLst>
          </p:cNvPr>
          <p:cNvSpPr/>
          <p:nvPr/>
        </p:nvSpPr>
        <p:spPr>
          <a:xfrm>
            <a:off x="4390805" y="4086186"/>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Budgeting</a:t>
            </a:r>
          </a:p>
        </p:txBody>
      </p:sp>
      <p:sp>
        <p:nvSpPr>
          <p:cNvPr id="35" name="Rounded Rectangle 34">
            <a:extLst>
              <a:ext uri="{FF2B5EF4-FFF2-40B4-BE49-F238E27FC236}">
                <a16:creationId xmlns:a16="http://schemas.microsoft.com/office/drawing/2014/main" id="{39013835-7FF3-3141-A601-B3C9C4960593}"/>
              </a:ext>
            </a:extLst>
          </p:cNvPr>
          <p:cNvSpPr/>
          <p:nvPr/>
        </p:nvSpPr>
        <p:spPr>
          <a:xfrm>
            <a:off x="6096000"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Debt Management</a:t>
            </a:r>
          </a:p>
        </p:txBody>
      </p:sp>
      <p:sp>
        <p:nvSpPr>
          <p:cNvPr id="36" name="Rounded Rectangle 35">
            <a:extLst>
              <a:ext uri="{FF2B5EF4-FFF2-40B4-BE49-F238E27FC236}">
                <a16:creationId xmlns:a16="http://schemas.microsoft.com/office/drawing/2014/main" id="{2CEBB18D-906E-0544-9991-C583C96D280F}"/>
              </a:ext>
            </a:extLst>
          </p:cNvPr>
          <p:cNvSpPr/>
          <p:nvPr/>
        </p:nvSpPr>
        <p:spPr>
          <a:xfrm>
            <a:off x="7795735"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Taxes</a:t>
            </a:r>
          </a:p>
        </p:txBody>
      </p:sp>
      <p:sp>
        <p:nvSpPr>
          <p:cNvPr id="37" name="Rounded Rectangle 36">
            <a:extLst>
              <a:ext uri="{FF2B5EF4-FFF2-40B4-BE49-F238E27FC236}">
                <a16:creationId xmlns:a16="http://schemas.microsoft.com/office/drawing/2014/main" id="{ECE4CC53-AD33-E847-AD4E-A3FAC949CE44}"/>
              </a:ext>
            </a:extLst>
          </p:cNvPr>
          <p:cNvSpPr/>
          <p:nvPr/>
        </p:nvSpPr>
        <p:spPr>
          <a:xfrm>
            <a:off x="3613565" y="5012625"/>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Insurance</a:t>
            </a:r>
          </a:p>
        </p:txBody>
      </p:sp>
      <p:sp>
        <p:nvSpPr>
          <p:cNvPr id="38" name="Rounded Rectangle 37">
            <a:extLst>
              <a:ext uri="{FF2B5EF4-FFF2-40B4-BE49-F238E27FC236}">
                <a16:creationId xmlns:a16="http://schemas.microsoft.com/office/drawing/2014/main" id="{F6E2E203-BB02-654E-986C-094ED8978C3B}"/>
              </a:ext>
            </a:extLst>
          </p:cNvPr>
          <p:cNvSpPr/>
          <p:nvPr/>
        </p:nvSpPr>
        <p:spPr>
          <a:xfrm>
            <a:off x="5318760" y="5023903"/>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Retirement</a:t>
            </a:r>
          </a:p>
        </p:txBody>
      </p:sp>
      <p:sp>
        <p:nvSpPr>
          <p:cNvPr id="39" name="Rounded Rectangle 38">
            <a:extLst>
              <a:ext uri="{FF2B5EF4-FFF2-40B4-BE49-F238E27FC236}">
                <a16:creationId xmlns:a16="http://schemas.microsoft.com/office/drawing/2014/main" id="{6FAFA176-220B-604C-8140-0809A5EDE4E4}"/>
              </a:ext>
            </a:extLst>
          </p:cNvPr>
          <p:cNvSpPr/>
          <p:nvPr/>
        </p:nvSpPr>
        <p:spPr>
          <a:xfrm>
            <a:off x="7018495" y="5025438"/>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Education</a:t>
            </a:r>
          </a:p>
        </p:txBody>
      </p:sp>
      <p:sp>
        <p:nvSpPr>
          <p:cNvPr id="40" name="Rounded Rectangle 39">
            <a:extLst>
              <a:ext uri="{FF2B5EF4-FFF2-40B4-BE49-F238E27FC236}">
                <a16:creationId xmlns:a16="http://schemas.microsoft.com/office/drawing/2014/main" id="{963FC612-E1C5-434E-99BA-48181FAF51B1}"/>
              </a:ext>
            </a:extLst>
          </p:cNvPr>
          <p:cNvSpPr/>
          <p:nvPr/>
        </p:nvSpPr>
        <p:spPr>
          <a:xfrm>
            <a:off x="2685610" y="591874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Family</a:t>
            </a:r>
          </a:p>
        </p:txBody>
      </p:sp>
      <p:sp>
        <p:nvSpPr>
          <p:cNvPr id="41" name="Rounded Rectangle 40">
            <a:extLst>
              <a:ext uri="{FF2B5EF4-FFF2-40B4-BE49-F238E27FC236}">
                <a16:creationId xmlns:a16="http://schemas.microsoft.com/office/drawing/2014/main" id="{E06D5FB7-E6E3-B245-8D0C-4349CFF765A5}"/>
              </a:ext>
            </a:extLst>
          </p:cNvPr>
          <p:cNvSpPr/>
          <p:nvPr/>
        </p:nvSpPr>
        <p:spPr>
          <a:xfrm>
            <a:off x="4396265" y="593663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Business Planning</a:t>
            </a:r>
          </a:p>
        </p:txBody>
      </p:sp>
      <p:sp>
        <p:nvSpPr>
          <p:cNvPr id="42" name="Rounded Rectangle 41">
            <a:extLst>
              <a:ext uri="{FF2B5EF4-FFF2-40B4-BE49-F238E27FC236}">
                <a16:creationId xmlns:a16="http://schemas.microsoft.com/office/drawing/2014/main" id="{A0834413-B493-F842-891F-1B153D2F5DE2}"/>
              </a:ext>
            </a:extLst>
          </p:cNvPr>
          <p:cNvSpPr/>
          <p:nvPr/>
        </p:nvSpPr>
        <p:spPr>
          <a:xfrm>
            <a:off x="6090540" y="594424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Estate Planning</a:t>
            </a:r>
          </a:p>
        </p:txBody>
      </p:sp>
      <p:sp>
        <p:nvSpPr>
          <p:cNvPr id="43" name="Rounded Rectangle 42">
            <a:extLst>
              <a:ext uri="{FF2B5EF4-FFF2-40B4-BE49-F238E27FC236}">
                <a16:creationId xmlns:a16="http://schemas.microsoft.com/office/drawing/2014/main" id="{D99FD907-D784-E740-8D4E-A982FA28AA38}"/>
              </a:ext>
            </a:extLst>
          </p:cNvPr>
          <p:cNvSpPr/>
          <p:nvPr/>
        </p:nvSpPr>
        <p:spPr>
          <a:xfrm>
            <a:off x="7795735" y="593663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Philanthropy</a:t>
            </a:r>
          </a:p>
        </p:txBody>
      </p:sp>
    </p:spTree>
    <p:extLst>
      <p:ext uri="{BB962C8B-B14F-4D97-AF65-F5344CB8AC3E}">
        <p14:creationId xmlns:p14="http://schemas.microsoft.com/office/powerpoint/2010/main" val="18081730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January Activities</a:t>
            </a:r>
          </a:p>
        </p:txBody>
      </p:sp>
      <p:sp>
        <p:nvSpPr>
          <p:cNvPr id="3" name="Rounded Rectangle 2">
            <a:extLst>
              <a:ext uri="{FF2B5EF4-FFF2-40B4-BE49-F238E27FC236}">
                <a16:creationId xmlns:a16="http://schemas.microsoft.com/office/drawing/2014/main" id="{ED797D65-E416-A607-4C7A-ACA750175CE3}"/>
              </a:ext>
            </a:extLst>
          </p:cNvPr>
          <p:cNvSpPr/>
          <p:nvPr/>
        </p:nvSpPr>
        <p:spPr>
          <a:xfrm>
            <a:off x="423898" y="1143000"/>
            <a:ext cx="3200400" cy="22860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TRACK EVERY PENNY THAT YOU SPEND &amp; TRACK EVERY PENNY THAT YOU EARN.</a:t>
            </a:r>
          </a:p>
        </p:txBody>
      </p:sp>
      <p:sp>
        <p:nvSpPr>
          <p:cNvPr id="4" name="Rounded Rectangle 3">
            <a:extLst>
              <a:ext uri="{FF2B5EF4-FFF2-40B4-BE49-F238E27FC236}">
                <a16:creationId xmlns:a16="http://schemas.microsoft.com/office/drawing/2014/main" id="{E53445B4-13F7-7DBD-0242-1311CFC89985}"/>
              </a:ext>
            </a:extLst>
          </p:cNvPr>
          <p:cNvSpPr/>
          <p:nvPr/>
        </p:nvSpPr>
        <p:spPr>
          <a:xfrm>
            <a:off x="8567702" y="1143000"/>
            <a:ext cx="3200400" cy="22860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IDENTIFY WAYS TO DECREASE YOUR DISCRETIONARY SPENDING BY 25%.</a:t>
            </a:r>
          </a:p>
        </p:txBody>
      </p:sp>
      <p:sp>
        <p:nvSpPr>
          <p:cNvPr id="5" name="Rounded Rectangle 4">
            <a:extLst>
              <a:ext uri="{FF2B5EF4-FFF2-40B4-BE49-F238E27FC236}">
                <a16:creationId xmlns:a16="http://schemas.microsoft.com/office/drawing/2014/main" id="{283EBAB5-640E-540E-102D-878FE1C540E3}"/>
              </a:ext>
            </a:extLst>
          </p:cNvPr>
          <p:cNvSpPr/>
          <p:nvPr/>
        </p:nvSpPr>
        <p:spPr>
          <a:xfrm>
            <a:off x="4495800" y="1147542"/>
            <a:ext cx="3200400" cy="2286000"/>
          </a:xfrm>
          <a:prstGeom prst="round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CATEGORIZE EVERY EXPENSE AS EITHER ‘NON-DISCRETIONARY’ (needs) or ‘DISCRETIONARY’ (wants).</a:t>
            </a:r>
          </a:p>
        </p:txBody>
      </p:sp>
      <p:sp>
        <p:nvSpPr>
          <p:cNvPr id="6" name="Rounded Rectangle 5">
            <a:extLst>
              <a:ext uri="{FF2B5EF4-FFF2-40B4-BE49-F238E27FC236}">
                <a16:creationId xmlns:a16="http://schemas.microsoft.com/office/drawing/2014/main" id="{9B54033A-EED5-95CA-681B-7C26E663F875}"/>
              </a:ext>
            </a:extLst>
          </p:cNvPr>
          <p:cNvSpPr/>
          <p:nvPr/>
        </p:nvSpPr>
        <p:spPr>
          <a:xfrm>
            <a:off x="423898" y="3557678"/>
            <a:ext cx="3200400" cy="2286000"/>
          </a:xfrm>
          <a:prstGeom prst="roundRect">
            <a:avLst/>
          </a:prstGeom>
          <a:solidFill>
            <a:schemeClr val="bg1">
              <a:lumMod val="95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REVISIT YOUR COMPANY-SPONSORED RETIREMENT PLAN CONTRIBUTIONS</a:t>
            </a:r>
          </a:p>
          <a:p>
            <a:pPr algn="ctr"/>
            <a:r>
              <a:rPr lang="en-US" b="1" dirty="0">
                <a:solidFill>
                  <a:srgbClr val="002060"/>
                </a:solidFill>
              </a:rPr>
              <a:t>Are you maximizing the company match?</a:t>
            </a:r>
          </a:p>
        </p:txBody>
      </p:sp>
      <p:sp>
        <p:nvSpPr>
          <p:cNvPr id="7" name="Rounded Rectangle 6">
            <a:extLst>
              <a:ext uri="{FF2B5EF4-FFF2-40B4-BE49-F238E27FC236}">
                <a16:creationId xmlns:a16="http://schemas.microsoft.com/office/drawing/2014/main" id="{1A04B085-4A1A-2409-FF12-875A48A991AC}"/>
              </a:ext>
            </a:extLst>
          </p:cNvPr>
          <p:cNvSpPr/>
          <p:nvPr/>
        </p:nvSpPr>
        <p:spPr>
          <a:xfrm>
            <a:off x="8567702" y="3557678"/>
            <a:ext cx="3200400" cy="2286000"/>
          </a:xfrm>
          <a:prstGeom prst="roundRect">
            <a:avLst/>
          </a:prstGeom>
          <a:solidFill>
            <a:schemeClr val="bg1">
              <a:lumMod val="95000"/>
            </a:schemeClr>
          </a:solid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00"/>
                </a:solidFill>
              </a:rPr>
              <a:t>BEGIN THINKING ABOUT AND AGGREGATING INFORMATION TO COMPLETE LAST YEAR’S TAX RETURN</a:t>
            </a:r>
          </a:p>
        </p:txBody>
      </p:sp>
      <p:sp>
        <p:nvSpPr>
          <p:cNvPr id="8" name="Rounded Rectangle 7">
            <a:extLst>
              <a:ext uri="{FF2B5EF4-FFF2-40B4-BE49-F238E27FC236}">
                <a16:creationId xmlns:a16="http://schemas.microsoft.com/office/drawing/2014/main" id="{8F5F93AC-99D4-EC1A-C0F9-1BC4A5543EDE}"/>
              </a:ext>
            </a:extLst>
          </p:cNvPr>
          <p:cNvSpPr/>
          <p:nvPr/>
        </p:nvSpPr>
        <p:spPr>
          <a:xfrm>
            <a:off x="4495800" y="3557678"/>
            <a:ext cx="3200400" cy="2286000"/>
          </a:xfrm>
          <a:prstGeom prst="roundRect">
            <a:avLst/>
          </a:prstGeom>
          <a:solidFill>
            <a:schemeClr val="bg1">
              <a:lumMod val="95000"/>
            </a:scheme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7030A0"/>
                </a:solidFill>
              </a:rPr>
              <a:t>MAKE A LIST OF YOUR FINANCIAL GOALS FOR THE YEAR….AND IDENTIFY HOW YOU ARE GOING TO ACHIEVE EACH GOAL?</a:t>
            </a:r>
          </a:p>
        </p:txBody>
      </p:sp>
    </p:spTree>
    <p:extLst>
      <p:ext uri="{BB962C8B-B14F-4D97-AF65-F5344CB8AC3E}">
        <p14:creationId xmlns:p14="http://schemas.microsoft.com/office/powerpoint/2010/main" val="37267429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chemeClr val="tx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February Activities</a:t>
            </a:r>
          </a:p>
        </p:txBody>
      </p:sp>
      <p:sp>
        <p:nvSpPr>
          <p:cNvPr id="3" name="Rounded Rectangle 2">
            <a:extLst>
              <a:ext uri="{FF2B5EF4-FFF2-40B4-BE49-F238E27FC236}">
                <a16:creationId xmlns:a16="http://schemas.microsoft.com/office/drawing/2014/main" id="{ED797D65-E416-A607-4C7A-ACA750175CE3}"/>
              </a:ext>
            </a:extLst>
          </p:cNvPr>
          <p:cNvSpPr/>
          <p:nvPr/>
        </p:nvSpPr>
        <p:spPr>
          <a:xfrm>
            <a:off x="423898" y="1143000"/>
            <a:ext cx="3200400" cy="22860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UNDERSTAND ALL OF YOUR DEBT.</a:t>
            </a:r>
          </a:p>
          <a:p>
            <a:pPr algn="ctr"/>
            <a:endParaRPr lang="en-US" b="1" dirty="0">
              <a:solidFill>
                <a:srgbClr val="C00000"/>
              </a:solidFill>
            </a:endParaRPr>
          </a:p>
          <a:p>
            <a:pPr algn="ctr"/>
            <a:r>
              <a:rPr lang="en-US" b="1" dirty="0">
                <a:solidFill>
                  <a:srgbClr val="C00000"/>
                </a:solidFill>
              </a:rPr>
              <a:t>IDENTIFY YOUR GOOD DEBT AND YOUR BAD DEBT.</a:t>
            </a:r>
          </a:p>
        </p:txBody>
      </p:sp>
      <p:sp>
        <p:nvSpPr>
          <p:cNvPr id="4" name="Rounded Rectangle 3">
            <a:extLst>
              <a:ext uri="{FF2B5EF4-FFF2-40B4-BE49-F238E27FC236}">
                <a16:creationId xmlns:a16="http://schemas.microsoft.com/office/drawing/2014/main" id="{E53445B4-13F7-7DBD-0242-1311CFC89985}"/>
              </a:ext>
            </a:extLst>
          </p:cNvPr>
          <p:cNvSpPr/>
          <p:nvPr/>
        </p:nvSpPr>
        <p:spPr>
          <a:xfrm>
            <a:off x="8567702" y="1143000"/>
            <a:ext cx="3200400" cy="22860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IDENTIFY WAYS TO DECREASE YOUR NON-DISCRETIONARY SPENDING BY 10% </a:t>
            </a:r>
          </a:p>
        </p:txBody>
      </p:sp>
      <p:sp>
        <p:nvSpPr>
          <p:cNvPr id="5" name="Rounded Rectangle 4">
            <a:extLst>
              <a:ext uri="{FF2B5EF4-FFF2-40B4-BE49-F238E27FC236}">
                <a16:creationId xmlns:a16="http://schemas.microsoft.com/office/drawing/2014/main" id="{283EBAB5-640E-540E-102D-878FE1C540E3}"/>
              </a:ext>
            </a:extLst>
          </p:cNvPr>
          <p:cNvSpPr/>
          <p:nvPr/>
        </p:nvSpPr>
        <p:spPr>
          <a:xfrm>
            <a:off x="4495800" y="1147542"/>
            <a:ext cx="3200400" cy="2286000"/>
          </a:xfrm>
          <a:prstGeom prst="round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MAKE A PLAN TO PAY DOWN YOUR BAD DEBT.</a:t>
            </a:r>
          </a:p>
          <a:p>
            <a:pPr algn="ctr"/>
            <a:endParaRPr lang="en-US" b="1" dirty="0">
              <a:solidFill>
                <a:schemeClr val="tx1"/>
              </a:solidFill>
            </a:endParaRPr>
          </a:p>
          <a:p>
            <a:pPr algn="ctr"/>
            <a:r>
              <a:rPr lang="en-US" b="1" dirty="0">
                <a:solidFill>
                  <a:schemeClr val="tx1"/>
                </a:solidFill>
              </a:rPr>
              <a:t>BEGIN PAYING $10 or $100 MORE THAN YOU NEED TO FOR EACH BAD DEBT.</a:t>
            </a:r>
          </a:p>
        </p:txBody>
      </p:sp>
      <p:sp>
        <p:nvSpPr>
          <p:cNvPr id="6" name="Rounded Rectangle 5">
            <a:extLst>
              <a:ext uri="{FF2B5EF4-FFF2-40B4-BE49-F238E27FC236}">
                <a16:creationId xmlns:a16="http://schemas.microsoft.com/office/drawing/2014/main" id="{9B54033A-EED5-95CA-681B-7C26E663F875}"/>
              </a:ext>
            </a:extLst>
          </p:cNvPr>
          <p:cNvSpPr/>
          <p:nvPr/>
        </p:nvSpPr>
        <p:spPr>
          <a:xfrm>
            <a:off x="423898" y="3557678"/>
            <a:ext cx="3200400" cy="2286000"/>
          </a:xfrm>
          <a:prstGeom prst="roundRect">
            <a:avLst/>
          </a:prstGeom>
          <a:solidFill>
            <a:schemeClr val="bg1">
              <a:lumMod val="95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CANCEL AT LEAST 1 SUBSCRIPTION.</a:t>
            </a:r>
          </a:p>
        </p:txBody>
      </p:sp>
      <p:sp>
        <p:nvSpPr>
          <p:cNvPr id="7" name="Rounded Rectangle 6">
            <a:extLst>
              <a:ext uri="{FF2B5EF4-FFF2-40B4-BE49-F238E27FC236}">
                <a16:creationId xmlns:a16="http://schemas.microsoft.com/office/drawing/2014/main" id="{1A04B085-4A1A-2409-FF12-875A48A991AC}"/>
              </a:ext>
            </a:extLst>
          </p:cNvPr>
          <p:cNvSpPr/>
          <p:nvPr/>
        </p:nvSpPr>
        <p:spPr>
          <a:xfrm>
            <a:off x="8567702" y="3557678"/>
            <a:ext cx="3200400" cy="2286000"/>
          </a:xfrm>
          <a:prstGeom prst="roundRect">
            <a:avLst/>
          </a:prstGeom>
          <a:solidFill>
            <a:schemeClr val="bg1">
              <a:lumMod val="95000"/>
            </a:schemeClr>
          </a:solid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00"/>
                </a:solidFill>
              </a:rPr>
              <a:t>IF YOU ARE GETTING A TAX REFUND, CONSIDER TALKING TO HUMAN RESOURCES AND DECREASING YOUR WITHHOLDING.</a:t>
            </a:r>
          </a:p>
        </p:txBody>
      </p:sp>
      <p:sp>
        <p:nvSpPr>
          <p:cNvPr id="8" name="Rounded Rectangle 7">
            <a:extLst>
              <a:ext uri="{FF2B5EF4-FFF2-40B4-BE49-F238E27FC236}">
                <a16:creationId xmlns:a16="http://schemas.microsoft.com/office/drawing/2014/main" id="{8F5F93AC-99D4-EC1A-C0F9-1BC4A5543EDE}"/>
              </a:ext>
            </a:extLst>
          </p:cNvPr>
          <p:cNvSpPr/>
          <p:nvPr/>
        </p:nvSpPr>
        <p:spPr>
          <a:xfrm>
            <a:off x="4495800" y="3557678"/>
            <a:ext cx="3200400" cy="2286000"/>
          </a:xfrm>
          <a:prstGeom prst="roundRect">
            <a:avLst/>
          </a:prstGeom>
          <a:solidFill>
            <a:schemeClr val="bg1">
              <a:lumMod val="95000"/>
            </a:scheme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7030A0"/>
                </a:solidFill>
              </a:rPr>
              <a:t>PREPARE LAST YEAR’S TAX RETURN.</a:t>
            </a:r>
          </a:p>
          <a:p>
            <a:pPr algn="ctr"/>
            <a:endParaRPr lang="en-US" b="1" dirty="0">
              <a:solidFill>
                <a:srgbClr val="7030A0"/>
              </a:solidFill>
            </a:endParaRPr>
          </a:p>
          <a:p>
            <a:pPr algn="ctr"/>
            <a:r>
              <a:rPr lang="en-US" b="1" dirty="0">
                <a:solidFill>
                  <a:srgbClr val="7030A0"/>
                </a:solidFill>
              </a:rPr>
              <a:t>FILE IF YOU ARE GETTING A REFUND.</a:t>
            </a:r>
          </a:p>
          <a:p>
            <a:pPr algn="ctr"/>
            <a:r>
              <a:rPr lang="en-US" b="1" dirty="0">
                <a:solidFill>
                  <a:srgbClr val="7030A0"/>
                </a:solidFill>
              </a:rPr>
              <a:t>WAIT UNTIL APRIL IF YOU OWE.</a:t>
            </a:r>
          </a:p>
        </p:txBody>
      </p:sp>
    </p:spTree>
    <p:extLst>
      <p:ext uri="{BB962C8B-B14F-4D97-AF65-F5344CB8AC3E}">
        <p14:creationId xmlns:p14="http://schemas.microsoft.com/office/powerpoint/2010/main" val="33282898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0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March Activities</a:t>
            </a:r>
          </a:p>
        </p:txBody>
      </p:sp>
      <p:sp>
        <p:nvSpPr>
          <p:cNvPr id="3" name="Rounded Rectangle 2">
            <a:extLst>
              <a:ext uri="{FF2B5EF4-FFF2-40B4-BE49-F238E27FC236}">
                <a16:creationId xmlns:a16="http://schemas.microsoft.com/office/drawing/2014/main" id="{ED797D65-E416-A607-4C7A-ACA750175CE3}"/>
              </a:ext>
            </a:extLst>
          </p:cNvPr>
          <p:cNvSpPr/>
          <p:nvPr/>
        </p:nvSpPr>
        <p:spPr>
          <a:xfrm>
            <a:off x="423898" y="1143000"/>
            <a:ext cx="3200400" cy="22860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DO NOT GO TO THE GROCERY STORE – Except for beverages and perishables.</a:t>
            </a:r>
          </a:p>
          <a:p>
            <a:pPr algn="ctr"/>
            <a:endParaRPr lang="en-US" b="1" dirty="0">
              <a:solidFill>
                <a:srgbClr val="C00000"/>
              </a:solidFill>
            </a:endParaRPr>
          </a:p>
          <a:p>
            <a:pPr algn="ctr"/>
            <a:r>
              <a:rPr lang="en-US" b="1" dirty="0">
                <a:solidFill>
                  <a:srgbClr val="C00000"/>
                </a:solidFill>
              </a:rPr>
              <a:t>See if you can empty your pantry and freezer.</a:t>
            </a:r>
          </a:p>
        </p:txBody>
      </p:sp>
      <p:sp>
        <p:nvSpPr>
          <p:cNvPr id="4" name="Rounded Rectangle 3">
            <a:extLst>
              <a:ext uri="{FF2B5EF4-FFF2-40B4-BE49-F238E27FC236}">
                <a16:creationId xmlns:a16="http://schemas.microsoft.com/office/drawing/2014/main" id="{E53445B4-13F7-7DBD-0242-1311CFC89985}"/>
              </a:ext>
            </a:extLst>
          </p:cNvPr>
          <p:cNvSpPr/>
          <p:nvPr/>
        </p:nvSpPr>
        <p:spPr>
          <a:xfrm>
            <a:off x="8567702" y="1143000"/>
            <a:ext cx="3200400" cy="22860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SET A BUDGET FOR </a:t>
            </a:r>
            <a:br>
              <a:rPr lang="en-US" b="1" dirty="0">
                <a:solidFill>
                  <a:srgbClr val="0000CC"/>
                </a:solidFill>
              </a:rPr>
            </a:br>
            <a:r>
              <a:rPr lang="en-US" b="1" dirty="0">
                <a:solidFill>
                  <a:srgbClr val="0000CC"/>
                </a:solidFill>
              </a:rPr>
              <a:t>SPRING &amp; SUMMER.</a:t>
            </a:r>
          </a:p>
          <a:p>
            <a:pPr algn="ctr"/>
            <a:endParaRPr lang="en-US" b="1" dirty="0">
              <a:solidFill>
                <a:srgbClr val="0000CC"/>
              </a:solidFill>
            </a:endParaRPr>
          </a:p>
          <a:p>
            <a:pPr algn="ctr"/>
            <a:r>
              <a:rPr lang="en-US" b="1" dirty="0">
                <a:solidFill>
                  <a:srgbClr val="0000CC"/>
                </a:solidFill>
              </a:rPr>
              <a:t>MAKE SURE YOU KNOW WHAT INCOME &amp; EXPENSES YOU WILL HAVE DURING THE NEXT 6 MONTHS.</a:t>
            </a:r>
          </a:p>
        </p:txBody>
      </p:sp>
      <p:sp>
        <p:nvSpPr>
          <p:cNvPr id="5" name="Rounded Rectangle 4">
            <a:extLst>
              <a:ext uri="{FF2B5EF4-FFF2-40B4-BE49-F238E27FC236}">
                <a16:creationId xmlns:a16="http://schemas.microsoft.com/office/drawing/2014/main" id="{283EBAB5-640E-540E-102D-878FE1C540E3}"/>
              </a:ext>
            </a:extLst>
          </p:cNvPr>
          <p:cNvSpPr/>
          <p:nvPr/>
        </p:nvSpPr>
        <p:spPr>
          <a:xfrm>
            <a:off x="4495800" y="1147542"/>
            <a:ext cx="3200400" cy="2286000"/>
          </a:xfrm>
          <a:prstGeom prst="round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CHECK YOUR CREDIT SCORE.</a:t>
            </a:r>
          </a:p>
          <a:p>
            <a:pPr algn="ctr"/>
            <a:r>
              <a:rPr lang="en-US" b="1" dirty="0">
                <a:solidFill>
                  <a:schemeClr val="tx1"/>
                </a:solidFill>
              </a:rPr>
              <a:t>CHECK YOUR CREDIT REPORT.</a:t>
            </a:r>
          </a:p>
          <a:p>
            <a:pPr algn="ctr"/>
            <a:endParaRPr lang="en-US" b="1" dirty="0">
              <a:solidFill>
                <a:schemeClr val="tx1"/>
              </a:solidFill>
            </a:endParaRPr>
          </a:p>
          <a:p>
            <a:pPr algn="ctr"/>
            <a:r>
              <a:rPr lang="en-US" b="1" dirty="0">
                <a:solidFill>
                  <a:schemeClr val="tx1"/>
                </a:solidFill>
              </a:rPr>
              <a:t>Verify that what is in the Report belongs to you. Make a plan to improve your Score.</a:t>
            </a:r>
          </a:p>
        </p:txBody>
      </p:sp>
      <p:sp>
        <p:nvSpPr>
          <p:cNvPr id="6" name="Rounded Rectangle 5">
            <a:extLst>
              <a:ext uri="{FF2B5EF4-FFF2-40B4-BE49-F238E27FC236}">
                <a16:creationId xmlns:a16="http://schemas.microsoft.com/office/drawing/2014/main" id="{9B54033A-EED5-95CA-681B-7C26E663F875}"/>
              </a:ext>
            </a:extLst>
          </p:cNvPr>
          <p:cNvSpPr/>
          <p:nvPr/>
        </p:nvSpPr>
        <p:spPr>
          <a:xfrm>
            <a:off x="2555480" y="3557678"/>
            <a:ext cx="3200400" cy="2286000"/>
          </a:xfrm>
          <a:prstGeom prst="roundRect">
            <a:avLst/>
          </a:prstGeom>
          <a:solidFill>
            <a:schemeClr val="bg1">
              <a:lumMod val="95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REVISIT SOME OF YOUR NON-DISCRETIONARY EXPENSES TO SEE IF YOU CAN DECREASE THEM – Insurance, Cable, Phone, Subscriptions.</a:t>
            </a:r>
          </a:p>
        </p:txBody>
      </p:sp>
      <p:sp>
        <p:nvSpPr>
          <p:cNvPr id="7" name="Rounded Rectangle 6">
            <a:extLst>
              <a:ext uri="{FF2B5EF4-FFF2-40B4-BE49-F238E27FC236}">
                <a16:creationId xmlns:a16="http://schemas.microsoft.com/office/drawing/2014/main" id="{1A04B085-4A1A-2409-FF12-875A48A991AC}"/>
              </a:ext>
            </a:extLst>
          </p:cNvPr>
          <p:cNvSpPr/>
          <p:nvPr/>
        </p:nvSpPr>
        <p:spPr>
          <a:xfrm>
            <a:off x="6436122" y="3557678"/>
            <a:ext cx="3200400" cy="2286000"/>
          </a:xfrm>
          <a:prstGeom prst="roundRect">
            <a:avLst/>
          </a:prstGeom>
          <a:solidFill>
            <a:schemeClr val="bg1">
              <a:lumMod val="95000"/>
            </a:schemeClr>
          </a:solid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00"/>
                </a:solidFill>
              </a:rPr>
              <a:t>IF YOU HAVE RECEIVED YOUR TAX REFUND, DO SOMETHING POSITIVE WITH IT – Pay down debt, invest it, put it in an IRA, donate it.</a:t>
            </a:r>
          </a:p>
          <a:p>
            <a:pPr algn="ctr"/>
            <a:r>
              <a:rPr lang="en-US" b="1" dirty="0">
                <a:solidFill>
                  <a:srgbClr val="006600"/>
                </a:solidFill>
              </a:rPr>
              <a:t>It’s not free money – it’s yours!</a:t>
            </a:r>
          </a:p>
        </p:txBody>
      </p:sp>
    </p:spTree>
    <p:extLst>
      <p:ext uri="{BB962C8B-B14F-4D97-AF65-F5344CB8AC3E}">
        <p14:creationId xmlns:p14="http://schemas.microsoft.com/office/powerpoint/2010/main" val="2804175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2901BD-2621-CA13-23F2-FC3317010C69}"/>
              </a:ext>
            </a:extLst>
          </p:cNvPr>
          <p:cNvPicPr>
            <a:picLocks noChangeAspect="1"/>
          </p:cNvPicPr>
          <p:nvPr/>
        </p:nvPicPr>
        <p:blipFill>
          <a:blip r:embed="rId2"/>
          <a:stretch>
            <a:fillRect/>
          </a:stretch>
        </p:blipFill>
        <p:spPr>
          <a:xfrm>
            <a:off x="81253" y="5710057"/>
            <a:ext cx="1326174" cy="1087549"/>
          </a:xfrm>
          <a:prstGeom prst="rect">
            <a:avLst/>
          </a:prstGeom>
        </p:spPr>
      </p:pic>
      <p:pic>
        <p:nvPicPr>
          <p:cNvPr id="6" name="Picture 5">
            <a:extLst>
              <a:ext uri="{FF2B5EF4-FFF2-40B4-BE49-F238E27FC236}">
                <a16:creationId xmlns:a16="http://schemas.microsoft.com/office/drawing/2014/main" id="{2A3F5D23-E583-E24B-5142-85726F7FA08A}"/>
              </a:ext>
            </a:extLst>
          </p:cNvPr>
          <p:cNvPicPr>
            <a:picLocks noChangeAspect="1"/>
          </p:cNvPicPr>
          <p:nvPr/>
        </p:nvPicPr>
        <p:blipFill>
          <a:blip r:embed="rId3"/>
          <a:stretch>
            <a:fillRect/>
          </a:stretch>
        </p:blipFill>
        <p:spPr>
          <a:xfrm>
            <a:off x="50470" y="351226"/>
            <a:ext cx="5657820" cy="3802935"/>
          </a:xfrm>
          <a:prstGeom prst="rect">
            <a:avLst/>
          </a:prstGeom>
        </p:spPr>
      </p:pic>
      <p:pic>
        <p:nvPicPr>
          <p:cNvPr id="8" name="Picture 7">
            <a:extLst>
              <a:ext uri="{FF2B5EF4-FFF2-40B4-BE49-F238E27FC236}">
                <a16:creationId xmlns:a16="http://schemas.microsoft.com/office/drawing/2014/main" id="{A5BC18FA-12D0-3C06-6D9A-8A30B4E51DAD}"/>
              </a:ext>
            </a:extLst>
          </p:cNvPr>
          <p:cNvPicPr>
            <a:picLocks noChangeAspect="1"/>
          </p:cNvPicPr>
          <p:nvPr/>
        </p:nvPicPr>
        <p:blipFill>
          <a:blip r:embed="rId4"/>
          <a:stretch>
            <a:fillRect/>
          </a:stretch>
        </p:blipFill>
        <p:spPr>
          <a:xfrm>
            <a:off x="5762794" y="2507208"/>
            <a:ext cx="6254170" cy="4129940"/>
          </a:xfrm>
          <a:prstGeom prst="rect">
            <a:avLst/>
          </a:prstGeom>
        </p:spPr>
      </p:pic>
      <p:sp>
        <p:nvSpPr>
          <p:cNvPr id="9" name="Rectangle 8">
            <a:extLst>
              <a:ext uri="{FF2B5EF4-FFF2-40B4-BE49-F238E27FC236}">
                <a16:creationId xmlns:a16="http://schemas.microsoft.com/office/drawing/2014/main" id="{76D1FCA0-D346-A9B0-BC62-A51D6C19B9FA}"/>
              </a:ext>
            </a:extLst>
          </p:cNvPr>
          <p:cNvSpPr/>
          <p:nvPr/>
        </p:nvSpPr>
        <p:spPr>
          <a:xfrm>
            <a:off x="81253" y="3833213"/>
            <a:ext cx="1450821" cy="4238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A3CE328-0D04-EF23-D840-E2A941ACB856}"/>
              </a:ext>
            </a:extLst>
          </p:cNvPr>
          <p:cNvSpPr/>
          <p:nvPr/>
        </p:nvSpPr>
        <p:spPr>
          <a:xfrm>
            <a:off x="2310734" y="4030021"/>
            <a:ext cx="1450821" cy="4238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88D0B83-05F0-5DB1-EC79-120DCE2FACC7}"/>
              </a:ext>
            </a:extLst>
          </p:cNvPr>
          <p:cNvSpPr/>
          <p:nvPr/>
        </p:nvSpPr>
        <p:spPr>
          <a:xfrm>
            <a:off x="10346553" y="2380871"/>
            <a:ext cx="1450821" cy="4238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70255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April Activities</a:t>
            </a:r>
          </a:p>
        </p:txBody>
      </p:sp>
      <p:sp>
        <p:nvSpPr>
          <p:cNvPr id="3" name="Rounded Rectangle 2">
            <a:extLst>
              <a:ext uri="{FF2B5EF4-FFF2-40B4-BE49-F238E27FC236}">
                <a16:creationId xmlns:a16="http://schemas.microsoft.com/office/drawing/2014/main" id="{ED797D65-E416-A607-4C7A-ACA750175CE3}"/>
              </a:ext>
            </a:extLst>
          </p:cNvPr>
          <p:cNvSpPr/>
          <p:nvPr/>
        </p:nvSpPr>
        <p:spPr>
          <a:xfrm>
            <a:off x="423898" y="1143000"/>
            <a:ext cx="3200400" cy="22860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TRY A DRY APRIL. </a:t>
            </a:r>
          </a:p>
          <a:p>
            <a:pPr algn="ctr"/>
            <a:r>
              <a:rPr lang="en-US" b="1" dirty="0">
                <a:solidFill>
                  <a:srgbClr val="C00000"/>
                </a:solidFill>
              </a:rPr>
              <a:t>NO ALCOHOL ALL MONTH</a:t>
            </a:r>
          </a:p>
          <a:p>
            <a:pPr algn="ctr"/>
            <a:endParaRPr lang="en-US" b="1" dirty="0">
              <a:solidFill>
                <a:srgbClr val="C00000"/>
              </a:solidFill>
            </a:endParaRPr>
          </a:p>
          <a:p>
            <a:pPr algn="ctr"/>
            <a:r>
              <a:rPr lang="en-US" b="1" dirty="0">
                <a:solidFill>
                  <a:srgbClr val="C00000"/>
                </a:solidFill>
              </a:rPr>
              <a:t>Alternatively, only drink at  home. Or do the same with coffee.</a:t>
            </a:r>
          </a:p>
        </p:txBody>
      </p:sp>
      <p:sp>
        <p:nvSpPr>
          <p:cNvPr id="4" name="Rounded Rectangle 3">
            <a:extLst>
              <a:ext uri="{FF2B5EF4-FFF2-40B4-BE49-F238E27FC236}">
                <a16:creationId xmlns:a16="http://schemas.microsoft.com/office/drawing/2014/main" id="{E53445B4-13F7-7DBD-0242-1311CFC89985}"/>
              </a:ext>
            </a:extLst>
          </p:cNvPr>
          <p:cNvSpPr/>
          <p:nvPr/>
        </p:nvSpPr>
        <p:spPr>
          <a:xfrm>
            <a:off x="8567702" y="1143000"/>
            <a:ext cx="3200400" cy="22860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REVIEW YOUR INVESTMENT PORTFOLIOS.</a:t>
            </a:r>
          </a:p>
          <a:p>
            <a:pPr algn="ctr"/>
            <a:endParaRPr lang="en-US" b="1" dirty="0">
              <a:solidFill>
                <a:srgbClr val="0000CC"/>
              </a:solidFill>
            </a:endParaRPr>
          </a:p>
          <a:p>
            <a:pPr algn="ctr"/>
            <a:r>
              <a:rPr lang="en-US" b="1" dirty="0">
                <a:solidFill>
                  <a:srgbClr val="0000CC"/>
                </a:solidFill>
              </a:rPr>
              <a:t>DO YOU WANT MORE RISK?</a:t>
            </a:r>
          </a:p>
          <a:p>
            <a:pPr algn="ctr"/>
            <a:r>
              <a:rPr lang="en-US" b="1" dirty="0">
                <a:solidFill>
                  <a:srgbClr val="0000CC"/>
                </a:solidFill>
              </a:rPr>
              <a:t>NEW SECURITIES?</a:t>
            </a:r>
          </a:p>
          <a:p>
            <a:pPr algn="ctr"/>
            <a:r>
              <a:rPr lang="en-US" b="1" dirty="0">
                <a:solidFill>
                  <a:srgbClr val="0000CC"/>
                </a:solidFill>
              </a:rPr>
              <a:t>NEW ADVISORS?</a:t>
            </a:r>
          </a:p>
        </p:txBody>
      </p:sp>
      <p:sp>
        <p:nvSpPr>
          <p:cNvPr id="5" name="Rounded Rectangle 4">
            <a:extLst>
              <a:ext uri="{FF2B5EF4-FFF2-40B4-BE49-F238E27FC236}">
                <a16:creationId xmlns:a16="http://schemas.microsoft.com/office/drawing/2014/main" id="{283EBAB5-640E-540E-102D-878FE1C540E3}"/>
              </a:ext>
            </a:extLst>
          </p:cNvPr>
          <p:cNvSpPr/>
          <p:nvPr/>
        </p:nvSpPr>
        <p:spPr>
          <a:xfrm>
            <a:off x="4495800" y="1147542"/>
            <a:ext cx="3200400" cy="2286000"/>
          </a:xfrm>
          <a:prstGeom prst="round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PAY AN EXTRA $100 ON AT LEAST 1 DEBT BALANCE.</a:t>
            </a:r>
          </a:p>
        </p:txBody>
      </p:sp>
      <p:sp>
        <p:nvSpPr>
          <p:cNvPr id="6" name="Rounded Rectangle 5">
            <a:extLst>
              <a:ext uri="{FF2B5EF4-FFF2-40B4-BE49-F238E27FC236}">
                <a16:creationId xmlns:a16="http://schemas.microsoft.com/office/drawing/2014/main" id="{9B54033A-EED5-95CA-681B-7C26E663F875}"/>
              </a:ext>
            </a:extLst>
          </p:cNvPr>
          <p:cNvSpPr/>
          <p:nvPr/>
        </p:nvSpPr>
        <p:spPr>
          <a:xfrm>
            <a:off x="2555480" y="3557678"/>
            <a:ext cx="3200400" cy="2286000"/>
          </a:xfrm>
          <a:prstGeom prst="roundRect">
            <a:avLst/>
          </a:prstGeom>
          <a:solidFill>
            <a:schemeClr val="bg1">
              <a:lumMod val="95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MAKE SURE YOU HAVE A BASIC ESTATE PLAN.</a:t>
            </a:r>
          </a:p>
          <a:p>
            <a:pPr algn="ctr"/>
            <a:r>
              <a:rPr lang="en-US" b="1" dirty="0">
                <a:solidFill>
                  <a:srgbClr val="002060"/>
                </a:solidFill>
              </a:rPr>
              <a:t>MAKE SURE YOU HAVE A WILL. THINK ABOUT WHETHER YOU NEED TRUSTS FOR THE MOST EFFICIENT TRANSFER OR ASSETS.</a:t>
            </a:r>
          </a:p>
        </p:txBody>
      </p:sp>
      <p:sp>
        <p:nvSpPr>
          <p:cNvPr id="7" name="Rounded Rectangle 6">
            <a:extLst>
              <a:ext uri="{FF2B5EF4-FFF2-40B4-BE49-F238E27FC236}">
                <a16:creationId xmlns:a16="http://schemas.microsoft.com/office/drawing/2014/main" id="{1A04B085-4A1A-2409-FF12-875A48A991AC}"/>
              </a:ext>
            </a:extLst>
          </p:cNvPr>
          <p:cNvSpPr/>
          <p:nvPr/>
        </p:nvSpPr>
        <p:spPr>
          <a:xfrm>
            <a:off x="6436122" y="3557678"/>
            <a:ext cx="3200400" cy="2286000"/>
          </a:xfrm>
          <a:prstGeom prst="roundRect">
            <a:avLst/>
          </a:prstGeom>
          <a:solidFill>
            <a:schemeClr val="bg1">
              <a:lumMod val="95000"/>
            </a:schemeClr>
          </a:solid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00"/>
                </a:solidFill>
              </a:rPr>
              <a:t>IF YOU OWE TAXES, PUT YOUR RETURN AND CHECK IN SNAIL MAIL ON APRIL 15. </a:t>
            </a:r>
          </a:p>
          <a:p>
            <a:pPr algn="ctr"/>
            <a:r>
              <a:rPr lang="en-US" b="1" dirty="0">
                <a:solidFill>
                  <a:srgbClr val="006600"/>
                </a:solidFill>
              </a:rPr>
              <a:t>WAIT AS LONG AS POSSIBLE.</a:t>
            </a:r>
          </a:p>
        </p:txBody>
      </p:sp>
    </p:spTree>
    <p:extLst>
      <p:ext uri="{BB962C8B-B14F-4D97-AF65-F5344CB8AC3E}">
        <p14:creationId xmlns:p14="http://schemas.microsoft.com/office/powerpoint/2010/main" val="24765404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7030A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May Activities</a:t>
            </a:r>
          </a:p>
        </p:txBody>
      </p:sp>
      <p:sp>
        <p:nvSpPr>
          <p:cNvPr id="3" name="Rounded Rectangle 2">
            <a:extLst>
              <a:ext uri="{FF2B5EF4-FFF2-40B4-BE49-F238E27FC236}">
                <a16:creationId xmlns:a16="http://schemas.microsoft.com/office/drawing/2014/main" id="{ED797D65-E416-A607-4C7A-ACA750175CE3}"/>
              </a:ext>
            </a:extLst>
          </p:cNvPr>
          <p:cNvSpPr/>
          <p:nvPr/>
        </p:nvSpPr>
        <p:spPr>
          <a:xfrm>
            <a:off x="423898" y="1143000"/>
            <a:ext cx="3200400" cy="22860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TRACK EVERY PENNY THAT YOU SPEND &amp; TRACK EVERY PENNY THAT YOU EARN.</a:t>
            </a:r>
          </a:p>
        </p:txBody>
      </p:sp>
      <p:sp>
        <p:nvSpPr>
          <p:cNvPr id="4" name="Rounded Rectangle 3">
            <a:extLst>
              <a:ext uri="{FF2B5EF4-FFF2-40B4-BE49-F238E27FC236}">
                <a16:creationId xmlns:a16="http://schemas.microsoft.com/office/drawing/2014/main" id="{E53445B4-13F7-7DBD-0242-1311CFC89985}"/>
              </a:ext>
            </a:extLst>
          </p:cNvPr>
          <p:cNvSpPr/>
          <p:nvPr/>
        </p:nvSpPr>
        <p:spPr>
          <a:xfrm>
            <a:off x="8567702" y="1143000"/>
            <a:ext cx="3200400" cy="22860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SET UP AUTOMATIC TRANSFERS SO YOU PAY YOURSELF FIRST WITH EACH PAYCHECK. AUTOMATICALLY MOVE $XXX FROM DEBIT TO SAVINGS ACCOUNTS.</a:t>
            </a:r>
          </a:p>
          <a:p>
            <a:pPr algn="ctr"/>
            <a:endParaRPr lang="en-US" b="1" dirty="0">
              <a:solidFill>
                <a:srgbClr val="0000CC"/>
              </a:solidFill>
            </a:endParaRPr>
          </a:p>
        </p:txBody>
      </p:sp>
      <p:sp>
        <p:nvSpPr>
          <p:cNvPr id="5" name="Rounded Rectangle 4">
            <a:extLst>
              <a:ext uri="{FF2B5EF4-FFF2-40B4-BE49-F238E27FC236}">
                <a16:creationId xmlns:a16="http://schemas.microsoft.com/office/drawing/2014/main" id="{283EBAB5-640E-540E-102D-878FE1C540E3}"/>
              </a:ext>
            </a:extLst>
          </p:cNvPr>
          <p:cNvSpPr/>
          <p:nvPr/>
        </p:nvSpPr>
        <p:spPr>
          <a:xfrm>
            <a:off x="4495800" y="1147542"/>
            <a:ext cx="3200400" cy="2286000"/>
          </a:xfrm>
          <a:prstGeom prst="round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SET UP A NEW SAVINGS ACCOUNT FOR DIFFERENT GOALS – Vacation, Car, House, Retirement.</a:t>
            </a:r>
          </a:p>
          <a:p>
            <a:pPr algn="ctr"/>
            <a:endParaRPr lang="en-US" b="1" dirty="0">
              <a:solidFill>
                <a:schemeClr val="tx1"/>
              </a:solidFill>
            </a:endParaRPr>
          </a:p>
          <a:p>
            <a:pPr algn="ctr"/>
            <a:r>
              <a:rPr lang="en-US" b="1" dirty="0">
                <a:solidFill>
                  <a:schemeClr val="tx1"/>
                </a:solidFill>
              </a:rPr>
              <a:t>Having different accounts utilizes ‘mental budgeting.’</a:t>
            </a:r>
          </a:p>
        </p:txBody>
      </p:sp>
      <p:sp>
        <p:nvSpPr>
          <p:cNvPr id="6" name="Rounded Rectangle 5">
            <a:extLst>
              <a:ext uri="{FF2B5EF4-FFF2-40B4-BE49-F238E27FC236}">
                <a16:creationId xmlns:a16="http://schemas.microsoft.com/office/drawing/2014/main" id="{9B54033A-EED5-95CA-681B-7C26E663F875}"/>
              </a:ext>
            </a:extLst>
          </p:cNvPr>
          <p:cNvSpPr/>
          <p:nvPr/>
        </p:nvSpPr>
        <p:spPr>
          <a:xfrm>
            <a:off x="2555480" y="3557678"/>
            <a:ext cx="3200400" cy="2286000"/>
          </a:xfrm>
          <a:prstGeom prst="roundRect">
            <a:avLst/>
          </a:prstGeom>
          <a:solidFill>
            <a:schemeClr val="bg1">
              <a:lumMod val="95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GET SAVINGS, INVESTING &amp; POSSIBLY EDUCATION &amp; RETIREMENT ACCOUNTS FOR YOUR CHILDREN. </a:t>
            </a:r>
            <a:br>
              <a:rPr lang="en-US" b="1" dirty="0">
                <a:solidFill>
                  <a:srgbClr val="002060"/>
                </a:solidFill>
              </a:rPr>
            </a:br>
            <a:r>
              <a:rPr lang="en-US" b="1" dirty="0">
                <a:solidFill>
                  <a:srgbClr val="002060"/>
                </a:solidFill>
              </a:rPr>
              <a:t>Help them begin learning how to own their financial futures.</a:t>
            </a:r>
          </a:p>
        </p:txBody>
      </p:sp>
      <p:sp>
        <p:nvSpPr>
          <p:cNvPr id="7" name="Rounded Rectangle 6">
            <a:extLst>
              <a:ext uri="{FF2B5EF4-FFF2-40B4-BE49-F238E27FC236}">
                <a16:creationId xmlns:a16="http://schemas.microsoft.com/office/drawing/2014/main" id="{1A04B085-4A1A-2409-FF12-875A48A991AC}"/>
              </a:ext>
            </a:extLst>
          </p:cNvPr>
          <p:cNvSpPr/>
          <p:nvPr/>
        </p:nvSpPr>
        <p:spPr>
          <a:xfrm>
            <a:off x="6436122" y="3557678"/>
            <a:ext cx="3200400" cy="2286000"/>
          </a:xfrm>
          <a:prstGeom prst="roundRect">
            <a:avLst/>
          </a:prstGeom>
          <a:solidFill>
            <a:schemeClr val="bg1">
              <a:lumMod val="95000"/>
            </a:schemeClr>
          </a:solid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00"/>
                </a:solidFill>
              </a:rPr>
              <a:t>INVENTORY ALL OF YOUR PERSONAL ASSETS </a:t>
            </a:r>
            <a:br>
              <a:rPr lang="en-US" b="1" dirty="0">
                <a:solidFill>
                  <a:srgbClr val="006600"/>
                </a:solidFill>
              </a:rPr>
            </a:br>
            <a:r>
              <a:rPr lang="en-US" b="1" dirty="0">
                <a:solidFill>
                  <a:srgbClr val="006600"/>
                </a:solidFill>
              </a:rPr>
              <a:t>(maybe do this twice a year).</a:t>
            </a:r>
          </a:p>
          <a:p>
            <a:pPr algn="ctr"/>
            <a:endParaRPr lang="en-US" b="1" dirty="0">
              <a:solidFill>
                <a:srgbClr val="006600"/>
              </a:solidFill>
            </a:endParaRPr>
          </a:p>
          <a:p>
            <a:pPr algn="ctr"/>
            <a:r>
              <a:rPr lang="en-US" b="1" dirty="0">
                <a:solidFill>
                  <a:srgbClr val="006600"/>
                </a:solidFill>
              </a:rPr>
              <a:t>TAKE PHOTOS &amp; VIDEOS. REVIEW YOUR INSURANCE POLICIES.</a:t>
            </a:r>
          </a:p>
        </p:txBody>
      </p:sp>
    </p:spTree>
    <p:extLst>
      <p:ext uri="{BB962C8B-B14F-4D97-AF65-F5344CB8AC3E}">
        <p14:creationId xmlns:p14="http://schemas.microsoft.com/office/powerpoint/2010/main" val="26335519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June Activities</a:t>
            </a:r>
          </a:p>
        </p:txBody>
      </p:sp>
      <p:sp>
        <p:nvSpPr>
          <p:cNvPr id="3" name="Rounded Rectangle 2">
            <a:extLst>
              <a:ext uri="{FF2B5EF4-FFF2-40B4-BE49-F238E27FC236}">
                <a16:creationId xmlns:a16="http://schemas.microsoft.com/office/drawing/2014/main" id="{ED797D65-E416-A607-4C7A-ACA750175CE3}"/>
              </a:ext>
            </a:extLst>
          </p:cNvPr>
          <p:cNvSpPr/>
          <p:nvPr/>
        </p:nvSpPr>
        <p:spPr>
          <a:xfrm>
            <a:off x="423898" y="1143000"/>
            <a:ext cx="3200400" cy="22860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REVISIT YOUR FINANCIAL GOALS FOR THE YEAR.</a:t>
            </a:r>
          </a:p>
          <a:p>
            <a:pPr algn="ctr"/>
            <a:endParaRPr lang="en-US" b="1" dirty="0">
              <a:solidFill>
                <a:srgbClr val="C00000"/>
              </a:solidFill>
            </a:endParaRPr>
          </a:p>
          <a:p>
            <a:pPr algn="ctr"/>
            <a:r>
              <a:rPr lang="en-US" b="1" dirty="0">
                <a:solidFill>
                  <a:srgbClr val="C00000"/>
                </a:solidFill>
              </a:rPr>
              <a:t>MAKE ADJUSTMENTS TO MOVE FORWARD THE REST OF THE YEAR.</a:t>
            </a:r>
          </a:p>
        </p:txBody>
      </p:sp>
      <p:sp>
        <p:nvSpPr>
          <p:cNvPr id="4" name="Rounded Rectangle 3">
            <a:extLst>
              <a:ext uri="{FF2B5EF4-FFF2-40B4-BE49-F238E27FC236}">
                <a16:creationId xmlns:a16="http://schemas.microsoft.com/office/drawing/2014/main" id="{E53445B4-13F7-7DBD-0242-1311CFC89985}"/>
              </a:ext>
            </a:extLst>
          </p:cNvPr>
          <p:cNvSpPr/>
          <p:nvPr/>
        </p:nvSpPr>
        <p:spPr>
          <a:xfrm>
            <a:off x="8567702" y="1143000"/>
            <a:ext cx="3200400" cy="22860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OPEN AN INDIVIDUAL RETIREMENT ACCOUNT OR ROTH IRA.</a:t>
            </a:r>
          </a:p>
        </p:txBody>
      </p:sp>
      <p:sp>
        <p:nvSpPr>
          <p:cNvPr id="5" name="Rounded Rectangle 4">
            <a:extLst>
              <a:ext uri="{FF2B5EF4-FFF2-40B4-BE49-F238E27FC236}">
                <a16:creationId xmlns:a16="http://schemas.microsoft.com/office/drawing/2014/main" id="{283EBAB5-640E-540E-102D-878FE1C540E3}"/>
              </a:ext>
            </a:extLst>
          </p:cNvPr>
          <p:cNvSpPr/>
          <p:nvPr/>
        </p:nvSpPr>
        <p:spPr>
          <a:xfrm>
            <a:off x="4495800" y="1147542"/>
            <a:ext cx="3200400" cy="2286000"/>
          </a:xfrm>
          <a:prstGeom prst="round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PERFORM A MID-YEAR CHECK ON ALL OF YOUR ACCOUNTS &amp; ACTIVITIES. </a:t>
            </a:r>
          </a:p>
          <a:p>
            <a:pPr algn="ctr"/>
            <a:r>
              <a:rPr lang="en-US" b="1" dirty="0">
                <a:solidFill>
                  <a:schemeClr val="tx1"/>
                </a:solidFill>
              </a:rPr>
              <a:t>IS EVERYTHING ON TRACK.</a:t>
            </a:r>
          </a:p>
        </p:txBody>
      </p:sp>
      <p:sp>
        <p:nvSpPr>
          <p:cNvPr id="6" name="Rounded Rectangle 5">
            <a:extLst>
              <a:ext uri="{FF2B5EF4-FFF2-40B4-BE49-F238E27FC236}">
                <a16:creationId xmlns:a16="http://schemas.microsoft.com/office/drawing/2014/main" id="{9B54033A-EED5-95CA-681B-7C26E663F875}"/>
              </a:ext>
            </a:extLst>
          </p:cNvPr>
          <p:cNvSpPr/>
          <p:nvPr/>
        </p:nvSpPr>
        <p:spPr>
          <a:xfrm>
            <a:off x="2555480" y="3557678"/>
            <a:ext cx="3200400" cy="2286000"/>
          </a:xfrm>
          <a:prstGeom prst="roundRect">
            <a:avLst/>
          </a:prstGeom>
          <a:solidFill>
            <a:schemeClr val="bg1">
              <a:lumMod val="95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NO DINING OUT.</a:t>
            </a:r>
          </a:p>
          <a:p>
            <a:pPr algn="ctr"/>
            <a:endParaRPr lang="en-US" b="1" dirty="0">
              <a:solidFill>
                <a:srgbClr val="002060"/>
              </a:solidFill>
            </a:endParaRPr>
          </a:p>
          <a:p>
            <a:pPr algn="ctr"/>
            <a:r>
              <a:rPr lang="en-US" sz="1400" b="1" dirty="0">
                <a:solidFill>
                  <a:srgbClr val="002060"/>
                </a:solidFill>
              </a:rPr>
              <a:t>(Or, no fast food, or coffee, or only on weekends, or only for dinner …anything to improve habits &amp; spending)</a:t>
            </a:r>
          </a:p>
        </p:txBody>
      </p:sp>
      <p:sp>
        <p:nvSpPr>
          <p:cNvPr id="7" name="Rounded Rectangle 6">
            <a:extLst>
              <a:ext uri="{FF2B5EF4-FFF2-40B4-BE49-F238E27FC236}">
                <a16:creationId xmlns:a16="http://schemas.microsoft.com/office/drawing/2014/main" id="{1A04B085-4A1A-2409-FF12-875A48A991AC}"/>
              </a:ext>
            </a:extLst>
          </p:cNvPr>
          <p:cNvSpPr/>
          <p:nvPr/>
        </p:nvSpPr>
        <p:spPr>
          <a:xfrm>
            <a:off x="6436122" y="3557678"/>
            <a:ext cx="3200400" cy="2286000"/>
          </a:xfrm>
          <a:prstGeom prst="roundRect">
            <a:avLst/>
          </a:prstGeom>
          <a:solidFill>
            <a:schemeClr val="bg1">
              <a:lumMod val="95000"/>
            </a:schemeClr>
          </a:solid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00"/>
                </a:solidFill>
              </a:rPr>
              <a:t>HAVE FUN. </a:t>
            </a:r>
          </a:p>
          <a:p>
            <a:pPr algn="ctr"/>
            <a:r>
              <a:rPr lang="en-US" b="1" dirty="0">
                <a:solidFill>
                  <a:srgbClr val="006600"/>
                </a:solidFill>
              </a:rPr>
              <a:t>ENJOY YOUR SUMMER.</a:t>
            </a:r>
          </a:p>
          <a:p>
            <a:pPr algn="ctr"/>
            <a:endParaRPr lang="en-US" b="1" dirty="0">
              <a:solidFill>
                <a:srgbClr val="006600"/>
              </a:solidFill>
            </a:endParaRPr>
          </a:p>
          <a:p>
            <a:pPr algn="ctr"/>
            <a:r>
              <a:rPr lang="en-US" b="1" dirty="0">
                <a:solidFill>
                  <a:srgbClr val="006600"/>
                </a:solidFill>
              </a:rPr>
              <a:t>THE PURPOSE OF PLANNING IS TO BE HAPPY &amp; INDULGE </a:t>
            </a:r>
            <a:br>
              <a:rPr lang="en-US" b="1" dirty="0">
                <a:solidFill>
                  <a:srgbClr val="006600"/>
                </a:solidFill>
              </a:rPr>
            </a:br>
            <a:r>
              <a:rPr lang="en-US" b="1" dirty="0">
                <a:solidFill>
                  <a:srgbClr val="006600"/>
                </a:solidFill>
              </a:rPr>
              <a:t>(AND TO AVOID IMPULSES)</a:t>
            </a:r>
          </a:p>
        </p:txBody>
      </p:sp>
    </p:spTree>
    <p:extLst>
      <p:ext uri="{BB962C8B-B14F-4D97-AF65-F5344CB8AC3E}">
        <p14:creationId xmlns:p14="http://schemas.microsoft.com/office/powerpoint/2010/main" val="9252969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July Activities</a:t>
            </a:r>
          </a:p>
        </p:txBody>
      </p:sp>
      <p:sp>
        <p:nvSpPr>
          <p:cNvPr id="3" name="Rounded Rectangle 2">
            <a:extLst>
              <a:ext uri="{FF2B5EF4-FFF2-40B4-BE49-F238E27FC236}">
                <a16:creationId xmlns:a16="http://schemas.microsoft.com/office/drawing/2014/main" id="{ED797D65-E416-A607-4C7A-ACA750175CE3}"/>
              </a:ext>
            </a:extLst>
          </p:cNvPr>
          <p:cNvSpPr/>
          <p:nvPr/>
        </p:nvSpPr>
        <p:spPr>
          <a:xfrm>
            <a:off x="423898" y="1143000"/>
            <a:ext cx="3200400" cy="22860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FIND A PERSONAL FINANCE PODCAST, VIDEO OR BOOK TO ENGAGE WITH.</a:t>
            </a:r>
          </a:p>
          <a:p>
            <a:pPr algn="ctr"/>
            <a:endParaRPr lang="en-US" b="1" dirty="0">
              <a:solidFill>
                <a:srgbClr val="C00000"/>
              </a:solidFill>
            </a:endParaRPr>
          </a:p>
          <a:p>
            <a:pPr algn="ctr"/>
            <a:r>
              <a:rPr lang="en-US" b="1" dirty="0">
                <a:solidFill>
                  <a:srgbClr val="C00000"/>
                </a:solidFill>
              </a:rPr>
              <a:t>Finance is personal. Find the tools that help you most.</a:t>
            </a:r>
          </a:p>
        </p:txBody>
      </p:sp>
      <p:sp>
        <p:nvSpPr>
          <p:cNvPr id="4" name="Rounded Rectangle 3">
            <a:extLst>
              <a:ext uri="{FF2B5EF4-FFF2-40B4-BE49-F238E27FC236}">
                <a16:creationId xmlns:a16="http://schemas.microsoft.com/office/drawing/2014/main" id="{E53445B4-13F7-7DBD-0242-1311CFC89985}"/>
              </a:ext>
            </a:extLst>
          </p:cNvPr>
          <p:cNvSpPr/>
          <p:nvPr/>
        </p:nvSpPr>
        <p:spPr>
          <a:xfrm>
            <a:off x="8567702" y="1143000"/>
            <a:ext cx="3200400" cy="22860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ASK FOR A CREDIT LIMIT INCREASE ON ALL OF YOUR CREDIT CARDS TO IMPROVE YOUR CREDIT SCORE.**</a:t>
            </a:r>
          </a:p>
          <a:p>
            <a:pPr algn="ctr"/>
            <a:endParaRPr lang="en-US" b="1" dirty="0">
              <a:solidFill>
                <a:srgbClr val="0000CC"/>
              </a:solidFill>
            </a:endParaRPr>
          </a:p>
          <a:p>
            <a:pPr algn="ctr"/>
            <a:r>
              <a:rPr lang="en-US" b="1" dirty="0">
                <a:solidFill>
                  <a:srgbClr val="0000CC"/>
                </a:solidFill>
              </a:rPr>
              <a:t>** DO NOT do this if it will lead to more spending.</a:t>
            </a:r>
          </a:p>
        </p:txBody>
      </p:sp>
      <p:sp>
        <p:nvSpPr>
          <p:cNvPr id="5" name="Rounded Rectangle 4">
            <a:extLst>
              <a:ext uri="{FF2B5EF4-FFF2-40B4-BE49-F238E27FC236}">
                <a16:creationId xmlns:a16="http://schemas.microsoft.com/office/drawing/2014/main" id="{283EBAB5-640E-540E-102D-878FE1C540E3}"/>
              </a:ext>
            </a:extLst>
          </p:cNvPr>
          <p:cNvSpPr/>
          <p:nvPr/>
        </p:nvSpPr>
        <p:spPr>
          <a:xfrm>
            <a:off x="4495800" y="1147542"/>
            <a:ext cx="3200400" cy="2286000"/>
          </a:xfrm>
          <a:prstGeom prst="round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HAVE A FINANCIAL HEART-TO-HEART WITH YOUR SPOUSE.</a:t>
            </a:r>
          </a:p>
          <a:p>
            <a:pPr algn="ctr"/>
            <a:endParaRPr lang="en-US" b="1" dirty="0">
              <a:solidFill>
                <a:schemeClr val="tx1"/>
              </a:solidFill>
            </a:endParaRPr>
          </a:p>
          <a:p>
            <a:pPr algn="ctr"/>
            <a:r>
              <a:rPr lang="en-US" b="1" dirty="0">
                <a:solidFill>
                  <a:schemeClr val="tx1"/>
                </a:solidFill>
              </a:rPr>
              <a:t>OR PARENTS.</a:t>
            </a:r>
          </a:p>
          <a:p>
            <a:pPr algn="ctr"/>
            <a:r>
              <a:rPr lang="en-US" b="1" dirty="0">
                <a:solidFill>
                  <a:schemeClr val="tx1"/>
                </a:solidFill>
              </a:rPr>
              <a:t>OR CHILDREN.</a:t>
            </a:r>
          </a:p>
        </p:txBody>
      </p:sp>
      <p:sp>
        <p:nvSpPr>
          <p:cNvPr id="6" name="Rounded Rectangle 5">
            <a:extLst>
              <a:ext uri="{FF2B5EF4-FFF2-40B4-BE49-F238E27FC236}">
                <a16:creationId xmlns:a16="http://schemas.microsoft.com/office/drawing/2014/main" id="{9B54033A-EED5-95CA-681B-7C26E663F875}"/>
              </a:ext>
            </a:extLst>
          </p:cNvPr>
          <p:cNvSpPr/>
          <p:nvPr/>
        </p:nvSpPr>
        <p:spPr>
          <a:xfrm>
            <a:off x="2555480" y="3557678"/>
            <a:ext cx="3200400" cy="2286000"/>
          </a:xfrm>
          <a:prstGeom prst="roundRect">
            <a:avLst/>
          </a:prstGeom>
          <a:solidFill>
            <a:schemeClr val="bg1">
              <a:lumMod val="95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DO YOU HAVE AN EMERGENCY FUND? DO YOU HAVE A FUND WITH 3-6 MONTHS OF NON-DISCRETIONARY EXPENSES SAVED? CAN YOU?</a:t>
            </a:r>
            <a:endParaRPr lang="en-US" sz="1400" b="1" dirty="0">
              <a:solidFill>
                <a:srgbClr val="002060"/>
              </a:solidFill>
            </a:endParaRPr>
          </a:p>
        </p:txBody>
      </p:sp>
      <p:sp>
        <p:nvSpPr>
          <p:cNvPr id="2" name="Rounded Rectangle 1">
            <a:extLst>
              <a:ext uri="{FF2B5EF4-FFF2-40B4-BE49-F238E27FC236}">
                <a16:creationId xmlns:a16="http://schemas.microsoft.com/office/drawing/2014/main" id="{E8FC50C2-5898-C1A5-421A-2E84457CFD5A}"/>
              </a:ext>
            </a:extLst>
          </p:cNvPr>
          <p:cNvSpPr/>
          <p:nvPr/>
        </p:nvSpPr>
        <p:spPr>
          <a:xfrm>
            <a:off x="6436122" y="3557678"/>
            <a:ext cx="3200400" cy="2286000"/>
          </a:xfrm>
          <a:prstGeom prst="roundRect">
            <a:avLst/>
          </a:prstGeom>
          <a:solidFill>
            <a:schemeClr val="bg1">
              <a:lumMod val="95000"/>
            </a:schemeClr>
          </a:solid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00"/>
                </a:solidFill>
              </a:rPr>
              <a:t>HAVE FUN. </a:t>
            </a:r>
          </a:p>
          <a:p>
            <a:pPr algn="ctr"/>
            <a:r>
              <a:rPr lang="en-US" b="1" dirty="0">
                <a:solidFill>
                  <a:srgbClr val="006600"/>
                </a:solidFill>
              </a:rPr>
              <a:t>ENJOY YOUR SUMMER.</a:t>
            </a:r>
          </a:p>
          <a:p>
            <a:pPr algn="ctr"/>
            <a:endParaRPr lang="en-US" b="1" dirty="0">
              <a:solidFill>
                <a:srgbClr val="006600"/>
              </a:solidFill>
            </a:endParaRPr>
          </a:p>
          <a:p>
            <a:pPr algn="ctr"/>
            <a:r>
              <a:rPr lang="en-US" b="1" dirty="0">
                <a:solidFill>
                  <a:srgbClr val="006600"/>
                </a:solidFill>
              </a:rPr>
              <a:t>THE PURPOSE OF PLANNING IS TO BE HAPPY &amp; INDULGE </a:t>
            </a:r>
            <a:br>
              <a:rPr lang="en-US" b="1" dirty="0">
                <a:solidFill>
                  <a:srgbClr val="006600"/>
                </a:solidFill>
              </a:rPr>
            </a:br>
            <a:r>
              <a:rPr lang="en-US" b="1" dirty="0">
                <a:solidFill>
                  <a:srgbClr val="006600"/>
                </a:solidFill>
              </a:rPr>
              <a:t>(AND TO AVOID IMPULSES)</a:t>
            </a:r>
          </a:p>
        </p:txBody>
      </p:sp>
    </p:spTree>
    <p:extLst>
      <p:ext uri="{BB962C8B-B14F-4D97-AF65-F5344CB8AC3E}">
        <p14:creationId xmlns:p14="http://schemas.microsoft.com/office/powerpoint/2010/main" val="6158583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chemeClr val="tx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August Activities</a:t>
            </a:r>
          </a:p>
        </p:txBody>
      </p:sp>
      <p:sp>
        <p:nvSpPr>
          <p:cNvPr id="3" name="Rounded Rectangle 2">
            <a:extLst>
              <a:ext uri="{FF2B5EF4-FFF2-40B4-BE49-F238E27FC236}">
                <a16:creationId xmlns:a16="http://schemas.microsoft.com/office/drawing/2014/main" id="{ED797D65-E416-A607-4C7A-ACA750175CE3}"/>
              </a:ext>
            </a:extLst>
          </p:cNvPr>
          <p:cNvSpPr/>
          <p:nvPr/>
        </p:nvSpPr>
        <p:spPr>
          <a:xfrm>
            <a:off x="423898" y="1143000"/>
            <a:ext cx="3200400" cy="22860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ASK FOR A RAISE.</a:t>
            </a:r>
          </a:p>
        </p:txBody>
      </p:sp>
      <p:sp>
        <p:nvSpPr>
          <p:cNvPr id="4" name="Rounded Rectangle 3">
            <a:extLst>
              <a:ext uri="{FF2B5EF4-FFF2-40B4-BE49-F238E27FC236}">
                <a16:creationId xmlns:a16="http://schemas.microsoft.com/office/drawing/2014/main" id="{E53445B4-13F7-7DBD-0242-1311CFC89985}"/>
              </a:ext>
            </a:extLst>
          </p:cNvPr>
          <p:cNvSpPr/>
          <p:nvPr/>
        </p:nvSpPr>
        <p:spPr>
          <a:xfrm>
            <a:off x="8567702" y="1143000"/>
            <a:ext cx="3200400" cy="22860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REVIEW YOUR SUMMER BUDGETS AND SPENDING.</a:t>
            </a:r>
          </a:p>
          <a:p>
            <a:pPr algn="ctr"/>
            <a:endParaRPr lang="en-US" b="1" dirty="0">
              <a:solidFill>
                <a:srgbClr val="0000CC"/>
              </a:solidFill>
            </a:endParaRPr>
          </a:p>
          <a:p>
            <a:pPr algn="ctr"/>
            <a:r>
              <a:rPr lang="en-US" b="1" dirty="0">
                <a:solidFill>
                  <a:srgbClr val="0000CC"/>
                </a:solidFill>
              </a:rPr>
              <a:t>WHAT CAN YOU LEARN FROM THIS FOR THE REST OF THE YEAR OR FOR NEXT YEAR?</a:t>
            </a:r>
          </a:p>
        </p:txBody>
      </p:sp>
      <p:sp>
        <p:nvSpPr>
          <p:cNvPr id="5" name="Rounded Rectangle 4">
            <a:extLst>
              <a:ext uri="{FF2B5EF4-FFF2-40B4-BE49-F238E27FC236}">
                <a16:creationId xmlns:a16="http://schemas.microsoft.com/office/drawing/2014/main" id="{283EBAB5-640E-540E-102D-878FE1C540E3}"/>
              </a:ext>
            </a:extLst>
          </p:cNvPr>
          <p:cNvSpPr/>
          <p:nvPr/>
        </p:nvSpPr>
        <p:spPr>
          <a:xfrm>
            <a:off x="4495800" y="1147542"/>
            <a:ext cx="3200400" cy="2286000"/>
          </a:xfrm>
          <a:prstGeom prst="round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PREPARE A BACK-TO-SCHOOL BUDGET.</a:t>
            </a:r>
          </a:p>
        </p:txBody>
      </p:sp>
      <p:sp>
        <p:nvSpPr>
          <p:cNvPr id="6" name="Rounded Rectangle 5">
            <a:extLst>
              <a:ext uri="{FF2B5EF4-FFF2-40B4-BE49-F238E27FC236}">
                <a16:creationId xmlns:a16="http://schemas.microsoft.com/office/drawing/2014/main" id="{9B54033A-EED5-95CA-681B-7C26E663F875}"/>
              </a:ext>
            </a:extLst>
          </p:cNvPr>
          <p:cNvSpPr/>
          <p:nvPr/>
        </p:nvSpPr>
        <p:spPr>
          <a:xfrm>
            <a:off x="2555480" y="3557678"/>
            <a:ext cx="3200400" cy="2286000"/>
          </a:xfrm>
          <a:prstGeom prst="roundRect">
            <a:avLst/>
          </a:prstGeom>
          <a:solidFill>
            <a:schemeClr val="bg1">
              <a:lumMod val="95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REVISIT ANY INSURANCE and/or LIFE INSURANCE POLICIES.</a:t>
            </a:r>
          </a:p>
          <a:p>
            <a:pPr algn="ctr"/>
            <a:endParaRPr lang="en-US" sz="1400" b="1" dirty="0">
              <a:solidFill>
                <a:srgbClr val="002060"/>
              </a:solidFill>
            </a:endParaRPr>
          </a:p>
          <a:p>
            <a:pPr algn="ctr"/>
            <a:r>
              <a:rPr lang="en-US" sz="1400" b="1" dirty="0">
                <a:solidFill>
                  <a:srgbClr val="002060"/>
                </a:solidFill>
              </a:rPr>
              <a:t>DO YOU HAVE THE COVERAGE YOU NEED FOR THE TIME PERIODS YOU NEED?</a:t>
            </a:r>
          </a:p>
        </p:txBody>
      </p:sp>
      <p:sp>
        <p:nvSpPr>
          <p:cNvPr id="7" name="Rounded Rectangle 6">
            <a:extLst>
              <a:ext uri="{FF2B5EF4-FFF2-40B4-BE49-F238E27FC236}">
                <a16:creationId xmlns:a16="http://schemas.microsoft.com/office/drawing/2014/main" id="{1A04B085-4A1A-2409-FF12-875A48A991AC}"/>
              </a:ext>
            </a:extLst>
          </p:cNvPr>
          <p:cNvSpPr/>
          <p:nvPr/>
        </p:nvSpPr>
        <p:spPr>
          <a:xfrm>
            <a:off x="6436122" y="3557678"/>
            <a:ext cx="3200400" cy="2286000"/>
          </a:xfrm>
          <a:prstGeom prst="roundRect">
            <a:avLst/>
          </a:prstGeom>
          <a:solidFill>
            <a:schemeClr val="bg1">
              <a:lumMod val="95000"/>
            </a:schemeClr>
          </a:solid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00"/>
                </a:solidFill>
              </a:rPr>
              <a:t>START YOUR OWN BUSINESS. </a:t>
            </a:r>
          </a:p>
          <a:p>
            <a:pPr algn="ctr"/>
            <a:endParaRPr lang="en-US" b="1" dirty="0">
              <a:solidFill>
                <a:srgbClr val="006600"/>
              </a:solidFill>
            </a:endParaRPr>
          </a:p>
          <a:p>
            <a:pPr algn="ctr"/>
            <a:r>
              <a:rPr lang="en-US" b="1" dirty="0">
                <a:solidFill>
                  <a:srgbClr val="006600"/>
                </a:solidFill>
              </a:rPr>
              <a:t>IT CAN BE VERY EASY – WHETHER YOU ARE SELLING SOMETHING OR CONSULTING – TO CREATE ANOTHER INCOME STREAM</a:t>
            </a:r>
          </a:p>
        </p:txBody>
      </p:sp>
    </p:spTree>
    <p:extLst>
      <p:ext uri="{BB962C8B-B14F-4D97-AF65-F5344CB8AC3E}">
        <p14:creationId xmlns:p14="http://schemas.microsoft.com/office/powerpoint/2010/main" val="15141475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0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September Activities</a:t>
            </a:r>
          </a:p>
        </p:txBody>
      </p:sp>
      <p:sp>
        <p:nvSpPr>
          <p:cNvPr id="3" name="Rounded Rectangle 2">
            <a:extLst>
              <a:ext uri="{FF2B5EF4-FFF2-40B4-BE49-F238E27FC236}">
                <a16:creationId xmlns:a16="http://schemas.microsoft.com/office/drawing/2014/main" id="{ED797D65-E416-A607-4C7A-ACA750175CE3}"/>
              </a:ext>
            </a:extLst>
          </p:cNvPr>
          <p:cNvSpPr/>
          <p:nvPr/>
        </p:nvSpPr>
        <p:spPr>
          <a:xfrm>
            <a:off x="423898" y="1143000"/>
            <a:ext cx="3200400" cy="22860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TRACK EVERY PENNY THAT YOU SPEND &amp; TRACK EVERY PENNY THAT YOU EARN.</a:t>
            </a:r>
          </a:p>
        </p:txBody>
      </p:sp>
      <p:sp>
        <p:nvSpPr>
          <p:cNvPr id="4" name="Rounded Rectangle 3">
            <a:extLst>
              <a:ext uri="{FF2B5EF4-FFF2-40B4-BE49-F238E27FC236}">
                <a16:creationId xmlns:a16="http://schemas.microsoft.com/office/drawing/2014/main" id="{E53445B4-13F7-7DBD-0242-1311CFC89985}"/>
              </a:ext>
            </a:extLst>
          </p:cNvPr>
          <p:cNvSpPr/>
          <p:nvPr/>
        </p:nvSpPr>
        <p:spPr>
          <a:xfrm>
            <a:off x="8567702" y="1143000"/>
            <a:ext cx="3200400" cy="22860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REVIEW YOUR INVESTMENT &amp; RETIREMENT PORTFOLIOS. REBALANCE FOR THE REST OF THE YEAR.</a:t>
            </a:r>
          </a:p>
        </p:txBody>
      </p:sp>
      <p:sp>
        <p:nvSpPr>
          <p:cNvPr id="5" name="Rounded Rectangle 4">
            <a:extLst>
              <a:ext uri="{FF2B5EF4-FFF2-40B4-BE49-F238E27FC236}">
                <a16:creationId xmlns:a16="http://schemas.microsoft.com/office/drawing/2014/main" id="{283EBAB5-640E-540E-102D-878FE1C540E3}"/>
              </a:ext>
            </a:extLst>
          </p:cNvPr>
          <p:cNvSpPr/>
          <p:nvPr/>
        </p:nvSpPr>
        <p:spPr>
          <a:xfrm>
            <a:off x="4495800" y="1147542"/>
            <a:ext cx="3200400" cy="2286000"/>
          </a:xfrm>
          <a:prstGeom prst="round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CREATE SAVINGS GAMES FOR YOU AND YOUR CHILDREN.</a:t>
            </a:r>
          </a:p>
          <a:p>
            <a:pPr algn="ctr"/>
            <a:endParaRPr lang="en-US" b="1" dirty="0">
              <a:solidFill>
                <a:schemeClr val="tx1"/>
              </a:solidFill>
            </a:endParaRPr>
          </a:p>
          <a:p>
            <a:pPr algn="ctr"/>
            <a:r>
              <a:rPr lang="en-US" sz="1600" b="1" i="1" dirty="0">
                <a:solidFill>
                  <a:schemeClr val="tx1"/>
                </a:solidFill>
              </a:rPr>
              <a:t>If we save $XXX this month, we will reward ourselves with…</a:t>
            </a:r>
          </a:p>
        </p:txBody>
      </p:sp>
      <p:sp>
        <p:nvSpPr>
          <p:cNvPr id="6" name="Rounded Rectangle 5">
            <a:extLst>
              <a:ext uri="{FF2B5EF4-FFF2-40B4-BE49-F238E27FC236}">
                <a16:creationId xmlns:a16="http://schemas.microsoft.com/office/drawing/2014/main" id="{9B54033A-EED5-95CA-681B-7C26E663F875}"/>
              </a:ext>
            </a:extLst>
          </p:cNvPr>
          <p:cNvSpPr/>
          <p:nvPr/>
        </p:nvSpPr>
        <p:spPr>
          <a:xfrm>
            <a:off x="2555480" y="3557678"/>
            <a:ext cx="3200400" cy="2286000"/>
          </a:xfrm>
          <a:prstGeom prst="roundRect">
            <a:avLst/>
          </a:prstGeom>
          <a:solidFill>
            <a:schemeClr val="bg1">
              <a:lumMod val="95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BUDGET FOR YOUR ANNUAL CHARITABLE DONATIONS. </a:t>
            </a:r>
          </a:p>
          <a:p>
            <a:pPr algn="ctr"/>
            <a:endParaRPr lang="en-US" b="1" dirty="0">
              <a:solidFill>
                <a:srgbClr val="002060"/>
              </a:solidFill>
            </a:endParaRPr>
          </a:p>
          <a:p>
            <a:pPr algn="ctr"/>
            <a:r>
              <a:rPr lang="en-US" b="1" dirty="0">
                <a:solidFill>
                  <a:srgbClr val="002060"/>
                </a:solidFill>
              </a:rPr>
              <a:t>ALIGN YOUR GOALS WITH YOUR PLANS. MAKE SURE THE MONEY IS AVAILABLE.</a:t>
            </a:r>
            <a:endParaRPr lang="en-US" sz="1400" b="1" dirty="0">
              <a:solidFill>
                <a:srgbClr val="002060"/>
              </a:solidFill>
            </a:endParaRPr>
          </a:p>
        </p:txBody>
      </p:sp>
      <p:sp>
        <p:nvSpPr>
          <p:cNvPr id="7" name="Rounded Rectangle 6">
            <a:extLst>
              <a:ext uri="{FF2B5EF4-FFF2-40B4-BE49-F238E27FC236}">
                <a16:creationId xmlns:a16="http://schemas.microsoft.com/office/drawing/2014/main" id="{1A04B085-4A1A-2409-FF12-875A48A991AC}"/>
              </a:ext>
            </a:extLst>
          </p:cNvPr>
          <p:cNvSpPr/>
          <p:nvPr/>
        </p:nvSpPr>
        <p:spPr>
          <a:xfrm>
            <a:off x="6436122" y="3557678"/>
            <a:ext cx="3200400" cy="2286000"/>
          </a:xfrm>
          <a:prstGeom prst="roundRect">
            <a:avLst/>
          </a:prstGeom>
          <a:solidFill>
            <a:schemeClr val="bg1">
              <a:lumMod val="95000"/>
            </a:schemeClr>
          </a:solid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00"/>
                </a:solidFill>
              </a:rPr>
              <a:t>PAY AN EXTRA $100 ON AT LEAST 1 DEBT BALANCE.</a:t>
            </a:r>
          </a:p>
        </p:txBody>
      </p:sp>
    </p:spTree>
    <p:extLst>
      <p:ext uri="{BB962C8B-B14F-4D97-AF65-F5344CB8AC3E}">
        <p14:creationId xmlns:p14="http://schemas.microsoft.com/office/powerpoint/2010/main" val="25490341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October Activities</a:t>
            </a:r>
          </a:p>
        </p:txBody>
      </p:sp>
      <p:sp>
        <p:nvSpPr>
          <p:cNvPr id="3" name="Rounded Rectangle 2">
            <a:extLst>
              <a:ext uri="{FF2B5EF4-FFF2-40B4-BE49-F238E27FC236}">
                <a16:creationId xmlns:a16="http://schemas.microsoft.com/office/drawing/2014/main" id="{ED797D65-E416-A607-4C7A-ACA750175CE3}"/>
              </a:ext>
            </a:extLst>
          </p:cNvPr>
          <p:cNvSpPr/>
          <p:nvPr/>
        </p:nvSpPr>
        <p:spPr>
          <a:xfrm>
            <a:off x="423898" y="1143000"/>
            <a:ext cx="3200400" cy="22860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OCTOBER IS USUALLY HEALTH INSURANCE OPEN ENROLLMENT MONTH, WHEN YOU CAN CHANGE PLANS – MAKE SURE YOU HAVE THE RIGHT PLAN FOR YOU &amp; YOUR FAMILY.</a:t>
            </a:r>
          </a:p>
        </p:txBody>
      </p:sp>
      <p:sp>
        <p:nvSpPr>
          <p:cNvPr id="4" name="Rounded Rectangle 3">
            <a:extLst>
              <a:ext uri="{FF2B5EF4-FFF2-40B4-BE49-F238E27FC236}">
                <a16:creationId xmlns:a16="http://schemas.microsoft.com/office/drawing/2014/main" id="{E53445B4-13F7-7DBD-0242-1311CFC89985}"/>
              </a:ext>
            </a:extLst>
          </p:cNvPr>
          <p:cNvSpPr/>
          <p:nvPr/>
        </p:nvSpPr>
        <p:spPr>
          <a:xfrm>
            <a:off x="8567702" y="1143000"/>
            <a:ext cx="3200400" cy="22860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COMPLETE THE FAFSA – FREE APPLICATION FOR FEDERAL STUDENT AID – FOR YOU and/or YOUR CHILDREN IN SCHOOL.</a:t>
            </a:r>
          </a:p>
        </p:txBody>
      </p:sp>
      <p:sp>
        <p:nvSpPr>
          <p:cNvPr id="5" name="Rounded Rectangle 4">
            <a:extLst>
              <a:ext uri="{FF2B5EF4-FFF2-40B4-BE49-F238E27FC236}">
                <a16:creationId xmlns:a16="http://schemas.microsoft.com/office/drawing/2014/main" id="{283EBAB5-640E-540E-102D-878FE1C540E3}"/>
              </a:ext>
            </a:extLst>
          </p:cNvPr>
          <p:cNvSpPr/>
          <p:nvPr/>
        </p:nvSpPr>
        <p:spPr>
          <a:xfrm>
            <a:off x="4495800" y="1147542"/>
            <a:ext cx="3200400" cy="2286000"/>
          </a:xfrm>
          <a:prstGeom prst="round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EVALUATE ANY CONTRIBUTIONS TO AN HSA (Health Savings Account) or FSA (Flexible Spending Account). </a:t>
            </a:r>
          </a:p>
          <a:p>
            <a:pPr algn="ctr"/>
            <a:r>
              <a:rPr lang="en-US" b="1" dirty="0">
                <a:solidFill>
                  <a:schemeClr val="tx1"/>
                </a:solidFill>
              </a:rPr>
              <a:t>Make sure you are optimizing these benefits.</a:t>
            </a:r>
            <a:endParaRPr lang="en-US" sz="1600" b="1" i="1" dirty="0">
              <a:solidFill>
                <a:schemeClr val="tx1"/>
              </a:solidFill>
            </a:endParaRPr>
          </a:p>
        </p:txBody>
      </p:sp>
      <p:sp>
        <p:nvSpPr>
          <p:cNvPr id="6" name="Rounded Rectangle 5">
            <a:extLst>
              <a:ext uri="{FF2B5EF4-FFF2-40B4-BE49-F238E27FC236}">
                <a16:creationId xmlns:a16="http://schemas.microsoft.com/office/drawing/2014/main" id="{9B54033A-EED5-95CA-681B-7C26E663F875}"/>
              </a:ext>
            </a:extLst>
          </p:cNvPr>
          <p:cNvSpPr/>
          <p:nvPr/>
        </p:nvSpPr>
        <p:spPr>
          <a:xfrm>
            <a:off x="2555480" y="3557678"/>
            <a:ext cx="3200400" cy="2286000"/>
          </a:xfrm>
          <a:prstGeom prst="roundRect">
            <a:avLst/>
          </a:prstGeom>
          <a:solidFill>
            <a:schemeClr val="bg1">
              <a:lumMod val="95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BUDGET FOR YOUR HOLIDAY SPENDING. MAKE SURE THE MONEY IS AVAILABLE.</a:t>
            </a:r>
          </a:p>
          <a:p>
            <a:pPr algn="ctr"/>
            <a:endParaRPr lang="en-US" sz="1400" b="1" dirty="0">
              <a:solidFill>
                <a:srgbClr val="002060"/>
              </a:solidFill>
            </a:endParaRPr>
          </a:p>
          <a:p>
            <a:pPr algn="ctr"/>
            <a:r>
              <a:rPr lang="en-US" sz="1400" b="1" dirty="0">
                <a:solidFill>
                  <a:srgbClr val="002060"/>
                </a:solidFill>
              </a:rPr>
              <a:t>MAKE A LIST OF WHAT YOU ARE NOT GOING TO SPEND, TOO.</a:t>
            </a:r>
          </a:p>
        </p:txBody>
      </p:sp>
      <p:sp>
        <p:nvSpPr>
          <p:cNvPr id="7" name="Rounded Rectangle 6">
            <a:extLst>
              <a:ext uri="{FF2B5EF4-FFF2-40B4-BE49-F238E27FC236}">
                <a16:creationId xmlns:a16="http://schemas.microsoft.com/office/drawing/2014/main" id="{1A04B085-4A1A-2409-FF12-875A48A991AC}"/>
              </a:ext>
            </a:extLst>
          </p:cNvPr>
          <p:cNvSpPr/>
          <p:nvPr/>
        </p:nvSpPr>
        <p:spPr>
          <a:xfrm>
            <a:off x="6436122" y="3557678"/>
            <a:ext cx="3200400" cy="2286000"/>
          </a:xfrm>
          <a:prstGeom prst="roundRect">
            <a:avLst/>
          </a:prstGeom>
          <a:solidFill>
            <a:schemeClr val="bg1">
              <a:lumMod val="95000"/>
            </a:schemeClr>
          </a:solid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00"/>
                </a:solidFill>
              </a:rPr>
              <a:t>IF YOU REQURESTED A 6-MONTH INCOME TAX FILING EXTENSION…FILE YOUR TAXES.</a:t>
            </a:r>
          </a:p>
        </p:txBody>
      </p:sp>
    </p:spTree>
    <p:extLst>
      <p:ext uri="{BB962C8B-B14F-4D97-AF65-F5344CB8AC3E}">
        <p14:creationId xmlns:p14="http://schemas.microsoft.com/office/powerpoint/2010/main" val="18362196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7030A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November Activities</a:t>
            </a:r>
          </a:p>
        </p:txBody>
      </p:sp>
      <p:sp>
        <p:nvSpPr>
          <p:cNvPr id="3" name="Rounded Rectangle 2">
            <a:extLst>
              <a:ext uri="{FF2B5EF4-FFF2-40B4-BE49-F238E27FC236}">
                <a16:creationId xmlns:a16="http://schemas.microsoft.com/office/drawing/2014/main" id="{ED797D65-E416-A607-4C7A-ACA750175CE3}"/>
              </a:ext>
            </a:extLst>
          </p:cNvPr>
          <p:cNvSpPr/>
          <p:nvPr/>
        </p:nvSpPr>
        <p:spPr>
          <a:xfrm>
            <a:off x="423898" y="1143000"/>
            <a:ext cx="3200400" cy="22860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FOR YOUR HOLIDAY SPENDING, BEGIN LOOKING FOR THE BEST DEALS. </a:t>
            </a:r>
          </a:p>
          <a:p>
            <a:pPr algn="ctr"/>
            <a:endParaRPr lang="en-US" b="1" dirty="0">
              <a:solidFill>
                <a:srgbClr val="C00000"/>
              </a:solidFill>
            </a:endParaRPr>
          </a:p>
          <a:p>
            <a:pPr algn="ctr"/>
            <a:r>
              <a:rPr lang="en-US" b="1" dirty="0">
                <a:solidFill>
                  <a:srgbClr val="C00000"/>
                </a:solidFill>
              </a:rPr>
              <a:t>(THE FIRST DEALS ARE NOT ALWAYS THE BEST.)</a:t>
            </a:r>
          </a:p>
        </p:txBody>
      </p:sp>
      <p:sp>
        <p:nvSpPr>
          <p:cNvPr id="4" name="Rounded Rectangle 3">
            <a:extLst>
              <a:ext uri="{FF2B5EF4-FFF2-40B4-BE49-F238E27FC236}">
                <a16:creationId xmlns:a16="http://schemas.microsoft.com/office/drawing/2014/main" id="{E53445B4-13F7-7DBD-0242-1311CFC89985}"/>
              </a:ext>
            </a:extLst>
          </p:cNvPr>
          <p:cNvSpPr/>
          <p:nvPr/>
        </p:nvSpPr>
        <p:spPr>
          <a:xfrm>
            <a:off x="8567702" y="1143000"/>
            <a:ext cx="3200400" cy="22860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IDENTIFY YOUR TOP 5-10 VALUES IN LIFE.</a:t>
            </a:r>
          </a:p>
          <a:p>
            <a:pPr algn="ctr"/>
            <a:endParaRPr lang="en-US" b="1" dirty="0">
              <a:solidFill>
                <a:srgbClr val="0000CC"/>
              </a:solidFill>
            </a:endParaRPr>
          </a:p>
          <a:p>
            <a:pPr algn="ctr"/>
            <a:r>
              <a:rPr lang="en-US" b="1" dirty="0">
                <a:solidFill>
                  <a:srgbClr val="0000CC"/>
                </a:solidFill>
              </a:rPr>
              <a:t>How do these values connect to your family? How do these values connect to your finances?</a:t>
            </a:r>
          </a:p>
        </p:txBody>
      </p:sp>
      <p:sp>
        <p:nvSpPr>
          <p:cNvPr id="5" name="Rounded Rectangle 4">
            <a:extLst>
              <a:ext uri="{FF2B5EF4-FFF2-40B4-BE49-F238E27FC236}">
                <a16:creationId xmlns:a16="http://schemas.microsoft.com/office/drawing/2014/main" id="{283EBAB5-640E-540E-102D-878FE1C540E3}"/>
              </a:ext>
            </a:extLst>
          </p:cNvPr>
          <p:cNvSpPr/>
          <p:nvPr/>
        </p:nvSpPr>
        <p:spPr>
          <a:xfrm>
            <a:off x="4495800" y="1147542"/>
            <a:ext cx="3200400" cy="2286000"/>
          </a:xfrm>
          <a:prstGeom prst="round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PAY AN EXTRA $100 ON AT LEAST 1 DEBT ACCOUNT.</a:t>
            </a:r>
          </a:p>
          <a:p>
            <a:pPr algn="ctr"/>
            <a:endParaRPr lang="en-US" b="1" dirty="0">
              <a:solidFill>
                <a:schemeClr val="tx1"/>
              </a:solidFill>
            </a:endParaRPr>
          </a:p>
          <a:p>
            <a:pPr algn="ctr"/>
            <a:r>
              <a:rPr lang="en-US" b="1" dirty="0">
                <a:solidFill>
                  <a:schemeClr val="tx1"/>
                </a:solidFill>
              </a:rPr>
              <a:t>(BEFORE YOU BECOME FOCUSED ON HOLIDAY SPENDING.)</a:t>
            </a:r>
          </a:p>
        </p:txBody>
      </p:sp>
      <p:sp>
        <p:nvSpPr>
          <p:cNvPr id="6" name="Rounded Rectangle 5">
            <a:extLst>
              <a:ext uri="{FF2B5EF4-FFF2-40B4-BE49-F238E27FC236}">
                <a16:creationId xmlns:a16="http://schemas.microsoft.com/office/drawing/2014/main" id="{9B54033A-EED5-95CA-681B-7C26E663F875}"/>
              </a:ext>
            </a:extLst>
          </p:cNvPr>
          <p:cNvSpPr/>
          <p:nvPr/>
        </p:nvSpPr>
        <p:spPr>
          <a:xfrm>
            <a:off x="423898" y="3557678"/>
            <a:ext cx="3200400" cy="2286000"/>
          </a:xfrm>
          <a:prstGeom prst="roundRect">
            <a:avLst/>
          </a:prstGeom>
          <a:solidFill>
            <a:schemeClr val="bg1">
              <a:lumMod val="95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DO YOU NEED A NEW JOB?</a:t>
            </a:r>
          </a:p>
          <a:p>
            <a:pPr algn="ctr"/>
            <a:endParaRPr lang="en-US" b="1" dirty="0">
              <a:solidFill>
                <a:srgbClr val="002060"/>
              </a:solidFill>
            </a:endParaRPr>
          </a:p>
          <a:p>
            <a:pPr algn="ctr"/>
            <a:r>
              <a:rPr lang="en-US" b="1" dirty="0">
                <a:solidFill>
                  <a:srgbClr val="002060"/>
                </a:solidFill>
              </a:rPr>
              <a:t>DID YOUR CURRENT JOB HELP YOU ACHIEVE YOUR PERSONAL, PROFESSIONAL &amp; FINANCIAL GOALS?</a:t>
            </a:r>
          </a:p>
        </p:txBody>
      </p:sp>
      <p:sp>
        <p:nvSpPr>
          <p:cNvPr id="7" name="Rounded Rectangle 6">
            <a:extLst>
              <a:ext uri="{FF2B5EF4-FFF2-40B4-BE49-F238E27FC236}">
                <a16:creationId xmlns:a16="http://schemas.microsoft.com/office/drawing/2014/main" id="{1A04B085-4A1A-2409-FF12-875A48A991AC}"/>
              </a:ext>
            </a:extLst>
          </p:cNvPr>
          <p:cNvSpPr/>
          <p:nvPr/>
        </p:nvSpPr>
        <p:spPr>
          <a:xfrm>
            <a:off x="8567702" y="3557678"/>
            <a:ext cx="3200400" cy="2286000"/>
          </a:xfrm>
          <a:prstGeom prst="roundRect">
            <a:avLst/>
          </a:prstGeom>
          <a:solidFill>
            <a:schemeClr val="bg1">
              <a:lumMod val="95000"/>
            </a:schemeClr>
          </a:solid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00"/>
                </a:solidFill>
              </a:rPr>
              <a:t>REVIEW YOUR LIST OF FINANCIAL GOALS FOR THE YEAR.</a:t>
            </a:r>
          </a:p>
          <a:p>
            <a:pPr algn="ctr"/>
            <a:endParaRPr lang="en-US" b="1" dirty="0">
              <a:solidFill>
                <a:srgbClr val="006600"/>
              </a:solidFill>
            </a:endParaRPr>
          </a:p>
          <a:p>
            <a:pPr algn="ctr"/>
            <a:r>
              <a:rPr lang="en-US" b="1" dirty="0">
                <a:solidFill>
                  <a:srgbClr val="006600"/>
                </a:solidFill>
              </a:rPr>
              <a:t>HOW DID YOU DO?</a:t>
            </a:r>
          </a:p>
          <a:p>
            <a:pPr algn="ctr"/>
            <a:r>
              <a:rPr lang="en-US" b="1" dirty="0">
                <a:solidFill>
                  <a:srgbClr val="006600"/>
                </a:solidFill>
              </a:rPr>
              <a:t>CAN YOU DO BETTER?</a:t>
            </a:r>
          </a:p>
        </p:txBody>
      </p:sp>
      <p:sp>
        <p:nvSpPr>
          <p:cNvPr id="8" name="Rounded Rectangle 7">
            <a:extLst>
              <a:ext uri="{FF2B5EF4-FFF2-40B4-BE49-F238E27FC236}">
                <a16:creationId xmlns:a16="http://schemas.microsoft.com/office/drawing/2014/main" id="{8F5F93AC-99D4-EC1A-C0F9-1BC4A5543EDE}"/>
              </a:ext>
            </a:extLst>
          </p:cNvPr>
          <p:cNvSpPr/>
          <p:nvPr/>
        </p:nvSpPr>
        <p:spPr>
          <a:xfrm>
            <a:off x="4495800" y="3557678"/>
            <a:ext cx="3200400" cy="2286000"/>
          </a:xfrm>
          <a:prstGeom prst="roundRect">
            <a:avLst/>
          </a:prstGeom>
          <a:solidFill>
            <a:schemeClr val="bg1">
              <a:lumMod val="95000"/>
            </a:scheme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7030A0"/>
                </a:solidFill>
              </a:rPr>
              <a:t>CAN YOU MAKE YOUR SIDE-HUSTLE OR BUSINESS MORE PROFESSIONAL?</a:t>
            </a:r>
          </a:p>
          <a:p>
            <a:pPr algn="ctr"/>
            <a:endParaRPr lang="en-US" b="1" dirty="0">
              <a:solidFill>
                <a:srgbClr val="7030A0"/>
              </a:solidFill>
            </a:endParaRPr>
          </a:p>
          <a:p>
            <a:pPr algn="ctr"/>
            <a:r>
              <a:rPr lang="en-US" b="1" dirty="0">
                <a:solidFill>
                  <a:srgbClr val="7030A0"/>
                </a:solidFill>
              </a:rPr>
              <a:t>FILE FOR AN LLC WITH THE STATE? HIRE EMPLOYEES? NEW BUSINESS PLAN?</a:t>
            </a:r>
          </a:p>
        </p:txBody>
      </p:sp>
    </p:spTree>
    <p:extLst>
      <p:ext uri="{BB962C8B-B14F-4D97-AF65-F5344CB8AC3E}">
        <p14:creationId xmlns:p14="http://schemas.microsoft.com/office/powerpoint/2010/main" val="38971392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December Activities</a:t>
            </a:r>
          </a:p>
        </p:txBody>
      </p:sp>
      <p:sp>
        <p:nvSpPr>
          <p:cNvPr id="3" name="Rounded Rectangle 2">
            <a:extLst>
              <a:ext uri="{FF2B5EF4-FFF2-40B4-BE49-F238E27FC236}">
                <a16:creationId xmlns:a16="http://schemas.microsoft.com/office/drawing/2014/main" id="{ED797D65-E416-A607-4C7A-ACA750175CE3}"/>
              </a:ext>
            </a:extLst>
          </p:cNvPr>
          <p:cNvSpPr/>
          <p:nvPr/>
        </p:nvSpPr>
        <p:spPr>
          <a:xfrm>
            <a:off x="423898" y="1143000"/>
            <a:ext cx="3200400" cy="22860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PRIORITIZE YOUR MENTAL AND PERSONAL HEALTH.</a:t>
            </a:r>
          </a:p>
          <a:p>
            <a:pPr algn="ctr"/>
            <a:endParaRPr lang="en-US" b="1" dirty="0">
              <a:solidFill>
                <a:srgbClr val="C00000"/>
              </a:solidFill>
            </a:endParaRPr>
          </a:p>
          <a:p>
            <a:pPr algn="ctr"/>
            <a:r>
              <a:rPr lang="en-US" b="1" dirty="0">
                <a:solidFill>
                  <a:srgbClr val="C00000"/>
                </a:solidFill>
              </a:rPr>
              <a:t>Without mental wellness, nothing else in this conversation matters.</a:t>
            </a:r>
          </a:p>
        </p:txBody>
      </p:sp>
      <p:sp>
        <p:nvSpPr>
          <p:cNvPr id="4" name="Rounded Rectangle 3">
            <a:extLst>
              <a:ext uri="{FF2B5EF4-FFF2-40B4-BE49-F238E27FC236}">
                <a16:creationId xmlns:a16="http://schemas.microsoft.com/office/drawing/2014/main" id="{E53445B4-13F7-7DBD-0242-1311CFC89985}"/>
              </a:ext>
            </a:extLst>
          </p:cNvPr>
          <p:cNvSpPr/>
          <p:nvPr/>
        </p:nvSpPr>
        <p:spPr>
          <a:xfrm>
            <a:off x="8567702" y="1143000"/>
            <a:ext cx="3200400" cy="22860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DON’T JUST BUY GIFTS FOR OTHERS. </a:t>
            </a:r>
            <a:br>
              <a:rPr lang="en-US" b="1" dirty="0">
                <a:solidFill>
                  <a:srgbClr val="0000CC"/>
                </a:solidFill>
              </a:rPr>
            </a:br>
            <a:br>
              <a:rPr lang="en-US" b="1" dirty="0">
                <a:solidFill>
                  <a:srgbClr val="0000CC"/>
                </a:solidFill>
              </a:rPr>
            </a:br>
            <a:r>
              <a:rPr lang="en-US" b="1" dirty="0">
                <a:solidFill>
                  <a:srgbClr val="0000CC"/>
                </a:solidFill>
              </a:rPr>
              <a:t>TREAT YOURSELF, TOO.</a:t>
            </a:r>
          </a:p>
        </p:txBody>
      </p:sp>
      <p:sp>
        <p:nvSpPr>
          <p:cNvPr id="5" name="Rounded Rectangle 4">
            <a:extLst>
              <a:ext uri="{FF2B5EF4-FFF2-40B4-BE49-F238E27FC236}">
                <a16:creationId xmlns:a16="http://schemas.microsoft.com/office/drawing/2014/main" id="{283EBAB5-640E-540E-102D-878FE1C540E3}"/>
              </a:ext>
            </a:extLst>
          </p:cNvPr>
          <p:cNvSpPr/>
          <p:nvPr/>
        </p:nvSpPr>
        <p:spPr>
          <a:xfrm>
            <a:off x="4495800" y="1147542"/>
            <a:ext cx="3200400" cy="2286000"/>
          </a:xfrm>
          <a:prstGeom prst="round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MAKE 2-3 FINANCIAL NEW YEAR RESOLUTIONS.</a:t>
            </a:r>
          </a:p>
          <a:p>
            <a:pPr algn="ctr"/>
            <a:endParaRPr lang="en-US" b="1" dirty="0">
              <a:solidFill>
                <a:schemeClr val="tx1"/>
              </a:solidFill>
            </a:endParaRPr>
          </a:p>
          <a:p>
            <a:pPr algn="ctr"/>
            <a:r>
              <a:rPr lang="en-US" b="1" dirty="0">
                <a:solidFill>
                  <a:schemeClr val="tx1"/>
                </a:solidFill>
              </a:rPr>
              <a:t>Make sure your goals are aligned with your values.</a:t>
            </a:r>
          </a:p>
        </p:txBody>
      </p:sp>
      <p:sp>
        <p:nvSpPr>
          <p:cNvPr id="6" name="Rounded Rectangle 5">
            <a:extLst>
              <a:ext uri="{FF2B5EF4-FFF2-40B4-BE49-F238E27FC236}">
                <a16:creationId xmlns:a16="http://schemas.microsoft.com/office/drawing/2014/main" id="{9B54033A-EED5-95CA-681B-7C26E663F875}"/>
              </a:ext>
            </a:extLst>
          </p:cNvPr>
          <p:cNvSpPr/>
          <p:nvPr/>
        </p:nvSpPr>
        <p:spPr>
          <a:xfrm>
            <a:off x="423898" y="3557678"/>
            <a:ext cx="3200400" cy="2286000"/>
          </a:xfrm>
          <a:prstGeom prst="roundRect">
            <a:avLst/>
          </a:prstGeom>
          <a:solidFill>
            <a:schemeClr val="bg1">
              <a:lumMod val="95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HAVE ANY OF YOUR INVESTMENTS LOST MONEY THIS YEAR? DO YOU WANT TO SELL THEM TO RECOGNIZE THE LOSSES (AND THE TAX BENEFITS)?</a:t>
            </a:r>
          </a:p>
        </p:txBody>
      </p:sp>
      <p:sp>
        <p:nvSpPr>
          <p:cNvPr id="7" name="Rounded Rectangle 6">
            <a:extLst>
              <a:ext uri="{FF2B5EF4-FFF2-40B4-BE49-F238E27FC236}">
                <a16:creationId xmlns:a16="http://schemas.microsoft.com/office/drawing/2014/main" id="{1A04B085-4A1A-2409-FF12-875A48A991AC}"/>
              </a:ext>
            </a:extLst>
          </p:cNvPr>
          <p:cNvSpPr/>
          <p:nvPr/>
        </p:nvSpPr>
        <p:spPr>
          <a:xfrm>
            <a:off x="8567702" y="3557678"/>
            <a:ext cx="3200400" cy="2286000"/>
          </a:xfrm>
          <a:prstGeom prst="roundRect">
            <a:avLst/>
          </a:prstGeom>
          <a:solidFill>
            <a:schemeClr val="bg1">
              <a:lumMod val="95000"/>
            </a:schemeClr>
          </a:solid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00"/>
                </a:solidFill>
              </a:rPr>
              <a:t>CELEBRATE ALL OF YOUR SUCCESS FOR THE YEAR. </a:t>
            </a:r>
          </a:p>
        </p:txBody>
      </p:sp>
      <p:sp>
        <p:nvSpPr>
          <p:cNvPr id="8" name="Rounded Rectangle 7">
            <a:extLst>
              <a:ext uri="{FF2B5EF4-FFF2-40B4-BE49-F238E27FC236}">
                <a16:creationId xmlns:a16="http://schemas.microsoft.com/office/drawing/2014/main" id="{8F5F93AC-99D4-EC1A-C0F9-1BC4A5543EDE}"/>
              </a:ext>
            </a:extLst>
          </p:cNvPr>
          <p:cNvSpPr/>
          <p:nvPr/>
        </p:nvSpPr>
        <p:spPr>
          <a:xfrm>
            <a:off x="4495800" y="3557678"/>
            <a:ext cx="3200400" cy="2286000"/>
          </a:xfrm>
          <a:prstGeom prst="roundRect">
            <a:avLst/>
          </a:prstGeom>
          <a:solidFill>
            <a:schemeClr val="bg1">
              <a:lumMod val="95000"/>
            </a:scheme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7030A0"/>
                </a:solidFill>
              </a:rPr>
              <a:t>IF IT’S IMPORTANT TO YOU, DONATE TIME AND/OR MONEY. </a:t>
            </a:r>
          </a:p>
          <a:p>
            <a:pPr algn="ctr"/>
            <a:endParaRPr lang="en-US" b="1" dirty="0">
              <a:solidFill>
                <a:srgbClr val="7030A0"/>
              </a:solidFill>
            </a:endParaRPr>
          </a:p>
          <a:p>
            <a:pPr algn="ctr"/>
            <a:r>
              <a:rPr lang="en-US" b="1" dirty="0">
                <a:solidFill>
                  <a:srgbClr val="7030A0"/>
                </a:solidFill>
              </a:rPr>
              <a:t>For many recipients, your time is just as valuable as your money.</a:t>
            </a:r>
          </a:p>
        </p:txBody>
      </p:sp>
    </p:spTree>
    <p:extLst>
      <p:ext uri="{BB962C8B-B14F-4D97-AF65-F5344CB8AC3E}">
        <p14:creationId xmlns:p14="http://schemas.microsoft.com/office/powerpoint/2010/main" val="23918213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Financial Planning a Priority</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4660997"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4660997"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4660993"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4660995"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4660994"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4660993"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3454318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37180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Financial Planning a Priority</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223501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223501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23501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223501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23501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223501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675254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675254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675254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675254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675254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675254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11723150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6BBE51AB-8250-3C45-80E6-BE8E97F262C4}"/>
              </a:ext>
            </a:extLst>
          </p:cNvPr>
          <p:cNvSpPr/>
          <p:nvPr/>
        </p:nvSpPr>
        <p:spPr>
          <a:xfrm>
            <a:off x="143674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143674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143674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143674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143674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143674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755081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755081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755081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755081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755081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755081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
        <p:nvSpPr>
          <p:cNvPr id="18" name="Rounded Rectangle 17">
            <a:extLst>
              <a:ext uri="{FF2B5EF4-FFF2-40B4-BE49-F238E27FC236}">
                <a16:creationId xmlns:a16="http://schemas.microsoft.com/office/drawing/2014/main" id="{9D8B493C-6CAE-F244-8835-D408B9357586}"/>
              </a:ext>
            </a:extLst>
          </p:cNvPr>
          <p:cNvSpPr/>
          <p:nvPr/>
        </p:nvSpPr>
        <p:spPr>
          <a:xfrm>
            <a:off x="4822037" y="1289850"/>
            <a:ext cx="2547926" cy="482212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YOU,</a:t>
            </a:r>
          </a:p>
          <a:p>
            <a:pPr algn="ctr"/>
            <a:r>
              <a:rPr lang="en-US" sz="2000" b="1" dirty="0"/>
              <a:t>as grad students, are better wired and equipped to make long-term plans – education, career, financial &amp; otherwise – than 99% of humanity. </a:t>
            </a:r>
          </a:p>
          <a:p>
            <a:pPr algn="ctr"/>
            <a:endParaRPr lang="en-US" sz="2000" b="1" dirty="0"/>
          </a:p>
          <a:p>
            <a:pPr algn="ctr"/>
            <a:r>
              <a:rPr lang="en-US" sz="2000" b="1" dirty="0"/>
              <a:t>Be confident. </a:t>
            </a:r>
            <a:br>
              <a:rPr lang="en-US" sz="2000" b="1" dirty="0"/>
            </a:br>
            <a:r>
              <a:rPr lang="en-US" sz="2000" b="1" dirty="0"/>
              <a:t>Be intentional.</a:t>
            </a:r>
          </a:p>
          <a:p>
            <a:pPr algn="ctr"/>
            <a:r>
              <a:rPr lang="en-US" sz="2000" b="1" dirty="0"/>
              <a:t>Be diligent.</a:t>
            </a:r>
          </a:p>
          <a:p>
            <a:pPr algn="ctr"/>
            <a:r>
              <a:rPr lang="en-US" sz="2000" b="1" dirty="0"/>
              <a:t>Be awesome.</a:t>
            </a:r>
          </a:p>
        </p:txBody>
      </p:sp>
      <p:sp>
        <p:nvSpPr>
          <p:cNvPr id="2" name="Rectangle 2">
            <a:extLst>
              <a:ext uri="{FF2B5EF4-FFF2-40B4-BE49-F238E27FC236}">
                <a16:creationId xmlns:a16="http://schemas.microsoft.com/office/drawing/2014/main" id="{0ED3F75D-8309-3F28-8A51-44605EE18E60}"/>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Financial Planning a Priority</a:t>
            </a:r>
          </a:p>
        </p:txBody>
      </p:sp>
    </p:spTree>
    <p:extLst>
      <p:ext uri="{BB962C8B-B14F-4D97-AF65-F5344CB8AC3E}">
        <p14:creationId xmlns:p14="http://schemas.microsoft.com/office/powerpoint/2010/main" val="36874116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Planning for the Year</a:t>
            </a:r>
          </a:p>
        </p:txBody>
      </p:sp>
      <p:sp>
        <p:nvSpPr>
          <p:cNvPr id="2" name="Content Placeholder 8">
            <a:extLst>
              <a:ext uri="{FF2B5EF4-FFF2-40B4-BE49-F238E27FC236}">
                <a16:creationId xmlns:a16="http://schemas.microsoft.com/office/drawing/2014/main" id="{57E7AA1A-8707-B2E6-42C2-DC77F548CF25}"/>
              </a:ext>
            </a:extLst>
          </p:cNvPr>
          <p:cNvSpPr txBox="1">
            <a:spLocks/>
          </p:cNvSpPr>
          <p:nvPr/>
        </p:nvSpPr>
        <p:spPr>
          <a:xfrm>
            <a:off x="838200" y="1325880"/>
            <a:ext cx="10715940" cy="46542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C00000"/>
                </a:solidFill>
              </a:rPr>
              <a:t>5 Things Everyone Should Do:</a:t>
            </a:r>
          </a:p>
          <a:p>
            <a:pPr marL="0" indent="0">
              <a:buNone/>
            </a:pPr>
            <a:endParaRPr lang="en-US" sz="4800" b="1" i="1" dirty="0">
              <a:solidFill>
                <a:srgbClr val="C00000"/>
              </a:solidFill>
            </a:endParaRPr>
          </a:p>
          <a:p>
            <a:pPr marL="914400" indent="-914400">
              <a:buFont typeface="+mj-lt"/>
              <a:buAutoNum type="arabicPeriod"/>
            </a:pPr>
            <a:r>
              <a:rPr lang="en-US" sz="3800" b="1" i="1" dirty="0">
                <a:solidFill>
                  <a:srgbClr val="C00000"/>
                </a:solidFill>
              </a:rPr>
              <a:t>BUDGET!</a:t>
            </a:r>
          </a:p>
          <a:p>
            <a:pPr lvl="1"/>
            <a:r>
              <a:rPr lang="en-US" sz="3800" b="1" i="1" dirty="0">
                <a:solidFill>
                  <a:srgbClr val="C00000"/>
                </a:solidFill>
              </a:rPr>
              <a:t>Make shopping lists…for all types of shopping: food, gifts, fun, weekends.</a:t>
            </a:r>
          </a:p>
          <a:p>
            <a:pPr lvl="1"/>
            <a:r>
              <a:rPr lang="en-US" sz="3800" b="1" i="1" dirty="0">
                <a:solidFill>
                  <a:srgbClr val="C00000"/>
                </a:solidFill>
              </a:rPr>
              <a:t>Make lists of what you ARE NOT going to buy…for all types of shopping.</a:t>
            </a:r>
            <a:endParaRPr lang="en-US" sz="3800" dirty="0">
              <a:solidFill>
                <a:srgbClr val="C00000"/>
              </a:solidFill>
            </a:endParaRPr>
          </a:p>
        </p:txBody>
      </p:sp>
    </p:spTree>
    <p:extLst>
      <p:ext uri="{BB962C8B-B14F-4D97-AF65-F5344CB8AC3E}">
        <p14:creationId xmlns:p14="http://schemas.microsoft.com/office/powerpoint/2010/main" val="22946497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Planning for the Year</a:t>
            </a:r>
          </a:p>
        </p:txBody>
      </p:sp>
      <p:sp>
        <p:nvSpPr>
          <p:cNvPr id="2" name="Content Placeholder 8">
            <a:extLst>
              <a:ext uri="{FF2B5EF4-FFF2-40B4-BE49-F238E27FC236}">
                <a16:creationId xmlns:a16="http://schemas.microsoft.com/office/drawing/2014/main" id="{57E7AA1A-8707-B2E6-42C2-DC77F548CF25}"/>
              </a:ext>
            </a:extLst>
          </p:cNvPr>
          <p:cNvSpPr txBox="1">
            <a:spLocks/>
          </p:cNvSpPr>
          <p:nvPr/>
        </p:nvSpPr>
        <p:spPr>
          <a:xfrm>
            <a:off x="838200" y="1325880"/>
            <a:ext cx="10715940" cy="46542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006600"/>
                </a:solidFill>
              </a:rPr>
              <a:t>5 Things Everyone Should Do:</a:t>
            </a:r>
          </a:p>
          <a:p>
            <a:pPr marL="0" indent="0">
              <a:buNone/>
            </a:pPr>
            <a:endParaRPr lang="en-US" sz="4800" b="1" i="1" dirty="0">
              <a:solidFill>
                <a:srgbClr val="006600"/>
              </a:solidFill>
            </a:endParaRPr>
          </a:p>
          <a:p>
            <a:pPr marL="914400" indent="-914400">
              <a:buFont typeface="+mj-lt"/>
              <a:buAutoNum type="arabicPeriod" startAt="2"/>
            </a:pPr>
            <a:r>
              <a:rPr lang="en-US" sz="3800" b="1" i="1" dirty="0">
                <a:solidFill>
                  <a:srgbClr val="006600"/>
                </a:solidFill>
              </a:rPr>
              <a:t>BE VERY CAREFUL ABOUT INCREASING DEBT</a:t>
            </a:r>
          </a:p>
          <a:p>
            <a:pPr lvl="1"/>
            <a:r>
              <a:rPr lang="en-US" sz="3800" b="1" i="1" dirty="0">
                <a:solidFill>
                  <a:srgbClr val="006600"/>
                </a:solidFill>
              </a:rPr>
              <a:t>Avoid increasing balances on credit card</a:t>
            </a:r>
          </a:p>
          <a:p>
            <a:pPr lvl="1"/>
            <a:r>
              <a:rPr lang="en-US" sz="3800" b="1" i="1" dirty="0">
                <a:solidFill>
                  <a:srgbClr val="006600"/>
                </a:solidFill>
              </a:rPr>
              <a:t>Maybe only use credit cards for groceries and gas and use a debt card for everything else.</a:t>
            </a:r>
            <a:endParaRPr lang="en-US" sz="3800" dirty="0">
              <a:solidFill>
                <a:srgbClr val="006600"/>
              </a:solidFill>
            </a:endParaRPr>
          </a:p>
        </p:txBody>
      </p:sp>
    </p:spTree>
    <p:extLst>
      <p:ext uri="{BB962C8B-B14F-4D97-AF65-F5344CB8AC3E}">
        <p14:creationId xmlns:p14="http://schemas.microsoft.com/office/powerpoint/2010/main" val="26843962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Planning for the Year</a:t>
            </a:r>
          </a:p>
        </p:txBody>
      </p:sp>
      <p:sp>
        <p:nvSpPr>
          <p:cNvPr id="2" name="Content Placeholder 8">
            <a:extLst>
              <a:ext uri="{FF2B5EF4-FFF2-40B4-BE49-F238E27FC236}">
                <a16:creationId xmlns:a16="http://schemas.microsoft.com/office/drawing/2014/main" id="{57E7AA1A-8707-B2E6-42C2-DC77F548CF25}"/>
              </a:ext>
            </a:extLst>
          </p:cNvPr>
          <p:cNvSpPr txBox="1">
            <a:spLocks/>
          </p:cNvSpPr>
          <p:nvPr/>
        </p:nvSpPr>
        <p:spPr>
          <a:xfrm>
            <a:off x="838200" y="1325880"/>
            <a:ext cx="10715940" cy="46542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C00000"/>
                </a:solidFill>
              </a:rPr>
              <a:t>5 Things Everyone Should Do:</a:t>
            </a:r>
          </a:p>
          <a:p>
            <a:pPr marL="0" indent="0">
              <a:buNone/>
            </a:pPr>
            <a:endParaRPr lang="en-US" sz="4800" b="1" i="1" dirty="0">
              <a:solidFill>
                <a:srgbClr val="C00000"/>
              </a:solidFill>
            </a:endParaRPr>
          </a:p>
          <a:p>
            <a:pPr marL="914400" indent="-914400">
              <a:buFont typeface="+mj-lt"/>
              <a:buAutoNum type="arabicPeriod" startAt="3"/>
            </a:pPr>
            <a:r>
              <a:rPr lang="en-US" sz="3800" b="1" i="1" dirty="0">
                <a:solidFill>
                  <a:srgbClr val="C00000"/>
                </a:solidFill>
              </a:rPr>
              <a:t>GET RID OF AT LEAST 1 SUBSCRIPTION</a:t>
            </a:r>
          </a:p>
          <a:p>
            <a:pPr lvl="1"/>
            <a:r>
              <a:rPr lang="en-US" sz="3800" b="1" i="1" dirty="0">
                <a:solidFill>
                  <a:srgbClr val="C00000"/>
                </a:solidFill>
              </a:rPr>
              <a:t>Review your expenses and find any/all recurring subscriptions</a:t>
            </a:r>
          </a:p>
          <a:p>
            <a:pPr lvl="1"/>
            <a:r>
              <a:rPr lang="en-US" sz="3800" b="1" i="1" dirty="0">
                <a:solidFill>
                  <a:srgbClr val="C00000"/>
                </a:solidFill>
              </a:rPr>
              <a:t>Find at least 1 to get rid of before the year end</a:t>
            </a:r>
          </a:p>
          <a:p>
            <a:pPr lvl="1"/>
            <a:r>
              <a:rPr lang="en-US" sz="3800" b="1" i="1" dirty="0">
                <a:solidFill>
                  <a:srgbClr val="C00000"/>
                </a:solidFill>
              </a:rPr>
              <a:t>And make sure you do not add any that you are not going to use or get your money’s worth</a:t>
            </a:r>
            <a:endParaRPr lang="en-US" sz="3800" dirty="0">
              <a:solidFill>
                <a:srgbClr val="C00000"/>
              </a:solidFill>
            </a:endParaRPr>
          </a:p>
        </p:txBody>
      </p:sp>
    </p:spTree>
    <p:extLst>
      <p:ext uri="{BB962C8B-B14F-4D97-AF65-F5344CB8AC3E}">
        <p14:creationId xmlns:p14="http://schemas.microsoft.com/office/powerpoint/2010/main" val="42898278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Planning for the Year</a:t>
            </a:r>
          </a:p>
        </p:txBody>
      </p:sp>
      <p:sp>
        <p:nvSpPr>
          <p:cNvPr id="2" name="Content Placeholder 8">
            <a:extLst>
              <a:ext uri="{FF2B5EF4-FFF2-40B4-BE49-F238E27FC236}">
                <a16:creationId xmlns:a16="http://schemas.microsoft.com/office/drawing/2014/main" id="{57E7AA1A-8707-B2E6-42C2-DC77F548CF25}"/>
              </a:ext>
            </a:extLst>
          </p:cNvPr>
          <p:cNvSpPr txBox="1">
            <a:spLocks/>
          </p:cNvSpPr>
          <p:nvPr/>
        </p:nvSpPr>
        <p:spPr>
          <a:xfrm>
            <a:off x="838200" y="1325880"/>
            <a:ext cx="10896600" cy="46542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006600"/>
                </a:solidFill>
              </a:rPr>
              <a:t>5 Things Everyone Should Do:</a:t>
            </a:r>
          </a:p>
          <a:p>
            <a:pPr marL="0" indent="0">
              <a:buNone/>
            </a:pPr>
            <a:endParaRPr lang="en-US" sz="4800" b="1" i="1" dirty="0">
              <a:solidFill>
                <a:srgbClr val="006600"/>
              </a:solidFill>
            </a:endParaRPr>
          </a:p>
          <a:p>
            <a:pPr marL="914400" indent="-914400">
              <a:buFont typeface="+mj-lt"/>
              <a:buAutoNum type="arabicPeriod" startAt="4"/>
            </a:pPr>
            <a:r>
              <a:rPr lang="en-US" sz="3800" b="1" i="1" dirty="0">
                <a:solidFill>
                  <a:srgbClr val="006600"/>
                </a:solidFill>
              </a:rPr>
              <a:t>LOOK FOR DEALS…BUT ALSO BE WARY OF DEALS</a:t>
            </a:r>
          </a:p>
          <a:p>
            <a:pPr lvl="1"/>
            <a:r>
              <a:rPr lang="en-US" sz="3800" b="1" i="1" dirty="0">
                <a:solidFill>
                  <a:srgbClr val="006600"/>
                </a:solidFill>
              </a:rPr>
              <a:t>By shopping early and shopping around, you can find the best deals for what you need to buy</a:t>
            </a:r>
          </a:p>
          <a:p>
            <a:pPr lvl="1"/>
            <a:r>
              <a:rPr lang="en-US" sz="3800" b="1" i="1" dirty="0">
                <a:solidFill>
                  <a:srgbClr val="006600"/>
                </a:solidFill>
              </a:rPr>
              <a:t>But be careful – many deals will have fine print that commits you to further costs or to other constraints that are not in your best interest</a:t>
            </a:r>
            <a:endParaRPr lang="en-US" sz="3800" dirty="0">
              <a:solidFill>
                <a:srgbClr val="006600"/>
              </a:solidFill>
            </a:endParaRPr>
          </a:p>
        </p:txBody>
      </p:sp>
    </p:spTree>
    <p:extLst>
      <p:ext uri="{BB962C8B-B14F-4D97-AF65-F5344CB8AC3E}">
        <p14:creationId xmlns:p14="http://schemas.microsoft.com/office/powerpoint/2010/main" val="20476588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Planning for the Year</a:t>
            </a:r>
          </a:p>
        </p:txBody>
      </p:sp>
      <p:sp>
        <p:nvSpPr>
          <p:cNvPr id="2" name="Content Placeholder 8">
            <a:extLst>
              <a:ext uri="{FF2B5EF4-FFF2-40B4-BE49-F238E27FC236}">
                <a16:creationId xmlns:a16="http://schemas.microsoft.com/office/drawing/2014/main" id="{57E7AA1A-8707-B2E6-42C2-DC77F548CF25}"/>
              </a:ext>
            </a:extLst>
          </p:cNvPr>
          <p:cNvSpPr txBox="1">
            <a:spLocks/>
          </p:cNvSpPr>
          <p:nvPr/>
        </p:nvSpPr>
        <p:spPr>
          <a:xfrm>
            <a:off x="812799" y="1325880"/>
            <a:ext cx="10715940" cy="46542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C00000"/>
                </a:solidFill>
              </a:rPr>
              <a:t>5 Things Everyone Should Do:</a:t>
            </a:r>
          </a:p>
          <a:p>
            <a:pPr marL="0" indent="0">
              <a:buNone/>
            </a:pPr>
            <a:endParaRPr lang="en-US" sz="4800" b="1" i="1" dirty="0">
              <a:solidFill>
                <a:srgbClr val="006600"/>
              </a:solidFill>
            </a:endParaRPr>
          </a:p>
          <a:p>
            <a:pPr marL="914400" indent="-914400">
              <a:buFont typeface="+mj-lt"/>
              <a:buAutoNum type="arabicPeriod" startAt="5"/>
            </a:pPr>
            <a:r>
              <a:rPr lang="en-US" sz="3800" b="1" i="1" dirty="0">
                <a:solidFill>
                  <a:srgbClr val="C00000"/>
                </a:solidFill>
              </a:rPr>
              <a:t>SET 5 FINANCIAL RESOLUTIONS THAT YOU CAN STICK WITH</a:t>
            </a:r>
          </a:p>
          <a:p>
            <a:pPr lvl="1"/>
            <a:r>
              <a:rPr lang="en-US" sz="2500" b="1" i="1" dirty="0">
                <a:solidFill>
                  <a:srgbClr val="C00000"/>
                </a:solidFill>
              </a:rPr>
              <a:t>Check your credit report and credit score, open multiple savings accounts, pay yourself first with $5-$25 of every paycheck going to savings, analyze every penny you spend during 3-5 months in 2024, find a budget approach that works for you, set financial goals for the next 3-5 years, finalize your back-to-school spring 2024 budget, begin investing, pay down any high-interest debt (even before savings), do not dine out or go grocery shopping in January, maximize credit card rewards</a:t>
            </a:r>
            <a:endParaRPr lang="en-US" sz="2500" dirty="0">
              <a:solidFill>
                <a:srgbClr val="C00000"/>
              </a:solidFill>
            </a:endParaRPr>
          </a:p>
        </p:txBody>
      </p:sp>
    </p:spTree>
    <p:extLst>
      <p:ext uri="{BB962C8B-B14F-4D97-AF65-F5344CB8AC3E}">
        <p14:creationId xmlns:p14="http://schemas.microsoft.com/office/powerpoint/2010/main" val="16927391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17373903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24797932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
        <p:nvSpPr>
          <p:cNvPr id="8" name="Cloud Callout 7">
            <a:extLst>
              <a:ext uri="{FF2B5EF4-FFF2-40B4-BE49-F238E27FC236}">
                <a16:creationId xmlns:a16="http://schemas.microsoft.com/office/drawing/2014/main" id="{DDABB7BF-8B78-75B5-9BBF-E269BD4AFE9E}"/>
              </a:ext>
            </a:extLst>
          </p:cNvPr>
          <p:cNvSpPr/>
          <p:nvPr/>
        </p:nvSpPr>
        <p:spPr>
          <a:xfrm>
            <a:off x="3906654" y="81770"/>
            <a:ext cx="4572000" cy="2441625"/>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solidFill>
                <a:srgbClr val="CA1E27"/>
              </a:solidFill>
            </a:endParaRPr>
          </a:p>
          <a:p>
            <a:pPr algn="ctr"/>
            <a:r>
              <a:rPr lang="en-US" b="1" i="1" dirty="0">
                <a:solidFill>
                  <a:srgbClr val="CA1E27"/>
                </a:solidFill>
              </a:rPr>
              <a:t>Don’t wait around for other people to be happy for you.</a:t>
            </a:r>
          </a:p>
          <a:p>
            <a:pPr algn="ctr"/>
            <a:endParaRPr lang="en-US" b="1" i="1" dirty="0">
              <a:solidFill>
                <a:srgbClr val="CA1E27"/>
              </a:solidFill>
            </a:endParaRPr>
          </a:p>
          <a:p>
            <a:pPr algn="ctr"/>
            <a:r>
              <a:rPr lang="en-US" b="1" i="1" dirty="0">
                <a:solidFill>
                  <a:srgbClr val="CA1E27"/>
                </a:solidFill>
              </a:rPr>
              <a:t>Any happiness you get,</a:t>
            </a:r>
            <a:br>
              <a:rPr lang="en-US" b="1" i="1" dirty="0">
                <a:solidFill>
                  <a:srgbClr val="CA1E27"/>
                </a:solidFill>
              </a:rPr>
            </a:br>
            <a:r>
              <a:rPr lang="en-US" b="1" i="1" dirty="0">
                <a:solidFill>
                  <a:srgbClr val="CA1E27"/>
                </a:solidFill>
              </a:rPr>
              <a:t>You’ve got to make yourself.</a:t>
            </a:r>
          </a:p>
          <a:p>
            <a:pPr algn="ctr"/>
            <a:endParaRPr lang="en-US" sz="1500" b="1" i="1" dirty="0">
              <a:solidFill>
                <a:srgbClr val="CA1E27"/>
              </a:solidFill>
            </a:endParaRPr>
          </a:p>
        </p:txBody>
      </p:sp>
    </p:spTree>
    <p:extLst>
      <p:ext uri="{BB962C8B-B14F-4D97-AF65-F5344CB8AC3E}">
        <p14:creationId xmlns:p14="http://schemas.microsoft.com/office/powerpoint/2010/main" val="3615577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86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102487" y="328735"/>
            <a:ext cx="11987026" cy="722696"/>
          </a:xfrm>
          <a:prstGeom prst="rect">
            <a:avLst/>
          </a:prstGeom>
          <a:solidFill>
            <a:schemeClr val="tx1"/>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MONEY MATTERS SERIES: SPRING 2025</a:t>
            </a:r>
          </a:p>
        </p:txBody>
      </p:sp>
      <p:sp>
        <p:nvSpPr>
          <p:cNvPr id="9" name="Rounded Rectangle 8">
            <a:extLst>
              <a:ext uri="{FF2B5EF4-FFF2-40B4-BE49-F238E27FC236}">
                <a16:creationId xmlns:a16="http://schemas.microsoft.com/office/drawing/2014/main" id="{D7F849B1-0D24-8984-CD25-9430CC95C91C}"/>
              </a:ext>
            </a:extLst>
          </p:cNvPr>
          <p:cNvSpPr/>
          <p:nvPr/>
        </p:nvSpPr>
        <p:spPr>
          <a:xfrm>
            <a:off x="538499" y="1581348"/>
            <a:ext cx="2622546" cy="3935330"/>
          </a:xfrm>
          <a:prstGeom prst="roundRect">
            <a:avLst/>
          </a:prstGeom>
          <a:solidFill>
            <a:schemeClr val="bg1">
              <a:lumMod val="5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JANUARY 28</a:t>
            </a:r>
          </a:p>
          <a:p>
            <a:pPr algn="ctr"/>
            <a:endParaRPr lang="en-US" sz="2600" b="1" dirty="0">
              <a:solidFill>
                <a:schemeClr val="bg1"/>
              </a:solidFill>
            </a:endParaRPr>
          </a:p>
          <a:p>
            <a:pPr algn="ctr"/>
            <a:r>
              <a:rPr lang="en-US" sz="2600" b="1" i="1" cap="small" dirty="0">
                <a:solidFill>
                  <a:schemeClr val="bg1"/>
                </a:solidFill>
              </a:rPr>
              <a:t>Financial Resolutions for the New Year</a:t>
            </a:r>
          </a:p>
          <a:p>
            <a:pPr algn="ctr"/>
            <a:endParaRPr lang="en-US" sz="2600" b="1" i="1" cap="small" dirty="0">
              <a:solidFill>
                <a:schemeClr val="bg1"/>
              </a:solidFill>
            </a:endParaRPr>
          </a:p>
        </p:txBody>
      </p:sp>
      <p:sp>
        <p:nvSpPr>
          <p:cNvPr id="3" name="Rounded Rectangle 2">
            <a:extLst>
              <a:ext uri="{FF2B5EF4-FFF2-40B4-BE49-F238E27FC236}">
                <a16:creationId xmlns:a16="http://schemas.microsoft.com/office/drawing/2014/main" id="{ACD916B9-6CBF-9713-8A34-5B666F458786}"/>
              </a:ext>
            </a:extLst>
          </p:cNvPr>
          <p:cNvSpPr/>
          <p:nvPr/>
        </p:nvSpPr>
        <p:spPr>
          <a:xfrm>
            <a:off x="3343264" y="1581347"/>
            <a:ext cx="2622546" cy="3935330"/>
          </a:xfrm>
          <a:prstGeom prst="roundRect">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FEBRUARY 17</a:t>
            </a:r>
          </a:p>
          <a:p>
            <a:pPr algn="ctr"/>
            <a:endParaRPr lang="en-US" sz="2600" b="1" dirty="0">
              <a:solidFill>
                <a:schemeClr val="bg1"/>
              </a:solidFill>
            </a:endParaRPr>
          </a:p>
          <a:p>
            <a:pPr algn="ctr"/>
            <a:r>
              <a:rPr lang="en-US" sz="2600" b="1" i="1" cap="small" dirty="0">
                <a:solidFill>
                  <a:schemeClr val="bg1"/>
                </a:solidFill>
              </a:rPr>
              <a:t>Financial Planning for International Students</a:t>
            </a:r>
          </a:p>
        </p:txBody>
      </p:sp>
      <p:sp>
        <p:nvSpPr>
          <p:cNvPr id="5" name="Rounded Rectangle 4">
            <a:extLst>
              <a:ext uri="{FF2B5EF4-FFF2-40B4-BE49-F238E27FC236}">
                <a16:creationId xmlns:a16="http://schemas.microsoft.com/office/drawing/2014/main" id="{372F29F5-F6FA-0F42-B44F-B58EF4C52978}"/>
              </a:ext>
            </a:extLst>
          </p:cNvPr>
          <p:cNvSpPr/>
          <p:nvPr/>
        </p:nvSpPr>
        <p:spPr>
          <a:xfrm>
            <a:off x="6153535" y="1581348"/>
            <a:ext cx="2622546" cy="3935330"/>
          </a:xfrm>
          <a:prstGeom prst="round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MARCH 25</a:t>
            </a:r>
          </a:p>
          <a:p>
            <a:pPr algn="ctr"/>
            <a:endParaRPr lang="en-US" sz="2600" b="1" dirty="0">
              <a:solidFill>
                <a:schemeClr val="bg1"/>
              </a:solidFill>
            </a:endParaRPr>
          </a:p>
          <a:p>
            <a:pPr algn="ctr"/>
            <a:r>
              <a:rPr lang="en-US" sz="2600" b="1" i="1" cap="small" dirty="0">
                <a:solidFill>
                  <a:schemeClr val="bg1"/>
                </a:solidFill>
              </a:rPr>
              <a:t>Tax </a:t>
            </a:r>
            <a:br>
              <a:rPr lang="en-US" sz="2600" b="1" i="1" cap="small" dirty="0">
                <a:solidFill>
                  <a:schemeClr val="bg1"/>
                </a:solidFill>
              </a:rPr>
            </a:br>
            <a:r>
              <a:rPr lang="en-US" sz="2600" b="1" i="1" cap="small" dirty="0">
                <a:solidFill>
                  <a:schemeClr val="bg1"/>
                </a:solidFill>
              </a:rPr>
              <a:t>Planning Strategies</a:t>
            </a:r>
          </a:p>
          <a:p>
            <a:pPr algn="ctr"/>
            <a:endParaRPr lang="en-US" sz="2600" b="1" i="1" cap="small" dirty="0">
              <a:solidFill>
                <a:schemeClr val="bg1"/>
              </a:solidFill>
            </a:endParaRPr>
          </a:p>
        </p:txBody>
      </p:sp>
      <p:sp>
        <p:nvSpPr>
          <p:cNvPr id="7" name="Rounded Rectangle 6">
            <a:extLst>
              <a:ext uri="{FF2B5EF4-FFF2-40B4-BE49-F238E27FC236}">
                <a16:creationId xmlns:a16="http://schemas.microsoft.com/office/drawing/2014/main" id="{EA33FA28-BD26-0A4E-280D-ED47DC758149}"/>
              </a:ext>
            </a:extLst>
          </p:cNvPr>
          <p:cNvSpPr/>
          <p:nvPr/>
        </p:nvSpPr>
        <p:spPr>
          <a:xfrm>
            <a:off x="8958300" y="1581347"/>
            <a:ext cx="2622546" cy="3935330"/>
          </a:xfrm>
          <a:prstGeom prst="round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APRIL 8</a:t>
            </a:r>
          </a:p>
          <a:p>
            <a:pPr algn="ctr"/>
            <a:endParaRPr lang="en-US" sz="2600" b="1" dirty="0">
              <a:solidFill>
                <a:schemeClr val="bg1"/>
              </a:solidFill>
            </a:endParaRPr>
          </a:p>
          <a:p>
            <a:pPr algn="ctr"/>
            <a:r>
              <a:rPr lang="en-US" sz="2600" b="1" i="1" cap="small" dirty="0">
                <a:solidFill>
                  <a:schemeClr val="bg1"/>
                </a:solidFill>
              </a:rPr>
              <a:t>Career Planning</a:t>
            </a:r>
            <a:br>
              <a:rPr lang="en-US" sz="2600" b="1" i="1" cap="small" dirty="0">
                <a:solidFill>
                  <a:schemeClr val="bg1"/>
                </a:solidFill>
              </a:rPr>
            </a:br>
            <a:r>
              <a:rPr lang="en-US" sz="2600" b="1" i="1" cap="small" dirty="0">
                <a:solidFill>
                  <a:schemeClr val="bg1"/>
                </a:solidFill>
              </a:rPr>
              <a:t>&amp; Financial Planning </a:t>
            </a:r>
          </a:p>
          <a:p>
            <a:pPr algn="ctr"/>
            <a:endParaRPr lang="en-US" sz="2600" b="1" i="1" cap="small" dirty="0">
              <a:solidFill>
                <a:schemeClr val="bg1"/>
              </a:solidFill>
            </a:endParaRPr>
          </a:p>
        </p:txBody>
      </p:sp>
    </p:spTree>
    <p:extLst>
      <p:ext uri="{BB962C8B-B14F-4D97-AF65-F5344CB8AC3E}">
        <p14:creationId xmlns:p14="http://schemas.microsoft.com/office/powerpoint/2010/main" val="27502965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48583"/>
            <a:ext cx="10972800" cy="1021541"/>
          </a:xfrm>
        </p:spPr>
        <p:txBody>
          <a:bodyPr>
            <a:normAutofit fontScale="90000"/>
          </a:bodyPr>
          <a:lstStyle/>
          <a:p>
            <a:r>
              <a:rPr lang="en-US" sz="5400" dirty="0"/>
              <a:t>brian.bolton@louisiana.edu</a:t>
            </a:r>
            <a:br>
              <a:rPr lang="en-US" sz="5400" u="sng" dirty="0"/>
            </a:br>
            <a:br>
              <a:rPr lang="en-US" sz="5400" dirty="0"/>
            </a:br>
            <a:r>
              <a:rPr lang="en-US" sz="4800" dirty="0"/>
              <a:t>http//:business.louisiana.edu/financeispersonal</a:t>
            </a:r>
          </a:p>
        </p:txBody>
      </p:sp>
      <p:pic>
        <p:nvPicPr>
          <p:cNvPr id="3" name="Picture 2">
            <a:extLst>
              <a:ext uri="{FF2B5EF4-FFF2-40B4-BE49-F238E27FC236}">
                <a16:creationId xmlns:a16="http://schemas.microsoft.com/office/drawing/2014/main" id="{99B1CECA-AA77-411B-B0F5-BBE959DE4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597" y="3640580"/>
            <a:ext cx="11004803" cy="1768629"/>
          </a:xfrm>
          <a:prstGeom prst="rect">
            <a:avLst/>
          </a:prstGeom>
        </p:spPr>
      </p:pic>
    </p:spTree>
    <p:extLst>
      <p:ext uri="{BB962C8B-B14F-4D97-AF65-F5344CB8AC3E}">
        <p14:creationId xmlns:p14="http://schemas.microsoft.com/office/powerpoint/2010/main" val="24925210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0338"/>
            <a:ext cx="9144000" cy="2387600"/>
          </a:xfrm>
        </p:spPr>
        <p:txBody>
          <a:bodyPr>
            <a:normAutofit fontScale="90000"/>
          </a:bodyPr>
          <a:lstStyle/>
          <a:p>
            <a:pPr algn="ctr"/>
            <a:r>
              <a:rPr lang="en-US" sz="6700" b="1" i="1" dirty="0">
                <a:solidFill>
                  <a:schemeClr val="bg1"/>
                </a:solidFill>
                <a:latin typeface="Times New Roman" panose="02020603050405020304" pitchFamily="18" charset="0"/>
                <a:cs typeface="Times New Roman" panose="02020603050405020304" pitchFamily="18" charset="0"/>
              </a:rPr>
              <a:t>gradschool@louisiana.edu</a:t>
            </a:r>
            <a:br>
              <a:rPr lang="en-US" sz="5400" b="1" i="1" u="sng" dirty="0">
                <a:latin typeface="Times New Roman" panose="02020603050405020304" pitchFamily="18" charset="0"/>
                <a:cs typeface="Times New Roman" panose="02020603050405020304" pitchFamily="18" charset="0"/>
              </a:rPr>
            </a:br>
            <a:br>
              <a:rPr lang="en-US" sz="5400" b="1" i="1" dirty="0"/>
            </a:br>
            <a:endParaRPr lang="en-US" sz="4800" b="1" i="1" dirty="0"/>
          </a:p>
        </p:txBody>
      </p:sp>
      <p:pic>
        <p:nvPicPr>
          <p:cNvPr id="4" name="Picture 3">
            <a:extLst>
              <a:ext uri="{FF2B5EF4-FFF2-40B4-BE49-F238E27FC236}">
                <a16:creationId xmlns:a16="http://schemas.microsoft.com/office/drawing/2014/main" id="{3BADC284-CA58-6C99-1443-FAA3DA6B3FD6}"/>
              </a:ext>
            </a:extLst>
          </p:cNvPr>
          <p:cNvPicPr>
            <a:picLocks noChangeAspect="1"/>
          </p:cNvPicPr>
          <p:nvPr/>
        </p:nvPicPr>
        <p:blipFill>
          <a:blip r:embed="rId2"/>
          <a:stretch>
            <a:fillRect/>
          </a:stretch>
        </p:blipFill>
        <p:spPr>
          <a:xfrm>
            <a:off x="2101306" y="546059"/>
            <a:ext cx="7782110" cy="4958668"/>
          </a:xfrm>
          <a:prstGeom prst="rect">
            <a:avLst/>
          </a:prstGeom>
        </p:spPr>
      </p:pic>
    </p:spTree>
    <p:extLst>
      <p:ext uri="{BB962C8B-B14F-4D97-AF65-F5344CB8AC3E}">
        <p14:creationId xmlns:p14="http://schemas.microsoft.com/office/powerpoint/2010/main" val="2693237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7FDABA9-1E2D-F484-5F9F-7A7A42FBA8FC}"/>
              </a:ext>
            </a:extLst>
          </p:cNvPr>
          <p:cNvCxnSpPr>
            <a:cxnSpLocks/>
          </p:cNvCxnSpPr>
          <p:nvPr/>
        </p:nvCxnSpPr>
        <p:spPr>
          <a:xfrm>
            <a:off x="4462189" y="3325970"/>
            <a:ext cx="868724"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D070BF0-D66B-70A5-BF85-28817121BB58}"/>
              </a:ext>
            </a:extLst>
          </p:cNvPr>
          <p:cNvCxnSpPr>
            <a:cxnSpLocks/>
          </p:cNvCxnSpPr>
          <p:nvPr/>
        </p:nvCxnSpPr>
        <p:spPr>
          <a:xfrm flipH="1">
            <a:off x="7000307" y="3325970"/>
            <a:ext cx="817409"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56F62BE-F8F7-671A-ABA6-C223D32D25F3}"/>
              </a:ext>
            </a:extLst>
          </p:cNvPr>
          <p:cNvCxnSpPr>
            <a:cxnSpLocks/>
          </p:cNvCxnSpPr>
          <p:nvPr/>
        </p:nvCxnSpPr>
        <p:spPr>
          <a:xfrm>
            <a:off x="6237656" y="3325970"/>
            <a:ext cx="0" cy="69467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0161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19723</TotalTime>
  <Words>5631</Words>
  <Application>Microsoft Office PowerPoint</Application>
  <PresentationFormat>Widescreen</PresentationFormat>
  <Paragraphs>637</Paragraphs>
  <Slides>82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82</vt:i4>
      </vt:variant>
    </vt:vector>
  </HeadingPairs>
  <TitlesOfParts>
    <vt:vector size="89" baseType="lpstr">
      <vt:lpstr>Arial</vt:lpstr>
      <vt:lpstr>Calibri</vt:lpstr>
      <vt:lpstr>Calibri Light</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  http//:business.louisiana.edu/financeispersonal</vt:lpstr>
      <vt:lpstr>gradschool@louisiana.edu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132</cp:revision>
  <dcterms:created xsi:type="dcterms:W3CDTF">2019-08-26T13:43:19Z</dcterms:created>
  <dcterms:modified xsi:type="dcterms:W3CDTF">2025-01-28T16:35:24Z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2023-01-11T18:42:04Z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8b6eb0c0-624a-4693-9f8d-f60b6f2f8747</vt:lpwstr>
  </property>
  <property fmtid="{D5CDD505-2E9C-101B-9397-08002B2CF9AE}" pid="8" name="MSIP_Label_638202f9-8d41-4950-b014-f183e397b746_ContentBits">
    <vt:lpwstr>0</vt:lpwstr>
  </property>
</Properties>
</file>