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148" r:id="rId2"/>
    <p:sldId id="2352" r:id="rId3"/>
    <p:sldId id="2301" r:id="rId4"/>
    <p:sldId id="2298" r:id="rId5"/>
    <p:sldId id="2302" r:id="rId6"/>
    <p:sldId id="2099" r:id="rId7"/>
    <p:sldId id="2321" r:id="rId8"/>
    <p:sldId id="2322" r:id="rId9"/>
    <p:sldId id="2323" r:id="rId10"/>
    <p:sldId id="2308" r:id="rId11"/>
    <p:sldId id="2197" r:id="rId12"/>
    <p:sldId id="2324" r:id="rId13"/>
    <p:sldId id="2026" r:id="rId14"/>
    <p:sldId id="2325" r:id="rId15"/>
    <p:sldId id="2326" r:id="rId16"/>
    <p:sldId id="2327" r:id="rId17"/>
    <p:sldId id="2328" r:id="rId18"/>
    <p:sldId id="2329" r:id="rId19"/>
    <p:sldId id="2199" r:id="rId20"/>
    <p:sldId id="2135" r:id="rId21"/>
    <p:sldId id="2174" r:id="rId22"/>
    <p:sldId id="2330" r:id="rId23"/>
    <p:sldId id="2331" r:id="rId24"/>
    <p:sldId id="2332" r:id="rId25"/>
    <p:sldId id="1980" r:id="rId26"/>
    <p:sldId id="2175" r:id="rId27"/>
    <p:sldId id="1984" r:id="rId28"/>
    <p:sldId id="1964" r:id="rId29"/>
    <p:sldId id="1941" r:id="rId30"/>
    <p:sldId id="1965" r:id="rId31"/>
    <p:sldId id="1966" r:id="rId32"/>
    <p:sldId id="2176" r:id="rId33"/>
    <p:sldId id="1967" r:id="rId34"/>
    <p:sldId id="2333" r:id="rId35"/>
    <p:sldId id="2334" r:id="rId36"/>
    <p:sldId id="2335" r:id="rId37"/>
    <p:sldId id="2336" r:id="rId38"/>
    <p:sldId id="2337" r:id="rId39"/>
    <p:sldId id="2338" r:id="rId40"/>
    <p:sldId id="2339" r:id="rId41"/>
    <p:sldId id="2340" r:id="rId42"/>
    <p:sldId id="2341" r:id="rId43"/>
    <p:sldId id="2342" r:id="rId44"/>
    <p:sldId id="2343" r:id="rId45"/>
    <p:sldId id="2344" r:id="rId46"/>
    <p:sldId id="2345" r:id="rId47"/>
    <p:sldId id="2346" r:id="rId48"/>
    <p:sldId id="2347" r:id="rId49"/>
    <p:sldId id="2348" r:id="rId50"/>
    <p:sldId id="2349" r:id="rId51"/>
    <p:sldId id="2200" r:id="rId52"/>
    <p:sldId id="2201" r:id="rId53"/>
    <p:sldId id="2350" r:id="rId54"/>
    <p:sldId id="2351" r:id="rId55"/>
    <p:sldId id="2292" r:id="rId56"/>
    <p:sldId id="230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009051"/>
    <a:srgbClr val="2DB0CC"/>
    <a:srgbClr val="CF181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78"/>
    <p:restoredTop sz="94694"/>
  </p:normalViewPr>
  <p:slideViewPr>
    <p:cSldViewPr snapToGrid="0" snapToObjects="1">
      <p:cViewPr varScale="1">
        <p:scale>
          <a:sx n="152" d="100"/>
          <a:sy n="152" d="100"/>
        </p:scale>
        <p:origin x="7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4/15/24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51</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323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6E3AD0-38D7-4747-B964-255C11827E65}"/>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A60D593-5FE9-D043-B7A9-C3238816CB4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5">
            <a:extLst>
              <a:ext uri="{FF2B5EF4-FFF2-40B4-BE49-F238E27FC236}">
                <a16:creationId xmlns:a16="http://schemas.microsoft.com/office/drawing/2014/main" id="{D15CDB3D-765F-184F-886A-35B20061EF91}"/>
              </a:ext>
            </a:extLst>
          </p:cNvPr>
          <p:cNvPicPr>
            <a:picLocks noChangeAspect="1"/>
          </p:cNvPicPr>
          <p:nvPr userDrawn="1"/>
        </p:nvPicPr>
        <p:blipFill>
          <a:blip r:embed="rId3"/>
          <a:stretch>
            <a:fillRect/>
          </a:stretch>
        </p:blipFill>
        <p:spPr>
          <a:xfrm>
            <a:off x="79314" y="5991730"/>
            <a:ext cx="819812" cy="777039"/>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A5CB908-C9EB-3C48-A8CD-4F75E690F4D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96E718D-244C-3D42-ACF8-6472E022BFE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9CB1035-14F6-5048-88B1-89319B754F99}"/>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0060912-4C38-2E41-A2DB-AA73B7C99F98}"/>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13B99-9CCA-3444-A5C1-0EA3BE745FE2}"/>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75FB6AE-05A8-0D4E-B5CA-39BCE3D66A9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CF40A4A-A2B3-BA44-874D-4EFE6E62DA93}"/>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4/15/24</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CF2A8B-9599-754A-0CEB-DF56DD83A969}"/>
              </a:ext>
            </a:extLst>
          </p:cNvPr>
          <p:cNvPicPr>
            <a:picLocks noChangeAspect="1"/>
          </p:cNvPicPr>
          <p:nvPr/>
        </p:nvPicPr>
        <p:blipFill>
          <a:blip r:embed="rId2"/>
          <a:stretch>
            <a:fillRect/>
          </a:stretch>
        </p:blipFill>
        <p:spPr>
          <a:xfrm>
            <a:off x="0" y="147140"/>
            <a:ext cx="12217876" cy="6621517"/>
          </a:xfrm>
          <a:prstGeom prst="rect">
            <a:avLst/>
          </a:prstGeom>
        </p:spPr>
      </p:pic>
    </p:spTree>
    <p:extLst>
      <p:ext uri="{BB962C8B-B14F-4D97-AF65-F5344CB8AC3E}">
        <p14:creationId xmlns:p14="http://schemas.microsoft.com/office/powerpoint/2010/main" val="300805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pic>
        <p:nvPicPr>
          <p:cNvPr id="5" name="Picture 4">
            <a:extLst>
              <a:ext uri="{FF2B5EF4-FFF2-40B4-BE49-F238E27FC236}">
                <a16:creationId xmlns:a16="http://schemas.microsoft.com/office/drawing/2014/main" id="{26285290-B4B3-4B8B-2173-5E0EC98A39A6}"/>
              </a:ext>
            </a:extLst>
          </p:cNvPr>
          <p:cNvPicPr>
            <a:picLocks noChangeAspect="1"/>
          </p:cNvPicPr>
          <p:nvPr/>
        </p:nvPicPr>
        <p:blipFill>
          <a:blip r:embed="rId2"/>
          <a:stretch>
            <a:fillRect/>
          </a:stretch>
        </p:blipFill>
        <p:spPr>
          <a:xfrm>
            <a:off x="1973630" y="3760144"/>
            <a:ext cx="7772400" cy="2874189"/>
          </a:xfrm>
          <a:prstGeom prst="rect">
            <a:avLst/>
          </a:prstGeom>
        </p:spPr>
      </p:pic>
      <p:sp>
        <p:nvSpPr>
          <p:cNvPr id="7" name="Rectangle 3">
            <a:extLst>
              <a:ext uri="{FF2B5EF4-FFF2-40B4-BE49-F238E27FC236}">
                <a16:creationId xmlns:a16="http://schemas.microsoft.com/office/drawing/2014/main" id="{6D4DE2C9-1025-C77A-1FDC-A5BCCFA2F74A}"/>
              </a:ext>
            </a:extLst>
          </p:cNvPr>
          <p:cNvSpPr txBox="1">
            <a:spLocks noChangeArrowheads="1"/>
          </p:cNvSpPr>
          <p:nvPr/>
        </p:nvSpPr>
        <p:spPr>
          <a:xfrm>
            <a:off x="650475" y="1059735"/>
            <a:ext cx="11279114" cy="2700409"/>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rgbClr val="0000CC"/>
                </a:solidFill>
              </a:rPr>
              <a:t>One common denominator across these 7 goals is income….</a:t>
            </a:r>
            <a:br>
              <a:rPr lang="en-US" sz="4000" dirty="0">
                <a:solidFill>
                  <a:srgbClr val="0000CC"/>
                </a:solidFill>
              </a:rPr>
            </a:br>
            <a:r>
              <a:rPr lang="en-US" sz="4000" dirty="0">
                <a:solidFill>
                  <a:srgbClr val="0000CC"/>
                </a:solidFill>
              </a:rPr>
              <a:t>           You need income to make them happen.</a:t>
            </a:r>
          </a:p>
          <a:p>
            <a:r>
              <a:rPr lang="en-US" sz="4000" dirty="0">
                <a:solidFill>
                  <a:srgbClr val="0000CC"/>
                </a:solidFill>
              </a:rPr>
              <a:t>And – for most of us – our jobs are our primary sources of income.</a:t>
            </a:r>
          </a:p>
          <a:p>
            <a:r>
              <a:rPr lang="en-US" sz="4000" dirty="0">
                <a:solidFill>
                  <a:srgbClr val="0000CC"/>
                </a:solidFill>
              </a:rPr>
              <a:t>Yes, our jobs are important sources of many other issues – happiness, self-esteem, relationships, purpose. </a:t>
            </a:r>
            <a:br>
              <a:rPr lang="en-US" sz="4000" dirty="0">
                <a:solidFill>
                  <a:srgbClr val="0000CC"/>
                </a:solidFill>
              </a:rPr>
            </a:br>
            <a:r>
              <a:rPr lang="en-US" sz="4000" dirty="0">
                <a:solidFill>
                  <a:srgbClr val="0000CC"/>
                </a:solidFill>
              </a:rPr>
              <a:t>           But most of us would not do our jobs for free.</a:t>
            </a:r>
            <a:endParaRPr lang="en-US" sz="3600" dirty="0">
              <a:solidFill>
                <a:srgbClr val="0000CC"/>
              </a:solidFill>
            </a:endParaRPr>
          </a:p>
        </p:txBody>
      </p:sp>
    </p:spTree>
    <p:extLst>
      <p:ext uri="{BB962C8B-B14F-4D97-AF65-F5344CB8AC3E}">
        <p14:creationId xmlns:p14="http://schemas.microsoft.com/office/powerpoint/2010/main" val="2832322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Take a Quick Quiz</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rgbClr val="0000FF"/>
                </a:solidFill>
              </a:rPr>
              <a:t>Please define the following word:</a:t>
            </a:r>
            <a:br>
              <a:rPr lang="en-US" sz="4800" b="1" i="1" dirty="0">
                <a:solidFill>
                  <a:srgbClr val="0000FF"/>
                </a:solidFill>
              </a:rPr>
            </a:br>
            <a:br>
              <a:rPr lang="en-US" sz="4800" b="1" i="1" dirty="0">
                <a:solidFill>
                  <a:srgbClr val="0000FF"/>
                </a:solidFill>
              </a:rPr>
            </a:br>
            <a:r>
              <a:rPr lang="en-US" sz="4800" b="1" i="1" dirty="0">
                <a:solidFill>
                  <a:srgbClr val="0000FF"/>
                </a:solidFill>
              </a:rPr>
              <a:t>VALUES</a:t>
            </a:r>
            <a:br>
              <a:rPr lang="en-US" sz="4800" b="1" i="1" dirty="0">
                <a:solidFill>
                  <a:srgbClr val="0000FF"/>
                </a:solidFill>
              </a:rPr>
            </a:br>
            <a:endParaRPr lang="en-US" sz="4800" b="1" i="1" dirty="0">
              <a:solidFill>
                <a:schemeClr val="accent2">
                  <a:lumMod val="50000"/>
                </a:schemeClr>
              </a:solidFill>
            </a:endParaRPr>
          </a:p>
          <a:p>
            <a:pPr marL="0" indent="0" algn="ctr">
              <a:buNone/>
            </a:pPr>
            <a:r>
              <a:rPr lang="en-US" sz="4800" b="1" i="1" dirty="0">
                <a:solidFill>
                  <a:srgbClr val="C00000"/>
                </a:solidFill>
              </a:rPr>
              <a:t>Now define this word:</a:t>
            </a:r>
            <a:br>
              <a:rPr lang="en-US" sz="4800" b="1" i="1" dirty="0">
                <a:solidFill>
                  <a:srgbClr val="C00000"/>
                </a:solidFill>
              </a:rPr>
            </a:br>
            <a:br>
              <a:rPr lang="en-US" sz="4800" b="1" i="1" dirty="0">
                <a:solidFill>
                  <a:srgbClr val="C00000"/>
                </a:solidFill>
              </a:rPr>
            </a:br>
            <a:r>
              <a:rPr lang="en-US" sz="4800" b="1" i="1" dirty="0">
                <a:solidFill>
                  <a:srgbClr val="C00000"/>
                </a:solidFill>
              </a:rPr>
              <a:t>VALUE</a:t>
            </a:r>
            <a:endParaRPr lang="en-US" sz="4800" dirty="0">
              <a:solidFill>
                <a:srgbClr val="C00000"/>
              </a:solidFill>
            </a:endParaRPr>
          </a:p>
        </p:txBody>
      </p:sp>
      <p:sp>
        <p:nvSpPr>
          <p:cNvPr id="4" name="Hexagon 3">
            <a:extLst>
              <a:ext uri="{FF2B5EF4-FFF2-40B4-BE49-F238E27FC236}">
                <a16:creationId xmlns:a16="http://schemas.microsoft.com/office/drawing/2014/main" id="{73FCF2CD-48E1-EDF1-AFFC-CD2369979C30}"/>
              </a:ext>
            </a:extLst>
          </p:cNvPr>
          <p:cNvSpPr/>
          <p:nvPr/>
        </p:nvSpPr>
        <p:spPr>
          <a:xfrm>
            <a:off x="9259056" y="2357827"/>
            <a:ext cx="2574613" cy="2142345"/>
          </a:xfrm>
          <a:prstGeom prst="hex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Tree>
    <p:extLst>
      <p:ext uri="{BB962C8B-B14F-4D97-AF65-F5344CB8AC3E}">
        <p14:creationId xmlns:p14="http://schemas.microsoft.com/office/powerpoint/2010/main" val="4213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Take a few seconds to ask yourself these 2 questions:</a:t>
            </a:r>
          </a:p>
          <a:p>
            <a:pPr marL="0" indent="0" algn="ctr">
              <a:buNone/>
            </a:pPr>
            <a:endParaRPr lang="en-US" sz="3600" b="1" i="1" dirty="0">
              <a:solidFill>
                <a:srgbClr val="C00000"/>
              </a:solidFill>
            </a:endParaRPr>
          </a:p>
          <a:p>
            <a:pPr marL="0" indent="0" algn="ctr">
              <a:buNone/>
            </a:pPr>
            <a:r>
              <a:rPr lang="en-US" sz="3600" b="1" i="1" dirty="0">
                <a:solidFill>
                  <a:srgbClr val="C00000"/>
                </a:solidFill>
              </a:rPr>
              <a:t>Why Are You in Graduate School?</a:t>
            </a:r>
          </a:p>
          <a:p>
            <a:pPr marL="0" indent="0" algn="ctr">
              <a:buNone/>
            </a:pPr>
            <a:endParaRPr lang="en-US" sz="3600" b="1" i="1" dirty="0">
              <a:solidFill>
                <a:srgbClr val="C00000"/>
              </a:solidFill>
            </a:endParaRPr>
          </a:p>
          <a:p>
            <a:pPr marL="0" indent="0" algn="ctr">
              <a:buNone/>
            </a:pPr>
            <a:r>
              <a:rPr lang="en-US" sz="3600" b="1" i="1" dirty="0">
                <a:solidFill>
                  <a:srgbClr val="C00000"/>
                </a:solidFill>
              </a:rPr>
              <a:t>What will you be doing in 5 years?</a:t>
            </a:r>
          </a:p>
          <a:p>
            <a:pPr marL="0" indent="0" algn="ctr">
              <a:buNone/>
            </a:pPr>
            <a:r>
              <a:rPr lang="en-US" sz="3600" b="1" i="1" dirty="0">
                <a:solidFill>
                  <a:srgbClr val="C00000"/>
                </a:solidFill>
              </a:rPr>
              <a:t>What will you be doing in 20 years?</a:t>
            </a:r>
            <a:endParaRPr lang="en-US" i="1" dirty="0">
              <a:solidFill>
                <a:srgbClr val="C00000"/>
              </a:solidFill>
            </a:endParaRPr>
          </a:p>
        </p:txBody>
      </p:sp>
    </p:spTree>
    <p:extLst>
      <p:ext uri="{BB962C8B-B14F-4D97-AF65-F5344CB8AC3E}">
        <p14:creationId xmlns:p14="http://schemas.microsoft.com/office/powerpoint/2010/main" val="2832873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Why do we think you are here?</a:t>
            </a:r>
            <a:br>
              <a:rPr lang="en-US" sz="3000" b="1" i="1" dirty="0">
                <a:solidFill>
                  <a:srgbClr val="006600"/>
                </a:solidFill>
              </a:rPr>
            </a:br>
            <a:endParaRPr lang="en-US" sz="3000" b="1" i="1" dirty="0">
              <a:solidFill>
                <a:srgbClr val="006600"/>
              </a:solidFill>
            </a:endParaRPr>
          </a:p>
          <a:p>
            <a:pPr marL="0" indent="0" algn="ctr">
              <a:buNone/>
            </a:pPr>
            <a:r>
              <a:rPr lang="en-US" sz="3000" i="1" dirty="0">
                <a:solidFill>
                  <a:srgbClr val="002060"/>
                </a:solidFill>
              </a:rPr>
              <a:t>We think you are in graduate school to leave…</a:t>
            </a:r>
            <a:br>
              <a:rPr lang="en-US" sz="3000" i="1" dirty="0">
                <a:solidFill>
                  <a:srgbClr val="002060"/>
                </a:solidFill>
              </a:rPr>
            </a:br>
            <a:r>
              <a:rPr lang="en-US" sz="3000" i="1" dirty="0">
                <a:solidFill>
                  <a:srgbClr val="002060"/>
                </a:solidFill>
              </a:rPr>
              <a:t>…to transition to a better career and life and future for yourself.</a:t>
            </a:r>
          </a:p>
          <a:p>
            <a:pPr marL="0" indent="0" algn="ctr">
              <a:buNone/>
            </a:pPr>
            <a:endParaRPr lang="en-US" sz="3000" i="1" dirty="0">
              <a:solidFill>
                <a:srgbClr val="002060"/>
              </a:solidFill>
            </a:endParaRPr>
          </a:p>
          <a:p>
            <a:pPr marL="0" indent="0" algn="ctr">
              <a:buNone/>
            </a:pPr>
            <a:r>
              <a:rPr lang="en-US" sz="3000" i="1" dirty="0">
                <a:solidFill>
                  <a:srgbClr val="002060"/>
                </a:solidFill>
              </a:rPr>
              <a:t>We think of graduate school as more purpose-focused than your</a:t>
            </a:r>
            <a:br>
              <a:rPr lang="en-US" sz="3000" i="1" dirty="0">
                <a:solidFill>
                  <a:srgbClr val="002060"/>
                </a:solidFill>
              </a:rPr>
            </a:br>
            <a:r>
              <a:rPr lang="en-US" sz="3000" i="1" dirty="0">
                <a:solidFill>
                  <a:srgbClr val="002060"/>
                </a:solidFill>
              </a:rPr>
              <a:t>undergraduate experience.</a:t>
            </a:r>
            <a:br>
              <a:rPr lang="en-US" sz="3000" i="1" dirty="0">
                <a:solidFill>
                  <a:srgbClr val="002060"/>
                </a:solidFill>
              </a:rPr>
            </a:br>
            <a:br>
              <a:rPr lang="en-US" sz="3000" i="1" dirty="0">
                <a:solidFill>
                  <a:srgbClr val="002060"/>
                </a:solidFill>
              </a:rPr>
            </a:br>
            <a:r>
              <a:rPr lang="en-US" sz="3000" i="1" dirty="0">
                <a:solidFill>
                  <a:srgbClr val="002060"/>
                </a:solidFill>
              </a:rPr>
              <a:t>We want you to be in a better career situation when you leave UL Lafayette than you would have been without your graduate degree.</a:t>
            </a:r>
            <a:endParaRPr lang="en-US" sz="2400" i="1" dirty="0">
              <a:solidFill>
                <a:srgbClr val="002060"/>
              </a:solidFill>
            </a:endParaRPr>
          </a:p>
        </p:txBody>
      </p:sp>
    </p:spTree>
    <p:extLst>
      <p:ext uri="{BB962C8B-B14F-4D97-AF65-F5344CB8AC3E}">
        <p14:creationId xmlns:p14="http://schemas.microsoft.com/office/powerpoint/2010/main" val="3427792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#1	What jobs should you be applying for?</a:t>
            </a:r>
            <a:br>
              <a:rPr lang="en-US" dirty="0"/>
            </a:br>
            <a:endParaRPr lang="en-US" dirty="0"/>
          </a:p>
          <a:p>
            <a:pPr lvl="1"/>
            <a:r>
              <a:rPr lang="en-US" dirty="0">
                <a:solidFill>
                  <a:srgbClr val="C00000"/>
                </a:solidFill>
              </a:rPr>
              <a:t>All of them…all that interest you.</a:t>
            </a:r>
          </a:p>
          <a:p>
            <a:pPr lvl="1"/>
            <a:r>
              <a:rPr lang="en-US" dirty="0">
                <a:solidFill>
                  <a:srgbClr val="C00000"/>
                </a:solidFill>
              </a:rPr>
              <a:t>Do NOT filter yourself out of the job search. If you are interested in a job but aren’t sure if you’re qualified, apply for that job. Let them decide.</a:t>
            </a:r>
          </a:p>
          <a:p>
            <a:pPr lvl="1"/>
            <a:endParaRPr lang="en-US" dirty="0">
              <a:solidFill>
                <a:srgbClr val="C00000"/>
              </a:solidFill>
            </a:endParaRPr>
          </a:p>
          <a:p>
            <a:pPr lvl="1"/>
            <a:r>
              <a:rPr lang="en-US" dirty="0">
                <a:solidFill>
                  <a:srgbClr val="C00000"/>
                </a:solidFill>
              </a:rPr>
              <a:t>Many job announcements are aspirational. In reality, recruiters may be happy if they find someone who meets 75% of the qualifications.</a:t>
            </a:r>
          </a:p>
          <a:p>
            <a:pPr lvl="1"/>
            <a:endParaRPr lang="en-US" dirty="0">
              <a:solidFill>
                <a:srgbClr val="C00000"/>
              </a:solidFill>
            </a:endParaRPr>
          </a:p>
          <a:p>
            <a:pPr lvl="1"/>
            <a:r>
              <a:rPr lang="en-US" dirty="0">
                <a:solidFill>
                  <a:srgbClr val="C00000"/>
                </a:solidFill>
              </a:rPr>
              <a:t>Always assume that you are the one making the decision. Assume that you are interviewing the company as much as they are interviewing you.</a:t>
            </a:r>
            <a:endParaRPr lang="en-US" dirty="0">
              <a:solidFill>
                <a:srgbClr val="006600"/>
              </a:solidFill>
            </a:endParaRPr>
          </a:p>
        </p:txBody>
      </p:sp>
    </p:spTree>
    <p:extLst>
      <p:ext uri="{BB962C8B-B14F-4D97-AF65-F5344CB8AC3E}">
        <p14:creationId xmlns:p14="http://schemas.microsoft.com/office/powerpoint/2010/main" val="3505356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#2	What should you look for in a job?</a:t>
            </a:r>
            <a:br>
              <a:rPr lang="en-US" dirty="0"/>
            </a:br>
            <a:endParaRPr lang="en-US" dirty="0"/>
          </a:p>
          <a:p>
            <a:pPr lvl="1"/>
            <a:r>
              <a:rPr lang="en-US" dirty="0">
                <a:solidFill>
                  <a:srgbClr val="C00000"/>
                </a:solidFill>
              </a:rPr>
              <a:t>Consider all of the financial &amp; non-financial rewards.</a:t>
            </a:r>
          </a:p>
          <a:p>
            <a:pPr lvl="2"/>
            <a:r>
              <a:rPr lang="en-US" dirty="0">
                <a:solidFill>
                  <a:srgbClr val="C00000"/>
                </a:solidFill>
              </a:rPr>
              <a:t>What are non-financial rewards (or, non-salary rewards):</a:t>
            </a:r>
          </a:p>
          <a:p>
            <a:pPr lvl="3"/>
            <a:r>
              <a:rPr lang="en-US" dirty="0">
                <a:solidFill>
                  <a:srgbClr val="C00000"/>
                </a:solidFill>
              </a:rPr>
              <a:t>Location, culture, family, expectations</a:t>
            </a:r>
          </a:p>
          <a:p>
            <a:pPr lvl="3"/>
            <a:r>
              <a:rPr lang="en-US" dirty="0">
                <a:solidFill>
                  <a:srgbClr val="C00000"/>
                </a:solidFill>
              </a:rPr>
              <a:t>Will the company pay for your training or certification?</a:t>
            </a:r>
          </a:p>
          <a:p>
            <a:pPr lvl="3"/>
            <a:r>
              <a:rPr lang="en-US" dirty="0">
                <a:solidFill>
                  <a:srgbClr val="C00000"/>
                </a:solidFill>
              </a:rPr>
              <a:t>Consider all benefits…health care, retirement, tuition forgiveness</a:t>
            </a:r>
            <a:br>
              <a:rPr lang="en-US" dirty="0">
                <a:solidFill>
                  <a:srgbClr val="C00000"/>
                </a:solidFill>
              </a:rPr>
            </a:br>
            <a:endParaRPr lang="en-US" dirty="0">
              <a:solidFill>
                <a:srgbClr val="C00000"/>
              </a:solidFill>
            </a:endParaRPr>
          </a:p>
          <a:p>
            <a:pPr lvl="1"/>
            <a:r>
              <a:rPr lang="en-US" dirty="0">
                <a:solidFill>
                  <a:srgbClr val="C00000"/>
                </a:solidFill>
              </a:rPr>
              <a:t>Consider the short-term and the long-term.</a:t>
            </a:r>
          </a:p>
          <a:p>
            <a:pPr lvl="2"/>
            <a:r>
              <a:rPr lang="en-US" dirty="0">
                <a:solidFill>
                  <a:srgbClr val="C00000"/>
                </a:solidFill>
              </a:rPr>
              <a:t>Should you work for a high-profile, high-stress firm for 2 years to build your resume?</a:t>
            </a:r>
          </a:p>
          <a:p>
            <a:pPr lvl="2"/>
            <a:r>
              <a:rPr lang="en-US" dirty="0">
                <a:solidFill>
                  <a:srgbClr val="C00000"/>
                </a:solidFill>
              </a:rPr>
              <a:t>What opportunities does this job prepare you for?</a:t>
            </a:r>
            <a:br>
              <a:rPr lang="en-US" dirty="0">
                <a:solidFill>
                  <a:srgbClr val="C00000"/>
                </a:solidFill>
              </a:rPr>
            </a:br>
            <a:endParaRPr lang="en-US" dirty="0">
              <a:solidFill>
                <a:srgbClr val="C00000"/>
              </a:solidFill>
            </a:endParaRPr>
          </a:p>
          <a:p>
            <a:pPr lvl="1"/>
            <a:r>
              <a:rPr lang="en-US" dirty="0">
                <a:solidFill>
                  <a:srgbClr val="C00000"/>
                </a:solidFill>
              </a:rPr>
              <a:t>Whatever you do, have a plan for how this job fits into your long-term career</a:t>
            </a:r>
            <a:endParaRPr lang="en-US" dirty="0">
              <a:solidFill>
                <a:srgbClr val="006600"/>
              </a:solidFill>
            </a:endParaRPr>
          </a:p>
        </p:txBody>
      </p:sp>
    </p:spTree>
    <p:extLst>
      <p:ext uri="{BB962C8B-B14F-4D97-AF65-F5344CB8AC3E}">
        <p14:creationId xmlns:p14="http://schemas.microsoft.com/office/powerpoint/2010/main" val="1648811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lnSpcReduction="10000"/>
          </a:bodyPr>
          <a:lstStyle/>
          <a:p>
            <a:pPr marL="0" indent="0">
              <a:buNone/>
            </a:pPr>
            <a:r>
              <a:rPr lang="en-US" dirty="0"/>
              <a:t>#3	Should I negotiate my salary? If so, how?</a:t>
            </a:r>
            <a:br>
              <a:rPr lang="en-US" dirty="0"/>
            </a:br>
            <a:endParaRPr lang="en-US" dirty="0"/>
          </a:p>
          <a:p>
            <a:pPr lvl="1"/>
            <a:r>
              <a:rPr lang="en-US" dirty="0">
                <a:solidFill>
                  <a:srgbClr val="C00000"/>
                </a:solidFill>
              </a:rPr>
              <a:t>YES!!!</a:t>
            </a:r>
          </a:p>
          <a:p>
            <a:pPr lvl="2"/>
            <a:r>
              <a:rPr lang="en-US" dirty="0">
                <a:solidFill>
                  <a:srgbClr val="C00000"/>
                </a:solidFill>
              </a:rPr>
              <a:t>You should all always negotiate your salary.</a:t>
            </a:r>
          </a:p>
          <a:p>
            <a:pPr lvl="3"/>
            <a:r>
              <a:rPr lang="en-US" dirty="0">
                <a:solidFill>
                  <a:srgbClr val="C00000"/>
                </a:solidFill>
              </a:rPr>
              <a:t>There is never any harm in asking for 5-10% more salary</a:t>
            </a:r>
          </a:p>
          <a:p>
            <a:pPr lvl="3"/>
            <a:r>
              <a:rPr lang="en-US" dirty="0">
                <a:solidFill>
                  <a:srgbClr val="C00000"/>
                </a:solidFill>
              </a:rPr>
              <a:t>Asking for 15%+ might begin to get risky…but you have to ask for what you’re worth.</a:t>
            </a:r>
          </a:p>
          <a:p>
            <a:pPr lvl="4"/>
            <a:r>
              <a:rPr lang="en-US" dirty="0">
                <a:solidFill>
                  <a:srgbClr val="C00000"/>
                </a:solidFill>
              </a:rPr>
              <a:t>You can figure out what you’re worth by asking anyone and everyone what you should be earning.</a:t>
            </a:r>
          </a:p>
          <a:p>
            <a:pPr lvl="2"/>
            <a:endParaRPr lang="en-US" dirty="0">
              <a:solidFill>
                <a:srgbClr val="C00000"/>
              </a:solidFill>
            </a:endParaRPr>
          </a:p>
          <a:p>
            <a:pPr lvl="2"/>
            <a:r>
              <a:rPr lang="en-US" dirty="0">
                <a:solidFill>
                  <a:srgbClr val="C00000"/>
                </a:solidFill>
              </a:rPr>
              <a:t>I have had 4 academic jobs. Each time, I was told in the interviewing process that they did not negotiate salary. Each time, I asked for more salary. 3 out of 4 times I got more salary.</a:t>
            </a:r>
            <a:br>
              <a:rPr lang="en-US" dirty="0">
                <a:solidFill>
                  <a:srgbClr val="C00000"/>
                </a:solidFill>
              </a:rPr>
            </a:br>
            <a:endParaRPr lang="en-US" dirty="0">
              <a:solidFill>
                <a:srgbClr val="C00000"/>
              </a:solidFill>
            </a:endParaRPr>
          </a:p>
          <a:p>
            <a:pPr lvl="2"/>
            <a:r>
              <a:rPr lang="en-US" dirty="0">
                <a:solidFill>
                  <a:srgbClr val="C00000"/>
                </a:solidFill>
              </a:rPr>
              <a:t>You can negotiate anything…not just salary.</a:t>
            </a:r>
          </a:p>
          <a:p>
            <a:pPr lvl="3"/>
            <a:r>
              <a:rPr lang="en-US" dirty="0">
                <a:solidFill>
                  <a:srgbClr val="C00000"/>
                </a:solidFill>
              </a:rPr>
              <a:t>Everyone: Time-off, vacation, work-from-home, continuing education…</a:t>
            </a:r>
          </a:p>
          <a:p>
            <a:pPr lvl="3"/>
            <a:r>
              <a:rPr lang="en-US" dirty="0">
                <a:solidFill>
                  <a:srgbClr val="C00000"/>
                </a:solidFill>
              </a:rPr>
              <a:t>Academics: Lab-funding, course load, summer pay, travel money…</a:t>
            </a:r>
          </a:p>
        </p:txBody>
      </p:sp>
    </p:spTree>
    <p:extLst>
      <p:ext uri="{BB962C8B-B14F-4D97-AF65-F5344CB8AC3E}">
        <p14:creationId xmlns:p14="http://schemas.microsoft.com/office/powerpoint/2010/main" val="3043325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#3	Should I negotiate my salary? If so, how?</a:t>
            </a:r>
            <a:br>
              <a:rPr lang="en-US" dirty="0"/>
            </a:br>
            <a:endParaRPr lang="en-US" dirty="0"/>
          </a:p>
          <a:p>
            <a:pPr lvl="1"/>
            <a:r>
              <a:rPr lang="en-US" dirty="0">
                <a:solidFill>
                  <a:srgbClr val="C00000"/>
                </a:solidFill>
              </a:rPr>
              <a:t>Remember that there will be multiple people or divisions responsible for structuring your hiring package:</a:t>
            </a:r>
          </a:p>
          <a:p>
            <a:pPr lvl="1"/>
            <a:endParaRPr lang="en-US" dirty="0">
              <a:solidFill>
                <a:srgbClr val="C00000"/>
              </a:solidFill>
            </a:endParaRPr>
          </a:p>
          <a:p>
            <a:pPr lvl="2"/>
            <a:r>
              <a:rPr lang="en-US" dirty="0">
                <a:solidFill>
                  <a:srgbClr val="C00000"/>
                </a:solidFill>
              </a:rPr>
              <a:t>Human Resources: Responsible for following rules and policies and taking care of the process</a:t>
            </a:r>
          </a:p>
          <a:p>
            <a:pPr lvl="2"/>
            <a:r>
              <a:rPr lang="en-US" dirty="0">
                <a:solidFill>
                  <a:srgbClr val="C00000"/>
                </a:solidFill>
              </a:rPr>
              <a:t>Your Future Boss: Responsible for hiring you to make the firm or institution better</a:t>
            </a:r>
            <a:br>
              <a:rPr lang="en-US" dirty="0">
                <a:solidFill>
                  <a:srgbClr val="C00000"/>
                </a:solidFill>
              </a:rPr>
            </a:br>
            <a:endParaRPr lang="en-US" dirty="0">
              <a:solidFill>
                <a:srgbClr val="C00000"/>
              </a:solidFill>
            </a:endParaRPr>
          </a:p>
          <a:p>
            <a:pPr lvl="2"/>
            <a:r>
              <a:rPr lang="en-US" dirty="0">
                <a:solidFill>
                  <a:srgbClr val="C00000"/>
                </a:solidFill>
              </a:rPr>
              <a:t>By identifying who is in charge in the process and who has the power, you can determine with whom you should be negotiating.</a:t>
            </a:r>
          </a:p>
        </p:txBody>
      </p:sp>
    </p:spTree>
    <p:extLst>
      <p:ext uri="{BB962C8B-B14F-4D97-AF65-F5344CB8AC3E}">
        <p14:creationId xmlns:p14="http://schemas.microsoft.com/office/powerpoint/2010/main" val="2966461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fontScale="92500" lnSpcReduction="10000"/>
          </a:bodyPr>
          <a:lstStyle/>
          <a:p>
            <a:pPr marL="0" indent="0">
              <a:buNone/>
            </a:pPr>
            <a:r>
              <a:rPr lang="en-US" dirty="0"/>
              <a:t>#4	How do I get the company to notice me?</a:t>
            </a:r>
            <a:br>
              <a:rPr lang="en-US" dirty="0"/>
            </a:br>
            <a:endParaRPr lang="en-US" dirty="0"/>
          </a:p>
          <a:p>
            <a:pPr lvl="1"/>
            <a:r>
              <a:rPr lang="en-US" dirty="0">
                <a:solidFill>
                  <a:srgbClr val="C00000"/>
                </a:solidFill>
              </a:rPr>
              <a:t>If you are applying for an industry job, assume the first review of your resume will be done by a computer</a:t>
            </a:r>
          </a:p>
          <a:p>
            <a:pPr lvl="2"/>
            <a:r>
              <a:rPr lang="en-US" dirty="0">
                <a:solidFill>
                  <a:srgbClr val="C00000"/>
                </a:solidFill>
              </a:rPr>
              <a:t>Make sure your application is complete</a:t>
            </a:r>
          </a:p>
          <a:p>
            <a:pPr lvl="2"/>
            <a:r>
              <a:rPr lang="en-US" dirty="0">
                <a:solidFill>
                  <a:srgbClr val="C00000"/>
                </a:solidFill>
              </a:rPr>
              <a:t>Make sure your application is easily searchable</a:t>
            </a:r>
          </a:p>
          <a:p>
            <a:pPr lvl="3"/>
            <a:r>
              <a:rPr lang="en-US" dirty="0">
                <a:solidFill>
                  <a:srgbClr val="C00000"/>
                </a:solidFill>
              </a:rPr>
              <a:t>Use keywords, both for the power verbs and the accomplishments</a:t>
            </a:r>
            <a:br>
              <a:rPr lang="en-US" dirty="0">
                <a:solidFill>
                  <a:srgbClr val="C00000"/>
                </a:solidFill>
              </a:rPr>
            </a:br>
            <a:endParaRPr lang="en-US" dirty="0">
              <a:solidFill>
                <a:srgbClr val="C00000"/>
              </a:solidFill>
            </a:endParaRPr>
          </a:p>
          <a:p>
            <a:pPr lvl="1"/>
            <a:r>
              <a:rPr lang="en-US" dirty="0">
                <a:solidFill>
                  <a:srgbClr val="C00000"/>
                </a:solidFill>
              </a:rPr>
              <a:t>Write a relevant cover letter.</a:t>
            </a:r>
          </a:p>
          <a:p>
            <a:pPr lvl="2"/>
            <a:r>
              <a:rPr lang="en-US" dirty="0">
                <a:solidFill>
                  <a:srgbClr val="C00000"/>
                </a:solidFill>
              </a:rPr>
              <a:t>My standard cover letter might have 8 paragraphs in it. 5 of these would always be the same, 3 would be (minimally) tailored to the company.</a:t>
            </a:r>
          </a:p>
          <a:p>
            <a:pPr lvl="3"/>
            <a:r>
              <a:rPr lang="en-US" dirty="0">
                <a:solidFill>
                  <a:srgbClr val="C00000"/>
                </a:solidFill>
              </a:rPr>
              <a:t>Keep your cover letter to less than 2 pages.</a:t>
            </a:r>
            <a:br>
              <a:rPr lang="en-US" dirty="0">
                <a:solidFill>
                  <a:srgbClr val="C00000"/>
                </a:solidFill>
              </a:rPr>
            </a:br>
            <a:endParaRPr lang="en-US" dirty="0">
              <a:solidFill>
                <a:srgbClr val="C00000"/>
              </a:solidFill>
            </a:endParaRPr>
          </a:p>
          <a:p>
            <a:pPr lvl="1"/>
            <a:r>
              <a:rPr lang="en-US" dirty="0">
                <a:solidFill>
                  <a:srgbClr val="C00000"/>
                </a:solidFill>
              </a:rPr>
              <a:t>Use your contacts….use your faculty’s contacts.</a:t>
            </a:r>
          </a:p>
          <a:p>
            <a:pPr lvl="2"/>
            <a:r>
              <a:rPr lang="en-US" dirty="0">
                <a:solidFill>
                  <a:srgbClr val="C00000"/>
                </a:solidFill>
              </a:rPr>
              <a:t>The processes generally ensure that every application is treated equally…at least first</a:t>
            </a:r>
          </a:p>
          <a:p>
            <a:pPr lvl="2"/>
            <a:r>
              <a:rPr lang="en-US" dirty="0">
                <a:solidFill>
                  <a:srgbClr val="C00000"/>
                </a:solidFill>
              </a:rPr>
              <a:t>Once you make the first cut, a simple email from your contacts to the recruiting committee can simply serve as a “be on the lookout for this application” notice.</a:t>
            </a:r>
          </a:p>
        </p:txBody>
      </p:sp>
    </p:spTree>
    <p:extLst>
      <p:ext uri="{BB962C8B-B14F-4D97-AF65-F5344CB8AC3E}">
        <p14:creationId xmlns:p14="http://schemas.microsoft.com/office/powerpoint/2010/main" val="1683513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243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5AC9C4-054D-C808-11CC-8E09502630AA}"/>
              </a:ext>
            </a:extLst>
          </p:cNvPr>
          <p:cNvPicPr>
            <a:picLocks noChangeAspect="1"/>
          </p:cNvPicPr>
          <p:nvPr/>
        </p:nvPicPr>
        <p:blipFill>
          <a:blip r:embed="rId2"/>
          <a:stretch>
            <a:fillRect/>
          </a:stretch>
        </p:blipFill>
        <p:spPr>
          <a:xfrm>
            <a:off x="1031863" y="0"/>
            <a:ext cx="9091326" cy="6857999"/>
          </a:xfrm>
          <a:prstGeom prst="rect">
            <a:avLst/>
          </a:prstGeom>
        </p:spPr>
      </p:pic>
    </p:spTree>
    <p:extLst>
      <p:ext uri="{BB962C8B-B14F-4D97-AF65-F5344CB8AC3E}">
        <p14:creationId xmlns:p14="http://schemas.microsoft.com/office/powerpoint/2010/main" val="73375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1150371" y="-744842"/>
            <a:ext cx="8996937" cy="7399978"/>
          </a:xfrm>
          <a:prstGeom prst="rect">
            <a:avLst/>
          </a:prstGeom>
        </p:spPr>
      </p:pic>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a:extLst>
              <a:ext uri="{FF2B5EF4-FFF2-40B4-BE49-F238E27FC236}">
                <a16:creationId xmlns:a16="http://schemas.microsoft.com/office/drawing/2014/main" id="{B3BA7163-93AE-C44A-B9E8-AD7E9D1A34EC}"/>
              </a:ext>
            </a:extLst>
          </p:cNvPr>
          <p:cNvSpPr/>
          <p:nvPr/>
        </p:nvSpPr>
        <p:spPr>
          <a:xfrm>
            <a:off x="2791645" y="260393"/>
            <a:ext cx="5946628" cy="1762188"/>
          </a:xfrm>
          <a:prstGeom prst="roundRect">
            <a:avLst/>
          </a:prstGeom>
          <a:solidFill>
            <a:schemeClr val="accent6">
              <a:lumMod val="20000"/>
              <a:lumOff val="80000"/>
            </a:schemeClr>
          </a:solidFill>
          <a:ln w="889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6600"/>
                </a:solidFill>
              </a:rPr>
              <a:t>How Will Your Career Choices</a:t>
            </a:r>
          </a:p>
          <a:p>
            <a:pPr algn="ctr"/>
            <a:r>
              <a:rPr lang="en-US" sz="3400" b="1" dirty="0">
                <a:solidFill>
                  <a:srgbClr val="006600"/>
                </a:solidFill>
              </a:rPr>
              <a:t> Impact Your Financial Planning?</a:t>
            </a:r>
          </a:p>
        </p:txBody>
      </p:sp>
    </p:spTree>
    <p:extLst>
      <p:ext uri="{BB962C8B-B14F-4D97-AF65-F5344CB8AC3E}">
        <p14:creationId xmlns:p14="http://schemas.microsoft.com/office/powerpoint/2010/main" val="3578699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Strategies &amp; Thinking for Success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What are your career goals?</a:t>
            </a:r>
          </a:p>
          <a:p>
            <a:pPr marL="0" indent="0" algn="ctr">
              <a:buNone/>
            </a:pPr>
            <a:endParaRPr lang="en-US" sz="3600" b="1" i="1" dirty="0">
              <a:solidFill>
                <a:srgbClr val="006600"/>
              </a:solidFill>
            </a:endParaRPr>
          </a:p>
          <a:p>
            <a:pPr marL="0" indent="0" algn="ctr">
              <a:buNone/>
            </a:pPr>
            <a:r>
              <a:rPr lang="en-US" sz="3600" b="1" i="1" dirty="0">
                <a:solidFill>
                  <a:srgbClr val="006600"/>
                </a:solidFill>
              </a:rPr>
              <a:t>What do you expect to be your job or career in 5 years?</a:t>
            </a:r>
          </a:p>
          <a:p>
            <a:pPr marL="0" indent="0" algn="ctr">
              <a:buNone/>
            </a:pPr>
            <a:endParaRPr lang="en-US" sz="3600" b="1" i="1" dirty="0">
              <a:solidFill>
                <a:srgbClr val="006600"/>
              </a:solidFill>
            </a:endParaRPr>
          </a:p>
          <a:p>
            <a:pPr marL="0" indent="0" algn="ctr">
              <a:buNone/>
            </a:pPr>
            <a:r>
              <a:rPr lang="en-US" sz="3600" b="1" i="1" dirty="0">
                <a:solidFill>
                  <a:srgbClr val="006600"/>
                </a:solidFill>
              </a:rPr>
              <a:t>What career advice do you have for others?</a:t>
            </a:r>
          </a:p>
        </p:txBody>
      </p:sp>
    </p:spTree>
    <p:extLst>
      <p:ext uri="{BB962C8B-B14F-4D97-AF65-F5344CB8AC3E}">
        <p14:creationId xmlns:p14="http://schemas.microsoft.com/office/powerpoint/2010/main" val="4002793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Job After Graduation?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0"/>
              </a:spcBef>
              <a:spcAft>
                <a:spcPts val="0"/>
              </a:spcAft>
              <a:buFont typeface="Symbol" pitchFamily="2" charset="2"/>
              <a:buChar char=""/>
            </a:pPr>
            <a: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What is your ideal job and job description?</a:t>
            </a:r>
            <a:b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br>
            <a:endParaRPr lang="en-US" sz="3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Where will you be living?</a:t>
            </a:r>
            <a:b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br>
            <a:endParaRPr lang="en-US" sz="3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Who are you with? What is your family situation?</a:t>
            </a:r>
            <a:b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br>
            <a:endPar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What are you working towards? </a:t>
            </a:r>
            <a:b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br>
            <a:r>
              <a:rPr lang="en-US" sz="32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What will your job be in 3-5 years?</a:t>
            </a:r>
            <a:r>
              <a:rPr lang="en-US" sz="3200" b="1" dirty="0">
                <a:solidFill>
                  <a:srgbClr val="002060"/>
                </a:solidFill>
                <a:effectLst/>
                <a:latin typeface="Calibri" panose="020F0502020204030204" pitchFamily="34" charset="0"/>
                <a:cs typeface="Calibri" panose="020F0502020204030204" pitchFamily="34" charset="0"/>
              </a:rPr>
              <a:t> </a:t>
            </a:r>
            <a:endParaRPr lang="en-US" sz="3200" b="1" i="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3737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a:t>
            </a:r>
            <a:r>
              <a:rPr lang="en-US" b="1">
                <a:solidFill>
                  <a:schemeClr val="bg1"/>
                </a:solidFill>
                <a:latin typeface="Calibri" panose="020F0502020204030204" pitchFamily="34" charset="0"/>
                <a:cs typeface="Calibri" panose="020F0502020204030204" pitchFamily="34" charset="0"/>
              </a:rPr>
              <a:t>Plan B?</a:t>
            </a:r>
            <a:endParaRPr lang="en-US" b="1" dirty="0">
              <a:solidFill>
                <a:schemeClr val="bg1"/>
              </a:solidFill>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511F1322-7B36-8EE2-6CF3-3F6A35D22E73}"/>
              </a:ext>
            </a:extLst>
          </p:cNvPr>
          <p:cNvSpPr txBox="1">
            <a:spLocks noChangeArrowheads="1"/>
          </p:cNvSpPr>
          <p:nvPr/>
        </p:nvSpPr>
        <p:spPr bwMode="auto">
          <a:xfrm>
            <a:off x="838200" y="1431925"/>
            <a:ext cx="10670628" cy="4466257"/>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What If Your Plan A Doesn’t Happen?</a:t>
            </a: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What Becomes Important to You?</a:t>
            </a: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What Are Your Short-Term Possibilities?</a:t>
            </a:r>
            <a:br>
              <a:rPr lang="en-US" b="1" dirty="0">
                <a:solidFill>
                  <a:schemeClr val="bg1"/>
                </a:solidFill>
                <a:latin typeface="Calibri" panose="020F0502020204030204" pitchFamily="34" charset="0"/>
                <a:cs typeface="Calibri" panose="020F0502020204030204" pitchFamily="34" charset="0"/>
              </a:rPr>
            </a:b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What is Ys Your Ideal Plan B?</a:t>
            </a:r>
          </a:p>
        </p:txBody>
      </p:sp>
    </p:spTree>
    <p:extLst>
      <p:ext uri="{BB962C8B-B14F-4D97-AF65-F5344CB8AC3E}">
        <p14:creationId xmlns:p14="http://schemas.microsoft.com/office/powerpoint/2010/main" val="371661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a:t>
            </a:r>
            <a:r>
              <a:rPr lang="en-US" b="1">
                <a:solidFill>
                  <a:schemeClr val="bg1"/>
                </a:solidFill>
                <a:latin typeface="Calibri" panose="020F0502020204030204" pitchFamily="34" charset="0"/>
                <a:cs typeface="Calibri" panose="020F0502020204030204" pitchFamily="34" charset="0"/>
              </a:rPr>
              <a:t>Plan B?</a:t>
            </a:r>
            <a:endParaRPr lang="en-US" b="1" dirty="0">
              <a:solidFill>
                <a:schemeClr val="bg1"/>
              </a:solidFill>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511F1322-7B36-8EE2-6CF3-3F6A35D22E73}"/>
              </a:ext>
            </a:extLst>
          </p:cNvPr>
          <p:cNvSpPr txBox="1">
            <a:spLocks noChangeArrowheads="1"/>
          </p:cNvSpPr>
          <p:nvPr/>
        </p:nvSpPr>
        <p:spPr bwMode="auto">
          <a:xfrm>
            <a:off x="838200" y="1431925"/>
            <a:ext cx="10670628" cy="4466257"/>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buFont typeface="Arial" panose="020B0604020202020204" pitchFamily="34" charset="0"/>
              <a:buChar char="•"/>
            </a:pPr>
            <a:endParaRPr lang="en-US" sz="2500" b="1" i="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could go wrong with the above Plan A? What is the biggest threat?</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is your back-up job and job description?  What is your ideal Plan B?</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can you control? What can you do today to make sure this Plan B is an option?</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can you do with your Plan B in the short-term to get to a better plan in 3-5 years?</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resources or help will you need to make this Plan B an option?</a:t>
            </a:r>
            <a:endParaRPr lang="en-US" sz="25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714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i="1" dirty="0">
              <a:solidFill>
                <a:srgbClr val="006600"/>
              </a:solidFill>
            </a:endParaRPr>
          </a:p>
          <a:p>
            <a:pPr marL="0" indent="0" algn="ctr">
              <a:buNone/>
            </a:pPr>
            <a:r>
              <a:rPr lang="en-US" sz="3600" b="1" i="1" dirty="0">
                <a:solidFill>
                  <a:srgbClr val="006600"/>
                </a:solidFill>
              </a:rPr>
              <a:t>How early should I be career planning? </a:t>
            </a:r>
          </a:p>
          <a:p>
            <a:pPr marL="0" indent="0" algn="ctr">
              <a:buNone/>
            </a:pPr>
            <a:endParaRPr lang="en-US" sz="3600" b="1" i="1" dirty="0">
              <a:solidFill>
                <a:srgbClr val="006600"/>
              </a:solidFill>
            </a:endParaRPr>
          </a:p>
          <a:p>
            <a:pPr marL="0" indent="0" algn="ctr">
              <a:buNone/>
            </a:pPr>
            <a:r>
              <a:rPr lang="en-US" sz="3600" b="1" i="1" dirty="0">
                <a:solidFill>
                  <a:srgbClr val="006600"/>
                </a:solidFill>
              </a:rPr>
              <a:t>How much of my time can I</a:t>
            </a:r>
            <a:br>
              <a:rPr lang="en-US" sz="3600" b="1" i="1" dirty="0">
                <a:solidFill>
                  <a:srgbClr val="006600"/>
                </a:solidFill>
              </a:rPr>
            </a:br>
            <a:r>
              <a:rPr lang="en-US" sz="3600" b="1" i="1" dirty="0">
                <a:solidFill>
                  <a:srgbClr val="006600"/>
                </a:solidFill>
              </a:rPr>
              <a:t> expect to spend career planning? </a:t>
            </a:r>
          </a:p>
        </p:txBody>
      </p:sp>
    </p:spTree>
    <p:extLst>
      <p:ext uri="{BB962C8B-B14F-4D97-AF65-F5344CB8AC3E}">
        <p14:creationId xmlns:p14="http://schemas.microsoft.com/office/powerpoint/2010/main" val="1887055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2060"/>
                </a:solidFill>
              </a:rPr>
              <a:t>What would I do if I found out that my career isn't the one for me?</a:t>
            </a:r>
          </a:p>
          <a:p>
            <a:pPr marL="0" indent="0" algn="ctr">
              <a:buNone/>
            </a:pPr>
            <a:endParaRPr lang="en-US" b="1" i="1" dirty="0">
              <a:solidFill>
                <a:srgbClr val="002060"/>
              </a:solidFill>
            </a:endParaRPr>
          </a:p>
          <a:p>
            <a:pPr marL="0" indent="0" algn="ctr">
              <a:buNone/>
            </a:pPr>
            <a:r>
              <a:rPr lang="en-US" b="1" i="1" dirty="0">
                <a:solidFill>
                  <a:srgbClr val="002060"/>
                </a:solidFill>
              </a:rPr>
              <a:t>For example…Given the downturn in the oil and gas industry which has been a major employer of many geoscientists in the past decade, I really don't know the pathway to follow with a degree in geology as employment in the field has really been on the decline. </a:t>
            </a:r>
          </a:p>
          <a:p>
            <a:pPr marL="0" indent="0" algn="ctr">
              <a:buNone/>
            </a:pPr>
            <a:endParaRPr lang="en-US" b="1" i="1" dirty="0">
              <a:solidFill>
                <a:srgbClr val="002060"/>
              </a:solidFill>
            </a:endParaRPr>
          </a:p>
          <a:p>
            <a:pPr marL="0" indent="0" algn="ctr">
              <a:buNone/>
            </a:pPr>
            <a:r>
              <a:rPr lang="en-US" b="1" i="1" dirty="0">
                <a:solidFill>
                  <a:srgbClr val="C00000"/>
                </a:solidFill>
              </a:rPr>
              <a:t>How and when do I know that I need to </a:t>
            </a:r>
            <a:br>
              <a:rPr lang="en-US" b="1" i="1" dirty="0">
                <a:solidFill>
                  <a:srgbClr val="C00000"/>
                </a:solidFill>
              </a:rPr>
            </a:br>
            <a:r>
              <a:rPr lang="en-US" b="1" i="1" dirty="0">
                <a:solidFill>
                  <a:srgbClr val="C00000"/>
                </a:solidFill>
              </a:rPr>
              <a:t>make a career change or transition?</a:t>
            </a:r>
          </a:p>
          <a:p>
            <a:pPr marL="0" indent="0" algn="ctr">
              <a:buNone/>
            </a:pPr>
            <a:endParaRPr lang="en-US" b="1" i="1" dirty="0">
              <a:solidFill>
                <a:srgbClr val="002060"/>
              </a:solidFill>
            </a:endParaRPr>
          </a:p>
        </p:txBody>
      </p:sp>
    </p:spTree>
    <p:extLst>
      <p:ext uri="{BB962C8B-B14F-4D97-AF65-F5344CB8AC3E}">
        <p14:creationId xmlns:p14="http://schemas.microsoft.com/office/powerpoint/2010/main" val="2520533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3600" b="1" i="1" dirty="0">
              <a:solidFill>
                <a:srgbClr val="0000CC"/>
              </a:solidFill>
            </a:endParaRPr>
          </a:p>
          <a:p>
            <a:pPr marL="0" indent="0" algn="ctr">
              <a:buNone/>
            </a:pPr>
            <a:r>
              <a:rPr lang="en-US" sz="3600" b="1" i="1" dirty="0">
                <a:solidFill>
                  <a:srgbClr val="0000CC"/>
                </a:solidFill>
              </a:rPr>
              <a:t>What should I do?</a:t>
            </a:r>
            <a:endParaRPr lang="en-US" sz="2300" b="1" i="1" dirty="0">
              <a:solidFill>
                <a:srgbClr val="C00000"/>
              </a:solidFill>
            </a:endParaRPr>
          </a:p>
        </p:txBody>
      </p:sp>
    </p:spTree>
    <p:extLst>
      <p:ext uri="{BB962C8B-B14F-4D97-AF65-F5344CB8AC3E}">
        <p14:creationId xmlns:p14="http://schemas.microsoft.com/office/powerpoint/2010/main" val="1140374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2000" b="1" i="1" dirty="0">
              <a:solidFill>
                <a:srgbClr val="0000CC"/>
              </a:solidFill>
            </a:endParaRPr>
          </a:p>
          <a:p>
            <a:pPr marL="0" indent="0" algn="ctr">
              <a:buNone/>
            </a:pPr>
            <a:r>
              <a:rPr lang="en-US" sz="2000" b="1" i="1" dirty="0">
                <a:solidFill>
                  <a:srgbClr val="0000CC"/>
                </a:solidFill>
              </a:rPr>
              <a:t>What should I do?</a:t>
            </a:r>
          </a:p>
          <a:p>
            <a:pPr marL="0" indent="0" algn="ctr">
              <a:buNone/>
            </a:pPr>
            <a:endParaRPr lang="en-US" sz="1200" b="1" i="1" dirty="0">
              <a:solidFill>
                <a:srgbClr val="C00000"/>
              </a:solidFill>
            </a:endParaRPr>
          </a:p>
          <a:p>
            <a:pPr marL="0" indent="0" algn="ctr">
              <a:buNone/>
            </a:pPr>
            <a:r>
              <a:rPr lang="en-US" sz="2300" b="1" i="1" dirty="0">
                <a:solidFill>
                  <a:srgbClr val="C00000"/>
                </a:solidFill>
              </a:rPr>
              <a:t>Only you can answer this.</a:t>
            </a:r>
          </a:p>
          <a:p>
            <a:pPr marL="0" indent="0" algn="ctr">
              <a:buNone/>
            </a:pPr>
            <a:r>
              <a:rPr lang="en-US" sz="2300" b="1" i="1" dirty="0">
                <a:solidFill>
                  <a:srgbClr val="C00000"/>
                </a:solidFill>
              </a:rPr>
              <a:t>Focus on your goals, focus on your priorities.</a:t>
            </a:r>
          </a:p>
          <a:p>
            <a:pPr marL="0" indent="0" algn="ctr">
              <a:buNone/>
            </a:pPr>
            <a:r>
              <a:rPr lang="en-US" sz="2300" b="1" i="1" dirty="0">
                <a:solidFill>
                  <a:srgbClr val="C00000"/>
                </a:solidFill>
              </a:rPr>
              <a:t>You can make lists and spreadsheets and you can calculate the estimated financial value of each option.</a:t>
            </a:r>
          </a:p>
          <a:p>
            <a:pPr marL="0" indent="0" algn="ctr">
              <a:buNone/>
            </a:pPr>
            <a:r>
              <a:rPr lang="en-US" sz="2300" b="1" i="1" dirty="0">
                <a:solidFill>
                  <a:srgbClr val="C00000"/>
                </a:solidFill>
              </a:rPr>
              <a:t>But ultimately this is a personal decision that only you and your family can answer.</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much of the short-term are you willing to sacrifice for the long-term?</a:t>
            </a:r>
          </a:p>
        </p:txBody>
      </p:sp>
    </p:spTree>
    <p:extLst>
      <p:ext uri="{BB962C8B-B14F-4D97-AF65-F5344CB8AC3E}">
        <p14:creationId xmlns:p14="http://schemas.microsoft.com/office/powerpoint/2010/main" val="134567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p:cTn id="1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4" dur="500"/>
                                        <p:tgtEl>
                                          <p:spTgt spid="3">
                                            <p:txEl>
                                              <p:pRg st="7" end="7"/>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p:cTn id="1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2500" b="1" i="1" dirty="0"/>
              <a:t>I also have an opportunity to take a job closer to home, but I will have to pay for all of my continuing education and certifications to advance my career.</a:t>
            </a:r>
          </a:p>
          <a:p>
            <a:pPr marL="0" indent="0" algn="ctr">
              <a:buNone/>
            </a:pPr>
            <a:r>
              <a:rPr lang="en-US" sz="2500" b="1" i="1" dirty="0"/>
              <a:t>Eventually, I would like to open my own practice in Louisiana – but that may be 5-10 years away.</a:t>
            </a:r>
          </a:p>
          <a:p>
            <a:pPr marL="0" indent="0" algn="ctr">
              <a:buNone/>
            </a:pPr>
            <a:r>
              <a:rPr lang="en-US" sz="2500" b="1" i="1" dirty="0"/>
              <a:t>What should I do?</a:t>
            </a:r>
          </a:p>
        </p:txBody>
      </p:sp>
    </p:spTree>
    <p:extLst>
      <p:ext uri="{BB962C8B-B14F-4D97-AF65-F5344CB8AC3E}">
        <p14:creationId xmlns:p14="http://schemas.microsoft.com/office/powerpoint/2010/main" val="3723476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139274"/>
            <a:ext cx="10960689" cy="6124754"/>
          </a:xfrm>
          <a:prstGeom prst="rect">
            <a:avLst/>
          </a:prstGeom>
        </p:spPr>
        <p:txBody>
          <a:bodyPr wrap="square">
            <a:spAutoFit/>
          </a:bodyPr>
          <a:lstStyle/>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Spring 2024	 SESSION #6</a:t>
            </a:r>
          </a:p>
          <a:p>
            <a:pPr algn="ctr"/>
            <a:endPar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1400" b="1"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April 18, 2024</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5E9765B-418F-697B-6F7A-4B73D8F5A02C}"/>
              </a:ext>
            </a:extLst>
          </p:cNvPr>
          <p:cNvPicPr>
            <a:picLocks noChangeAspect="1"/>
          </p:cNvPicPr>
          <p:nvPr/>
        </p:nvPicPr>
        <p:blipFill>
          <a:blip r:embed="rId3"/>
          <a:stretch>
            <a:fillRect/>
          </a:stretch>
        </p:blipFill>
        <p:spPr>
          <a:xfrm>
            <a:off x="-1" y="5000201"/>
            <a:ext cx="1828801" cy="1625601"/>
          </a:xfrm>
          <a:prstGeom prst="rect">
            <a:avLst/>
          </a:prstGeom>
        </p:spPr>
      </p:pic>
      <p:sp>
        <p:nvSpPr>
          <p:cNvPr id="5" name="Rectangle 4">
            <a:extLst>
              <a:ext uri="{FF2B5EF4-FFF2-40B4-BE49-F238E27FC236}">
                <a16:creationId xmlns:a16="http://schemas.microsoft.com/office/drawing/2014/main" id="{7FBC2673-681F-D038-6077-825784437E6E}"/>
              </a:ext>
            </a:extLst>
          </p:cNvPr>
          <p:cNvSpPr/>
          <p:nvPr/>
        </p:nvSpPr>
        <p:spPr>
          <a:xfrm>
            <a:off x="0" y="1614599"/>
            <a:ext cx="12192000" cy="3200876"/>
          </a:xfrm>
          <a:prstGeom prst="rect">
            <a:avLst/>
          </a:prstGeom>
          <a:solidFill>
            <a:schemeClr val="bg1">
              <a:lumMod val="95000"/>
            </a:schemeClr>
          </a:solidFill>
          <a:ln w="3810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CAREER PLANNING:</a:t>
            </a:r>
            <a:br>
              <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br>
            <a:r>
              <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YOUR FUTURE &amp; YOUR MONEY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Choosing a career that balances your professional, family &amp; financial goals.</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2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Manage Your Money Today, Maximize Your Money in the Future</a:t>
            </a:r>
            <a:endParaRPr lang="en-US" sz="3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00133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1500" b="1" i="1" dirty="0"/>
              <a:t>I also have an opportunity to take a job closer to home, but I will have to pay for all of my continuing education and certifications to advance my career.</a:t>
            </a:r>
          </a:p>
          <a:p>
            <a:pPr marL="0" indent="0" algn="ctr">
              <a:buNone/>
            </a:pPr>
            <a:r>
              <a:rPr lang="en-US" sz="1500" b="1" i="1" dirty="0"/>
              <a:t>Eventually, I would like to open my own practice in Louisiana – but that may be 5-10 years away.</a:t>
            </a:r>
          </a:p>
          <a:p>
            <a:pPr marL="0" indent="0" algn="ctr">
              <a:buNone/>
            </a:pPr>
            <a:r>
              <a:rPr lang="en-US" sz="1500" b="1" i="1" dirty="0"/>
              <a:t>What should I do?</a:t>
            </a:r>
          </a:p>
          <a:p>
            <a:pPr marL="0" indent="0" algn="ctr">
              <a:buNone/>
            </a:pPr>
            <a:r>
              <a:rPr lang="en-US" sz="2300" b="1" i="1" dirty="0">
                <a:solidFill>
                  <a:srgbClr val="C00000"/>
                </a:solidFill>
              </a:rPr>
              <a:t>Again…Only you can answer this.</a:t>
            </a:r>
          </a:p>
          <a:p>
            <a:pPr marL="0" indent="0" algn="ctr">
              <a:buNone/>
            </a:pPr>
            <a:r>
              <a:rPr lang="en-US" sz="2300" b="1" i="1" dirty="0">
                <a:solidFill>
                  <a:srgbClr val="C00000"/>
                </a:solidFill>
              </a:rPr>
              <a:t>Focus on your goals, focus on your priorities.</a:t>
            </a:r>
          </a:p>
          <a:p>
            <a:pPr marL="0" indent="0" algn="ctr">
              <a:buNone/>
            </a:pPr>
            <a:r>
              <a:rPr lang="en-US" sz="2300" b="1" i="1" dirty="0">
                <a:solidFill>
                  <a:srgbClr val="C00000"/>
                </a:solidFill>
              </a:rPr>
              <a:t>You can make lists and spreadsheets and you can calculate the estimated financial value of each option.</a:t>
            </a:r>
          </a:p>
          <a:p>
            <a:pPr marL="0" indent="0" algn="ctr">
              <a:buNone/>
            </a:pPr>
            <a:r>
              <a:rPr lang="en-US" sz="2300" b="1" i="1" dirty="0">
                <a:solidFill>
                  <a:srgbClr val="C00000"/>
                </a:solidFill>
              </a:rPr>
              <a:t>But ultimately this is a personal decision that only you and your partner can answer.</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much of the short-term are you willing to sacrifice for the long-term?</a:t>
            </a:r>
          </a:p>
          <a:p>
            <a:pPr marL="0" indent="0" algn="ctr">
              <a:buNone/>
            </a:pPr>
            <a:endParaRPr lang="en-US" sz="1500" b="1" i="1" dirty="0"/>
          </a:p>
          <a:p>
            <a:pPr marL="0" indent="0" algn="ctr">
              <a:buNone/>
            </a:pPr>
            <a:endParaRPr lang="en-US" sz="1500" b="1" i="1" dirty="0"/>
          </a:p>
          <a:p>
            <a:pPr marL="0" indent="0" algn="ctr">
              <a:buNone/>
            </a:pPr>
            <a:endParaRPr lang="en-US" sz="1500" b="1" i="1" dirty="0"/>
          </a:p>
        </p:txBody>
      </p:sp>
    </p:spTree>
    <p:extLst>
      <p:ext uri="{BB962C8B-B14F-4D97-AF65-F5344CB8AC3E}">
        <p14:creationId xmlns:p14="http://schemas.microsoft.com/office/powerpoint/2010/main" val="1121384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Decisions about jobs and careers are very personal.</a:t>
            </a:r>
          </a:p>
          <a:p>
            <a:pPr marL="0" indent="0" algn="ctr">
              <a:buNone/>
            </a:pPr>
            <a:r>
              <a:rPr lang="en-US" sz="2300" b="1" i="1" dirty="0">
                <a:solidFill>
                  <a:srgbClr val="C00000"/>
                </a:solidFill>
              </a:rPr>
              <a:t>They are classic trade-offs between short-term and long-term goals.</a:t>
            </a:r>
          </a:p>
          <a:p>
            <a:pPr marL="0" indent="0" algn="ctr">
              <a:buNone/>
            </a:pPr>
            <a:r>
              <a:rPr lang="en-US" sz="2300" b="1" i="1" dirty="0">
                <a:solidFill>
                  <a:srgbClr val="C00000"/>
                </a:solidFill>
              </a:rPr>
              <a:t>They are typically about more than just you – talk to your family.</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to decide?</a:t>
            </a:r>
          </a:p>
        </p:txBody>
      </p:sp>
    </p:spTree>
    <p:extLst>
      <p:ext uri="{BB962C8B-B14F-4D97-AF65-F5344CB8AC3E}">
        <p14:creationId xmlns:p14="http://schemas.microsoft.com/office/powerpoint/2010/main" val="370848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How to decide?</a:t>
            </a:r>
          </a:p>
          <a:p>
            <a:pPr marL="0" indent="0" algn="ctr">
              <a:buNone/>
            </a:pPr>
            <a:endParaRPr lang="en-US" sz="2300" b="1" i="1" dirty="0">
              <a:solidFill>
                <a:srgbClr val="C00000"/>
              </a:solidFill>
            </a:endParaRPr>
          </a:p>
          <a:p>
            <a:pPr marL="0" indent="0" algn="ctr">
              <a:buNone/>
            </a:pPr>
            <a:r>
              <a:rPr lang="en-US" sz="3000" b="1" i="1" dirty="0">
                <a:solidFill>
                  <a:srgbClr val="0000CC"/>
                </a:solidFill>
              </a:rPr>
              <a:t>Try this trick: Fully commit to one option to yourself. Tell yourself you’re doing Option #1 and try to forget about Option #2. And then pretend to live it and make plans for it…like, literally make plans. Map out the next 10 years of your life with this decision. You can use some numbers, but it will be mostly about values, goals and priorities.</a:t>
            </a:r>
          </a:p>
          <a:p>
            <a:pPr marL="0" indent="0" algn="ctr">
              <a:buNone/>
            </a:pPr>
            <a:r>
              <a:rPr lang="en-US" sz="3000" b="1" i="1" dirty="0">
                <a:solidFill>
                  <a:srgbClr val="0000CC"/>
                </a:solidFill>
              </a:rPr>
              <a:t>Pretend that you have made this decision for 2-3 weeks.</a:t>
            </a:r>
          </a:p>
        </p:txBody>
      </p:sp>
    </p:spTree>
    <p:extLst>
      <p:ext uri="{BB962C8B-B14F-4D97-AF65-F5344CB8AC3E}">
        <p14:creationId xmlns:p14="http://schemas.microsoft.com/office/powerpoint/2010/main" val="1463616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00" b="1" i="1" dirty="0">
                <a:solidFill>
                  <a:srgbClr val="0000CC"/>
                </a:solidFill>
              </a:rPr>
              <a:t>Pretend that you have made this decision for 2-3 weeks.</a:t>
            </a:r>
          </a:p>
          <a:p>
            <a:pPr marL="0" indent="0" algn="ctr">
              <a:buNone/>
            </a:pPr>
            <a:r>
              <a:rPr lang="en-US" sz="2700" b="1" i="1" dirty="0">
                <a:solidFill>
                  <a:srgbClr val="0000CC"/>
                </a:solidFill>
              </a:rPr>
              <a:t>And then assess how you feel. </a:t>
            </a:r>
          </a:p>
          <a:p>
            <a:pPr marL="0" indent="0" algn="ctr">
              <a:buNone/>
            </a:pPr>
            <a:endParaRPr lang="en-US" sz="2700" b="1" i="1" dirty="0">
              <a:solidFill>
                <a:srgbClr val="0000CC"/>
              </a:solidFill>
            </a:endParaRPr>
          </a:p>
          <a:p>
            <a:pPr marL="0" indent="0" algn="ctr">
              <a:buNone/>
            </a:pPr>
            <a:r>
              <a:rPr lang="en-US" sz="2700" b="1" i="1" dirty="0">
                <a:solidFill>
                  <a:srgbClr val="0000CC"/>
                </a:solidFill>
              </a:rPr>
              <a:t>Are you more or less excited?</a:t>
            </a:r>
          </a:p>
          <a:p>
            <a:pPr marL="0" indent="0" algn="ctr">
              <a:buNone/>
            </a:pPr>
            <a:r>
              <a:rPr lang="en-US" sz="2700" b="1" i="1" dirty="0">
                <a:solidFill>
                  <a:srgbClr val="0000CC"/>
                </a:solidFill>
              </a:rPr>
              <a:t>Are you more or less anxious?</a:t>
            </a:r>
          </a:p>
          <a:p>
            <a:pPr marL="0" indent="0" algn="ctr">
              <a:buNone/>
            </a:pPr>
            <a:r>
              <a:rPr lang="en-US" sz="2700" b="1" i="1" dirty="0">
                <a:solidFill>
                  <a:srgbClr val="0000CC"/>
                </a:solidFill>
              </a:rPr>
              <a:t>Does the 10-year plan make sense? Its it clear? </a:t>
            </a:r>
          </a:p>
          <a:p>
            <a:pPr marL="0" indent="0" algn="ctr">
              <a:buNone/>
            </a:pPr>
            <a:r>
              <a:rPr lang="en-US" sz="2700" b="1" i="1" dirty="0">
                <a:solidFill>
                  <a:srgbClr val="0000CC"/>
                </a:solidFill>
              </a:rPr>
              <a:t>How have you been sleeping these past 2-3 weeks?</a:t>
            </a:r>
          </a:p>
          <a:p>
            <a:pPr marL="0" indent="0" algn="ctr">
              <a:buNone/>
            </a:pPr>
            <a:r>
              <a:rPr lang="en-US" sz="2700" b="1" i="1" dirty="0">
                <a:solidFill>
                  <a:srgbClr val="0000CC"/>
                </a:solidFill>
              </a:rPr>
              <a:t>If necessary, repeat this commit-and-pretend process with the other option to try to get a better sense of how both your head and your heart respond to each option.</a:t>
            </a:r>
          </a:p>
        </p:txBody>
      </p:sp>
    </p:spTree>
    <p:extLst>
      <p:ext uri="{BB962C8B-B14F-4D97-AF65-F5344CB8AC3E}">
        <p14:creationId xmlns:p14="http://schemas.microsoft.com/office/powerpoint/2010/main" val="2411206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endParaRPr lang="en-US" sz="3200" b="1" i="1" dirty="0">
              <a:solidFill>
                <a:srgbClr val="006600"/>
              </a:solidFill>
            </a:endParaRPr>
          </a:p>
          <a:p>
            <a:pPr marL="0" indent="0" algn="ctr">
              <a:buNone/>
            </a:pPr>
            <a:r>
              <a:rPr lang="en-US" sz="2900" b="1" i="1" dirty="0">
                <a:solidFill>
                  <a:srgbClr val="006600"/>
                </a:solidFill>
              </a:rPr>
              <a:t>How do I decide which plans I want?</a:t>
            </a:r>
          </a:p>
          <a:p>
            <a:pPr marL="0" indent="0" algn="ctr">
              <a:buNone/>
            </a:pPr>
            <a:r>
              <a:rPr lang="en-US" sz="2900" b="1" i="1" dirty="0">
                <a:solidFill>
                  <a:srgbClr val="006600"/>
                </a:solidFill>
              </a:rPr>
              <a:t>What if I choose the wrong plan – can I change my decision later?</a:t>
            </a:r>
            <a:endParaRPr lang="en-US" sz="2900" b="1" i="1" dirty="0">
              <a:solidFill>
                <a:srgbClr val="C00000"/>
              </a:solidFill>
            </a:endParaRPr>
          </a:p>
        </p:txBody>
      </p:sp>
    </p:spTree>
    <p:extLst>
      <p:ext uri="{BB962C8B-B14F-4D97-AF65-F5344CB8AC3E}">
        <p14:creationId xmlns:p14="http://schemas.microsoft.com/office/powerpoint/2010/main" val="1537870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 can I change my decision later?</a:t>
            </a:r>
          </a:p>
          <a:p>
            <a:pPr marL="0" indent="0" algn="ctr">
              <a:buNone/>
            </a:pPr>
            <a:endParaRPr lang="en-US" b="1" i="1" dirty="0">
              <a:solidFill>
                <a:srgbClr val="0000CC"/>
              </a:solidFill>
            </a:endParaRPr>
          </a:p>
          <a:p>
            <a:pPr marL="0" indent="0">
              <a:buNone/>
            </a:pPr>
            <a:r>
              <a:rPr lang="en-US" sz="2600" b="1" i="1" dirty="0">
                <a:solidFill>
                  <a:srgbClr val="C00000"/>
                </a:solidFill>
              </a:rPr>
              <a:t>Let’s start with the health-care plan:</a:t>
            </a:r>
          </a:p>
          <a:p>
            <a:r>
              <a:rPr lang="en-US" sz="2600" b="1" i="1" dirty="0">
                <a:solidFill>
                  <a:srgbClr val="C00000"/>
                </a:solidFill>
              </a:rPr>
              <a:t>You generally can select which plan option you choose once a year.</a:t>
            </a:r>
          </a:p>
          <a:p>
            <a:r>
              <a:rPr lang="en-US" sz="2600" b="1" i="1" dirty="0">
                <a:solidFill>
                  <a:srgbClr val="C00000"/>
                </a:solidFill>
              </a:rPr>
              <a:t>The company will deduct pre-tax salary for your premium (and the company will also contribute to the premium to share the costs)</a:t>
            </a:r>
          </a:p>
          <a:p>
            <a:r>
              <a:rPr lang="en-US" sz="2600" b="1" i="1" dirty="0">
                <a:solidFill>
                  <a:srgbClr val="C00000"/>
                </a:solidFill>
              </a:rPr>
              <a:t>Your family members may or may not be included.</a:t>
            </a:r>
          </a:p>
          <a:p>
            <a:r>
              <a:rPr lang="en-US" sz="2600" b="1" i="1" dirty="0">
                <a:solidFill>
                  <a:srgbClr val="C00000"/>
                </a:solidFill>
              </a:rPr>
              <a:t>And there are lots of financial decisions you will have to make…</a:t>
            </a:r>
            <a:endParaRPr lang="en-US" sz="2200" b="1" i="1" dirty="0">
              <a:solidFill>
                <a:srgbClr val="C00000"/>
              </a:solidFill>
            </a:endParaRPr>
          </a:p>
        </p:txBody>
      </p:sp>
    </p:spTree>
    <p:extLst>
      <p:ext uri="{BB962C8B-B14F-4D97-AF65-F5344CB8AC3E}">
        <p14:creationId xmlns:p14="http://schemas.microsoft.com/office/powerpoint/2010/main" val="1343570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C00000"/>
                </a:solidFill>
              </a:rPr>
              <a:t>Let’s start with the health-care plan:</a:t>
            </a:r>
          </a:p>
          <a:p>
            <a:r>
              <a:rPr lang="en-US" sz="2600" b="1" i="1" dirty="0">
                <a:solidFill>
                  <a:srgbClr val="C00000"/>
                </a:solidFill>
              </a:rPr>
              <a:t>And there are lots of financial decisions you will have to make…</a:t>
            </a:r>
          </a:p>
          <a:p>
            <a:pPr lvl="1"/>
            <a:r>
              <a:rPr lang="en-US" sz="1800" b="1" i="1" dirty="0">
                <a:solidFill>
                  <a:srgbClr val="C00000"/>
                </a:solidFill>
              </a:rPr>
              <a:t>Choose to pay a higher monthly premium to get a lower annual deductible.</a:t>
            </a:r>
          </a:p>
          <a:p>
            <a:pPr lvl="1"/>
            <a:r>
              <a:rPr lang="en-US" sz="1800" b="1" i="1" dirty="0">
                <a:solidFill>
                  <a:srgbClr val="C00000"/>
                </a:solidFill>
              </a:rPr>
              <a:t>What are the annual and lifetime out-of-pocket maximums?</a:t>
            </a:r>
          </a:p>
          <a:p>
            <a:pPr lvl="1"/>
            <a:r>
              <a:rPr lang="en-US" sz="1800" b="1" i="1" dirty="0">
                <a:solidFill>
                  <a:srgbClr val="C00000"/>
                </a:solidFill>
              </a:rPr>
              <a:t>What are the co-payment amounts you pay for each visit?</a:t>
            </a:r>
          </a:p>
          <a:p>
            <a:pPr lvl="2"/>
            <a:r>
              <a:rPr lang="en-US" sz="1400" b="1" i="1" dirty="0">
                <a:solidFill>
                  <a:srgbClr val="C00000"/>
                </a:solidFill>
              </a:rPr>
              <a:t>Think about which medical services YOU are most likely to need.</a:t>
            </a:r>
          </a:p>
          <a:p>
            <a:r>
              <a:rPr lang="en-US" sz="2200" b="1" i="1" dirty="0">
                <a:solidFill>
                  <a:srgbClr val="C00000"/>
                </a:solidFill>
              </a:rPr>
              <a:t>Health Savings Accounts (HSA)</a:t>
            </a:r>
          </a:p>
          <a:p>
            <a:pPr lvl="1"/>
            <a:r>
              <a:rPr lang="en-US" sz="1800" b="1" i="1" dirty="0">
                <a:solidFill>
                  <a:srgbClr val="C00000"/>
                </a:solidFill>
              </a:rPr>
              <a:t>You can contribute pre-tax dollars to an HSA to be used to pay co-pays, deductibles, other expenses</a:t>
            </a:r>
          </a:p>
          <a:p>
            <a:pPr lvl="1"/>
            <a:r>
              <a:rPr lang="en-US" sz="1800" b="1" i="1" dirty="0">
                <a:solidFill>
                  <a:srgbClr val="C00000"/>
                </a:solidFill>
              </a:rPr>
              <a:t>The money in the account can roll-over from year to year</a:t>
            </a:r>
          </a:p>
          <a:p>
            <a:pPr lvl="1"/>
            <a:r>
              <a:rPr lang="en-US" sz="1800" b="1" i="1" dirty="0">
                <a:solidFill>
                  <a:srgbClr val="C00000"/>
                </a:solidFill>
              </a:rPr>
              <a:t>Requires you to be part of a high-deductible health care plan</a:t>
            </a:r>
          </a:p>
          <a:p>
            <a:r>
              <a:rPr lang="en-US" sz="2200" b="1" i="1" dirty="0">
                <a:solidFill>
                  <a:srgbClr val="C00000"/>
                </a:solidFill>
              </a:rPr>
              <a:t>Flexible Spending Account (FSA)</a:t>
            </a:r>
          </a:p>
          <a:p>
            <a:pPr lvl="1"/>
            <a:r>
              <a:rPr lang="en-US" sz="1800" b="1" i="1" dirty="0">
                <a:solidFill>
                  <a:srgbClr val="C00000"/>
                </a:solidFill>
              </a:rPr>
              <a:t>You can contribute pre-tax dollars to an FSA to be used to pay co-pays, deductibles, other expenses</a:t>
            </a:r>
          </a:p>
          <a:p>
            <a:pPr lvl="1"/>
            <a:r>
              <a:rPr lang="en-US" sz="1800" b="1" i="1" dirty="0">
                <a:solidFill>
                  <a:srgbClr val="C00000"/>
                </a:solidFill>
              </a:rPr>
              <a:t>The money in the account DOES NOT roll-over from year to year</a:t>
            </a:r>
          </a:p>
          <a:p>
            <a:pPr lvl="1"/>
            <a:r>
              <a:rPr lang="en-US" sz="1800" b="1" i="1" dirty="0">
                <a:solidFill>
                  <a:srgbClr val="C00000"/>
                </a:solidFill>
              </a:rPr>
              <a:t>DOES NOT require you to be part of a high-deductible health care plan</a:t>
            </a:r>
          </a:p>
        </p:txBody>
      </p:sp>
    </p:spTree>
    <p:extLst>
      <p:ext uri="{BB962C8B-B14F-4D97-AF65-F5344CB8AC3E}">
        <p14:creationId xmlns:p14="http://schemas.microsoft.com/office/powerpoint/2010/main" val="3227994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 can I change my decision later?</a:t>
            </a:r>
          </a:p>
          <a:p>
            <a:pPr marL="0" indent="0" algn="ctr">
              <a:buNone/>
            </a:pPr>
            <a:endParaRPr lang="en-US" b="1" i="1" dirty="0">
              <a:solidFill>
                <a:srgbClr val="0000CC"/>
              </a:solidFill>
            </a:endParaRPr>
          </a:p>
          <a:p>
            <a:pPr marL="0" indent="0">
              <a:buNone/>
            </a:pPr>
            <a:r>
              <a:rPr lang="en-US" sz="2600" b="1" i="1" dirty="0">
                <a:solidFill>
                  <a:srgbClr val="7030A0"/>
                </a:solidFill>
              </a:rPr>
              <a:t>Let’s now talk about the retirement plan:</a:t>
            </a:r>
          </a:p>
          <a:p>
            <a:r>
              <a:rPr lang="en-US" sz="2400" b="1" i="1" dirty="0">
                <a:solidFill>
                  <a:srgbClr val="7030A0"/>
                </a:solidFill>
              </a:rPr>
              <a:t>If you’re lucky, your employer will offer you the choice of a defined benefit plan (aka “pension”) or a defined contribution plan (401(k), 403(b).</a:t>
            </a:r>
          </a:p>
          <a:p>
            <a:pPr lvl="1"/>
            <a:r>
              <a:rPr lang="en-US" sz="1600" i="1" dirty="0">
                <a:solidFill>
                  <a:srgbClr val="7030A0"/>
                </a:solidFill>
              </a:rPr>
              <a:t>50 years ago, most employers only offered a pension. Today, most employers only offer a defined contribution plan.</a:t>
            </a:r>
          </a:p>
          <a:p>
            <a:r>
              <a:rPr lang="en-US" sz="2400" b="1" i="1" dirty="0">
                <a:solidFill>
                  <a:srgbClr val="7030A0"/>
                </a:solidFill>
              </a:rPr>
              <a:t>For a pension, the most important word is “vesting”</a:t>
            </a:r>
          </a:p>
          <a:p>
            <a:r>
              <a:rPr lang="en-US" sz="2400" b="1" i="1" dirty="0">
                <a:solidFill>
                  <a:srgbClr val="7030A0"/>
                </a:solidFill>
              </a:rPr>
              <a:t>For a defined contribution plan, the 2 most important words are “vesting” and “matching”</a:t>
            </a:r>
          </a:p>
        </p:txBody>
      </p:sp>
    </p:spTree>
    <p:extLst>
      <p:ext uri="{BB962C8B-B14F-4D97-AF65-F5344CB8AC3E}">
        <p14:creationId xmlns:p14="http://schemas.microsoft.com/office/powerpoint/2010/main" val="1914126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7030A0"/>
                </a:solidFill>
              </a:rPr>
              <a:t>Let’s now talk about the retirement plan:</a:t>
            </a:r>
          </a:p>
          <a:p>
            <a:r>
              <a:rPr lang="en-US" sz="2400" b="1" i="1" dirty="0">
                <a:solidFill>
                  <a:srgbClr val="7030A0"/>
                </a:solidFill>
              </a:rPr>
              <a:t>For a pension, the most important word is “vesting”</a:t>
            </a:r>
          </a:p>
          <a:p>
            <a:pPr lvl="1"/>
            <a:r>
              <a:rPr lang="en-US" sz="2000" b="1" i="1" dirty="0">
                <a:solidFill>
                  <a:srgbClr val="7030A0"/>
                </a:solidFill>
              </a:rPr>
              <a:t>The company will offer a payment upon reaching retirement age.</a:t>
            </a:r>
          </a:p>
          <a:p>
            <a:pPr lvl="1"/>
            <a:r>
              <a:rPr lang="en-US" sz="2000" b="1" i="1" dirty="0">
                <a:solidFill>
                  <a:srgbClr val="7030A0"/>
                </a:solidFill>
              </a:rPr>
              <a:t>This payment will be calculated based on some pre-determined formula.</a:t>
            </a:r>
          </a:p>
          <a:p>
            <a:pPr lvl="2"/>
            <a:r>
              <a:rPr lang="en-US" sz="1600" b="1" i="1" dirty="0">
                <a:solidFill>
                  <a:srgbClr val="7030A0"/>
                </a:solidFill>
              </a:rPr>
              <a:t>Example: 2% of your salary x The number of years you worked for the company</a:t>
            </a:r>
          </a:p>
          <a:p>
            <a:pPr lvl="1"/>
            <a:r>
              <a:rPr lang="en-US" sz="2000" b="1" i="1" dirty="0">
                <a:solidFill>
                  <a:srgbClr val="7030A0"/>
                </a:solidFill>
              </a:rPr>
              <a:t>The company may require you to contribute a portion of your salary into the plan</a:t>
            </a:r>
          </a:p>
          <a:p>
            <a:pPr lvl="1"/>
            <a:r>
              <a:rPr lang="en-US" sz="2000" b="1" i="1" dirty="0">
                <a:solidFill>
                  <a:srgbClr val="7030A0"/>
                </a:solidFill>
              </a:rPr>
              <a:t>And then the company is responsible for managing the investments to make sure it has enough money saved to make all of the required pension payments</a:t>
            </a:r>
          </a:p>
          <a:p>
            <a:pPr lvl="1"/>
            <a:endParaRPr lang="en-US" sz="2000" b="1" i="1" dirty="0">
              <a:solidFill>
                <a:srgbClr val="7030A0"/>
              </a:solidFill>
            </a:endParaRPr>
          </a:p>
          <a:p>
            <a:pPr lvl="1"/>
            <a:r>
              <a:rPr lang="en-US" sz="2000" b="1" i="1" dirty="0">
                <a:solidFill>
                  <a:srgbClr val="7030A0"/>
                </a:solidFill>
              </a:rPr>
              <a:t>Why is “vesting” the most important word with pension plans?</a:t>
            </a:r>
          </a:p>
          <a:p>
            <a:pPr lvl="2"/>
            <a:r>
              <a:rPr lang="en-US" sz="1600" b="1" i="1" dirty="0">
                <a:solidFill>
                  <a:srgbClr val="7030A0"/>
                </a:solidFill>
              </a:rPr>
              <a:t>The plan will dictate how long you must be in the plan (and contributing) before you are eligible for retirement benefits.</a:t>
            </a:r>
          </a:p>
          <a:p>
            <a:pPr lvl="2"/>
            <a:r>
              <a:rPr lang="en-US" sz="1600" b="1" i="1" dirty="0">
                <a:solidFill>
                  <a:srgbClr val="7030A0"/>
                </a:solidFill>
              </a:rPr>
              <a:t>This length of time is “vesting.”</a:t>
            </a:r>
          </a:p>
          <a:p>
            <a:pPr lvl="2"/>
            <a:r>
              <a:rPr lang="en-US" sz="1600" b="1" i="1" dirty="0">
                <a:solidFill>
                  <a:srgbClr val="7030A0"/>
                </a:solidFill>
              </a:rPr>
              <a:t>If you leave the company before your benefits have fully vested, then you receive 0.00% of those benefits.</a:t>
            </a:r>
          </a:p>
          <a:p>
            <a:pPr lvl="2"/>
            <a:r>
              <a:rPr lang="en-US" sz="1600" b="1" i="1" dirty="0">
                <a:solidFill>
                  <a:srgbClr val="7030A0"/>
                </a:solidFill>
              </a:rPr>
              <a:t>If you leave the company 1 day after your benefits have fully vested, </a:t>
            </a:r>
            <a:br>
              <a:rPr lang="en-US" sz="1600" b="1" i="1" dirty="0">
                <a:solidFill>
                  <a:srgbClr val="7030A0"/>
                </a:solidFill>
              </a:rPr>
            </a:br>
            <a:r>
              <a:rPr lang="en-US" sz="1600" b="1" i="1" dirty="0">
                <a:solidFill>
                  <a:srgbClr val="7030A0"/>
                </a:solidFill>
              </a:rPr>
              <a:t>then you receive 100.00% of the promised benefits.</a:t>
            </a:r>
            <a:endParaRPr lang="en-US" sz="2400" b="1" i="1" dirty="0">
              <a:solidFill>
                <a:srgbClr val="7030A0"/>
              </a:solidFill>
            </a:endParaRPr>
          </a:p>
        </p:txBody>
      </p:sp>
    </p:spTree>
    <p:extLst>
      <p:ext uri="{BB962C8B-B14F-4D97-AF65-F5344CB8AC3E}">
        <p14:creationId xmlns:p14="http://schemas.microsoft.com/office/powerpoint/2010/main" val="3125661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i="1" dirty="0"/>
              <a:t>For a 401(k) or 403(b), the most important words are “vesting” and “matching”</a:t>
            </a:r>
          </a:p>
          <a:p>
            <a:pPr lvl="1"/>
            <a:r>
              <a:rPr lang="en-US" sz="2000" b="1" i="1" dirty="0"/>
              <a:t>Vesting is generally the same as with a pension plan – when you receive benefits, kind of.</a:t>
            </a:r>
          </a:p>
          <a:p>
            <a:pPr lvl="2"/>
            <a:r>
              <a:rPr lang="en-US" sz="1200" b="1" i="1" dirty="0"/>
              <a:t>Any contributions you make into the plan are always 100% vested. They always belong to you.</a:t>
            </a:r>
          </a:p>
          <a:p>
            <a:pPr lvl="2"/>
            <a:r>
              <a:rPr lang="en-US" sz="1200" b="1" i="1" dirty="0"/>
              <a:t>But if the company makes any matching contributions, they may be subject to a vesting period. If you leave the company before the matches vest, you receive 0.00% of these matched contributions.</a:t>
            </a:r>
          </a:p>
          <a:p>
            <a:pPr lvl="2"/>
            <a:endParaRPr lang="en-US" sz="1200" b="1" i="1" dirty="0"/>
          </a:p>
          <a:p>
            <a:pPr lvl="1"/>
            <a:r>
              <a:rPr lang="en-US" sz="2000" b="1" i="1" dirty="0"/>
              <a:t>Matching is (kind of) free money from your employer.</a:t>
            </a:r>
          </a:p>
          <a:p>
            <a:pPr lvl="2"/>
            <a:r>
              <a:rPr lang="en-US" sz="1600" b="1" i="1" dirty="0"/>
              <a:t>The retirement plan will specify what percentage of your salary your employer will match as a contribution into your retirement plan.</a:t>
            </a:r>
          </a:p>
          <a:p>
            <a:pPr lvl="3"/>
            <a:r>
              <a:rPr lang="en-US" sz="1400" b="1" i="1" dirty="0"/>
              <a:t>It’s a “match” because the company only contributes if you contribute first.</a:t>
            </a:r>
          </a:p>
          <a:p>
            <a:pPr lvl="2"/>
            <a:r>
              <a:rPr lang="en-US" sz="1600" b="1" i="1" dirty="0"/>
              <a:t>Example: At UL Lafayette, I contribute 8% of my salary to my 403(b), the University will match with a 6% contribution. So I will end up with 14% of my salary going into a retirement plan.</a:t>
            </a:r>
          </a:p>
          <a:p>
            <a:pPr lvl="3"/>
            <a:r>
              <a:rPr lang="en-US" sz="1400" b="1" i="1" dirty="0"/>
              <a:t>If I contribute 7% of my salary to my 403(b), the University will not match anything. So I will end up with 7% of my salary going into a retirement plan.</a:t>
            </a:r>
            <a:br>
              <a:rPr lang="en-US" sz="1400" b="1" i="1" dirty="0"/>
            </a:br>
            <a:endParaRPr lang="en-US" sz="1400" b="1" i="1" dirty="0"/>
          </a:p>
          <a:p>
            <a:pPr lvl="1"/>
            <a:r>
              <a:rPr lang="en-US" sz="2000" b="1" i="1" dirty="0"/>
              <a:t>Once your money is in your retirement plan, then the company will have a plan sponsor (e.g investment company) manage your account.</a:t>
            </a:r>
          </a:p>
          <a:p>
            <a:pPr lvl="2"/>
            <a:r>
              <a:rPr lang="en-US" sz="1600" b="1" i="1" dirty="0"/>
              <a:t>But YOU are responsible for directing your money into a menu of investment options that the </a:t>
            </a:r>
            <a:br>
              <a:rPr lang="en-US" sz="1600" b="1" i="1" dirty="0"/>
            </a:br>
            <a:r>
              <a:rPr lang="en-US" sz="1600" b="1" i="1" dirty="0"/>
              <a:t>plan sponsor allows. </a:t>
            </a:r>
          </a:p>
          <a:p>
            <a:pPr lvl="2"/>
            <a:r>
              <a:rPr lang="en-US" sz="1600" b="1" i="1" dirty="0"/>
              <a:t>These options will generally be mutual funds, not individual stocks, crypto, real estate, NFTs…</a:t>
            </a:r>
            <a:endParaRPr lang="en-US" sz="2400" b="1" i="1" dirty="0"/>
          </a:p>
        </p:txBody>
      </p:sp>
    </p:spTree>
    <p:extLst>
      <p:ext uri="{BB962C8B-B14F-4D97-AF65-F5344CB8AC3E}">
        <p14:creationId xmlns:p14="http://schemas.microsoft.com/office/powerpoint/2010/main" val="129633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SPRING 2024</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102487" y="4048811"/>
            <a:ext cx="3657600" cy="274320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MARCH 6</a:t>
            </a:r>
          </a:p>
          <a:p>
            <a:pPr algn="ctr"/>
            <a:endParaRPr lang="en-US" sz="2600" b="1" dirty="0">
              <a:solidFill>
                <a:schemeClr val="bg1"/>
              </a:solidFill>
            </a:endParaRPr>
          </a:p>
          <a:p>
            <a:pPr algn="ctr"/>
            <a:r>
              <a:rPr lang="en-US" sz="2600" b="1" dirty="0">
                <a:solidFill>
                  <a:schemeClr val="bg1"/>
                </a:solidFill>
              </a:rPr>
              <a:t>TAX STRATEGIES</a:t>
            </a:r>
            <a:br>
              <a:rPr lang="en-US" sz="2600" b="1" dirty="0">
                <a:solidFill>
                  <a:schemeClr val="bg1"/>
                </a:solidFill>
              </a:rPr>
            </a:br>
            <a:r>
              <a:rPr lang="en-US" sz="2600" b="1" dirty="0">
                <a:solidFill>
                  <a:schemeClr val="bg1"/>
                </a:solidFill>
              </a:rPr>
              <a:t>&amp; TAX PLANNING</a:t>
            </a:r>
          </a:p>
          <a:p>
            <a:pPr algn="ctr"/>
            <a:endParaRPr lang="en-US" sz="2600" b="1" dirty="0">
              <a:solidFill>
                <a:schemeClr val="bg1"/>
              </a:solidFill>
            </a:endParaRPr>
          </a:p>
        </p:txBody>
      </p:sp>
      <p:sp>
        <p:nvSpPr>
          <p:cNvPr id="8" name="Rounded Rectangle 7">
            <a:extLst>
              <a:ext uri="{FF2B5EF4-FFF2-40B4-BE49-F238E27FC236}">
                <a16:creationId xmlns:a16="http://schemas.microsoft.com/office/drawing/2014/main" id="{C1894A85-0A0D-592A-F81D-3107AA524E3E}"/>
              </a:ext>
            </a:extLst>
          </p:cNvPr>
          <p:cNvSpPr/>
          <p:nvPr/>
        </p:nvSpPr>
        <p:spPr>
          <a:xfrm>
            <a:off x="8431913" y="1178521"/>
            <a:ext cx="3657600" cy="2743200"/>
          </a:xfrm>
          <a:prstGeom prst="round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FEBRUARY 22</a:t>
            </a:r>
            <a:br>
              <a:rPr lang="en-US" sz="2600" b="1" dirty="0">
                <a:solidFill>
                  <a:schemeClr val="bg1"/>
                </a:solidFill>
              </a:rPr>
            </a:br>
            <a:endParaRPr lang="en-US" sz="2600" b="1" dirty="0">
              <a:solidFill>
                <a:schemeClr val="bg1"/>
              </a:solidFill>
            </a:endParaRPr>
          </a:p>
          <a:p>
            <a:pPr algn="ctr"/>
            <a:r>
              <a:rPr lang="en-US" sz="2600" b="1" dirty="0">
                <a:solidFill>
                  <a:schemeClr val="bg1"/>
                </a:solidFill>
              </a:rPr>
              <a:t>DEBT MANGEMENT, INCOME MANAGEMENT &amp; YOUR FAMILY</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02487" y="1179480"/>
            <a:ext cx="3657600" cy="274320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JANUARY 31</a:t>
            </a:r>
          </a:p>
          <a:p>
            <a:pPr algn="ctr"/>
            <a:endParaRPr lang="en-US" sz="2600" b="1" dirty="0">
              <a:solidFill>
                <a:schemeClr val="bg1"/>
              </a:solidFill>
            </a:endParaRPr>
          </a:p>
          <a:p>
            <a:pPr algn="ctr"/>
            <a:r>
              <a:rPr lang="en-US" sz="2600" b="1" dirty="0">
                <a:solidFill>
                  <a:schemeClr val="bg1"/>
                </a:solidFill>
              </a:rPr>
              <a:t>INTERNATIONAL STUDENTS: JOBS, TAXES, MONEY</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4267200" y="4048811"/>
            <a:ext cx="3657600" cy="274320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MARCH 20</a:t>
            </a:r>
          </a:p>
          <a:p>
            <a:pPr algn="ctr"/>
            <a:endParaRPr lang="en-US" sz="2600" b="1" dirty="0">
              <a:solidFill>
                <a:schemeClr val="bg1"/>
              </a:solidFill>
            </a:endParaRPr>
          </a:p>
          <a:p>
            <a:pPr algn="ctr"/>
            <a:r>
              <a:rPr lang="en-US" sz="2600" b="1" dirty="0">
                <a:solidFill>
                  <a:schemeClr val="bg1"/>
                </a:solidFill>
              </a:rPr>
              <a:t>CREATING &amp; BUILDING A SIDE-HUSTLE: MAKING IT A BUSINESS</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4267200" y="1178521"/>
            <a:ext cx="3657600" cy="274320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FEBRUARY 8</a:t>
            </a:r>
          </a:p>
          <a:p>
            <a:pPr algn="ctr"/>
            <a:endParaRPr lang="en-US" sz="2600" b="1" dirty="0">
              <a:solidFill>
                <a:schemeClr val="bg1"/>
              </a:solidFill>
            </a:endParaRPr>
          </a:p>
          <a:p>
            <a:pPr algn="ctr"/>
            <a:r>
              <a:rPr lang="en-US" sz="2600" b="1" dirty="0">
                <a:solidFill>
                  <a:schemeClr val="bg1"/>
                </a:solidFill>
              </a:rPr>
              <a:t>INVESTING: </a:t>
            </a:r>
            <a:br>
              <a:rPr lang="en-US" sz="2600" b="1" dirty="0">
                <a:solidFill>
                  <a:schemeClr val="bg1"/>
                </a:solidFill>
              </a:rPr>
            </a:br>
            <a:r>
              <a:rPr lang="en-US" sz="2600" b="1" dirty="0">
                <a:solidFill>
                  <a:schemeClr val="bg1"/>
                </a:solidFill>
              </a:rPr>
              <a:t>OPENING YOUR OWN ROTH IRA</a:t>
            </a:r>
          </a:p>
        </p:txBody>
      </p:sp>
      <p:sp>
        <p:nvSpPr>
          <p:cNvPr id="3" name="Rounded Rectangle 2">
            <a:extLst>
              <a:ext uri="{FF2B5EF4-FFF2-40B4-BE49-F238E27FC236}">
                <a16:creationId xmlns:a16="http://schemas.microsoft.com/office/drawing/2014/main" id="{D5D93369-B92D-7A9D-ACA1-156A1F66FC82}"/>
              </a:ext>
            </a:extLst>
          </p:cNvPr>
          <p:cNvSpPr/>
          <p:nvPr/>
        </p:nvSpPr>
        <p:spPr>
          <a:xfrm>
            <a:off x="8431913" y="4048811"/>
            <a:ext cx="3657600" cy="2743200"/>
          </a:xfrm>
          <a:prstGeom prst="roundRect">
            <a:avLst/>
          </a:prstGeom>
          <a:solidFill>
            <a:schemeClr val="bg1">
              <a:lumMod val="8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APRIL 18</a:t>
            </a:r>
          </a:p>
          <a:p>
            <a:pPr algn="ctr"/>
            <a:endParaRPr lang="en-US" sz="2600" b="1" dirty="0">
              <a:solidFill>
                <a:schemeClr val="tx1"/>
              </a:solidFill>
            </a:endParaRPr>
          </a:p>
          <a:p>
            <a:pPr algn="ctr"/>
            <a:r>
              <a:rPr lang="en-US" sz="2600" b="1" dirty="0">
                <a:solidFill>
                  <a:schemeClr val="tx1"/>
                </a:solidFill>
              </a:rPr>
              <a:t>CAREER PLANNING: YOUR FUTURE &amp; YOUR MONEY</a:t>
            </a:r>
          </a:p>
        </p:txBody>
      </p:sp>
    </p:spTree>
    <p:extLst>
      <p:ext uri="{BB962C8B-B14F-4D97-AF65-F5344CB8AC3E}">
        <p14:creationId xmlns:p14="http://schemas.microsoft.com/office/powerpoint/2010/main" val="3520010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Why would you want to give up some of your hard-earned paycheck today in order to put it into a retirement fund that you may not touch for 40 years?</a:t>
            </a:r>
          </a:p>
          <a:p>
            <a:pPr marL="0" indent="0">
              <a:buNone/>
            </a:pPr>
            <a:endParaRPr lang="en-US" sz="2400" b="1" i="1" dirty="0"/>
          </a:p>
          <a:p>
            <a:pPr marL="0" indent="0">
              <a:buNone/>
            </a:pPr>
            <a:r>
              <a:rPr lang="en-US" sz="2400" b="1" i="1" dirty="0"/>
              <a:t>Two reasons: Matching &amp; Tax-Deferral.</a:t>
            </a:r>
          </a:p>
          <a:p>
            <a:r>
              <a:rPr lang="en-US" sz="2400" b="1" i="1" dirty="0"/>
              <a:t>We saw how a company match can effectively increase your compensation</a:t>
            </a:r>
          </a:p>
          <a:p>
            <a:r>
              <a:rPr lang="en-US" sz="2400" b="1" i="1" dirty="0"/>
              <a:t>Tax-Deferral is the other big advantage of retirement plans</a:t>
            </a:r>
          </a:p>
          <a:p>
            <a:pPr lvl="1"/>
            <a:r>
              <a:rPr lang="en-US" sz="2000" b="1" i="1" dirty="0"/>
              <a:t>Any money you contribute to a retirement plan today is before tax.</a:t>
            </a:r>
          </a:p>
          <a:p>
            <a:pPr lvl="1"/>
            <a:r>
              <a:rPr lang="en-US" sz="2000" b="1" i="1" dirty="0"/>
              <a:t>The before tax amount will be invested.</a:t>
            </a:r>
          </a:p>
          <a:p>
            <a:pPr lvl="1"/>
            <a:r>
              <a:rPr lang="en-US" sz="2000" b="1" i="1" dirty="0"/>
              <a:t>Your investments will grow at some rate of return over the long term until you retire.</a:t>
            </a:r>
          </a:p>
          <a:p>
            <a:pPr lvl="1"/>
            <a:r>
              <a:rPr lang="en-US" sz="2000" b="1" i="1" dirty="0"/>
              <a:t>When you reach retirement age (generally over 60), you can begin withdrawing money from your retirement plan</a:t>
            </a:r>
          </a:p>
          <a:p>
            <a:pPr lvl="2"/>
            <a:r>
              <a:rPr lang="en-US" sz="1600" b="1" i="1" dirty="0"/>
              <a:t>You will pay ordinary income taxes on these withdrawals</a:t>
            </a:r>
          </a:p>
          <a:p>
            <a:pPr lvl="2"/>
            <a:r>
              <a:rPr lang="en-US" sz="1600" b="1" i="1" dirty="0"/>
              <a:t>You will never pay capital gains taxes on how much your initial investments grew</a:t>
            </a:r>
          </a:p>
        </p:txBody>
      </p:sp>
    </p:spTree>
    <p:extLst>
      <p:ext uri="{BB962C8B-B14F-4D97-AF65-F5344CB8AC3E}">
        <p14:creationId xmlns:p14="http://schemas.microsoft.com/office/powerpoint/2010/main" val="2313564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I’m going to be a consultant and entrepreneur. Is there a way I can benefit with my own retirement plan even without an employer doing it for me?</a:t>
            </a:r>
          </a:p>
          <a:p>
            <a:pPr marL="0" indent="0">
              <a:buNone/>
            </a:pPr>
            <a:endParaRPr lang="en-US" sz="2400" b="1" i="1" dirty="0"/>
          </a:p>
          <a:p>
            <a:pPr marL="0" indent="0">
              <a:buNone/>
            </a:pPr>
            <a:r>
              <a:rPr lang="en-US" sz="2400" b="1" i="1" dirty="0"/>
              <a:t>Yes. How? With an IRA, Individual Retirement Account:</a:t>
            </a:r>
          </a:p>
          <a:p>
            <a:r>
              <a:rPr lang="en-US" sz="2400" b="1" i="1" dirty="0"/>
              <a:t>A traditional IRA allows you to invest $7,000 of pre-tax money into a qualified account, and then you direct where you invest the money and how it grows</a:t>
            </a:r>
          </a:p>
          <a:p>
            <a:pPr lvl="1"/>
            <a:r>
              <a:rPr lang="en-US" sz="1600" b="1" i="1" dirty="0"/>
              <a:t>You cannot access the money, without fees and taxes, until retirement</a:t>
            </a:r>
          </a:p>
          <a:p>
            <a:pPr lvl="1"/>
            <a:r>
              <a:rPr lang="en-US" sz="1600" b="1" i="1" dirty="0"/>
              <a:t>There are income limits to whom can participate; very high income folks cannot participate</a:t>
            </a:r>
          </a:p>
          <a:p>
            <a:pPr lvl="1"/>
            <a:r>
              <a:rPr lang="en-US" sz="1600" b="1" i="1" dirty="0"/>
              <a:t>You pay ordinary income tax when you withdraw the money in retirement</a:t>
            </a:r>
          </a:p>
          <a:p>
            <a:r>
              <a:rPr lang="en-US" sz="2000" b="1" i="1" dirty="0"/>
              <a:t>A Roth IRA allows you to invest $7,000 of after-tax money into a qualified account, and then you direct where you invest the money and how it grows – best when your income is relatively low.</a:t>
            </a:r>
          </a:p>
          <a:p>
            <a:pPr lvl="1"/>
            <a:r>
              <a:rPr lang="en-US" sz="1600" b="1" i="1" dirty="0"/>
              <a:t>The income limits are less than with a traditional IRA.</a:t>
            </a:r>
          </a:p>
          <a:p>
            <a:pPr lvl="1"/>
            <a:r>
              <a:rPr lang="en-US" sz="1600" b="1" i="1" dirty="0"/>
              <a:t>You do not pay any tax when you withdraw the money in retirement…because you already paid income taxes.</a:t>
            </a:r>
          </a:p>
        </p:txBody>
      </p:sp>
    </p:spTree>
    <p:extLst>
      <p:ext uri="{BB962C8B-B14F-4D97-AF65-F5344CB8AC3E}">
        <p14:creationId xmlns:p14="http://schemas.microsoft.com/office/powerpoint/2010/main" val="1357534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 and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A few concluding comments about retirement plans:</a:t>
            </a:r>
          </a:p>
          <a:p>
            <a:pPr marL="0" indent="0">
              <a:buNone/>
            </a:pPr>
            <a:endParaRPr lang="en-US" sz="2400" b="1" i="1" dirty="0"/>
          </a:p>
          <a:p>
            <a:pPr marL="0" indent="0">
              <a:buNone/>
            </a:pPr>
            <a:r>
              <a:rPr lang="en-US" sz="2400" b="1" i="1" dirty="0">
                <a:solidFill>
                  <a:srgbClr val="C00000"/>
                </a:solidFill>
              </a:rPr>
              <a:t>If possible, set up an IRA, a Roth IRA and take the maximum advantage of whatever retirement plan options your employer offers. </a:t>
            </a:r>
          </a:p>
          <a:p>
            <a:pPr marL="0" indent="0">
              <a:buNone/>
            </a:pPr>
            <a:endParaRPr lang="en-US" sz="2400" b="1" i="1" dirty="0">
              <a:solidFill>
                <a:srgbClr val="C00000"/>
              </a:solidFill>
            </a:endParaRPr>
          </a:p>
          <a:p>
            <a:pPr marL="0" indent="0">
              <a:buNone/>
            </a:pPr>
            <a:r>
              <a:rPr lang="en-US" sz="2400" b="1" i="1" dirty="0">
                <a:solidFill>
                  <a:srgbClr val="C00000"/>
                </a:solidFill>
              </a:rPr>
              <a:t>Why? Flexibility.</a:t>
            </a:r>
          </a:p>
          <a:p>
            <a:r>
              <a:rPr lang="en-US" sz="2000" b="1" i="1" dirty="0">
                <a:solidFill>
                  <a:srgbClr val="C00000"/>
                </a:solidFill>
              </a:rPr>
              <a:t>If your income grows, you may make too much to get an IRA or Roth</a:t>
            </a:r>
          </a:p>
          <a:p>
            <a:r>
              <a:rPr lang="en-US" sz="2000" b="1" i="1" dirty="0">
                <a:solidFill>
                  <a:srgbClr val="C00000"/>
                </a:solidFill>
              </a:rPr>
              <a:t>Having different accounts with different tax rules allows you to choose how you withdraw money in retirement</a:t>
            </a:r>
          </a:p>
          <a:p>
            <a:pPr lvl="1"/>
            <a:r>
              <a:rPr lang="en-US" sz="1800" b="1" i="1" dirty="0">
                <a:solidFill>
                  <a:srgbClr val="C00000"/>
                </a:solidFill>
              </a:rPr>
              <a:t>Imagine you do some work when you’re 75 that pays you $200,000. You may choose to withdraw a lot from your Roth IRA (which will be tax-free) and less from your IRA (which will be taxed) so you can avoid claiming more income in a year when you’re in a high-tax bracket.</a:t>
            </a:r>
          </a:p>
          <a:p>
            <a:pPr lvl="1"/>
            <a:r>
              <a:rPr lang="en-US" sz="1800" b="1" i="1" dirty="0">
                <a:solidFill>
                  <a:srgbClr val="C00000"/>
                </a:solidFill>
              </a:rPr>
              <a:t>Then if you take the year off when you’re 76, you’ll drop down to a lower tax bracket, and you may choose to withdraw a lot from your IRA and a little from your Roth IRA.</a:t>
            </a:r>
          </a:p>
        </p:txBody>
      </p:sp>
    </p:spTree>
    <p:extLst>
      <p:ext uri="{BB962C8B-B14F-4D97-AF65-F5344CB8AC3E}">
        <p14:creationId xmlns:p14="http://schemas.microsoft.com/office/powerpoint/2010/main" val="100373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p:txBody>
      </p:sp>
    </p:spTree>
    <p:extLst>
      <p:ext uri="{BB962C8B-B14F-4D97-AF65-F5344CB8AC3E}">
        <p14:creationId xmlns:p14="http://schemas.microsoft.com/office/powerpoint/2010/main" val="2031310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C00000"/>
                </a:solidFill>
              </a:rPr>
              <a:t>The financial planning answer:</a:t>
            </a:r>
          </a:p>
          <a:p>
            <a:pPr lvl="1"/>
            <a:r>
              <a:rPr lang="en-US" sz="2600" b="1" i="1" dirty="0">
                <a:solidFill>
                  <a:srgbClr val="C00000"/>
                </a:solidFill>
              </a:rPr>
              <a:t>If you know what your budget is and what your short- and medium-term financial goals are, you can do the math to determine what the minimum compensation you need from any job.</a:t>
            </a:r>
          </a:p>
          <a:p>
            <a:pPr lvl="2"/>
            <a:r>
              <a:rPr lang="en-US" sz="2600" b="1" i="1" dirty="0">
                <a:solidFill>
                  <a:srgbClr val="C00000"/>
                </a:solidFill>
              </a:rPr>
              <a:t>Include goals, family &amp; partner situations, debt repayment, insurance and finally-living-like-an-adult expenses (such as eating less rice and ramen).</a:t>
            </a:r>
          </a:p>
        </p:txBody>
      </p:sp>
    </p:spTree>
    <p:extLst>
      <p:ext uri="{BB962C8B-B14F-4D97-AF65-F5344CB8AC3E}">
        <p14:creationId xmlns:p14="http://schemas.microsoft.com/office/powerpoint/2010/main" val="914180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2060"/>
                </a:solidFill>
              </a:rPr>
              <a:t>The career planning answer:</a:t>
            </a:r>
          </a:p>
          <a:p>
            <a:pPr lvl="1"/>
            <a:r>
              <a:rPr lang="en-US" sz="2200" b="1" i="1" dirty="0">
                <a:solidFill>
                  <a:srgbClr val="002060"/>
                </a:solidFill>
              </a:rPr>
              <a:t>Know your value. Talk to other graduates. Talk to faculty. Talk to family. If possible, talk to other people who have been hired by the same company. Do your research.</a:t>
            </a:r>
          </a:p>
          <a:p>
            <a:pPr lvl="1"/>
            <a:r>
              <a:rPr lang="en-US" sz="2200" b="1" i="1" dirty="0">
                <a:solidFill>
                  <a:srgbClr val="002060"/>
                </a:solidFill>
              </a:rPr>
              <a:t>Put your emotional intelligence (EQ) to work to try to determine how much leverage you have. Try to get a sense of how much they want you.</a:t>
            </a:r>
          </a:p>
          <a:p>
            <a:pPr lvl="2"/>
            <a:r>
              <a:rPr lang="en-US" sz="2200" b="1" i="1" dirty="0">
                <a:solidFill>
                  <a:srgbClr val="002060"/>
                </a:solidFill>
              </a:rPr>
              <a:t>In general, the higher the salary, the more they want you.</a:t>
            </a:r>
          </a:p>
          <a:p>
            <a:pPr lvl="2"/>
            <a:r>
              <a:rPr lang="en-US" sz="2200" b="1" i="1" dirty="0">
                <a:solidFill>
                  <a:srgbClr val="002060"/>
                </a:solidFill>
              </a:rPr>
              <a:t>In general, the more they have invested in recruiting you, the more they want you.</a:t>
            </a:r>
          </a:p>
          <a:p>
            <a:pPr lvl="2"/>
            <a:r>
              <a:rPr lang="en-US" sz="2200" b="1" i="1" dirty="0">
                <a:solidFill>
                  <a:srgbClr val="002060"/>
                </a:solidFill>
              </a:rPr>
              <a:t>Try to get a sense of how unique the position is.</a:t>
            </a:r>
          </a:p>
          <a:p>
            <a:pPr lvl="2"/>
            <a:r>
              <a:rPr lang="en-US" sz="2200" b="1" i="1" dirty="0">
                <a:solidFill>
                  <a:srgbClr val="002060"/>
                </a:solidFill>
              </a:rPr>
              <a:t>Try to get a sense of what they would do if you asked for more money</a:t>
            </a:r>
          </a:p>
          <a:p>
            <a:pPr lvl="3"/>
            <a:r>
              <a:rPr lang="en-US" sz="2200" b="1" i="1" dirty="0">
                <a:solidFill>
                  <a:srgbClr val="002060"/>
                </a:solidFill>
              </a:rPr>
              <a:t>Would they have to start the recruiting process over? Or is their second choice candidate simply a phone call away?</a:t>
            </a:r>
          </a:p>
        </p:txBody>
      </p:sp>
    </p:spTree>
    <p:extLst>
      <p:ext uri="{BB962C8B-B14F-4D97-AF65-F5344CB8AC3E}">
        <p14:creationId xmlns:p14="http://schemas.microsoft.com/office/powerpoint/2010/main" val="20782727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p>
          <a:p>
            <a:pPr lvl="1"/>
            <a:r>
              <a:rPr lang="en-US" sz="2200" b="1" i="1" dirty="0">
                <a:solidFill>
                  <a:srgbClr val="006600"/>
                </a:solidFill>
              </a:rPr>
              <a:t>I have had 6 full-time jobs as an adult. </a:t>
            </a:r>
            <a:br>
              <a:rPr lang="en-US" sz="2200" b="1" i="1" dirty="0">
                <a:solidFill>
                  <a:srgbClr val="006600"/>
                </a:solidFill>
              </a:rPr>
            </a:br>
            <a:r>
              <a:rPr lang="en-US" sz="2200" b="1" i="1" dirty="0">
                <a:solidFill>
                  <a:srgbClr val="006600"/>
                </a:solidFill>
              </a:rPr>
              <a:t>I have asked for more salary all 6 times. </a:t>
            </a:r>
            <a:br>
              <a:rPr lang="en-US" sz="2200" b="1" i="1" dirty="0">
                <a:solidFill>
                  <a:srgbClr val="006600"/>
                </a:solidFill>
              </a:rPr>
            </a:br>
            <a:r>
              <a:rPr lang="en-US" sz="2200" b="1" i="1" dirty="0">
                <a:solidFill>
                  <a:srgbClr val="006600"/>
                </a:solidFill>
              </a:rPr>
              <a:t>I have received more salary 5 out of 6 times.</a:t>
            </a:r>
          </a:p>
          <a:p>
            <a:pPr marL="457200" lvl="1" indent="0">
              <a:buNone/>
            </a:pPr>
            <a:endParaRPr lang="en-US" sz="2200" b="1" i="1" dirty="0">
              <a:solidFill>
                <a:srgbClr val="006600"/>
              </a:solidFill>
            </a:endParaRPr>
          </a:p>
          <a:p>
            <a:pPr lvl="1"/>
            <a:r>
              <a:rPr lang="en-US" sz="2200" b="1" i="1" dirty="0">
                <a:solidFill>
                  <a:srgbClr val="006600"/>
                </a:solidFill>
              </a:rPr>
              <a:t>Most employers will respect that you asked, even if they cannot meet your request. It suggests that you know your value – or value yourself more. Know your value.</a:t>
            </a:r>
          </a:p>
          <a:p>
            <a:pPr lvl="2"/>
            <a:r>
              <a:rPr lang="en-US" sz="1800" b="1" i="1" dirty="0">
                <a:solidFill>
                  <a:srgbClr val="006600"/>
                </a:solidFill>
              </a:rPr>
              <a:t>Most of the people you’re interviewing with have negotiated more salary in their lives, too. </a:t>
            </a:r>
            <a:br>
              <a:rPr lang="en-US" sz="1800" b="1" i="1" dirty="0">
                <a:solidFill>
                  <a:srgbClr val="006600"/>
                </a:solidFill>
              </a:rPr>
            </a:br>
            <a:endParaRPr lang="en-US" sz="1800" b="1" i="1" dirty="0">
              <a:solidFill>
                <a:srgbClr val="006600"/>
              </a:solidFill>
            </a:endParaRPr>
          </a:p>
        </p:txBody>
      </p:sp>
    </p:spTree>
    <p:extLst>
      <p:ext uri="{BB962C8B-B14F-4D97-AF65-F5344CB8AC3E}">
        <p14:creationId xmlns:p14="http://schemas.microsoft.com/office/powerpoint/2010/main" val="1543302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br>
              <a:rPr lang="en-US" b="1" i="1" dirty="0">
                <a:solidFill>
                  <a:srgbClr val="006600"/>
                </a:solidFill>
              </a:rPr>
            </a:br>
            <a:endParaRPr lang="en-US" b="1" i="1" dirty="0">
              <a:solidFill>
                <a:srgbClr val="006600"/>
              </a:solidFill>
            </a:endParaRPr>
          </a:p>
          <a:p>
            <a:pPr lvl="1"/>
            <a:r>
              <a:rPr lang="en-US" sz="2200" b="1" i="1" dirty="0">
                <a:solidFill>
                  <a:srgbClr val="006600"/>
                </a:solidFill>
              </a:rPr>
              <a:t>They (generally) understand that giving you $2,000 or $5,000 more in </a:t>
            </a:r>
            <a:br>
              <a:rPr lang="en-US" sz="2200" b="1" i="1" dirty="0">
                <a:solidFill>
                  <a:srgbClr val="006600"/>
                </a:solidFill>
              </a:rPr>
            </a:br>
            <a:r>
              <a:rPr lang="en-US" sz="2200" b="1" i="1" dirty="0">
                <a:solidFill>
                  <a:srgbClr val="006600"/>
                </a:solidFill>
              </a:rPr>
              <a:t>salary is a small price to pay for your happiness and productivity.</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Maybe they cannot offer you any more salary. If not, don’t be shy about trying to negotiate something else – vacation days, bonus potential, discretionary budget.</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You have to pay your bills. And, you also want to be paid what you are worth so that you are excited about this JOB becoming your CAREER.</a:t>
            </a:r>
          </a:p>
        </p:txBody>
      </p:sp>
    </p:spTree>
    <p:extLst>
      <p:ext uri="{BB962C8B-B14F-4D97-AF65-F5344CB8AC3E}">
        <p14:creationId xmlns:p14="http://schemas.microsoft.com/office/powerpoint/2010/main" val="2263543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6075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48444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7180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And as you begin to develop your full financial plan – seeing the trade-offs with Budgeting, Investing and Debt Management – you will begin to see how interconnected all of these aspects are.</a:t>
            </a:r>
          </a:p>
          <a:p>
            <a:pPr algn="ctr"/>
            <a:endParaRPr lang="en-US" sz="2000" b="1" dirty="0"/>
          </a:p>
          <a:p>
            <a:pPr algn="ctr"/>
            <a:r>
              <a:rPr lang="en-US" sz="2000" b="1" dirty="0"/>
              <a:t>Finance is just a matter of managing money across time.</a:t>
            </a:r>
          </a:p>
          <a:p>
            <a:pPr algn="ctr"/>
            <a:endParaRPr lang="en-US" sz="2000" b="1" dirty="0"/>
          </a:p>
          <a:p>
            <a:pPr algn="ctr"/>
            <a:r>
              <a:rPr lang="en-US" sz="2000" b="1" dirty="0"/>
              <a:t>And one thing we know about time is that our plans will change – so the better you have control of your initial financial plan, the more you will be able to adjust when life and time give you new goals.</a:t>
            </a:r>
          </a:p>
        </p:txBody>
      </p:sp>
    </p:spTree>
    <p:extLst>
      <p:ext uri="{BB962C8B-B14F-4D97-AF65-F5344CB8AC3E}">
        <p14:creationId xmlns:p14="http://schemas.microsoft.com/office/powerpoint/2010/main" val="2979306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362865"/>
          </a:xfrm>
        </p:spPr>
        <p:txBody>
          <a:bodyPr>
            <a:normAutofit/>
          </a:bodyPr>
          <a:lstStyle/>
          <a:p>
            <a:pPr marL="0" lvl="0" indent="0" algn="ctr">
              <a:buNone/>
            </a:pPr>
            <a:endParaRPr lang="en-US" sz="1000" b="1" dirty="0">
              <a:solidFill>
                <a:srgbClr val="C00000"/>
              </a:solidFill>
            </a:endParaRPr>
          </a:p>
          <a:p>
            <a:pPr marL="0" lvl="0" indent="0" algn="ctr">
              <a:buNone/>
            </a:pPr>
            <a:r>
              <a:rPr lang="en-US" sz="4000" b="1" dirty="0">
                <a:solidFill>
                  <a:srgbClr val="C00000"/>
                </a:solidFill>
              </a:rPr>
              <a:t>Why are you in graduate school?</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This is the biggest investment you’ve ever made. You are giving up several years, thousands of dollars and enormous effort &amp; energy.</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What return are you getting from this investment?</a:t>
            </a: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 of the Day</a:t>
            </a:r>
          </a:p>
        </p:txBody>
      </p:sp>
    </p:spTree>
    <p:extLst>
      <p:ext uri="{BB962C8B-B14F-4D97-AF65-F5344CB8AC3E}">
        <p14:creationId xmlns:p14="http://schemas.microsoft.com/office/powerpoint/2010/main" val="337226691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2818821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0000CC"/>
                </a:solidFill>
              </a:rPr>
              <a:t>Don’t wait around for other people to be happy for you.</a:t>
            </a:r>
          </a:p>
          <a:p>
            <a:pPr algn="ctr"/>
            <a:r>
              <a:rPr lang="en-US" sz="2800" b="1" i="1" dirty="0">
                <a:solidFill>
                  <a:srgbClr val="0000CC"/>
                </a:solidFill>
              </a:rPr>
              <a:t>Any happiness you get,</a:t>
            </a:r>
            <a:br>
              <a:rPr lang="en-US" sz="2800" b="1" i="1" dirty="0">
                <a:solidFill>
                  <a:srgbClr val="0000CC"/>
                </a:solidFill>
              </a:rPr>
            </a:br>
            <a:r>
              <a:rPr lang="en-US" sz="2800" b="1" i="1" dirty="0">
                <a:solidFill>
                  <a:srgbClr val="0000CC"/>
                </a:solidFill>
              </a:rPr>
              <a:t>You’ve got to make yourself.</a:t>
            </a:r>
            <a:endParaRPr lang="en-US" sz="800" b="1" i="1" dirty="0">
              <a:solidFill>
                <a:srgbClr val="0000CC"/>
              </a:solidFill>
            </a:endParaRPr>
          </a:p>
          <a:p>
            <a:pPr algn="ctr"/>
            <a:endParaRPr lang="en-US" sz="1500" b="1" i="1" dirty="0">
              <a:solidFill>
                <a:srgbClr val="0000CC"/>
              </a:solidFill>
            </a:endParaRPr>
          </a:p>
          <a:p>
            <a:pPr algn="ctr"/>
            <a:r>
              <a:rPr lang="en-US" sz="2400" b="1" i="1" dirty="0">
                <a:solidFill>
                  <a:schemeClr val="tx1"/>
                </a:solidFill>
              </a:rPr>
              <a:t>~ Alice Walker </a:t>
            </a:r>
            <a:br>
              <a:rPr lang="en-US" sz="2400" b="1" i="1" dirty="0">
                <a:solidFill>
                  <a:schemeClr val="tx1"/>
                </a:solidFill>
              </a:rPr>
            </a:br>
            <a:r>
              <a:rPr lang="en-US" sz="2400" b="1" i="1" dirty="0">
                <a:solidFill>
                  <a:schemeClr val="tx1"/>
                </a:solidFill>
              </a:rPr>
              <a:t>American novelist, poet, activist</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778519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48583"/>
            <a:ext cx="10972800" cy="1021541"/>
          </a:xfrm>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pic>
        <p:nvPicPr>
          <p:cNvPr id="3" name="Picture 2">
            <a:extLst>
              <a:ext uri="{FF2B5EF4-FFF2-40B4-BE49-F238E27FC236}">
                <a16:creationId xmlns:a16="http://schemas.microsoft.com/office/drawing/2014/main" id="{99B1CECA-AA77-411B-B0F5-BBE959DE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24925210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338"/>
            <a:ext cx="9144000" cy="2387600"/>
          </a:xfrm>
        </p:spPr>
        <p:txBody>
          <a:bodyPr>
            <a:normAutofit fontScale="90000"/>
          </a:bodyPr>
          <a:lstStyle/>
          <a:p>
            <a:pPr algn="ctr"/>
            <a:r>
              <a:rPr lang="en-US" sz="6700" b="1" i="1" dirty="0">
                <a:solidFill>
                  <a:schemeClr val="bg1"/>
                </a:solidFill>
                <a:latin typeface="Times New Roman" panose="02020603050405020304" pitchFamily="18" charset="0"/>
                <a:cs typeface="Times New Roman" panose="02020603050405020304" pitchFamily="18" charset="0"/>
              </a:rPr>
              <a:t>gradschool@louisiana.edu</a:t>
            </a:r>
            <a:br>
              <a:rPr lang="en-US" sz="5400" b="1" i="1" u="sng" dirty="0">
                <a:latin typeface="Times New Roman" panose="02020603050405020304" pitchFamily="18" charset="0"/>
                <a:cs typeface="Times New Roman" panose="02020603050405020304" pitchFamily="18" charset="0"/>
              </a:rPr>
            </a:br>
            <a:br>
              <a:rPr lang="en-US" sz="5400" b="1" i="1" dirty="0"/>
            </a:br>
            <a:endParaRPr lang="en-US" sz="4800" b="1" i="1"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1642158"/>
            <a:ext cx="7782110" cy="4958668"/>
          </a:xfrm>
          <a:prstGeom prst="rect">
            <a:avLst/>
          </a:prstGeom>
        </p:spPr>
      </p:pic>
    </p:spTree>
    <p:extLst>
      <p:ext uri="{BB962C8B-B14F-4D97-AF65-F5344CB8AC3E}">
        <p14:creationId xmlns:p14="http://schemas.microsoft.com/office/powerpoint/2010/main" val="21701852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SPRING 2024</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102487" y="4048811"/>
            <a:ext cx="3657600" cy="2743200"/>
          </a:xfrm>
          <a:prstGeom prst="round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MARCH 6</a:t>
            </a:r>
          </a:p>
          <a:p>
            <a:pPr algn="ctr"/>
            <a:endParaRPr lang="en-US" sz="2600" b="1" dirty="0">
              <a:solidFill>
                <a:schemeClr val="bg1"/>
              </a:solidFill>
            </a:endParaRPr>
          </a:p>
          <a:p>
            <a:pPr algn="ctr"/>
            <a:r>
              <a:rPr lang="en-US" sz="2600" b="1" dirty="0">
                <a:solidFill>
                  <a:schemeClr val="bg1"/>
                </a:solidFill>
              </a:rPr>
              <a:t>TAX STRATEGIES</a:t>
            </a:r>
            <a:br>
              <a:rPr lang="en-US" sz="2600" b="1" dirty="0">
                <a:solidFill>
                  <a:schemeClr val="bg1"/>
                </a:solidFill>
              </a:rPr>
            </a:br>
            <a:r>
              <a:rPr lang="en-US" sz="2600" b="1" dirty="0">
                <a:solidFill>
                  <a:schemeClr val="bg1"/>
                </a:solidFill>
              </a:rPr>
              <a:t>&amp; TAX PLANNING</a:t>
            </a:r>
          </a:p>
          <a:p>
            <a:pPr algn="ctr"/>
            <a:endParaRPr lang="en-US" sz="2600" b="1" dirty="0">
              <a:solidFill>
                <a:schemeClr val="bg1"/>
              </a:solidFill>
            </a:endParaRPr>
          </a:p>
        </p:txBody>
      </p:sp>
      <p:sp>
        <p:nvSpPr>
          <p:cNvPr id="8" name="Rounded Rectangle 7">
            <a:extLst>
              <a:ext uri="{FF2B5EF4-FFF2-40B4-BE49-F238E27FC236}">
                <a16:creationId xmlns:a16="http://schemas.microsoft.com/office/drawing/2014/main" id="{C1894A85-0A0D-592A-F81D-3107AA524E3E}"/>
              </a:ext>
            </a:extLst>
          </p:cNvPr>
          <p:cNvSpPr/>
          <p:nvPr/>
        </p:nvSpPr>
        <p:spPr>
          <a:xfrm>
            <a:off x="8431913" y="1178521"/>
            <a:ext cx="3657600" cy="2743200"/>
          </a:xfrm>
          <a:prstGeom prst="round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FEBRUARY 22</a:t>
            </a:r>
            <a:br>
              <a:rPr lang="en-US" sz="2600" b="1" dirty="0">
                <a:solidFill>
                  <a:schemeClr val="bg1"/>
                </a:solidFill>
              </a:rPr>
            </a:br>
            <a:endParaRPr lang="en-US" sz="2600" b="1" dirty="0">
              <a:solidFill>
                <a:schemeClr val="bg1"/>
              </a:solidFill>
            </a:endParaRPr>
          </a:p>
          <a:p>
            <a:pPr algn="ctr"/>
            <a:r>
              <a:rPr lang="en-US" sz="2600" b="1" dirty="0">
                <a:solidFill>
                  <a:schemeClr val="bg1"/>
                </a:solidFill>
              </a:rPr>
              <a:t>DEBT MANGEMENT, INCOME MANAGEMENT &amp; YOUR FAMILY</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02487" y="1179480"/>
            <a:ext cx="3657600" cy="274320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JANUARY 31</a:t>
            </a:r>
          </a:p>
          <a:p>
            <a:pPr algn="ctr"/>
            <a:endParaRPr lang="en-US" sz="2600" b="1" dirty="0">
              <a:solidFill>
                <a:schemeClr val="bg1"/>
              </a:solidFill>
            </a:endParaRPr>
          </a:p>
          <a:p>
            <a:pPr algn="ctr"/>
            <a:r>
              <a:rPr lang="en-US" sz="2600" b="1" dirty="0">
                <a:solidFill>
                  <a:schemeClr val="bg1"/>
                </a:solidFill>
              </a:rPr>
              <a:t>INTERNATIONAL STUDENTS: JOBS, TAXES, MONEY</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4267200" y="4048811"/>
            <a:ext cx="3657600" cy="274320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MARCH 20</a:t>
            </a:r>
          </a:p>
          <a:p>
            <a:pPr algn="ctr"/>
            <a:endParaRPr lang="en-US" sz="2600" b="1" dirty="0">
              <a:solidFill>
                <a:schemeClr val="bg1"/>
              </a:solidFill>
            </a:endParaRPr>
          </a:p>
          <a:p>
            <a:pPr algn="ctr"/>
            <a:r>
              <a:rPr lang="en-US" sz="2600" b="1" dirty="0">
                <a:solidFill>
                  <a:schemeClr val="bg1"/>
                </a:solidFill>
              </a:rPr>
              <a:t>CREATING &amp; BUILDING A SIDE-HUSTLE: MAKING IT A BUSINESS</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4267200" y="1178521"/>
            <a:ext cx="3657600" cy="274320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FEBRUARY 8</a:t>
            </a:r>
          </a:p>
          <a:p>
            <a:pPr algn="ctr"/>
            <a:endParaRPr lang="en-US" sz="2600" b="1" dirty="0">
              <a:solidFill>
                <a:schemeClr val="bg1"/>
              </a:solidFill>
            </a:endParaRPr>
          </a:p>
          <a:p>
            <a:pPr algn="ctr"/>
            <a:r>
              <a:rPr lang="en-US" sz="2600" b="1" dirty="0">
                <a:solidFill>
                  <a:schemeClr val="bg1"/>
                </a:solidFill>
              </a:rPr>
              <a:t>INVESTING: </a:t>
            </a:r>
            <a:br>
              <a:rPr lang="en-US" sz="2600" b="1" dirty="0">
                <a:solidFill>
                  <a:schemeClr val="bg1"/>
                </a:solidFill>
              </a:rPr>
            </a:br>
            <a:r>
              <a:rPr lang="en-US" sz="2600" b="1" dirty="0">
                <a:solidFill>
                  <a:schemeClr val="bg1"/>
                </a:solidFill>
              </a:rPr>
              <a:t>OPENING YOUR OWN ROTH IRA</a:t>
            </a:r>
          </a:p>
        </p:txBody>
      </p:sp>
      <p:sp>
        <p:nvSpPr>
          <p:cNvPr id="3" name="Rounded Rectangle 2">
            <a:extLst>
              <a:ext uri="{FF2B5EF4-FFF2-40B4-BE49-F238E27FC236}">
                <a16:creationId xmlns:a16="http://schemas.microsoft.com/office/drawing/2014/main" id="{D5D93369-B92D-7A9D-ACA1-156A1F66FC82}"/>
              </a:ext>
            </a:extLst>
          </p:cNvPr>
          <p:cNvSpPr/>
          <p:nvPr/>
        </p:nvSpPr>
        <p:spPr>
          <a:xfrm>
            <a:off x="8431913" y="4048811"/>
            <a:ext cx="3657600" cy="274320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APRIL 18</a:t>
            </a:r>
          </a:p>
          <a:p>
            <a:pPr algn="ctr"/>
            <a:endParaRPr lang="en-US" sz="2600" b="1" dirty="0">
              <a:solidFill>
                <a:schemeClr val="bg1"/>
              </a:solidFill>
            </a:endParaRPr>
          </a:p>
          <a:p>
            <a:pPr algn="ctr"/>
            <a:r>
              <a:rPr lang="en-US" sz="2600" b="1" dirty="0">
                <a:solidFill>
                  <a:schemeClr val="bg1"/>
                </a:solidFill>
              </a:rPr>
              <a:t>CAREER PLANNING: YOUR FUTURE &amp; YOUR MONEY</a:t>
            </a:r>
          </a:p>
        </p:txBody>
      </p:sp>
    </p:spTree>
    <p:extLst>
      <p:ext uri="{BB962C8B-B14F-4D97-AF65-F5344CB8AC3E}">
        <p14:creationId xmlns:p14="http://schemas.microsoft.com/office/powerpoint/2010/main" val="2892155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0000CC"/>
                </a:solidFill>
              </a:rPr>
              <a:t>Don’t wait around for other people to be happy for you.</a:t>
            </a:r>
          </a:p>
          <a:p>
            <a:pPr algn="ctr"/>
            <a:r>
              <a:rPr lang="en-US" sz="2800" b="1" i="1" dirty="0">
                <a:solidFill>
                  <a:srgbClr val="0000CC"/>
                </a:solidFill>
              </a:rPr>
              <a:t>Any happiness you get,</a:t>
            </a:r>
            <a:br>
              <a:rPr lang="en-US" sz="2800" b="1" i="1" dirty="0">
                <a:solidFill>
                  <a:srgbClr val="0000CC"/>
                </a:solidFill>
              </a:rPr>
            </a:br>
            <a:r>
              <a:rPr lang="en-US" sz="2800" b="1" i="1" dirty="0">
                <a:solidFill>
                  <a:srgbClr val="0000CC"/>
                </a:solidFill>
              </a:rPr>
              <a:t>You’ve got to make yourself.</a:t>
            </a:r>
            <a:endParaRPr lang="en-US" sz="800" b="1" i="1" dirty="0">
              <a:solidFill>
                <a:srgbClr val="0000CC"/>
              </a:solidFill>
            </a:endParaRPr>
          </a:p>
          <a:p>
            <a:pPr algn="ctr"/>
            <a:endParaRPr lang="en-US" sz="1500" b="1" i="1" dirty="0">
              <a:solidFill>
                <a:srgbClr val="0000CC"/>
              </a:solidFill>
            </a:endParaRPr>
          </a:p>
          <a:p>
            <a:pPr algn="ctr"/>
            <a:r>
              <a:rPr lang="en-US" sz="2400" b="1" i="1" dirty="0">
                <a:solidFill>
                  <a:schemeClr val="tx1"/>
                </a:solidFill>
              </a:rPr>
              <a:t>~ Alice Walker </a:t>
            </a:r>
            <a:br>
              <a:rPr lang="en-US" sz="2400" b="1" i="1" dirty="0">
                <a:solidFill>
                  <a:schemeClr val="tx1"/>
                </a:solidFill>
              </a:rPr>
            </a:br>
            <a:r>
              <a:rPr lang="en-US" sz="2400" b="1" i="1" dirty="0">
                <a:solidFill>
                  <a:schemeClr val="tx1"/>
                </a:solidFill>
              </a:rPr>
              <a:t>American novelist, poet, activist</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649627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87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667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4264134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22167</TotalTime>
  <Words>4771</Words>
  <Application>Microsoft Macintosh PowerPoint</Application>
  <PresentationFormat>Widescreen</PresentationFormat>
  <Paragraphs>432</Paragraphs>
  <Slides>56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gradschool@louisiana.edu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124</cp:revision>
  <dcterms:created xsi:type="dcterms:W3CDTF">2019-08-26T13:43:19Z</dcterms:created>
  <dcterms:modified xsi:type="dcterms:W3CDTF">2024-04-15T18:41:37Z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2023-01-11T18:42:04Z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8b6eb0c0-624a-4693-9f8d-f60b6f2f8747</vt:lpwstr>
  </property>
  <property fmtid="{D5CDD505-2E9C-101B-9397-08002B2CF9AE}" pid="8" name="MSIP_Label_638202f9-8d41-4950-b014-f183e397b746_ContentBits">
    <vt:lpwstr>0</vt:lpwstr>
  </property>
</Properties>
</file>