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4"/>
  </p:notesMasterIdLst>
  <p:sldIdLst>
    <p:sldId id="2401" r:id="rId2"/>
    <p:sldId id="2301" r:id="rId3"/>
    <p:sldId id="2298" r:id="rId4"/>
    <p:sldId id="2352" r:id="rId5"/>
    <p:sldId id="2353" r:id="rId6"/>
    <p:sldId id="2355" r:id="rId7"/>
    <p:sldId id="2356" r:id="rId8"/>
    <p:sldId id="2357" r:id="rId9"/>
    <p:sldId id="2358" r:id="rId10"/>
    <p:sldId id="2302" r:id="rId11"/>
    <p:sldId id="1961" r:id="rId12"/>
    <p:sldId id="2131" r:id="rId13"/>
    <p:sldId id="2065" r:id="rId14"/>
    <p:sldId id="2028" r:id="rId15"/>
    <p:sldId id="2402" r:id="rId16"/>
    <p:sldId id="2403" r:id="rId17"/>
    <p:sldId id="2404" r:id="rId18"/>
    <p:sldId id="2405" r:id="rId19"/>
    <p:sldId id="2406" r:id="rId20"/>
    <p:sldId id="1244" r:id="rId21"/>
    <p:sldId id="1283" r:id="rId22"/>
    <p:sldId id="2286" r:id="rId23"/>
    <p:sldId id="2407" r:id="rId24"/>
    <p:sldId id="2048" r:id="rId25"/>
    <p:sldId id="2311" r:id="rId26"/>
    <p:sldId id="2145" r:id="rId27"/>
    <p:sldId id="2146" r:id="rId28"/>
    <p:sldId id="2415" r:id="rId29"/>
    <p:sldId id="2416" r:id="rId30"/>
    <p:sldId id="1313" r:id="rId31"/>
    <p:sldId id="1296" r:id="rId32"/>
    <p:sldId id="2408" r:id="rId33"/>
    <p:sldId id="1250" r:id="rId34"/>
    <p:sldId id="1297" r:id="rId35"/>
    <p:sldId id="1298" r:id="rId36"/>
    <p:sldId id="1299" r:id="rId37"/>
    <p:sldId id="1300" r:id="rId38"/>
    <p:sldId id="1301" r:id="rId39"/>
    <p:sldId id="1302" r:id="rId40"/>
    <p:sldId id="1303" r:id="rId41"/>
    <p:sldId id="1304" r:id="rId42"/>
    <p:sldId id="1305" r:id="rId43"/>
    <p:sldId id="1306" r:id="rId44"/>
    <p:sldId id="1314" r:id="rId45"/>
    <p:sldId id="1307" r:id="rId46"/>
    <p:sldId id="1315" r:id="rId47"/>
    <p:sldId id="1309" r:id="rId48"/>
    <p:sldId id="1316" r:id="rId49"/>
    <p:sldId id="1266" r:id="rId50"/>
    <p:sldId id="1260" r:id="rId51"/>
    <p:sldId id="1311" r:id="rId52"/>
    <p:sldId id="2409" r:id="rId53"/>
    <p:sldId id="2410" r:id="rId54"/>
    <p:sldId id="2411" r:id="rId55"/>
    <p:sldId id="2412" r:id="rId56"/>
    <p:sldId id="2413" r:id="rId57"/>
    <p:sldId id="2414" r:id="rId58"/>
    <p:sldId id="2257" r:id="rId59"/>
    <p:sldId id="1285" r:id="rId60"/>
    <p:sldId id="1289" r:id="rId61"/>
    <p:sldId id="2266" r:id="rId62"/>
    <p:sldId id="2398" r:id="rId63"/>
    <p:sldId id="2258" r:id="rId64"/>
    <p:sldId id="2259" r:id="rId65"/>
    <p:sldId id="2261" r:id="rId66"/>
    <p:sldId id="2260" r:id="rId67"/>
    <p:sldId id="2264" r:id="rId68"/>
    <p:sldId id="2262" r:id="rId69"/>
    <p:sldId id="2265" r:id="rId70"/>
    <p:sldId id="2269" r:id="rId71"/>
    <p:sldId id="2114" r:id="rId72"/>
    <p:sldId id="1293" r:id="rId73"/>
    <p:sldId id="2133" r:id="rId74"/>
    <p:sldId id="1295" r:id="rId75"/>
    <p:sldId id="2270" r:id="rId76"/>
    <p:sldId id="1815" r:id="rId77"/>
    <p:sldId id="1826" r:id="rId78"/>
    <p:sldId id="1818" r:id="rId79"/>
    <p:sldId id="1819" r:id="rId80"/>
    <p:sldId id="1827" r:id="rId81"/>
    <p:sldId id="1820" r:id="rId82"/>
    <p:sldId id="1823" r:id="rId83"/>
    <p:sldId id="1824" r:id="rId84"/>
    <p:sldId id="2087" r:id="rId85"/>
    <p:sldId id="2086" r:id="rId86"/>
    <p:sldId id="1989" r:id="rId87"/>
    <p:sldId id="2232" r:id="rId88"/>
    <p:sldId id="2241" r:id="rId89"/>
    <p:sldId id="1417" r:id="rId90"/>
    <p:sldId id="2234" r:id="rId91"/>
    <p:sldId id="2235" r:id="rId92"/>
    <p:sldId id="2236" r:id="rId93"/>
    <p:sldId id="2237" r:id="rId94"/>
    <p:sldId id="2238" r:id="rId95"/>
    <p:sldId id="2239" r:id="rId96"/>
    <p:sldId id="2240" r:id="rId97"/>
    <p:sldId id="2359" r:id="rId98"/>
    <p:sldId id="2360" r:id="rId99"/>
    <p:sldId id="2361" r:id="rId100"/>
    <p:sldId id="2362" r:id="rId101"/>
    <p:sldId id="2363" r:id="rId102"/>
    <p:sldId id="2364" r:id="rId103"/>
    <p:sldId id="2365" r:id="rId104"/>
    <p:sldId id="2399" r:id="rId105"/>
    <p:sldId id="2371" r:id="rId106"/>
    <p:sldId id="2376" r:id="rId107"/>
    <p:sldId id="2377" r:id="rId108"/>
    <p:sldId id="2378" r:id="rId109"/>
    <p:sldId id="2379" r:id="rId110"/>
    <p:sldId id="2380" r:id="rId111"/>
    <p:sldId id="2382" r:id="rId112"/>
    <p:sldId id="2390" r:id="rId113"/>
    <p:sldId id="2392" r:id="rId114"/>
    <p:sldId id="2395" r:id="rId115"/>
    <p:sldId id="2396" r:id="rId116"/>
    <p:sldId id="2397" r:id="rId117"/>
    <p:sldId id="1957" r:id="rId118"/>
    <p:sldId id="2366" r:id="rId119"/>
    <p:sldId id="2367" r:id="rId120"/>
    <p:sldId id="2400" r:id="rId121"/>
    <p:sldId id="2351" r:id="rId122"/>
    <p:sldId id="2292" r:id="rId1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526DAE"/>
    <a:srgbClr val="A40405"/>
    <a:srgbClr val="006600"/>
    <a:srgbClr val="009051"/>
    <a:srgbClr val="2DB0CC"/>
    <a:srgbClr val="CF181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9"/>
    <p:restoredTop sz="94680"/>
  </p:normalViewPr>
  <p:slideViewPr>
    <p:cSldViewPr snapToGrid="0" snapToObjects="1">
      <p:cViewPr varScale="1">
        <p:scale>
          <a:sx n="211" d="100"/>
          <a:sy n="211" d="100"/>
        </p:scale>
        <p:origin x="6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04CB44-69A6-7E44-B6F5-C6B3EF410D77}"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6336EF11-FE4C-FE44-ABF5-F1DDD36F2A5C}">
      <dgm:prSet phldrT="[Text]"/>
      <dgm:spPr>
        <a:solidFill>
          <a:srgbClr val="002060"/>
        </a:solidFill>
      </dgm:spPr>
      <dgm:t>
        <a:bodyPr/>
        <a:lstStyle/>
        <a:p>
          <a:r>
            <a:rPr lang="en-US" b="1" dirty="0"/>
            <a:t>School &amp; Education</a:t>
          </a:r>
        </a:p>
      </dgm:t>
    </dgm:pt>
    <dgm:pt modelId="{1E0227DC-1230-0F4B-80D9-5DF0B292D7CE}" type="parTrans" cxnId="{A0A82A90-46B8-7340-9C27-803F81DB65AA}">
      <dgm:prSet/>
      <dgm:spPr/>
      <dgm:t>
        <a:bodyPr/>
        <a:lstStyle/>
        <a:p>
          <a:endParaRPr lang="en-US"/>
        </a:p>
      </dgm:t>
    </dgm:pt>
    <dgm:pt modelId="{FAEC3AF4-DFCE-6649-B43B-A3E4B375C079}" type="sibTrans" cxnId="{A0A82A90-46B8-7340-9C27-803F81DB65AA}">
      <dgm:prSet/>
      <dgm:spPr>
        <a:solidFill>
          <a:srgbClr val="FF0000"/>
        </a:solidFill>
      </dgm:spPr>
      <dgm:t>
        <a:bodyPr/>
        <a:lstStyle/>
        <a:p>
          <a:endParaRPr lang="en-US"/>
        </a:p>
      </dgm:t>
    </dgm:pt>
    <dgm:pt modelId="{6CC497C6-FCCB-4946-A662-66756B28CDDB}">
      <dgm:prSet phldrT="[Text]"/>
      <dgm:spPr>
        <a:solidFill>
          <a:schemeClr val="accent6">
            <a:lumMod val="50000"/>
          </a:schemeClr>
        </a:solidFill>
      </dgm:spPr>
      <dgm:t>
        <a:bodyPr/>
        <a:lstStyle/>
        <a:p>
          <a:r>
            <a:rPr lang="en-US" b="1" dirty="0"/>
            <a:t>Money</a:t>
          </a:r>
        </a:p>
      </dgm:t>
    </dgm:pt>
    <dgm:pt modelId="{BBB26BFF-3956-1E4D-BA61-CE09FF65E14D}" type="parTrans" cxnId="{03EB5D3D-9617-4644-9CBE-09D859CBCB2F}">
      <dgm:prSet/>
      <dgm:spPr/>
      <dgm:t>
        <a:bodyPr/>
        <a:lstStyle/>
        <a:p>
          <a:endParaRPr lang="en-US"/>
        </a:p>
      </dgm:t>
    </dgm:pt>
    <dgm:pt modelId="{AA8464CE-D04E-564F-8CCB-BDD0ED43CC86}" type="sibTrans" cxnId="{03EB5D3D-9617-4644-9CBE-09D859CBCB2F}">
      <dgm:prSet/>
      <dgm:spPr>
        <a:solidFill>
          <a:srgbClr val="FF0000"/>
        </a:solidFill>
      </dgm:spPr>
      <dgm:t>
        <a:bodyPr/>
        <a:lstStyle/>
        <a:p>
          <a:endParaRPr lang="en-US"/>
        </a:p>
      </dgm:t>
    </dgm:pt>
    <dgm:pt modelId="{FFB3594A-2C53-1D4C-A547-46DE2E91642F}">
      <dgm:prSet phldrT="[Text]"/>
      <dgm:spPr>
        <a:solidFill>
          <a:schemeClr val="tx1"/>
        </a:solidFill>
      </dgm:spPr>
      <dgm:t>
        <a:bodyPr/>
        <a:lstStyle/>
        <a:p>
          <a:r>
            <a:rPr lang="en-US" b="1" dirty="0"/>
            <a:t>Family</a:t>
          </a:r>
        </a:p>
      </dgm:t>
    </dgm:pt>
    <dgm:pt modelId="{AC08E73A-5BC3-4B47-9405-616B84B7CA46}" type="parTrans" cxnId="{760BD37B-6136-254C-8B6E-1B8EBF18A394}">
      <dgm:prSet/>
      <dgm:spPr/>
      <dgm:t>
        <a:bodyPr/>
        <a:lstStyle/>
        <a:p>
          <a:endParaRPr lang="en-US"/>
        </a:p>
      </dgm:t>
    </dgm:pt>
    <dgm:pt modelId="{62D79A93-13D3-034D-82DE-D9C238D86537}" type="sibTrans" cxnId="{760BD37B-6136-254C-8B6E-1B8EBF18A394}">
      <dgm:prSet/>
      <dgm:spPr>
        <a:solidFill>
          <a:srgbClr val="FF0000"/>
        </a:solidFill>
      </dgm:spPr>
      <dgm:t>
        <a:bodyPr/>
        <a:lstStyle/>
        <a:p>
          <a:endParaRPr lang="en-US"/>
        </a:p>
      </dgm:t>
    </dgm:pt>
    <dgm:pt modelId="{8CDCCA7F-EE88-1045-B157-7CAE59701BCC}" type="pres">
      <dgm:prSet presAssocID="{4C04CB44-69A6-7E44-B6F5-C6B3EF410D77}" presName="Name0" presStyleCnt="0">
        <dgm:presLayoutVars>
          <dgm:dir/>
          <dgm:resizeHandles val="exact"/>
        </dgm:presLayoutVars>
      </dgm:prSet>
      <dgm:spPr/>
    </dgm:pt>
    <dgm:pt modelId="{6D7CD2BB-1AEE-D342-88BF-B70BEF0BE808}" type="pres">
      <dgm:prSet presAssocID="{6336EF11-FE4C-FE44-ABF5-F1DDD36F2A5C}" presName="node" presStyleLbl="node1" presStyleIdx="0" presStyleCnt="3">
        <dgm:presLayoutVars>
          <dgm:bulletEnabled val="1"/>
        </dgm:presLayoutVars>
      </dgm:prSet>
      <dgm:spPr/>
    </dgm:pt>
    <dgm:pt modelId="{0B84EB63-0681-3947-9DCE-F119B116D6A6}" type="pres">
      <dgm:prSet presAssocID="{FAEC3AF4-DFCE-6649-B43B-A3E4B375C079}" presName="sibTrans" presStyleLbl="sibTrans2D1" presStyleIdx="0" presStyleCnt="3"/>
      <dgm:spPr/>
    </dgm:pt>
    <dgm:pt modelId="{571CE441-9A6B-B949-B6CA-1697555F7E4C}" type="pres">
      <dgm:prSet presAssocID="{FAEC3AF4-DFCE-6649-B43B-A3E4B375C079}" presName="connectorText" presStyleLbl="sibTrans2D1" presStyleIdx="0" presStyleCnt="3"/>
      <dgm:spPr/>
    </dgm:pt>
    <dgm:pt modelId="{7C60C3F4-3A64-EC4C-B4D2-CAA838F2F458}" type="pres">
      <dgm:prSet presAssocID="{6CC497C6-FCCB-4946-A662-66756B28CDDB}" presName="node" presStyleLbl="node1" presStyleIdx="1" presStyleCnt="3">
        <dgm:presLayoutVars>
          <dgm:bulletEnabled val="1"/>
        </dgm:presLayoutVars>
      </dgm:prSet>
      <dgm:spPr/>
    </dgm:pt>
    <dgm:pt modelId="{0E9B948B-3E55-0843-B20A-45C3E7DFE236}" type="pres">
      <dgm:prSet presAssocID="{AA8464CE-D04E-564F-8CCB-BDD0ED43CC86}" presName="sibTrans" presStyleLbl="sibTrans2D1" presStyleIdx="1" presStyleCnt="3"/>
      <dgm:spPr/>
    </dgm:pt>
    <dgm:pt modelId="{2B2EF30C-031B-AB4C-B736-9D2607DDA7B3}" type="pres">
      <dgm:prSet presAssocID="{AA8464CE-D04E-564F-8CCB-BDD0ED43CC86}" presName="connectorText" presStyleLbl="sibTrans2D1" presStyleIdx="1" presStyleCnt="3"/>
      <dgm:spPr/>
    </dgm:pt>
    <dgm:pt modelId="{2A70C041-D6B3-0246-B804-7CF910F4C1EA}" type="pres">
      <dgm:prSet presAssocID="{FFB3594A-2C53-1D4C-A547-46DE2E91642F}" presName="node" presStyleLbl="node1" presStyleIdx="2" presStyleCnt="3">
        <dgm:presLayoutVars>
          <dgm:bulletEnabled val="1"/>
        </dgm:presLayoutVars>
      </dgm:prSet>
      <dgm:spPr/>
    </dgm:pt>
    <dgm:pt modelId="{F39B3BC3-538F-0A45-B61E-7C4564B5DAB8}" type="pres">
      <dgm:prSet presAssocID="{62D79A93-13D3-034D-82DE-D9C238D86537}" presName="sibTrans" presStyleLbl="sibTrans2D1" presStyleIdx="2" presStyleCnt="3"/>
      <dgm:spPr/>
    </dgm:pt>
    <dgm:pt modelId="{081E123E-0FF8-1F44-ABE8-5EAACD8A49DD}" type="pres">
      <dgm:prSet presAssocID="{62D79A93-13D3-034D-82DE-D9C238D86537}" presName="connectorText" presStyleLbl="sibTrans2D1" presStyleIdx="2" presStyleCnt="3"/>
      <dgm:spPr/>
    </dgm:pt>
  </dgm:ptLst>
  <dgm:cxnLst>
    <dgm:cxn modelId="{2CAA2718-4D94-FB43-AE94-B4139E72A7A7}" type="presOf" srcId="{6336EF11-FE4C-FE44-ABF5-F1DDD36F2A5C}" destId="{6D7CD2BB-1AEE-D342-88BF-B70BEF0BE808}" srcOrd="0" destOrd="0" presId="urn:microsoft.com/office/officeart/2005/8/layout/cycle7"/>
    <dgm:cxn modelId="{03EB5D3D-9617-4644-9CBE-09D859CBCB2F}" srcId="{4C04CB44-69A6-7E44-B6F5-C6B3EF410D77}" destId="{6CC497C6-FCCB-4946-A662-66756B28CDDB}" srcOrd="1" destOrd="0" parTransId="{BBB26BFF-3956-1E4D-BA61-CE09FF65E14D}" sibTransId="{AA8464CE-D04E-564F-8CCB-BDD0ED43CC86}"/>
    <dgm:cxn modelId="{AFAEA474-A49D-6044-8023-4BE047E93855}" type="presOf" srcId="{62D79A93-13D3-034D-82DE-D9C238D86537}" destId="{F39B3BC3-538F-0A45-B61E-7C4564B5DAB8}" srcOrd="0" destOrd="0" presId="urn:microsoft.com/office/officeart/2005/8/layout/cycle7"/>
    <dgm:cxn modelId="{760BD37B-6136-254C-8B6E-1B8EBF18A394}" srcId="{4C04CB44-69A6-7E44-B6F5-C6B3EF410D77}" destId="{FFB3594A-2C53-1D4C-A547-46DE2E91642F}" srcOrd="2" destOrd="0" parTransId="{AC08E73A-5BC3-4B47-9405-616B84B7CA46}" sibTransId="{62D79A93-13D3-034D-82DE-D9C238D86537}"/>
    <dgm:cxn modelId="{A0A82A90-46B8-7340-9C27-803F81DB65AA}" srcId="{4C04CB44-69A6-7E44-B6F5-C6B3EF410D77}" destId="{6336EF11-FE4C-FE44-ABF5-F1DDD36F2A5C}" srcOrd="0" destOrd="0" parTransId="{1E0227DC-1230-0F4B-80D9-5DF0B292D7CE}" sibTransId="{FAEC3AF4-DFCE-6649-B43B-A3E4B375C079}"/>
    <dgm:cxn modelId="{0E254CA1-7A0C-6E4C-9DC5-710CF572BA51}" type="presOf" srcId="{AA8464CE-D04E-564F-8CCB-BDD0ED43CC86}" destId="{0E9B948B-3E55-0843-B20A-45C3E7DFE236}" srcOrd="0" destOrd="0" presId="urn:microsoft.com/office/officeart/2005/8/layout/cycle7"/>
    <dgm:cxn modelId="{3AE7D4A4-38CB-CB44-8E61-0526449C88CE}" type="presOf" srcId="{4C04CB44-69A6-7E44-B6F5-C6B3EF410D77}" destId="{8CDCCA7F-EE88-1045-B157-7CAE59701BCC}" srcOrd="0" destOrd="0" presId="urn:microsoft.com/office/officeart/2005/8/layout/cycle7"/>
    <dgm:cxn modelId="{5A9858B2-1E21-C649-AEF3-6B9B25A9A199}" type="presOf" srcId="{62D79A93-13D3-034D-82DE-D9C238D86537}" destId="{081E123E-0FF8-1F44-ABE8-5EAACD8A49DD}" srcOrd="1" destOrd="0" presId="urn:microsoft.com/office/officeart/2005/8/layout/cycle7"/>
    <dgm:cxn modelId="{AB28D0B5-9179-A84A-9B00-918F90ACBFC2}" type="presOf" srcId="{FFB3594A-2C53-1D4C-A547-46DE2E91642F}" destId="{2A70C041-D6B3-0246-B804-7CF910F4C1EA}" srcOrd="0" destOrd="0" presId="urn:microsoft.com/office/officeart/2005/8/layout/cycle7"/>
    <dgm:cxn modelId="{8D2B60CE-437A-D34F-A7ED-718CE9A87F92}" type="presOf" srcId="{FAEC3AF4-DFCE-6649-B43B-A3E4B375C079}" destId="{0B84EB63-0681-3947-9DCE-F119B116D6A6}" srcOrd="0" destOrd="0" presId="urn:microsoft.com/office/officeart/2005/8/layout/cycle7"/>
    <dgm:cxn modelId="{E84FE2E9-89C4-5141-B714-170306675317}" type="presOf" srcId="{6CC497C6-FCCB-4946-A662-66756B28CDDB}" destId="{7C60C3F4-3A64-EC4C-B4D2-CAA838F2F458}" srcOrd="0" destOrd="0" presId="urn:microsoft.com/office/officeart/2005/8/layout/cycle7"/>
    <dgm:cxn modelId="{29DB7AEE-94AE-8245-B06C-887BE9800831}" type="presOf" srcId="{FAEC3AF4-DFCE-6649-B43B-A3E4B375C079}" destId="{571CE441-9A6B-B949-B6CA-1697555F7E4C}" srcOrd="1" destOrd="0" presId="urn:microsoft.com/office/officeart/2005/8/layout/cycle7"/>
    <dgm:cxn modelId="{3240D1FE-C340-8846-B2B6-4576B86D59E8}" type="presOf" srcId="{AA8464CE-D04E-564F-8CCB-BDD0ED43CC86}" destId="{2B2EF30C-031B-AB4C-B736-9D2607DDA7B3}" srcOrd="1" destOrd="0" presId="urn:microsoft.com/office/officeart/2005/8/layout/cycle7"/>
    <dgm:cxn modelId="{6A9330AC-12D1-E84A-A814-581C4F638861}" type="presParOf" srcId="{8CDCCA7F-EE88-1045-B157-7CAE59701BCC}" destId="{6D7CD2BB-1AEE-D342-88BF-B70BEF0BE808}" srcOrd="0" destOrd="0" presId="urn:microsoft.com/office/officeart/2005/8/layout/cycle7"/>
    <dgm:cxn modelId="{742F5D3C-BC43-1041-B92A-2B59FBF19D86}" type="presParOf" srcId="{8CDCCA7F-EE88-1045-B157-7CAE59701BCC}" destId="{0B84EB63-0681-3947-9DCE-F119B116D6A6}" srcOrd="1" destOrd="0" presId="urn:microsoft.com/office/officeart/2005/8/layout/cycle7"/>
    <dgm:cxn modelId="{56E1BAB1-6902-A841-8223-1BC7AF61551D}" type="presParOf" srcId="{0B84EB63-0681-3947-9DCE-F119B116D6A6}" destId="{571CE441-9A6B-B949-B6CA-1697555F7E4C}" srcOrd="0" destOrd="0" presId="urn:microsoft.com/office/officeart/2005/8/layout/cycle7"/>
    <dgm:cxn modelId="{BCBF6826-87D2-174A-AD75-0B83ED27FCB1}" type="presParOf" srcId="{8CDCCA7F-EE88-1045-B157-7CAE59701BCC}" destId="{7C60C3F4-3A64-EC4C-B4D2-CAA838F2F458}" srcOrd="2" destOrd="0" presId="urn:microsoft.com/office/officeart/2005/8/layout/cycle7"/>
    <dgm:cxn modelId="{513B93FC-A986-C549-AED9-A076D15E5741}" type="presParOf" srcId="{8CDCCA7F-EE88-1045-B157-7CAE59701BCC}" destId="{0E9B948B-3E55-0843-B20A-45C3E7DFE236}" srcOrd="3" destOrd="0" presId="urn:microsoft.com/office/officeart/2005/8/layout/cycle7"/>
    <dgm:cxn modelId="{1D8E9AE3-22C7-B640-84E2-9B20AB1D8C58}" type="presParOf" srcId="{0E9B948B-3E55-0843-B20A-45C3E7DFE236}" destId="{2B2EF30C-031B-AB4C-B736-9D2607DDA7B3}" srcOrd="0" destOrd="0" presId="urn:microsoft.com/office/officeart/2005/8/layout/cycle7"/>
    <dgm:cxn modelId="{5DFA5E4E-5110-CD47-B3CF-1E336A3294B0}" type="presParOf" srcId="{8CDCCA7F-EE88-1045-B157-7CAE59701BCC}" destId="{2A70C041-D6B3-0246-B804-7CF910F4C1EA}" srcOrd="4" destOrd="0" presId="urn:microsoft.com/office/officeart/2005/8/layout/cycle7"/>
    <dgm:cxn modelId="{07F5FCE8-31D3-A94C-9296-2DE1746BAC24}" type="presParOf" srcId="{8CDCCA7F-EE88-1045-B157-7CAE59701BCC}" destId="{F39B3BC3-538F-0A45-B61E-7C4564B5DAB8}" srcOrd="5" destOrd="0" presId="urn:microsoft.com/office/officeart/2005/8/layout/cycle7"/>
    <dgm:cxn modelId="{F3863B79-27E1-5D4C-BDD3-7C7113B2501F}" type="presParOf" srcId="{F39B3BC3-538F-0A45-B61E-7C4564B5DAB8}" destId="{081E123E-0FF8-1F44-ABE8-5EAACD8A49D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04CB44-69A6-7E44-B6F5-C6B3EF410D77}"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6336EF11-FE4C-FE44-ABF5-F1DDD36F2A5C}">
      <dgm:prSet phldrT="[Text]"/>
      <dgm:spPr>
        <a:solidFill>
          <a:srgbClr val="002060"/>
        </a:solidFill>
      </dgm:spPr>
      <dgm:t>
        <a:bodyPr/>
        <a:lstStyle/>
        <a:p>
          <a:r>
            <a:rPr lang="en-US" b="1" dirty="0"/>
            <a:t>School &amp; Education</a:t>
          </a:r>
        </a:p>
      </dgm:t>
    </dgm:pt>
    <dgm:pt modelId="{1E0227DC-1230-0F4B-80D9-5DF0B292D7CE}" type="parTrans" cxnId="{A0A82A90-46B8-7340-9C27-803F81DB65AA}">
      <dgm:prSet/>
      <dgm:spPr/>
      <dgm:t>
        <a:bodyPr/>
        <a:lstStyle/>
        <a:p>
          <a:endParaRPr lang="en-US"/>
        </a:p>
      </dgm:t>
    </dgm:pt>
    <dgm:pt modelId="{FAEC3AF4-DFCE-6649-B43B-A3E4B375C079}" type="sibTrans" cxnId="{A0A82A90-46B8-7340-9C27-803F81DB65AA}">
      <dgm:prSet/>
      <dgm:spPr>
        <a:solidFill>
          <a:srgbClr val="FF0000"/>
        </a:solidFill>
      </dgm:spPr>
      <dgm:t>
        <a:bodyPr/>
        <a:lstStyle/>
        <a:p>
          <a:endParaRPr lang="en-US"/>
        </a:p>
      </dgm:t>
    </dgm:pt>
    <dgm:pt modelId="{6CC497C6-FCCB-4946-A662-66756B28CDDB}">
      <dgm:prSet phldrT="[Text]"/>
      <dgm:spPr>
        <a:solidFill>
          <a:schemeClr val="accent6">
            <a:lumMod val="50000"/>
          </a:schemeClr>
        </a:solidFill>
      </dgm:spPr>
      <dgm:t>
        <a:bodyPr/>
        <a:lstStyle/>
        <a:p>
          <a:r>
            <a:rPr lang="en-US" b="1" dirty="0"/>
            <a:t>Money</a:t>
          </a:r>
        </a:p>
      </dgm:t>
    </dgm:pt>
    <dgm:pt modelId="{BBB26BFF-3956-1E4D-BA61-CE09FF65E14D}" type="parTrans" cxnId="{03EB5D3D-9617-4644-9CBE-09D859CBCB2F}">
      <dgm:prSet/>
      <dgm:spPr/>
      <dgm:t>
        <a:bodyPr/>
        <a:lstStyle/>
        <a:p>
          <a:endParaRPr lang="en-US"/>
        </a:p>
      </dgm:t>
    </dgm:pt>
    <dgm:pt modelId="{AA8464CE-D04E-564F-8CCB-BDD0ED43CC86}" type="sibTrans" cxnId="{03EB5D3D-9617-4644-9CBE-09D859CBCB2F}">
      <dgm:prSet/>
      <dgm:spPr>
        <a:solidFill>
          <a:srgbClr val="FF0000"/>
        </a:solidFill>
      </dgm:spPr>
      <dgm:t>
        <a:bodyPr/>
        <a:lstStyle/>
        <a:p>
          <a:endParaRPr lang="en-US"/>
        </a:p>
      </dgm:t>
    </dgm:pt>
    <dgm:pt modelId="{FFB3594A-2C53-1D4C-A547-46DE2E91642F}">
      <dgm:prSet phldrT="[Text]"/>
      <dgm:spPr>
        <a:solidFill>
          <a:schemeClr val="tx1"/>
        </a:solidFill>
      </dgm:spPr>
      <dgm:t>
        <a:bodyPr/>
        <a:lstStyle/>
        <a:p>
          <a:r>
            <a:rPr lang="en-US" b="1" dirty="0"/>
            <a:t>Family</a:t>
          </a:r>
        </a:p>
      </dgm:t>
    </dgm:pt>
    <dgm:pt modelId="{AC08E73A-5BC3-4B47-9405-616B84B7CA46}" type="parTrans" cxnId="{760BD37B-6136-254C-8B6E-1B8EBF18A394}">
      <dgm:prSet/>
      <dgm:spPr/>
      <dgm:t>
        <a:bodyPr/>
        <a:lstStyle/>
        <a:p>
          <a:endParaRPr lang="en-US"/>
        </a:p>
      </dgm:t>
    </dgm:pt>
    <dgm:pt modelId="{62D79A93-13D3-034D-82DE-D9C238D86537}" type="sibTrans" cxnId="{760BD37B-6136-254C-8B6E-1B8EBF18A394}">
      <dgm:prSet/>
      <dgm:spPr>
        <a:solidFill>
          <a:srgbClr val="FF0000"/>
        </a:solidFill>
      </dgm:spPr>
      <dgm:t>
        <a:bodyPr/>
        <a:lstStyle/>
        <a:p>
          <a:endParaRPr lang="en-US"/>
        </a:p>
      </dgm:t>
    </dgm:pt>
    <dgm:pt modelId="{8CDCCA7F-EE88-1045-B157-7CAE59701BCC}" type="pres">
      <dgm:prSet presAssocID="{4C04CB44-69A6-7E44-B6F5-C6B3EF410D77}" presName="Name0" presStyleCnt="0">
        <dgm:presLayoutVars>
          <dgm:dir/>
          <dgm:resizeHandles val="exact"/>
        </dgm:presLayoutVars>
      </dgm:prSet>
      <dgm:spPr/>
    </dgm:pt>
    <dgm:pt modelId="{6D7CD2BB-1AEE-D342-88BF-B70BEF0BE808}" type="pres">
      <dgm:prSet presAssocID="{6336EF11-FE4C-FE44-ABF5-F1DDD36F2A5C}" presName="node" presStyleLbl="node1" presStyleIdx="0" presStyleCnt="3">
        <dgm:presLayoutVars>
          <dgm:bulletEnabled val="1"/>
        </dgm:presLayoutVars>
      </dgm:prSet>
      <dgm:spPr/>
    </dgm:pt>
    <dgm:pt modelId="{0B84EB63-0681-3947-9DCE-F119B116D6A6}" type="pres">
      <dgm:prSet presAssocID="{FAEC3AF4-DFCE-6649-B43B-A3E4B375C079}" presName="sibTrans" presStyleLbl="sibTrans2D1" presStyleIdx="0" presStyleCnt="3"/>
      <dgm:spPr/>
    </dgm:pt>
    <dgm:pt modelId="{571CE441-9A6B-B949-B6CA-1697555F7E4C}" type="pres">
      <dgm:prSet presAssocID="{FAEC3AF4-DFCE-6649-B43B-A3E4B375C079}" presName="connectorText" presStyleLbl="sibTrans2D1" presStyleIdx="0" presStyleCnt="3"/>
      <dgm:spPr/>
    </dgm:pt>
    <dgm:pt modelId="{7C60C3F4-3A64-EC4C-B4D2-CAA838F2F458}" type="pres">
      <dgm:prSet presAssocID="{6CC497C6-FCCB-4946-A662-66756B28CDDB}" presName="node" presStyleLbl="node1" presStyleIdx="1" presStyleCnt="3">
        <dgm:presLayoutVars>
          <dgm:bulletEnabled val="1"/>
        </dgm:presLayoutVars>
      </dgm:prSet>
      <dgm:spPr/>
    </dgm:pt>
    <dgm:pt modelId="{0E9B948B-3E55-0843-B20A-45C3E7DFE236}" type="pres">
      <dgm:prSet presAssocID="{AA8464CE-D04E-564F-8CCB-BDD0ED43CC86}" presName="sibTrans" presStyleLbl="sibTrans2D1" presStyleIdx="1" presStyleCnt="3"/>
      <dgm:spPr/>
    </dgm:pt>
    <dgm:pt modelId="{2B2EF30C-031B-AB4C-B736-9D2607DDA7B3}" type="pres">
      <dgm:prSet presAssocID="{AA8464CE-D04E-564F-8CCB-BDD0ED43CC86}" presName="connectorText" presStyleLbl="sibTrans2D1" presStyleIdx="1" presStyleCnt="3"/>
      <dgm:spPr/>
    </dgm:pt>
    <dgm:pt modelId="{2A70C041-D6B3-0246-B804-7CF910F4C1EA}" type="pres">
      <dgm:prSet presAssocID="{FFB3594A-2C53-1D4C-A547-46DE2E91642F}" presName="node" presStyleLbl="node1" presStyleIdx="2" presStyleCnt="3">
        <dgm:presLayoutVars>
          <dgm:bulletEnabled val="1"/>
        </dgm:presLayoutVars>
      </dgm:prSet>
      <dgm:spPr/>
    </dgm:pt>
    <dgm:pt modelId="{F39B3BC3-538F-0A45-B61E-7C4564B5DAB8}" type="pres">
      <dgm:prSet presAssocID="{62D79A93-13D3-034D-82DE-D9C238D86537}" presName="sibTrans" presStyleLbl="sibTrans2D1" presStyleIdx="2" presStyleCnt="3"/>
      <dgm:spPr/>
    </dgm:pt>
    <dgm:pt modelId="{081E123E-0FF8-1F44-ABE8-5EAACD8A49DD}" type="pres">
      <dgm:prSet presAssocID="{62D79A93-13D3-034D-82DE-D9C238D86537}" presName="connectorText" presStyleLbl="sibTrans2D1" presStyleIdx="2" presStyleCnt="3"/>
      <dgm:spPr/>
    </dgm:pt>
  </dgm:ptLst>
  <dgm:cxnLst>
    <dgm:cxn modelId="{2CAA2718-4D94-FB43-AE94-B4139E72A7A7}" type="presOf" srcId="{6336EF11-FE4C-FE44-ABF5-F1DDD36F2A5C}" destId="{6D7CD2BB-1AEE-D342-88BF-B70BEF0BE808}" srcOrd="0" destOrd="0" presId="urn:microsoft.com/office/officeart/2005/8/layout/cycle7"/>
    <dgm:cxn modelId="{03EB5D3D-9617-4644-9CBE-09D859CBCB2F}" srcId="{4C04CB44-69A6-7E44-B6F5-C6B3EF410D77}" destId="{6CC497C6-FCCB-4946-A662-66756B28CDDB}" srcOrd="1" destOrd="0" parTransId="{BBB26BFF-3956-1E4D-BA61-CE09FF65E14D}" sibTransId="{AA8464CE-D04E-564F-8CCB-BDD0ED43CC86}"/>
    <dgm:cxn modelId="{AFAEA474-A49D-6044-8023-4BE047E93855}" type="presOf" srcId="{62D79A93-13D3-034D-82DE-D9C238D86537}" destId="{F39B3BC3-538F-0A45-B61E-7C4564B5DAB8}" srcOrd="0" destOrd="0" presId="urn:microsoft.com/office/officeart/2005/8/layout/cycle7"/>
    <dgm:cxn modelId="{760BD37B-6136-254C-8B6E-1B8EBF18A394}" srcId="{4C04CB44-69A6-7E44-B6F5-C6B3EF410D77}" destId="{FFB3594A-2C53-1D4C-A547-46DE2E91642F}" srcOrd="2" destOrd="0" parTransId="{AC08E73A-5BC3-4B47-9405-616B84B7CA46}" sibTransId="{62D79A93-13D3-034D-82DE-D9C238D86537}"/>
    <dgm:cxn modelId="{A0A82A90-46B8-7340-9C27-803F81DB65AA}" srcId="{4C04CB44-69A6-7E44-B6F5-C6B3EF410D77}" destId="{6336EF11-FE4C-FE44-ABF5-F1DDD36F2A5C}" srcOrd="0" destOrd="0" parTransId="{1E0227DC-1230-0F4B-80D9-5DF0B292D7CE}" sibTransId="{FAEC3AF4-DFCE-6649-B43B-A3E4B375C079}"/>
    <dgm:cxn modelId="{0E254CA1-7A0C-6E4C-9DC5-710CF572BA51}" type="presOf" srcId="{AA8464CE-D04E-564F-8CCB-BDD0ED43CC86}" destId="{0E9B948B-3E55-0843-B20A-45C3E7DFE236}" srcOrd="0" destOrd="0" presId="urn:microsoft.com/office/officeart/2005/8/layout/cycle7"/>
    <dgm:cxn modelId="{3AE7D4A4-38CB-CB44-8E61-0526449C88CE}" type="presOf" srcId="{4C04CB44-69A6-7E44-B6F5-C6B3EF410D77}" destId="{8CDCCA7F-EE88-1045-B157-7CAE59701BCC}" srcOrd="0" destOrd="0" presId="urn:microsoft.com/office/officeart/2005/8/layout/cycle7"/>
    <dgm:cxn modelId="{5A9858B2-1E21-C649-AEF3-6B9B25A9A199}" type="presOf" srcId="{62D79A93-13D3-034D-82DE-D9C238D86537}" destId="{081E123E-0FF8-1F44-ABE8-5EAACD8A49DD}" srcOrd="1" destOrd="0" presId="urn:microsoft.com/office/officeart/2005/8/layout/cycle7"/>
    <dgm:cxn modelId="{AB28D0B5-9179-A84A-9B00-918F90ACBFC2}" type="presOf" srcId="{FFB3594A-2C53-1D4C-A547-46DE2E91642F}" destId="{2A70C041-D6B3-0246-B804-7CF910F4C1EA}" srcOrd="0" destOrd="0" presId="urn:microsoft.com/office/officeart/2005/8/layout/cycle7"/>
    <dgm:cxn modelId="{8D2B60CE-437A-D34F-A7ED-718CE9A87F92}" type="presOf" srcId="{FAEC3AF4-DFCE-6649-B43B-A3E4B375C079}" destId="{0B84EB63-0681-3947-9DCE-F119B116D6A6}" srcOrd="0" destOrd="0" presId="urn:microsoft.com/office/officeart/2005/8/layout/cycle7"/>
    <dgm:cxn modelId="{E84FE2E9-89C4-5141-B714-170306675317}" type="presOf" srcId="{6CC497C6-FCCB-4946-A662-66756B28CDDB}" destId="{7C60C3F4-3A64-EC4C-B4D2-CAA838F2F458}" srcOrd="0" destOrd="0" presId="urn:microsoft.com/office/officeart/2005/8/layout/cycle7"/>
    <dgm:cxn modelId="{29DB7AEE-94AE-8245-B06C-887BE9800831}" type="presOf" srcId="{FAEC3AF4-DFCE-6649-B43B-A3E4B375C079}" destId="{571CE441-9A6B-B949-B6CA-1697555F7E4C}" srcOrd="1" destOrd="0" presId="urn:microsoft.com/office/officeart/2005/8/layout/cycle7"/>
    <dgm:cxn modelId="{3240D1FE-C340-8846-B2B6-4576B86D59E8}" type="presOf" srcId="{AA8464CE-D04E-564F-8CCB-BDD0ED43CC86}" destId="{2B2EF30C-031B-AB4C-B736-9D2607DDA7B3}" srcOrd="1" destOrd="0" presId="urn:microsoft.com/office/officeart/2005/8/layout/cycle7"/>
    <dgm:cxn modelId="{6A9330AC-12D1-E84A-A814-581C4F638861}" type="presParOf" srcId="{8CDCCA7F-EE88-1045-B157-7CAE59701BCC}" destId="{6D7CD2BB-1AEE-D342-88BF-B70BEF0BE808}" srcOrd="0" destOrd="0" presId="urn:microsoft.com/office/officeart/2005/8/layout/cycle7"/>
    <dgm:cxn modelId="{742F5D3C-BC43-1041-B92A-2B59FBF19D86}" type="presParOf" srcId="{8CDCCA7F-EE88-1045-B157-7CAE59701BCC}" destId="{0B84EB63-0681-3947-9DCE-F119B116D6A6}" srcOrd="1" destOrd="0" presId="urn:microsoft.com/office/officeart/2005/8/layout/cycle7"/>
    <dgm:cxn modelId="{56E1BAB1-6902-A841-8223-1BC7AF61551D}" type="presParOf" srcId="{0B84EB63-0681-3947-9DCE-F119B116D6A6}" destId="{571CE441-9A6B-B949-B6CA-1697555F7E4C}" srcOrd="0" destOrd="0" presId="urn:microsoft.com/office/officeart/2005/8/layout/cycle7"/>
    <dgm:cxn modelId="{BCBF6826-87D2-174A-AD75-0B83ED27FCB1}" type="presParOf" srcId="{8CDCCA7F-EE88-1045-B157-7CAE59701BCC}" destId="{7C60C3F4-3A64-EC4C-B4D2-CAA838F2F458}" srcOrd="2" destOrd="0" presId="urn:microsoft.com/office/officeart/2005/8/layout/cycle7"/>
    <dgm:cxn modelId="{513B93FC-A986-C549-AED9-A076D15E5741}" type="presParOf" srcId="{8CDCCA7F-EE88-1045-B157-7CAE59701BCC}" destId="{0E9B948B-3E55-0843-B20A-45C3E7DFE236}" srcOrd="3" destOrd="0" presId="urn:microsoft.com/office/officeart/2005/8/layout/cycle7"/>
    <dgm:cxn modelId="{1D8E9AE3-22C7-B640-84E2-9B20AB1D8C58}" type="presParOf" srcId="{0E9B948B-3E55-0843-B20A-45C3E7DFE236}" destId="{2B2EF30C-031B-AB4C-B736-9D2607DDA7B3}" srcOrd="0" destOrd="0" presId="urn:microsoft.com/office/officeart/2005/8/layout/cycle7"/>
    <dgm:cxn modelId="{5DFA5E4E-5110-CD47-B3CF-1E336A3294B0}" type="presParOf" srcId="{8CDCCA7F-EE88-1045-B157-7CAE59701BCC}" destId="{2A70C041-D6B3-0246-B804-7CF910F4C1EA}" srcOrd="4" destOrd="0" presId="urn:microsoft.com/office/officeart/2005/8/layout/cycle7"/>
    <dgm:cxn modelId="{07F5FCE8-31D3-A94C-9296-2DE1746BAC24}" type="presParOf" srcId="{8CDCCA7F-EE88-1045-B157-7CAE59701BCC}" destId="{F39B3BC3-538F-0A45-B61E-7C4564B5DAB8}" srcOrd="5" destOrd="0" presId="urn:microsoft.com/office/officeart/2005/8/layout/cycle7"/>
    <dgm:cxn modelId="{F3863B79-27E1-5D4C-BDD3-7C7113B2501F}" type="presParOf" srcId="{F39B3BC3-538F-0A45-B61E-7C4564B5DAB8}" destId="{081E123E-0FF8-1F44-ABE8-5EAACD8A49D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CD2BB-1AEE-D342-88BF-B70BEF0BE808}">
      <dsp:nvSpPr>
        <dsp:cNvPr id="0" name=""/>
        <dsp:cNvSpPr/>
      </dsp:nvSpPr>
      <dsp:spPr>
        <a:xfrm>
          <a:off x="2681233" y="1642"/>
          <a:ext cx="3059567" cy="152978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School &amp; Education</a:t>
          </a:r>
        </a:p>
      </dsp:txBody>
      <dsp:txXfrm>
        <a:off x="2726039" y="46448"/>
        <a:ext cx="2969955" cy="1440171"/>
      </dsp:txXfrm>
    </dsp:sp>
    <dsp:sp modelId="{0B84EB63-0681-3947-9DCE-F119B116D6A6}">
      <dsp:nvSpPr>
        <dsp:cNvPr id="0" name=""/>
        <dsp:cNvSpPr/>
      </dsp:nvSpPr>
      <dsp:spPr>
        <a:xfrm rot="3600000">
          <a:off x="4677045"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837672" y="2793482"/>
        <a:ext cx="1272682" cy="321254"/>
      </dsp:txXfrm>
    </dsp:sp>
    <dsp:sp modelId="{7C60C3F4-3A64-EC4C-B4D2-CAA838F2F458}">
      <dsp:nvSpPr>
        <dsp:cNvPr id="0" name=""/>
        <dsp:cNvSpPr/>
      </dsp:nvSpPr>
      <dsp:spPr>
        <a:xfrm>
          <a:off x="5207227" y="4376792"/>
          <a:ext cx="3059567" cy="152978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Money</a:t>
          </a:r>
        </a:p>
      </dsp:txBody>
      <dsp:txXfrm>
        <a:off x="5252033" y="4421598"/>
        <a:ext cx="2969955" cy="1440171"/>
      </dsp:txXfrm>
    </dsp:sp>
    <dsp:sp modelId="{0E9B948B-3E55-0843-B20A-45C3E7DFE236}">
      <dsp:nvSpPr>
        <dsp:cNvPr id="0" name=""/>
        <dsp:cNvSpPr/>
      </dsp:nvSpPr>
      <dsp:spPr>
        <a:xfrm rot="10800000">
          <a:off x="3414048" y="4873972"/>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3574675" y="4981057"/>
        <a:ext cx="1272682" cy="321254"/>
      </dsp:txXfrm>
    </dsp:sp>
    <dsp:sp modelId="{2A70C041-D6B3-0246-B804-7CF910F4C1EA}">
      <dsp:nvSpPr>
        <dsp:cNvPr id="0" name=""/>
        <dsp:cNvSpPr/>
      </dsp:nvSpPr>
      <dsp:spPr>
        <a:xfrm>
          <a:off x="155239" y="4376792"/>
          <a:ext cx="3059567" cy="152978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Family</a:t>
          </a:r>
        </a:p>
      </dsp:txBody>
      <dsp:txXfrm>
        <a:off x="200045" y="4421598"/>
        <a:ext cx="2969955" cy="1440171"/>
      </dsp:txXfrm>
    </dsp:sp>
    <dsp:sp modelId="{F39B3BC3-538F-0A45-B61E-7C4564B5DAB8}">
      <dsp:nvSpPr>
        <dsp:cNvPr id="0" name=""/>
        <dsp:cNvSpPr/>
      </dsp:nvSpPr>
      <dsp:spPr>
        <a:xfrm rot="18000000">
          <a:off x="2151051"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11678" y="2793482"/>
        <a:ext cx="1272682" cy="321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CD2BB-1AEE-D342-88BF-B70BEF0BE808}">
      <dsp:nvSpPr>
        <dsp:cNvPr id="0" name=""/>
        <dsp:cNvSpPr/>
      </dsp:nvSpPr>
      <dsp:spPr>
        <a:xfrm>
          <a:off x="2681233" y="1642"/>
          <a:ext cx="3059567" cy="152978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School &amp; Education</a:t>
          </a:r>
        </a:p>
      </dsp:txBody>
      <dsp:txXfrm>
        <a:off x="2726039" y="46448"/>
        <a:ext cx="2969955" cy="1440171"/>
      </dsp:txXfrm>
    </dsp:sp>
    <dsp:sp modelId="{0B84EB63-0681-3947-9DCE-F119B116D6A6}">
      <dsp:nvSpPr>
        <dsp:cNvPr id="0" name=""/>
        <dsp:cNvSpPr/>
      </dsp:nvSpPr>
      <dsp:spPr>
        <a:xfrm rot="3600000">
          <a:off x="4677045"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837672" y="2793482"/>
        <a:ext cx="1272682" cy="321254"/>
      </dsp:txXfrm>
    </dsp:sp>
    <dsp:sp modelId="{7C60C3F4-3A64-EC4C-B4D2-CAA838F2F458}">
      <dsp:nvSpPr>
        <dsp:cNvPr id="0" name=""/>
        <dsp:cNvSpPr/>
      </dsp:nvSpPr>
      <dsp:spPr>
        <a:xfrm>
          <a:off x="5207227" y="4376792"/>
          <a:ext cx="3059567" cy="152978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Money</a:t>
          </a:r>
        </a:p>
      </dsp:txBody>
      <dsp:txXfrm>
        <a:off x="5252033" y="4421598"/>
        <a:ext cx="2969955" cy="1440171"/>
      </dsp:txXfrm>
    </dsp:sp>
    <dsp:sp modelId="{0E9B948B-3E55-0843-B20A-45C3E7DFE236}">
      <dsp:nvSpPr>
        <dsp:cNvPr id="0" name=""/>
        <dsp:cNvSpPr/>
      </dsp:nvSpPr>
      <dsp:spPr>
        <a:xfrm rot="10800000">
          <a:off x="3414048" y="4873972"/>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3574675" y="4981057"/>
        <a:ext cx="1272682" cy="321254"/>
      </dsp:txXfrm>
    </dsp:sp>
    <dsp:sp modelId="{2A70C041-D6B3-0246-B804-7CF910F4C1EA}">
      <dsp:nvSpPr>
        <dsp:cNvPr id="0" name=""/>
        <dsp:cNvSpPr/>
      </dsp:nvSpPr>
      <dsp:spPr>
        <a:xfrm>
          <a:off x="155239" y="4376792"/>
          <a:ext cx="3059567" cy="152978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Family</a:t>
          </a:r>
        </a:p>
      </dsp:txBody>
      <dsp:txXfrm>
        <a:off x="200045" y="4421598"/>
        <a:ext cx="2969955" cy="1440171"/>
      </dsp:txXfrm>
    </dsp:sp>
    <dsp:sp modelId="{F39B3BC3-538F-0A45-B61E-7C4564B5DAB8}">
      <dsp:nvSpPr>
        <dsp:cNvPr id="0" name=""/>
        <dsp:cNvSpPr/>
      </dsp:nvSpPr>
      <dsp:spPr>
        <a:xfrm rot="18000000">
          <a:off x="2151051"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11678" y="2793482"/>
        <a:ext cx="1272682" cy="321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9/18/24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CD619791-EFB4-C74D-A98A-27C14C1853EA}" type="slidenum">
              <a:rPr lang="en-US" sz="1200"/>
              <a:pPr/>
              <a:t>22</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067376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72197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93463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53630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06031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89422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8128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80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16341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81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48931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82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0678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83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5551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82594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84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29528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85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41879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87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33868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97</a:t>
            </a:fld>
            <a:endParaRPr lang="en-US" dirty="0"/>
          </a:p>
        </p:txBody>
      </p:sp>
    </p:spTree>
    <p:extLst>
      <p:ext uri="{BB962C8B-B14F-4D97-AF65-F5344CB8AC3E}">
        <p14:creationId xmlns:p14="http://schemas.microsoft.com/office/powerpoint/2010/main" val="918932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98</a:t>
            </a:fld>
            <a:endParaRPr lang="en-US" dirty="0"/>
          </a:p>
        </p:txBody>
      </p:sp>
    </p:spTree>
    <p:extLst>
      <p:ext uri="{BB962C8B-B14F-4D97-AF65-F5344CB8AC3E}">
        <p14:creationId xmlns:p14="http://schemas.microsoft.com/office/powerpoint/2010/main" val="858413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99</a:t>
            </a:fld>
            <a:endParaRPr lang="en-US" dirty="0"/>
          </a:p>
        </p:txBody>
      </p:sp>
    </p:spTree>
    <p:extLst>
      <p:ext uri="{BB962C8B-B14F-4D97-AF65-F5344CB8AC3E}">
        <p14:creationId xmlns:p14="http://schemas.microsoft.com/office/powerpoint/2010/main" val="914089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100</a:t>
            </a:fld>
            <a:endParaRPr lang="en-US" dirty="0"/>
          </a:p>
        </p:txBody>
      </p:sp>
    </p:spTree>
    <p:extLst>
      <p:ext uri="{BB962C8B-B14F-4D97-AF65-F5344CB8AC3E}">
        <p14:creationId xmlns:p14="http://schemas.microsoft.com/office/powerpoint/2010/main" val="2381938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2090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4202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3318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6320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85176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7514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3140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9/18/24</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hyperlink" Target="https://internationalaffairs.louisiana.edu/current-students/working-usa/optional-practical-training-opt" TargetMode="Externa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Do Some Fake Investing!</a:t>
            </a:r>
          </a:p>
        </p:txBody>
      </p:sp>
      <p:sp>
        <p:nvSpPr>
          <p:cNvPr id="2" name="Content Placeholder 2">
            <a:extLst>
              <a:ext uri="{FF2B5EF4-FFF2-40B4-BE49-F238E27FC236}">
                <a16:creationId xmlns:a16="http://schemas.microsoft.com/office/drawing/2014/main" id="{234D42FE-C4D1-4087-654E-42227C11D003}"/>
              </a:ext>
            </a:extLst>
          </p:cNvPr>
          <p:cNvSpPr txBox="1">
            <a:spLocks/>
          </p:cNvSpPr>
          <p:nvPr/>
        </p:nvSpPr>
        <p:spPr>
          <a:xfrm>
            <a:off x="838200" y="1326183"/>
            <a:ext cx="10515600"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t>Which of these company stocks has performed the best over the past 2 years?</a:t>
            </a:r>
          </a:p>
        </p:txBody>
      </p:sp>
      <p:sp>
        <p:nvSpPr>
          <p:cNvPr id="3" name="Content Placeholder 2">
            <a:extLst>
              <a:ext uri="{FF2B5EF4-FFF2-40B4-BE49-F238E27FC236}">
                <a16:creationId xmlns:a16="http://schemas.microsoft.com/office/drawing/2014/main" id="{D1E14DB5-9E29-8CE5-C3D2-680F111AE764}"/>
              </a:ext>
            </a:extLst>
          </p:cNvPr>
          <p:cNvSpPr txBox="1">
            <a:spLocks/>
          </p:cNvSpPr>
          <p:nvPr/>
        </p:nvSpPr>
        <p:spPr>
          <a:xfrm>
            <a:off x="2046805" y="2769670"/>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4000" b="1" i="1" dirty="0">
                <a:solidFill>
                  <a:srgbClr val="C00000"/>
                </a:solidFill>
              </a:rPr>
              <a:t>Apple</a:t>
            </a:r>
          </a:p>
          <a:p>
            <a:pPr marL="742950" indent="-742950">
              <a:buFont typeface="+mj-lt"/>
              <a:buAutoNum type="arabicPeriod"/>
            </a:pPr>
            <a:r>
              <a:rPr lang="en-US" sz="4000" b="1" i="1" dirty="0">
                <a:solidFill>
                  <a:srgbClr val="C00000"/>
                </a:solidFill>
              </a:rPr>
              <a:t>Disney</a:t>
            </a:r>
          </a:p>
          <a:p>
            <a:pPr marL="742950" indent="-742950">
              <a:buFont typeface="+mj-lt"/>
              <a:buAutoNum type="arabicPeriod"/>
            </a:pPr>
            <a:r>
              <a:rPr lang="en-US" sz="4000" b="1" i="1" dirty="0">
                <a:solidFill>
                  <a:srgbClr val="C00000"/>
                </a:solidFill>
              </a:rPr>
              <a:t>Google</a:t>
            </a:r>
          </a:p>
          <a:p>
            <a:pPr marL="742950" indent="-742950">
              <a:buFont typeface="+mj-lt"/>
              <a:buAutoNum type="arabicPeriod"/>
            </a:pPr>
            <a:r>
              <a:rPr lang="en-US" sz="4000" b="1" i="1" dirty="0">
                <a:solidFill>
                  <a:srgbClr val="C00000"/>
                </a:solidFill>
              </a:rPr>
              <a:t>JP Morgan Chase</a:t>
            </a:r>
          </a:p>
          <a:p>
            <a:pPr marL="742950" indent="-742950">
              <a:buFont typeface="+mj-lt"/>
              <a:buAutoNum type="arabicPeriod"/>
            </a:pPr>
            <a:r>
              <a:rPr lang="en-US" sz="4000" b="1" i="1" dirty="0">
                <a:solidFill>
                  <a:srgbClr val="C00000"/>
                </a:solidFill>
              </a:rPr>
              <a:t>McDonald’s</a:t>
            </a:r>
            <a:endParaRPr lang="en-US" sz="6000" b="1" i="1" dirty="0">
              <a:solidFill>
                <a:srgbClr val="006600"/>
              </a:solidFill>
            </a:endParaRPr>
          </a:p>
        </p:txBody>
      </p:sp>
      <p:sp>
        <p:nvSpPr>
          <p:cNvPr id="5" name="Content Placeholder 2">
            <a:extLst>
              <a:ext uri="{FF2B5EF4-FFF2-40B4-BE49-F238E27FC236}">
                <a16:creationId xmlns:a16="http://schemas.microsoft.com/office/drawing/2014/main" id="{C5D96BC3-954E-1EDE-4503-53F869C9D729}"/>
              </a:ext>
            </a:extLst>
          </p:cNvPr>
          <p:cNvSpPr txBox="1">
            <a:spLocks/>
          </p:cNvSpPr>
          <p:nvPr/>
        </p:nvSpPr>
        <p:spPr>
          <a:xfrm>
            <a:off x="6797447" y="2769669"/>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startAt="6"/>
            </a:pPr>
            <a:r>
              <a:rPr lang="en-US" sz="4000" b="1" i="1" dirty="0">
                <a:solidFill>
                  <a:srgbClr val="C00000"/>
                </a:solidFill>
              </a:rPr>
              <a:t>Microsoft</a:t>
            </a:r>
          </a:p>
          <a:p>
            <a:pPr marL="742950" indent="-742950">
              <a:buFont typeface="+mj-lt"/>
              <a:buAutoNum type="arabicPeriod" startAt="6"/>
            </a:pPr>
            <a:r>
              <a:rPr lang="en-US" sz="4000" b="1" i="1" dirty="0">
                <a:solidFill>
                  <a:srgbClr val="C00000"/>
                </a:solidFill>
              </a:rPr>
              <a:t>Nike</a:t>
            </a:r>
          </a:p>
          <a:p>
            <a:pPr marL="742950" indent="-742950">
              <a:buFont typeface="+mj-lt"/>
              <a:buAutoNum type="arabicPeriod" startAt="6"/>
            </a:pPr>
            <a:r>
              <a:rPr lang="en-US" sz="4000" b="1" i="1" dirty="0">
                <a:solidFill>
                  <a:srgbClr val="C00000"/>
                </a:solidFill>
              </a:rPr>
              <a:t>Tesla</a:t>
            </a:r>
          </a:p>
          <a:p>
            <a:pPr marL="742950" indent="-742950">
              <a:buFont typeface="+mj-lt"/>
              <a:buAutoNum type="arabicPeriod" startAt="6"/>
            </a:pPr>
            <a:r>
              <a:rPr lang="en-US" sz="4000" b="1" i="1" dirty="0">
                <a:solidFill>
                  <a:srgbClr val="C00000"/>
                </a:solidFill>
              </a:rPr>
              <a:t>Visa</a:t>
            </a:r>
          </a:p>
          <a:p>
            <a:pPr marL="742950" indent="-742950">
              <a:buFont typeface="+mj-lt"/>
              <a:buAutoNum type="arabicPeriod" startAt="6"/>
            </a:pPr>
            <a:r>
              <a:rPr lang="en-US" sz="4000" b="1" i="1" dirty="0">
                <a:solidFill>
                  <a:srgbClr val="C00000"/>
                </a:solidFill>
              </a:rPr>
              <a:t>Walmart</a:t>
            </a:r>
            <a:endParaRPr lang="en-US" sz="6000" b="1" i="1" dirty="0">
              <a:solidFill>
                <a:srgbClr val="006600"/>
              </a:solidFill>
            </a:endParaRPr>
          </a:p>
        </p:txBody>
      </p:sp>
    </p:spTree>
    <p:extLst>
      <p:ext uri="{BB962C8B-B14F-4D97-AF65-F5344CB8AC3E}">
        <p14:creationId xmlns:p14="http://schemas.microsoft.com/office/powerpoint/2010/main" val="56435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Let’s Talk About Inflation</a:t>
            </a:r>
          </a:p>
        </p:txBody>
      </p:sp>
      <p:sp>
        <p:nvSpPr>
          <p:cNvPr id="3" name="Content Placeholder 2">
            <a:extLst>
              <a:ext uri="{FF2B5EF4-FFF2-40B4-BE49-F238E27FC236}">
                <a16:creationId xmlns:a16="http://schemas.microsoft.com/office/drawing/2014/main" id="{698B8625-7F7B-F013-E46E-75A25A3F53B4}"/>
              </a:ext>
            </a:extLst>
          </p:cNvPr>
          <p:cNvSpPr txBox="1">
            <a:spLocks/>
          </p:cNvSpPr>
          <p:nvPr/>
        </p:nvSpPr>
        <p:spPr>
          <a:xfrm>
            <a:off x="838200" y="1434517"/>
            <a:ext cx="10670628" cy="40448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i="1" dirty="0">
                <a:solidFill>
                  <a:srgbClr val="2D2D83"/>
                </a:solidFill>
              </a:rPr>
              <a:t>Imagine that you are thinking about getting a new refrigerator, sometime in the next year. </a:t>
            </a:r>
            <a:br>
              <a:rPr lang="en-US" sz="2100" b="1" i="1" dirty="0">
                <a:solidFill>
                  <a:srgbClr val="2D2D83"/>
                </a:solidFill>
              </a:rPr>
            </a:br>
            <a:r>
              <a:rPr lang="en-US" sz="2100" b="1" i="1" dirty="0">
                <a:solidFill>
                  <a:srgbClr val="2D2D83"/>
                </a:solidFill>
              </a:rPr>
              <a:t>The refrigerator you want costs $1,000 today.</a:t>
            </a:r>
          </a:p>
          <a:p>
            <a:pPr marL="0" indent="0" algn="ctr">
              <a:buNone/>
            </a:pPr>
            <a:endParaRPr lang="en-US" sz="2100" b="1" i="1" dirty="0">
              <a:solidFill>
                <a:srgbClr val="2D2D83"/>
              </a:solidFill>
            </a:endParaRPr>
          </a:p>
          <a:p>
            <a:pPr marL="0" indent="0" algn="ctr">
              <a:buNone/>
            </a:pPr>
            <a:r>
              <a:rPr lang="en-US" sz="2100" b="1" i="1" dirty="0">
                <a:solidFill>
                  <a:srgbClr val="2D2D83"/>
                </a:solidFill>
              </a:rPr>
              <a:t>You hear reports about inflation being really bad…say, 10%.</a:t>
            </a:r>
          </a:p>
          <a:p>
            <a:pPr marL="0" indent="0" algn="ctr">
              <a:buNone/>
            </a:pPr>
            <a:endParaRPr lang="en-US" sz="2100" b="1" i="1" dirty="0">
              <a:solidFill>
                <a:srgbClr val="2D2D83"/>
              </a:solidFill>
            </a:endParaRPr>
          </a:p>
          <a:p>
            <a:pPr marL="0" indent="0" algn="ctr">
              <a:buNone/>
            </a:pPr>
            <a:r>
              <a:rPr lang="en-US" sz="2100" b="1" i="1" dirty="0">
                <a:solidFill>
                  <a:srgbClr val="2D2D83"/>
                </a:solidFill>
              </a:rPr>
              <a:t>You fear that – if you wait a year – your $1,000 refrigerator will cost you $1,100.</a:t>
            </a:r>
            <a:br>
              <a:rPr lang="en-US" sz="2100" b="1" i="1" dirty="0">
                <a:solidFill>
                  <a:srgbClr val="2D2D83"/>
                </a:solidFill>
              </a:rPr>
            </a:br>
            <a:endParaRPr lang="en-US" sz="2100" b="1" i="1" dirty="0">
              <a:solidFill>
                <a:srgbClr val="2D2D83"/>
              </a:solidFill>
            </a:endParaRPr>
          </a:p>
          <a:p>
            <a:pPr marL="0" indent="0" algn="ctr">
              <a:buNone/>
            </a:pPr>
            <a:r>
              <a:rPr lang="en-US" sz="2100" b="1" i="1" dirty="0">
                <a:solidFill>
                  <a:srgbClr val="2D2D83"/>
                </a:solidFill>
              </a:rPr>
              <a:t>So, you buy the $1,000 refrigerator today to avoid a potentially higher cost in the future.</a:t>
            </a:r>
          </a:p>
          <a:p>
            <a:pPr marL="0" indent="0" algn="ctr">
              <a:buNone/>
            </a:pPr>
            <a:endParaRPr lang="en-US" sz="2100" b="1" i="1" dirty="0">
              <a:solidFill>
                <a:srgbClr val="2D2D83"/>
              </a:solidFill>
            </a:endParaRPr>
          </a:p>
          <a:p>
            <a:pPr marL="0" indent="0" algn="ctr">
              <a:buNone/>
            </a:pPr>
            <a:r>
              <a:rPr lang="en-US" sz="2100" b="1" i="1" dirty="0">
                <a:solidFill>
                  <a:srgbClr val="2D2D83"/>
                </a:solidFill>
              </a:rPr>
              <a:t>Now, thanks to the laws of supply-and-demand, your purchase drives prices higher TODAY! That is, the fear or expectation of future inflation creates current inflation. Our fear of inflation actually makes realized inflation WORSE. This fear only corrects or moderates very slowly. </a:t>
            </a:r>
            <a:endParaRPr lang="en-US" sz="2100" b="1" i="1" strike="sngStrike" dirty="0">
              <a:solidFill>
                <a:srgbClr val="2D2D83"/>
              </a:solidFill>
            </a:endParaRPr>
          </a:p>
        </p:txBody>
      </p:sp>
    </p:spTree>
    <p:extLst>
      <p:ext uri="{BB962C8B-B14F-4D97-AF65-F5344CB8AC3E}">
        <p14:creationId xmlns:p14="http://schemas.microsoft.com/office/powerpoint/2010/main" val="263461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Brief Explanation for Why Inflation &amp; Interest Rates are So Dang High Right Now</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u="sng" dirty="0">
              <a:solidFill>
                <a:srgbClr val="C00000"/>
              </a:solidFill>
            </a:endParaRPr>
          </a:p>
          <a:p>
            <a:pPr marL="0" indent="0" algn="ctr">
              <a:buNone/>
            </a:pPr>
            <a:r>
              <a:rPr lang="en-US" sz="12500" b="1" dirty="0">
                <a:solidFill>
                  <a:srgbClr val="C00000"/>
                </a:solidFill>
              </a:rPr>
              <a:t>COVID-19!</a:t>
            </a:r>
            <a:endParaRPr lang="en-US" sz="2400" dirty="0">
              <a:solidFill>
                <a:srgbClr val="C00000"/>
              </a:solidFill>
            </a:endParaRPr>
          </a:p>
        </p:txBody>
      </p:sp>
    </p:spTree>
    <p:extLst>
      <p:ext uri="{BB962C8B-B14F-4D97-AF65-F5344CB8AC3E}">
        <p14:creationId xmlns:p14="http://schemas.microsoft.com/office/powerpoint/2010/main" val="353389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Brief Explanation for Why Inflation &amp; Interest Rates are So Dang High Right Now</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C00000"/>
                </a:solidFill>
              </a:rPr>
              <a:t>In order to get us through the extreme economic uncertainty of 2020, governments and central banks around the world increased the amount of money that was floating around in every economy.</a:t>
            </a:r>
          </a:p>
          <a:p>
            <a:pPr lvl="1"/>
            <a:r>
              <a:rPr lang="en-US" dirty="0">
                <a:solidFill>
                  <a:srgbClr val="C00000"/>
                </a:solidFill>
              </a:rPr>
              <a:t>The U.S. Federal Reserve increased its assets from $4 trillion to $7 trillion during Spring 2020. That’s $3 trillion of extra cash injected into the economy </a:t>
            </a:r>
            <a:r>
              <a:rPr lang="en-US" sz="1200" dirty="0">
                <a:solidFill>
                  <a:srgbClr val="C00000"/>
                </a:solidFill>
              </a:rPr>
              <a:t>(kind of)</a:t>
            </a:r>
            <a:r>
              <a:rPr lang="en-US" dirty="0">
                <a:solidFill>
                  <a:srgbClr val="C00000"/>
                </a:solidFill>
              </a:rPr>
              <a:t>.</a:t>
            </a:r>
          </a:p>
          <a:p>
            <a:pPr lvl="2"/>
            <a:r>
              <a:rPr lang="en-US" dirty="0">
                <a:solidFill>
                  <a:srgbClr val="C00000"/>
                </a:solidFill>
              </a:rPr>
              <a:t>In 2023, its assets are close to $9 trillion. That’s a huuuuuge change in just 3½ years.</a:t>
            </a:r>
          </a:p>
          <a:p>
            <a:pPr marL="914400" lvl="2" indent="0">
              <a:buNone/>
            </a:pPr>
            <a:endParaRPr lang="en-US" dirty="0">
              <a:solidFill>
                <a:srgbClr val="C00000"/>
              </a:solidFill>
            </a:endParaRPr>
          </a:p>
          <a:p>
            <a:r>
              <a:rPr lang="en-US" sz="2400" dirty="0">
                <a:solidFill>
                  <a:srgbClr val="C00000"/>
                </a:solidFill>
              </a:rPr>
              <a:t>But, the actual economies that are using that money have not increased much at all. So, the value of each dollar bill is less.</a:t>
            </a:r>
          </a:p>
          <a:p>
            <a:pPr lvl="1"/>
            <a:r>
              <a:rPr lang="en-US" dirty="0">
                <a:solidFill>
                  <a:srgbClr val="C00000"/>
                </a:solidFill>
              </a:rPr>
              <a:t>If you cut a pizza into 16 slices instead of just 8, the entire pizza still has the same total calories but you have to eat more slices to get full. That’s inflation.</a:t>
            </a:r>
            <a:endParaRPr lang="en-US" sz="2400" dirty="0">
              <a:solidFill>
                <a:srgbClr val="C00000"/>
              </a:solidFill>
            </a:endParaRPr>
          </a:p>
        </p:txBody>
      </p:sp>
    </p:spTree>
    <p:extLst>
      <p:ext uri="{BB962C8B-B14F-4D97-AF65-F5344CB8AC3E}">
        <p14:creationId xmlns:p14="http://schemas.microsoft.com/office/powerpoint/2010/main" val="214279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linds(horizontal)">
                                      <p:cBhvr>
                                        <p:cTn id="7" dur="500"/>
                                        <p:tgtEl>
                                          <p:spTgt spid="2">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blinds(horizontal)">
                                      <p:cBhvr>
                                        <p:cTn id="1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Brief Explanation for Why Inflation &amp; Interest Rates are So Dang High Right Now</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In order to try to slow inflation, central banks have tried to: </a:t>
            </a:r>
            <a:br>
              <a:rPr lang="en-US" dirty="0">
                <a:solidFill>
                  <a:srgbClr val="C00000"/>
                </a:solidFill>
              </a:rPr>
            </a:br>
            <a:br>
              <a:rPr lang="en-US" dirty="0">
                <a:solidFill>
                  <a:srgbClr val="C00000"/>
                </a:solidFill>
              </a:rPr>
            </a:br>
            <a:r>
              <a:rPr lang="en-US" dirty="0">
                <a:solidFill>
                  <a:srgbClr val="C00000"/>
                </a:solidFill>
              </a:rPr>
              <a:t>   (a) pull out some of the new cash that was in the economy, and, </a:t>
            </a:r>
            <a:br>
              <a:rPr lang="en-US" dirty="0">
                <a:solidFill>
                  <a:srgbClr val="C00000"/>
                </a:solidFill>
              </a:rPr>
            </a:br>
            <a:r>
              <a:rPr lang="en-US" dirty="0">
                <a:solidFill>
                  <a:srgbClr val="C00000"/>
                </a:solidFill>
              </a:rPr>
              <a:t>   (b) discourage spending…by raising interest rates. </a:t>
            </a:r>
            <a:br>
              <a:rPr lang="en-US" dirty="0">
                <a:solidFill>
                  <a:srgbClr val="C00000"/>
                </a:solidFill>
              </a:rPr>
            </a:br>
            <a:endParaRPr lang="en-US" dirty="0">
              <a:solidFill>
                <a:srgbClr val="C00000"/>
              </a:solidFill>
            </a:endParaRPr>
          </a:p>
          <a:p>
            <a:pPr lvl="1"/>
            <a:r>
              <a:rPr lang="en-US" sz="2800" dirty="0">
                <a:solidFill>
                  <a:srgbClr val="C00000"/>
                </a:solidFill>
              </a:rPr>
              <a:t>I’m going to borrow more when rates are 3% than when they’re 8%.</a:t>
            </a:r>
          </a:p>
          <a:p>
            <a:pPr lvl="1"/>
            <a:r>
              <a:rPr lang="en-US" sz="2800" dirty="0">
                <a:solidFill>
                  <a:srgbClr val="C00000"/>
                </a:solidFill>
              </a:rPr>
              <a:t>As we borrow less, we buy less, and prices should moderate and decrease (or at least stabilize).</a:t>
            </a:r>
          </a:p>
          <a:p>
            <a:pPr lvl="1"/>
            <a:r>
              <a:rPr lang="en-US" sz="2800" dirty="0">
                <a:solidFill>
                  <a:srgbClr val="C00000"/>
                </a:solidFill>
              </a:rPr>
              <a:t>They want to create a little bit of economic pain in order to avoid a whole lot of economic pain.</a:t>
            </a:r>
          </a:p>
        </p:txBody>
      </p:sp>
    </p:spTree>
    <p:extLst>
      <p:ext uri="{BB962C8B-B14F-4D97-AF65-F5344CB8AC3E}">
        <p14:creationId xmlns:p14="http://schemas.microsoft.com/office/powerpoint/2010/main" val="3048996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Brief Explanation for Why Inflation &amp; Interest Rates are So Dang High Right Now</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In order to try to slow inflation, central banks have tried to: </a:t>
            </a:r>
            <a:br>
              <a:rPr lang="en-US" dirty="0">
                <a:solidFill>
                  <a:srgbClr val="C00000"/>
                </a:solidFill>
              </a:rPr>
            </a:br>
            <a:br>
              <a:rPr lang="en-US" dirty="0">
                <a:solidFill>
                  <a:srgbClr val="C00000"/>
                </a:solidFill>
              </a:rPr>
            </a:br>
            <a:r>
              <a:rPr lang="en-US" dirty="0">
                <a:solidFill>
                  <a:srgbClr val="C00000"/>
                </a:solidFill>
              </a:rPr>
              <a:t>   (a) pull out some of the new cash that was in the economy, and, </a:t>
            </a:r>
            <a:br>
              <a:rPr lang="en-US" dirty="0">
                <a:solidFill>
                  <a:srgbClr val="C00000"/>
                </a:solidFill>
              </a:rPr>
            </a:br>
            <a:r>
              <a:rPr lang="en-US" dirty="0">
                <a:solidFill>
                  <a:srgbClr val="C00000"/>
                </a:solidFill>
              </a:rPr>
              <a:t>   (b) discourage spending…by raising interest rates. </a:t>
            </a:r>
            <a:br>
              <a:rPr lang="en-US" dirty="0">
                <a:solidFill>
                  <a:srgbClr val="C00000"/>
                </a:solidFill>
              </a:rPr>
            </a:br>
            <a:endParaRPr lang="en-US" dirty="0">
              <a:solidFill>
                <a:srgbClr val="C00000"/>
              </a:solidFill>
            </a:endParaRPr>
          </a:p>
          <a:p>
            <a:pPr lvl="1"/>
            <a:endParaRPr lang="en-US" sz="2800" dirty="0">
              <a:solidFill>
                <a:srgbClr val="C00000"/>
              </a:solidFill>
            </a:endParaRPr>
          </a:p>
          <a:p>
            <a:pPr lvl="1"/>
            <a:r>
              <a:rPr lang="en-US" sz="2800" dirty="0">
                <a:solidFill>
                  <a:srgbClr val="C00000"/>
                </a:solidFill>
              </a:rPr>
              <a:t>As of 1:00pm CDT today, the U.S. Federal Reserve is likely to begin decreasing interests rates…</a:t>
            </a:r>
          </a:p>
          <a:p>
            <a:pPr lvl="2"/>
            <a:r>
              <a:rPr lang="en-US" sz="2400" dirty="0">
                <a:solidFill>
                  <a:srgbClr val="C00000"/>
                </a:solidFill>
              </a:rPr>
              <a:t>This suggests that the Federal Reserve is more concerned about creating jobs and stimulating the economy, thinking inflation is under control.</a:t>
            </a:r>
          </a:p>
        </p:txBody>
      </p:sp>
    </p:spTree>
    <p:extLst>
      <p:ext uri="{BB962C8B-B14F-4D97-AF65-F5344CB8AC3E}">
        <p14:creationId xmlns:p14="http://schemas.microsoft.com/office/powerpoint/2010/main" val="3799604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Brief Explanation for Why Inflation &amp; Interest Rates are So Dang High Right Now</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C00000"/>
                </a:solidFill>
              </a:rPr>
              <a:t>The U.S. economy and the global economy are not speedboats.</a:t>
            </a:r>
            <a:br>
              <a:rPr lang="en-US" sz="3200" dirty="0">
                <a:solidFill>
                  <a:srgbClr val="C00000"/>
                </a:solidFill>
              </a:rPr>
            </a:br>
            <a:br>
              <a:rPr lang="en-US" sz="3200" dirty="0">
                <a:solidFill>
                  <a:srgbClr val="C00000"/>
                </a:solidFill>
              </a:rPr>
            </a:br>
            <a:r>
              <a:rPr lang="en-US" sz="3200" dirty="0">
                <a:solidFill>
                  <a:srgbClr val="C00000"/>
                </a:solidFill>
              </a:rPr>
              <a:t>They are enormously massive cargo freighters that take a very long time to turn. </a:t>
            </a:r>
          </a:p>
          <a:p>
            <a:pPr lvl="1"/>
            <a:r>
              <a:rPr lang="en-US" sz="3200" dirty="0">
                <a:solidFill>
                  <a:srgbClr val="C00000"/>
                </a:solidFill>
              </a:rPr>
              <a:t>It took a while for inflation to become a problem following all the new 2020 money.</a:t>
            </a:r>
          </a:p>
          <a:p>
            <a:pPr lvl="1"/>
            <a:r>
              <a:rPr lang="en-US" sz="3200" dirty="0">
                <a:solidFill>
                  <a:srgbClr val="C00000"/>
                </a:solidFill>
              </a:rPr>
              <a:t>And, it has taken a while for higher interest rates to bring down inflation.</a:t>
            </a:r>
          </a:p>
          <a:p>
            <a:pPr lvl="1"/>
            <a:r>
              <a:rPr lang="en-US" sz="3200" dirty="0">
                <a:solidFill>
                  <a:srgbClr val="C00000"/>
                </a:solidFill>
              </a:rPr>
              <a:t>But, now with inflation at 2.5% and possibly headed towards 2.0%, it might be under control, generally.</a:t>
            </a:r>
          </a:p>
        </p:txBody>
      </p:sp>
    </p:spTree>
    <p:extLst>
      <p:ext uri="{BB962C8B-B14F-4D97-AF65-F5344CB8AC3E}">
        <p14:creationId xmlns:p14="http://schemas.microsoft.com/office/powerpoint/2010/main" val="19726489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Top 3 Tips for </a:t>
            </a:r>
            <a:br>
              <a:rPr lang="en-US" b="1" cap="small" dirty="0">
                <a:solidFill>
                  <a:schemeClr val="bg1"/>
                </a:solidFill>
                <a:latin typeface="Calibri" panose="020F0502020204030204" pitchFamily="34" charset="0"/>
                <a:cs typeface="Calibri" panose="020F0502020204030204" pitchFamily="34" charset="0"/>
              </a:rPr>
            </a:br>
            <a:r>
              <a:rPr lang="en-US" b="1" cap="small" dirty="0">
                <a:solidFill>
                  <a:schemeClr val="bg1"/>
                </a:solidFill>
                <a:latin typeface="Calibri" panose="020F0502020204030204" pitchFamily="34" charset="0"/>
                <a:cs typeface="Calibri" panose="020F0502020204030204" pitchFamily="34" charset="0"/>
              </a:rPr>
              <a:t>Navigating an Uncertain Economy</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2400" b="1" u="sng" dirty="0">
                <a:solidFill>
                  <a:srgbClr val="006600"/>
                </a:solidFill>
              </a:rPr>
              <a:t>Cut your expenses &amp; Build your emergency fund. </a:t>
            </a:r>
            <a:br>
              <a:rPr lang="en-US" sz="2400" b="1" u="sng" dirty="0">
                <a:solidFill>
                  <a:srgbClr val="006600"/>
                </a:solidFill>
              </a:rPr>
            </a:br>
            <a:br>
              <a:rPr lang="en-US" sz="2400" b="1" u="sng" dirty="0">
                <a:solidFill>
                  <a:srgbClr val="006600"/>
                </a:solidFill>
              </a:rPr>
            </a:br>
            <a:r>
              <a:rPr lang="en-US" sz="2400" dirty="0">
                <a:solidFill>
                  <a:srgbClr val="006600"/>
                </a:solidFill>
              </a:rPr>
              <a:t>Analyze your budget and cut your discretionary expenses by 25%. Stop dining our, shop in bulk, do potluck dinners, clean out your pantry. </a:t>
            </a:r>
            <a:br>
              <a:rPr lang="en-US" sz="2400" dirty="0">
                <a:solidFill>
                  <a:srgbClr val="006600"/>
                </a:solidFill>
              </a:rPr>
            </a:br>
            <a:br>
              <a:rPr lang="en-US" sz="2400" dirty="0">
                <a:solidFill>
                  <a:srgbClr val="006600"/>
                </a:solidFill>
              </a:rPr>
            </a:br>
            <a:r>
              <a:rPr lang="en-US" sz="2400" dirty="0">
                <a:solidFill>
                  <a:srgbClr val="006600"/>
                </a:solidFill>
              </a:rPr>
              <a:t>Have a dedicated savings account with the equivalent of 3-6 months of your non-discretionary expenses in it.</a:t>
            </a:r>
            <a:br>
              <a:rPr lang="en-US" sz="2400" dirty="0">
                <a:solidFill>
                  <a:srgbClr val="006600"/>
                </a:solidFill>
              </a:rPr>
            </a:br>
            <a:br>
              <a:rPr lang="en-US" sz="2400" dirty="0">
                <a:solidFill>
                  <a:srgbClr val="006600"/>
                </a:solidFill>
              </a:rPr>
            </a:br>
            <a:r>
              <a:rPr lang="en-US" sz="2400" dirty="0">
                <a:solidFill>
                  <a:srgbClr val="006600"/>
                </a:solidFill>
              </a:rPr>
              <a:t>Your budget is one of the few things you can (kind of) control in a turbulent economy. This is the perfect time to focus on essentials, behaviors &amp; habits.</a:t>
            </a:r>
          </a:p>
        </p:txBody>
      </p:sp>
    </p:spTree>
    <p:extLst>
      <p:ext uri="{BB962C8B-B14F-4D97-AF65-F5344CB8AC3E}">
        <p14:creationId xmlns:p14="http://schemas.microsoft.com/office/powerpoint/2010/main" val="1483248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Top 3 Tips for </a:t>
            </a:r>
            <a:br>
              <a:rPr lang="en-US" b="1" cap="small" dirty="0">
                <a:solidFill>
                  <a:schemeClr val="bg1"/>
                </a:solidFill>
                <a:latin typeface="Calibri" panose="020F0502020204030204" pitchFamily="34" charset="0"/>
                <a:cs typeface="Calibri" panose="020F0502020204030204" pitchFamily="34" charset="0"/>
              </a:rPr>
            </a:br>
            <a:r>
              <a:rPr lang="en-US" b="1" cap="small" dirty="0">
                <a:solidFill>
                  <a:schemeClr val="bg1"/>
                </a:solidFill>
                <a:latin typeface="Calibri" panose="020F0502020204030204" pitchFamily="34" charset="0"/>
                <a:cs typeface="Calibri" panose="020F0502020204030204" pitchFamily="34" charset="0"/>
              </a:rPr>
              <a:t>Navigating an Uncertain Economy</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2400" b="1" u="sng" dirty="0">
                <a:solidFill>
                  <a:srgbClr val="006600"/>
                </a:solidFill>
              </a:rPr>
              <a:t>Cut your expenses &amp; Build your emergency fund. </a:t>
            </a:r>
            <a:br>
              <a:rPr lang="en-US" sz="2400" dirty="0">
                <a:solidFill>
                  <a:srgbClr val="006600"/>
                </a:solidFill>
              </a:rPr>
            </a:br>
            <a:endParaRPr lang="en-US" sz="1200" dirty="0">
              <a:solidFill>
                <a:srgbClr val="006600"/>
              </a:solidFill>
            </a:endParaRPr>
          </a:p>
          <a:p>
            <a:pPr marL="742950" indent="-742950">
              <a:buFont typeface="+mj-lt"/>
              <a:buAutoNum type="arabicPeriod"/>
            </a:pPr>
            <a:r>
              <a:rPr lang="en-US" sz="2400" b="1" u="sng" dirty="0">
                <a:solidFill>
                  <a:srgbClr val="006600"/>
                </a:solidFill>
              </a:rPr>
              <a:t>Take advantage of whatever interest rates are doing.</a:t>
            </a:r>
            <a:br>
              <a:rPr lang="en-US" sz="2400" b="1" u="sng" dirty="0">
                <a:solidFill>
                  <a:srgbClr val="006600"/>
                </a:solidFill>
              </a:rPr>
            </a:br>
            <a:r>
              <a:rPr lang="en-US" sz="2400" dirty="0">
                <a:solidFill>
                  <a:srgbClr val="006600"/>
                </a:solidFill>
              </a:rPr>
              <a:t>When they are low, refinance your mortgage, consolidate outstanding loans or credit cards (or stop using credit cards altogether). If you are close to graduating, and close to repaying student loans, learn about Income Driven Repayment or Public Service Loan Forgiveness programs.</a:t>
            </a:r>
            <a:br>
              <a:rPr lang="en-US" sz="2400" dirty="0">
                <a:solidFill>
                  <a:srgbClr val="006600"/>
                </a:solidFill>
              </a:rPr>
            </a:br>
            <a:br>
              <a:rPr lang="en-US" sz="2400" dirty="0">
                <a:solidFill>
                  <a:srgbClr val="006600"/>
                </a:solidFill>
              </a:rPr>
            </a:br>
            <a:r>
              <a:rPr lang="en-US" sz="2400" dirty="0">
                <a:solidFill>
                  <a:srgbClr val="006600"/>
                </a:solidFill>
              </a:rPr>
              <a:t>When interest rates are high, move savings into CDs and possibly the stock market. Be proactive with your money.</a:t>
            </a:r>
          </a:p>
          <a:p>
            <a:pPr lvl="2">
              <a:buFont typeface="Wingdings" pitchFamily="2" charset="2"/>
              <a:buChar char="Ø"/>
            </a:pPr>
            <a:r>
              <a:rPr lang="en-US" sz="1800" dirty="0">
                <a:solidFill>
                  <a:srgbClr val="006600"/>
                </a:solidFill>
              </a:rPr>
              <a:t>Most savings accounts are currently paying about 0.50%. If you have a little bit of savings, you can find a Certificate of Deposit that is earning 5.0% or more. That’s a huge difference.</a:t>
            </a:r>
          </a:p>
          <a:p>
            <a:pPr lvl="2">
              <a:buFont typeface="Wingdings" pitchFamily="2" charset="2"/>
              <a:buChar char="Ø"/>
            </a:pPr>
            <a:r>
              <a:rPr lang="en-US" sz="1800" dirty="0">
                <a:solidFill>
                  <a:srgbClr val="006600"/>
                </a:solidFill>
              </a:rPr>
              <a:t>The stock market has earned close to 15% this year so far. That’s great. (It lost 19% in 2022, so there will always be risk…but it may be an option if you can invest for the long run.)</a:t>
            </a:r>
          </a:p>
        </p:txBody>
      </p:sp>
    </p:spTree>
    <p:extLst>
      <p:ext uri="{BB962C8B-B14F-4D97-AF65-F5344CB8AC3E}">
        <p14:creationId xmlns:p14="http://schemas.microsoft.com/office/powerpoint/2010/main" val="379044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Top 3 Tips for </a:t>
            </a:r>
            <a:br>
              <a:rPr lang="en-US" b="1" cap="small" dirty="0">
                <a:solidFill>
                  <a:schemeClr val="bg1"/>
                </a:solidFill>
                <a:latin typeface="Calibri" panose="020F0502020204030204" pitchFamily="34" charset="0"/>
                <a:cs typeface="Calibri" panose="020F0502020204030204" pitchFamily="34" charset="0"/>
              </a:rPr>
            </a:br>
            <a:r>
              <a:rPr lang="en-US" b="1" cap="small" dirty="0">
                <a:solidFill>
                  <a:schemeClr val="bg1"/>
                </a:solidFill>
                <a:latin typeface="Calibri" panose="020F0502020204030204" pitchFamily="34" charset="0"/>
                <a:cs typeface="Calibri" panose="020F0502020204030204" pitchFamily="34" charset="0"/>
              </a:rPr>
              <a:t>Navigating an Uncertain Economy</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2400" b="1" u="sng" dirty="0">
                <a:solidFill>
                  <a:srgbClr val="006600"/>
                </a:solidFill>
              </a:rPr>
              <a:t>Cut your expenses &amp; Build your emergency fund. </a:t>
            </a:r>
            <a:br>
              <a:rPr lang="en-US" sz="2400" dirty="0">
                <a:solidFill>
                  <a:srgbClr val="006600"/>
                </a:solidFill>
              </a:rPr>
            </a:br>
            <a:endParaRPr lang="en-US" sz="1200" dirty="0">
              <a:solidFill>
                <a:srgbClr val="006600"/>
              </a:solidFill>
            </a:endParaRPr>
          </a:p>
          <a:p>
            <a:pPr marL="742950" indent="-742950">
              <a:buFont typeface="+mj-lt"/>
              <a:buAutoNum type="arabicPeriod"/>
            </a:pPr>
            <a:r>
              <a:rPr lang="en-US" sz="2400" b="1" u="sng" dirty="0">
                <a:solidFill>
                  <a:srgbClr val="006600"/>
                </a:solidFill>
              </a:rPr>
              <a:t>Take advantage of whatever interest rates are doing.</a:t>
            </a:r>
            <a:br>
              <a:rPr lang="en-US" sz="2400" b="1" u="sng" dirty="0">
                <a:solidFill>
                  <a:srgbClr val="006600"/>
                </a:solidFill>
              </a:rPr>
            </a:br>
            <a:endParaRPr lang="en-US" sz="1200" b="1" u="sng" dirty="0">
              <a:solidFill>
                <a:srgbClr val="006600"/>
              </a:solidFill>
            </a:endParaRPr>
          </a:p>
          <a:p>
            <a:pPr marL="742950" indent="-742950">
              <a:buFont typeface="+mj-lt"/>
              <a:buAutoNum type="arabicPeriod"/>
            </a:pPr>
            <a:r>
              <a:rPr lang="en-US" sz="2400" b="1" u="sng" dirty="0">
                <a:solidFill>
                  <a:srgbClr val="006600"/>
                </a:solidFill>
              </a:rPr>
              <a:t>Finish your degree &amp; focus on your career opportunities.</a:t>
            </a:r>
            <a:br>
              <a:rPr lang="en-US" sz="2400" b="1" u="sng" dirty="0">
                <a:solidFill>
                  <a:srgbClr val="006600"/>
                </a:solidFill>
              </a:rPr>
            </a:br>
            <a:r>
              <a:rPr lang="en-US" sz="2400" dirty="0">
                <a:solidFill>
                  <a:srgbClr val="006600"/>
                </a:solidFill>
              </a:rPr>
              <a:t>Be proactive with your career planning. Look out for #1. Inflation is a much bigger problem when you’re earning a grad student stipend than when you’re earning a full-time professional salary.</a:t>
            </a:r>
            <a:br>
              <a:rPr lang="en-US" sz="2400" dirty="0">
                <a:solidFill>
                  <a:srgbClr val="006600"/>
                </a:solidFill>
              </a:rPr>
            </a:br>
            <a:br>
              <a:rPr lang="en-US" sz="2400" dirty="0">
                <a:solidFill>
                  <a:srgbClr val="006600"/>
                </a:solidFill>
              </a:rPr>
            </a:br>
            <a:r>
              <a:rPr lang="en-US" sz="2400" dirty="0">
                <a:solidFill>
                  <a:srgbClr val="006600"/>
                </a:solidFill>
              </a:rPr>
              <a:t>If you are not close to graduation, explore internship and part-time opportunities. If you are an international student, begin exploring CPT and OPT opportunities </a:t>
            </a:r>
            <a:r>
              <a:rPr lang="en-US" sz="1500" dirty="0">
                <a:solidFill>
                  <a:srgbClr val="006600"/>
                </a:solidFill>
              </a:rPr>
              <a:t>(Curricular Practical Training, for before graduation, and Optional Practical Training, for after graduation).</a:t>
            </a:r>
          </a:p>
        </p:txBody>
      </p:sp>
    </p:spTree>
    <p:extLst>
      <p:ext uri="{BB962C8B-B14F-4D97-AF65-F5344CB8AC3E}">
        <p14:creationId xmlns:p14="http://schemas.microsoft.com/office/powerpoint/2010/main" val="38020239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Inflation has decreased a lot…but it is still higher than most of us are used to. In June 2022, inflation was at 9.1%; it is now at 2.5%. </a:t>
            </a:r>
          </a:p>
          <a:p>
            <a:pPr lvl="1"/>
            <a:r>
              <a:rPr lang="en-US" dirty="0">
                <a:solidFill>
                  <a:srgbClr val="C00000"/>
                </a:solidFill>
              </a:rPr>
              <a:t>My best case estimate is for it to be at 2.0-2.5% in December. It will not be 5+%.</a:t>
            </a:r>
            <a:br>
              <a:rPr lang="en-US" dirty="0">
                <a:solidFill>
                  <a:srgbClr val="C00000"/>
                </a:solidFill>
              </a:rPr>
            </a:br>
            <a:endParaRPr lang="en-US" sz="1100" dirty="0">
              <a:solidFill>
                <a:srgbClr val="C00000"/>
              </a:solidFill>
            </a:endParaRPr>
          </a:p>
          <a:p>
            <a:r>
              <a:rPr lang="en-US" dirty="0">
                <a:solidFill>
                  <a:srgbClr val="C00000"/>
                </a:solidFill>
              </a:rPr>
              <a:t>Interest will come down very soon…beginning this afternoon.</a:t>
            </a:r>
          </a:p>
          <a:p>
            <a:pPr lvl="1"/>
            <a:r>
              <a:rPr lang="en-US" dirty="0">
                <a:solidFill>
                  <a:srgbClr val="C00000"/>
                </a:solidFill>
              </a:rPr>
              <a:t>Most of us will see interest rates drift lower through the rest of the year.</a:t>
            </a:r>
          </a:p>
          <a:p>
            <a:pPr lvl="1"/>
            <a:r>
              <a:rPr lang="en-US" dirty="0">
                <a:solidFill>
                  <a:srgbClr val="C00000"/>
                </a:solidFill>
              </a:rPr>
              <a:t>The benchmark rate is currently 5.33%. It will be close to 4.00% in December.</a:t>
            </a:r>
          </a:p>
          <a:p>
            <a:pPr lvl="1"/>
            <a:r>
              <a:rPr lang="en-US" dirty="0">
                <a:solidFill>
                  <a:srgbClr val="C00000"/>
                </a:solidFill>
              </a:rPr>
              <a:t>That should help all of us in different ways – credit cards, investments, student loans, buying a new car or house.</a:t>
            </a:r>
            <a:br>
              <a:rPr lang="en-US" dirty="0">
                <a:solidFill>
                  <a:srgbClr val="C00000"/>
                </a:solidFill>
              </a:rPr>
            </a:br>
            <a:endParaRPr lang="en-US" sz="1100" dirty="0">
              <a:solidFill>
                <a:srgbClr val="C00000"/>
              </a:solidFill>
            </a:endParaRPr>
          </a:p>
          <a:p>
            <a:r>
              <a:rPr lang="en-US" dirty="0">
                <a:solidFill>
                  <a:srgbClr val="C00000"/>
                </a:solidFill>
              </a:rPr>
              <a:t>Wages &amp; income have been okay, but not great </a:t>
            </a:r>
            <a:r>
              <a:rPr lang="en-US" sz="2000" dirty="0">
                <a:solidFill>
                  <a:srgbClr val="C00000"/>
                </a:solidFill>
              </a:rPr>
              <a:t>(and Louisiana’s wages are much worse than the national average)</a:t>
            </a:r>
            <a:r>
              <a:rPr lang="en-US" dirty="0">
                <a:solidFill>
                  <a:srgbClr val="C00000"/>
                </a:solidFill>
              </a:rPr>
              <a:t>. They should get better from here.</a:t>
            </a:r>
          </a:p>
        </p:txBody>
      </p:sp>
      <p:sp>
        <p:nvSpPr>
          <p:cNvPr id="3" name="TextBox 2">
            <a:extLst>
              <a:ext uri="{FF2B5EF4-FFF2-40B4-BE49-F238E27FC236}">
                <a16:creationId xmlns:a16="http://schemas.microsoft.com/office/drawing/2014/main" id="{2CB4DD72-B2B1-36B1-805A-924446098E2E}"/>
              </a:ext>
            </a:extLst>
          </p:cNvPr>
          <p:cNvSpPr txBox="1"/>
          <p:nvPr/>
        </p:nvSpPr>
        <p:spPr>
          <a:xfrm>
            <a:off x="3381217" y="6113696"/>
            <a:ext cx="5775237" cy="584775"/>
          </a:xfrm>
          <a:prstGeom prst="rect">
            <a:avLst/>
          </a:prstGeom>
          <a:solidFill>
            <a:srgbClr val="C00000"/>
          </a:solidFill>
          <a:ln>
            <a:noFill/>
          </a:ln>
        </p:spPr>
        <p:txBody>
          <a:bodyPr wrap="square" rtlCol="0">
            <a:spAutoFit/>
          </a:bodyPr>
          <a:lstStyle/>
          <a:p>
            <a:pPr algn="ctr"/>
            <a:r>
              <a:rPr lang="en-US" sz="1600" b="1" dirty="0">
                <a:solidFill>
                  <a:schemeClr val="bg1"/>
                </a:solidFill>
              </a:rPr>
              <a:t>NOTE – Use these predictions with caution. </a:t>
            </a:r>
            <a:br>
              <a:rPr lang="en-US" sz="1600" b="1" dirty="0">
                <a:solidFill>
                  <a:schemeClr val="bg1"/>
                </a:solidFill>
              </a:rPr>
            </a:br>
            <a:r>
              <a:rPr lang="en-US" sz="1600" b="1" dirty="0">
                <a:solidFill>
                  <a:schemeClr val="bg1"/>
                </a:solidFill>
              </a:rPr>
              <a:t>This is just one guy’s perspective / opinion / guess.</a:t>
            </a:r>
          </a:p>
        </p:txBody>
      </p:sp>
    </p:spTree>
    <p:extLst>
      <p:ext uri="{BB962C8B-B14F-4D97-AF65-F5344CB8AC3E}">
        <p14:creationId xmlns:p14="http://schemas.microsoft.com/office/powerpoint/2010/main" val="317391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blinds(horizontal)">
                                      <p:cBhvr>
                                        <p:cTn id="13" dur="500"/>
                                        <p:tgtEl>
                                          <p:spTgt spid="6">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blinds(horizontal)">
                                      <p:cBhvr>
                                        <p:cTn id="16" dur="500"/>
                                        <p:tgtEl>
                                          <p:spTgt spid="6">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blinds(horizontal)">
                                      <p:cBhvr>
                                        <p:cTn id="2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33521930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The job market has been pretty solid for the past 3.5 years. </a:t>
            </a:r>
            <a:br>
              <a:rPr lang="en-US" dirty="0">
                <a:solidFill>
                  <a:srgbClr val="C00000"/>
                </a:solidFill>
              </a:rPr>
            </a:br>
            <a:r>
              <a:rPr lang="en-US" dirty="0">
                <a:solidFill>
                  <a:srgbClr val="C00000"/>
                </a:solidFill>
              </a:rPr>
              <a:t>I expect that to continue…and it may get even better by next summer. </a:t>
            </a:r>
            <a:br>
              <a:rPr lang="en-US" dirty="0">
                <a:solidFill>
                  <a:srgbClr val="C00000"/>
                </a:solidFill>
              </a:rPr>
            </a:br>
            <a:endParaRPr lang="en-US" dirty="0">
              <a:solidFill>
                <a:srgbClr val="C00000"/>
              </a:solidFill>
            </a:endParaRPr>
          </a:p>
          <a:p>
            <a:r>
              <a:rPr lang="en-US" dirty="0">
                <a:solidFill>
                  <a:srgbClr val="C00000"/>
                </a:solidFill>
              </a:rPr>
              <a:t>The stock market has gained 19% in 2024. It gained 24% in 2023.</a:t>
            </a:r>
            <a:br>
              <a:rPr lang="en-US" dirty="0">
                <a:solidFill>
                  <a:srgbClr val="C00000"/>
                </a:solidFill>
              </a:rPr>
            </a:br>
            <a:r>
              <a:rPr lang="en-US" dirty="0">
                <a:solidFill>
                  <a:srgbClr val="C00000"/>
                </a:solidFill>
              </a:rPr>
              <a:t>It lost 19% in 2022. It gained 27% in 2021. That’s +51% in 3.5 years.</a:t>
            </a:r>
          </a:p>
          <a:p>
            <a:pPr lvl="1"/>
            <a:r>
              <a:rPr lang="en-US" dirty="0">
                <a:solidFill>
                  <a:srgbClr val="C00000"/>
                </a:solidFill>
              </a:rPr>
              <a:t>I predict </a:t>
            </a:r>
            <a:r>
              <a:rPr lang="en-US" sz="1600" dirty="0">
                <a:solidFill>
                  <a:srgbClr val="C00000"/>
                </a:solidFill>
              </a:rPr>
              <a:t>(with about 35% confidence) </a:t>
            </a:r>
            <a:r>
              <a:rPr lang="en-US" dirty="0">
                <a:solidFill>
                  <a:srgbClr val="C00000"/>
                </a:solidFill>
              </a:rPr>
              <a:t>that we will gain another 3-5% thru December.</a:t>
            </a:r>
          </a:p>
          <a:p>
            <a:pPr lvl="1"/>
            <a:r>
              <a:rPr lang="en-US" dirty="0">
                <a:solidFill>
                  <a:srgbClr val="C00000"/>
                </a:solidFill>
              </a:rPr>
              <a:t>We may lose 5% thru December. I do not expect us to lose &gt;10% this year.</a:t>
            </a:r>
            <a:br>
              <a:rPr lang="en-US" dirty="0">
                <a:solidFill>
                  <a:srgbClr val="C00000"/>
                </a:solidFill>
              </a:rPr>
            </a:br>
            <a:endParaRPr lang="en-US" dirty="0">
              <a:solidFill>
                <a:srgbClr val="C00000"/>
              </a:solidFill>
            </a:endParaRPr>
          </a:p>
          <a:p>
            <a:r>
              <a:rPr lang="en-US" dirty="0">
                <a:solidFill>
                  <a:srgbClr val="C00000"/>
                </a:solidFill>
              </a:rPr>
              <a:t>We are not in a recession. We have not been in a recession since 2020.</a:t>
            </a:r>
            <a:br>
              <a:rPr lang="en-US" dirty="0">
                <a:solidFill>
                  <a:srgbClr val="C00000"/>
                </a:solidFill>
              </a:rPr>
            </a:br>
            <a:r>
              <a:rPr lang="en-US" dirty="0">
                <a:solidFill>
                  <a:srgbClr val="C00000"/>
                </a:solidFill>
              </a:rPr>
              <a:t>We are a very long way from entering a recession. That’s good news.</a:t>
            </a:r>
          </a:p>
        </p:txBody>
      </p:sp>
      <p:sp>
        <p:nvSpPr>
          <p:cNvPr id="2" name="TextBox 1">
            <a:extLst>
              <a:ext uri="{FF2B5EF4-FFF2-40B4-BE49-F238E27FC236}">
                <a16:creationId xmlns:a16="http://schemas.microsoft.com/office/drawing/2014/main" id="{F130AFEF-FD7E-0D3F-F086-F0F21CBA6A03}"/>
              </a:ext>
            </a:extLst>
          </p:cNvPr>
          <p:cNvSpPr txBox="1"/>
          <p:nvPr/>
        </p:nvSpPr>
        <p:spPr>
          <a:xfrm>
            <a:off x="3381217" y="6113696"/>
            <a:ext cx="5775237" cy="584775"/>
          </a:xfrm>
          <a:prstGeom prst="rect">
            <a:avLst/>
          </a:prstGeom>
          <a:solidFill>
            <a:srgbClr val="C00000"/>
          </a:solidFill>
          <a:ln>
            <a:noFill/>
          </a:ln>
        </p:spPr>
        <p:txBody>
          <a:bodyPr wrap="square" rtlCol="0">
            <a:spAutoFit/>
          </a:bodyPr>
          <a:lstStyle/>
          <a:p>
            <a:pPr algn="ctr"/>
            <a:r>
              <a:rPr lang="en-US" sz="1600" b="1" dirty="0">
                <a:solidFill>
                  <a:schemeClr val="bg1"/>
                </a:solidFill>
              </a:rPr>
              <a:t>NOTE – Use these predictions with caution. </a:t>
            </a:r>
            <a:br>
              <a:rPr lang="en-US" sz="1600" b="1" dirty="0">
                <a:solidFill>
                  <a:schemeClr val="bg1"/>
                </a:solidFill>
              </a:rPr>
            </a:br>
            <a:r>
              <a:rPr lang="en-US" sz="1600" b="1" dirty="0">
                <a:solidFill>
                  <a:schemeClr val="bg1"/>
                </a:solidFill>
              </a:rPr>
              <a:t>This is just one guy’s perspective / opinion / guess.</a:t>
            </a:r>
          </a:p>
        </p:txBody>
      </p:sp>
    </p:spTree>
    <p:extLst>
      <p:ext uri="{BB962C8B-B14F-4D97-AF65-F5344CB8AC3E}">
        <p14:creationId xmlns:p14="http://schemas.microsoft.com/office/powerpoint/2010/main" val="406043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linds(horizontal)">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linds(horizontal)">
                                      <p:cBhvr>
                                        <p:cTn id="1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130AFEF-FD7E-0D3F-F086-F0F21CBA6A03}"/>
              </a:ext>
            </a:extLst>
          </p:cNvPr>
          <p:cNvSpPr txBox="1"/>
          <p:nvPr/>
        </p:nvSpPr>
        <p:spPr>
          <a:xfrm>
            <a:off x="3381217" y="6113696"/>
            <a:ext cx="5775237" cy="584775"/>
          </a:xfrm>
          <a:prstGeom prst="rect">
            <a:avLst/>
          </a:prstGeom>
          <a:solidFill>
            <a:srgbClr val="C00000"/>
          </a:solidFill>
          <a:ln>
            <a:noFill/>
          </a:ln>
        </p:spPr>
        <p:txBody>
          <a:bodyPr wrap="square" rtlCol="0">
            <a:spAutoFit/>
          </a:bodyPr>
          <a:lstStyle/>
          <a:p>
            <a:pPr algn="ctr"/>
            <a:r>
              <a:rPr lang="en-US" sz="1600" b="1" dirty="0">
                <a:solidFill>
                  <a:schemeClr val="bg1"/>
                </a:solidFill>
              </a:rPr>
              <a:t>NOTE – Use these predictions with caution. </a:t>
            </a:r>
            <a:br>
              <a:rPr lang="en-US" sz="1600" b="1" dirty="0">
                <a:solidFill>
                  <a:schemeClr val="bg1"/>
                </a:solidFill>
              </a:rPr>
            </a:br>
            <a:r>
              <a:rPr lang="en-US" sz="1600" b="1" dirty="0">
                <a:solidFill>
                  <a:schemeClr val="bg1"/>
                </a:solidFill>
              </a:rPr>
              <a:t>This is just one guy’s perspective / opinion / guess.</a:t>
            </a:r>
          </a:p>
        </p:txBody>
      </p:sp>
      <p:sp>
        <p:nvSpPr>
          <p:cNvPr id="3" name="Octagon 2">
            <a:extLst>
              <a:ext uri="{FF2B5EF4-FFF2-40B4-BE49-F238E27FC236}">
                <a16:creationId xmlns:a16="http://schemas.microsoft.com/office/drawing/2014/main" id="{EC338BCC-D834-FD1E-AF2F-4F36EE6D29E6}"/>
              </a:ext>
            </a:extLst>
          </p:cNvPr>
          <p:cNvSpPr/>
          <p:nvPr/>
        </p:nvSpPr>
        <p:spPr>
          <a:xfrm>
            <a:off x="838200" y="1632488"/>
            <a:ext cx="10670628" cy="1758502"/>
          </a:xfrm>
          <a:prstGeom prst="octagon">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Plan ahead.</a:t>
            </a:r>
          </a:p>
        </p:txBody>
      </p:sp>
      <p:sp>
        <p:nvSpPr>
          <p:cNvPr id="4" name="Octagon 3">
            <a:extLst>
              <a:ext uri="{FF2B5EF4-FFF2-40B4-BE49-F238E27FC236}">
                <a16:creationId xmlns:a16="http://schemas.microsoft.com/office/drawing/2014/main" id="{91304B15-A048-92E6-96A2-6CA3B3E02A7B}"/>
              </a:ext>
            </a:extLst>
          </p:cNvPr>
          <p:cNvSpPr/>
          <p:nvPr/>
        </p:nvSpPr>
        <p:spPr>
          <a:xfrm>
            <a:off x="838199" y="3762321"/>
            <a:ext cx="10670627" cy="1609587"/>
          </a:xfrm>
          <a:prstGeom prst="octagon">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Control what you can control.</a:t>
            </a:r>
          </a:p>
        </p:txBody>
      </p:sp>
    </p:spTree>
    <p:extLst>
      <p:ext uri="{BB962C8B-B14F-4D97-AF65-F5344CB8AC3E}">
        <p14:creationId xmlns:p14="http://schemas.microsoft.com/office/powerpoint/2010/main" val="36556987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4"/>
            <a:ext cx="10670628" cy="1481211"/>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small" dirty="0">
                <a:solidFill>
                  <a:schemeClr val="bg1"/>
                </a:solidFill>
                <a:latin typeface="Calibri" panose="020F0502020204030204" pitchFamily="34" charset="0"/>
                <a:cs typeface="Calibri" panose="020F0502020204030204" pitchFamily="34" charset="0"/>
              </a:rPr>
              <a:t>4 More Tips for </a:t>
            </a:r>
            <a:br>
              <a:rPr lang="en-US" sz="4800" b="1" cap="small" dirty="0">
                <a:solidFill>
                  <a:schemeClr val="bg1"/>
                </a:solidFill>
                <a:latin typeface="Calibri" panose="020F0502020204030204" pitchFamily="34" charset="0"/>
                <a:cs typeface="Calibri" panose="020F0502020204030204" pitchFamily="34" charset="0"/>
              </a:rPr>
            </a:br>
            <a:r>
              <a:rPr lang="en-US" sz="4800" b="1" cap="small" dirty="0">
                <a:solidFill>
                  <a:schemeClr val="bg1"/>
                </a:solidFill>
                <a:latin typeface="Calibri" panose="020F0502020204030204" pitchFamily="34" charset="0"/>
                <a:cs typeface="Calibri" panose="020F0502020204030204" pitchFamily="34" charset="0"/>
              </a:rPr>
              <a:t>Navigating an Uncertain Economy</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932494"/>
            <a:ext cx="10837053" cy="4040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4400" b="1" dirty="0">
                <a:solidFill>
                  <a:srgbClr val="006600"/>
                </a:solidFill>
              </a:rPr>
              <a:t>Ignore the media.</a:t>
            </a:r>
            <a:br>
              <a:rPr lang="en-US" sz="4400" b="1" dirty="0">
                <a:solidFill>
                  <a:srgbClr val="006600"/>
                </a:solidFill>
              </a:rPr>
            </a:br>
            <a:endParaRPr lang="en-US" sz="2400" b="1" dirty="0">
              <a:solidFill>
                <a:srgbClr val="006600"/>
              </a:solidFill>
            </a:endParaRPr>
          </a:p>
          <a:p>
            <a:pPr marL="742950" indent="-742950">
              <a:buFont typeface="+mj-lt"/>
              <a:buAutoNum type="arabicPeriod"/>
            </a:pPr>
            <a:r>
              <a:rPr lang="en-US" sz="4400" b="1" dirty="0">
                <a:solidFill>
                  <a:srgbClr val="006600"/>
                </a:solidFill>
              </a:rPr>
              <a:t>Do your own research.</a:t>
            </a:r>
            <a:br>
              <a:rPr lang="en-US" sz="4400" b="1" dirty="0">
                <a:solidFill>
                  <a:srgbClr val="006600"/>
                </a:solidFill>
              </a:rPr>
            </a:br>
            <a:endParaRPr lang="en-US" sz="2400" b="1" dirty="0">
              <a:solidFill>
                <a:srgbClr val="006600"/>
              </a:solidFill>
            </a:endParaRPr>
          </a:p>
          <a:p>
            <a:pPr marL="742950" indent="-742950">
              <a:buFont typeface="+mj-lt"/>
              <a:buAutoNum type="arabicPeriod"/>
            </a:pPr>
            <a:r>
              <a:rPr lang="en-US" sz="4400" b="1" dirty="0">
                <a:solidFill>
                  <a:srgbClr val="006600"/>
                </a:solidFill>
              </a:rPr>
              <a:t>Focus on your own experience.</a:t>
            </a:r>
            <a:br>
              <a:rPr lang="en-US" sz="4400" b="1" dirty="0">
                <a:solidFill>
                  <a:srgbClr val="006600"/>
                </a:solidFill>
              </a:rPr>
            </a:br>
            <a:endParaRPr lang="en-US" sz="2400" b="1" dirty="0">
              <a:solidFill>
                <a:srgbClr val="006600"/>
              </a:solidFill>
            </a:endParaRPr>
          </a:p>
          <a:p>
            <a:pPr marL="742950" indent="-742950">
              <a:buFont typeface="+mj-lt"/>
              <a:buAutoNum type="arabicPeriod"/>
            </a:pPr>
            <a:r>
              <a:rPr lang="en-US" sz="4400" b="1" dirty="0">
                <a:solidFill>
                  <a:srgbClr val="006600"/>
                </a:solidFill>
              </a:rPr>
              <a:t>Control what you can control.</a:t>
            </a:r>
            <a:br>
              <a:rPr lang="en-US" sz="2400" b="1" u="sng" dirty="0">
                <a:solidFill>
                  <a:srgbClr val="006600"/>
                </a:solidFill>
              </a:rPr>
            </a:br>
            <a:endParaRPr lang="en-US" sz="2400" dirty="0">
              <a:solidFill>
                <a:srgbClr val="006600"/>
              </a:solidFill>
            </a:endParaRPr>
          </a:p>
        </p:txBody>
      </p:sp>
    </p:spTree>
    <p:extLst>
      <p:ext uri="{BB962C8B-B14F-4D97-AF65-F5344CB8AC3E}">
        <p14:creationId xmlns:p14="http://schemas.microsoft.com/office/powerpoint/2010/main" val="15467484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638025"/>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i="1" dirty="0">
                <a:solidFill>
                  <a:srgbClr val="006600"/>
                </a:solidFill>
              </a:rPr>
              <a:t>INDULGENCE is good.</a:t>
            </a:r>
          </a:p>
          <a:p>
            <a:pPr marL="0" indent="0" algn="ctr">
              <a:buNone/>
            </a:pPr>
            <a:endParaRPr lang="en-US" sz="6600" b="1" i="1" dirty="0"/>
          </a:p>
          <a:p>
            <a:pPr marL="0" indent="0" algn="ctr">
              <a:buNone/>
            </a:pPr>
            <a:r>
              <a:rPr lang="en-US" sz="6600" b="1" i="1" dirty="0">
                <a:solidFill>
                  <a:srgbClr val="FF0000"/>
                </a:solidFill>
              </a:rPr>
              <a:t>IMPULSE is bad.</a:t>
            </a:r>
            <a:br>
              <a:rPr lang="en-US" sz="6600" b="1" i="1" dirty="0">
                <a:solidFill>
                  <a:srgbClr val="FF0000"/>
                </a:solidFill>
              </a:rPr>
            </a:br>
            <a:endParaRPr lang="en-US" sz="6600" b="1" i="1" dirty="0">
              <a:solidFill>
                <a:srgbClr val="FF0000"/>
              </a:solidFill>
            </a:endParaRPr>
          </a:p>
          <a:p>
            <a:pPr marL="0" indent="0" algn="ctr">
              <a:buNone/>
            </a:pPr>
            <a:r>
              <a:rPr lang="en-US" sz="6600" b="1" i="1" dirty="0">
                <a:solidFill>
                  <a:srgbClr val="7030A0"/>
                </a:solidFill>
              </a:rPr>
              <a:t>PLANNING AHEAD is the key.</a:t>
            </a:r>
            <a:endParaRPr lang="en-US" sz="6600" dirty="0">
              <a:solidFill>
                <a:srgbClr val="7030A0"/>
              </a:solidFill>
            </a:endParaRPr>
          </a:p>
        </p:txBody>
      </p:sp>
    </p:spTree>
    <p:extLst>
      <p:ext uri="{BB962C8B-B14F-4D97-AF65-F5344CB8AC3E}">
        <p14:creationId xmlns:p14="http://schemas.microsoft.com/office/powerpoint/2010/main" val="205033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1334065" y="0"/>
            <a:ext cx="9523869" cy="5035753"/>
          </a:xfrm>
          <a:prstGeom prst="rect">
            <a:avLst/>
          </a:prstGeom>
        </p:spPr>
      </p:pic>
      <p:sp>
        <p:nvSpPr>
          <p:cNvPr id="7" name="Rounded Rectangle 6">
            <a:extLst>
              <a:ext uri="{FF2B5EF4-FFF2-40B4-BE49-F238E27FC236}">
                <a16:creationId xmlns:a16="http://schemas.microsoft.com/office/drawing/2014/main" id="{104F92E4-3083-2075-9001-E074D0BB0183}"/>
              </a:ext>
            </a:extLst>
          </p:cNvPr>
          <p:cNvSpPr/>
          <p:nvPr/>
        </p:nvSpPr>
        <p:spPr>
          <a:xfrm>
            <a:off x="2426193" y="5129117"/>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RENT</a:t>
            </a:r>
          </a:p>
        </p:txBody>
      </p:sp>
      <p:sp>
        <p:nvSpPr>
          <p:cNvPr id="8" name="Rounded Rectangle 7">
            <a:extLst>
              <a:ext uri="{FF2B5EF4-FFF2-40B4-BE49-F238E27FC236}">
                <a16:creationId xmlns:a16="http://schemas.microsoft.com/office/drawing/2014/main" id="{2C673E5F-8DB0-8916-F1BC-08C4BDCD5BAB}"/>
              </a:ext>
            </a:extLst>
          </p:cNvPr>
          <p:cNvSpPr/>
          <p:nvPr/>
        </p:nvSpPr>
        <p:spPr>
          <a:xfrm>
            <a:off x="4873676" y="5129116"/>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FOOD</a:t>
            </a:r>
          </a:p>
        </p:txBody>
      </p:sp>
      <p:sp>
        <p:nvSpPr>
          <p:cNvPr id="9" name="Rounded Rectangle 8">
            <a:extLst>
              <a:ext uri="{FF2B5EF4-FFF2-40B4-BE49-F238E27FC236}">
                <a16:creationId xmlns:a16="http://schemas.microsoft.com/office/drawing/2014/main" id="{5D660BBD-27CA-2ACE-83A5-954A9C7F5CA8}"/>
              </a:ext>
            </a:extLst>
          </p:cNvPr>
          <p:cNvSpPr/>
          <p:nvPr/>
        </p:nvSpPr>
        <p:spPr>
          <a:xfrm>
            <a:off x="7318326" y="5129115"/>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SCHOOL</a:t>
            </a:r>
          </a:p>
        </p:txBody>
      </p:sp>
      <p:sp>
        <p:nvSpPr>
          <p:cNvPr id="2" name="Rounded Rectangle 1">
            <a:extLst>
              <a:ext uri="{FF2B5EF4-FFF2-40B4-BE49-F238E27FC236}">
                <a16:creationId xmlns:a16="http://schemas.microsoft.com/office/drawing/2014/main" id="{63207EC4-572F-57EA-C1A1-C64E74FFEE7A}"/>
              </a:ext>
            </a:extLst>
          </p:cNvPr>
          <p:cNvSpPr/>
          <p:nvPr/>
        </p:nvSpPr>
        <p:spPr>
          <a:xfrm>
            <a:off x="2426193" y="5886484"/>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 FUN VACATION</a:t>
            </a:r>
          </a:p>
        </p:txBody>
      </p:sp>
      <p:sp>
        <p:nvSpPr>
          <p:cNvPr id="4" name="Rounded Rectangle 3">
            <a:extLst>
              <a:ext uri="{FF2B5EF4-FFF2-40B4-BE49-F238E27FC236}">
                <a16:creationId xmlns:a16="http://schemas.microsoft.com/office/drawing/2014/main" id="{B9B44531-78F4-165F-D60E-22DC0EC84D86}"/>
              </a:ext>
            </a:extLst>
          </p:cNvPr>
          <p:cNvSpPr/>
          <p:nvPr/>
        </p:nvSpPr>
        <p:spPr>
          <a:xfrm>
            <a:off x="4873676" y="5886484"/>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 NEW CAR</a:t>
            </a:r>
          </a:p>
        </p:txBody>
      </p:sp>
      <p:sp>
        <p:nvSpPr>
          <p:cNvPr id="5" name="Rounded Rectangle 4">
            <a:extLst>
              <a:ext uri="{FF2B5EF4-FFF2-40B4-BE49-F238E27FC236}">
                <a16:creationId xmlns:a16="http://schemas.microsoft.com/office/drawing/2014/main" id="{FF58AF9D-C723-5B44-A9CA-03ABDC6554E1}"/>
              </a:ext>
            </a:extLst>
          </p:cNvPr>
          <p:cNvSpPr/>
          <p:nvPr/>
        </p:nvSpPr>
        <p:spPr>
          <a:xfrm>
            <a:off x="7318326" y="5886484"/>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SATURDAY NIGHT</a:t>
            </a:r>
          </a:p>
        </p:txBody>
      </p:sp>
    </p:spTree>
    <p:extLst>
      <p:ext uri="{BB962C8B-B14F-4D97-AF65-F5344CB8AC3E}">
        <p14:creationId xmlns:p14="http://schemas.microsoft.com/office/powerpoint/2010/main" val="1631698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1334065" y="0"/>
            <a:ext cx="9523869" cy="5035753"/>
          </a:xfrm>
          <a:prstGeom prst="rect">
            <a:avLst/>
          </a:prstGeom>
        </p:spPr>
      </p:pic>
      <p:sp>
        <p:nvSpPr>
          <p:cNvPr id="2" name="Rounded Rectangle 1">
            <a:extLst>
              <a:ext uri="{FF2B5EF4-FFF2-40B4-BE49-F238E27FC236}">
                <a16:creationId xmlns:a16="http://schemas.microsoft.com/office/drawing/2014/main" id="{EEDAB37F-944B-F179-7607-7E8A33A617F2}"/>
              </a:ext>
            </a:extLst>
          </p:cNvPr>
          <p:cNvSpPr/>
          <p:nvPr/>
        </p:nvSpPr>
        <p:spPr>
          <a:xfrm>
            <a:off x="4477032" y="5338842"/>
            <a:ext cx="3237935" cy="115423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C00000"/>
                </a:solidFill>
              </a:rPr>
              <a:t>HAPPINESS</a:t>
            </a:r>
          </a:p>
        </p:txBody>
      </p:sp>
    </p:spTree>
    <p:extLst>
      <p:ext uri="{BB962C8B-B14F-4D97-AF65-F5344CB8AC3E}">
        <p14:creationId xmlns:p14="http://schemas.microsoft.com/office/powerpoint/2010/main" val="122400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Tree>
    <p:extLst>
      <p:ext uri="{BB962C8B-B14F-4D97-AF65-F5344CB8AC3E}">
        <p14:creationId xmlns:p14="http://schemas.microsoft.com/office/powerpoint/2010/main" val="5501947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33089779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2D2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You cannot escape the responsibility of tomorrow by avoiding it today.</a:t>
            </a:r>
          </a:p>
        </p:txBody>
      </p:sp>
    </p:spTree>
    <p:extLst>
      <p:ext uri="{BB962C8B-B14F-4D97-AF65-F5344CB8AC3E}">
        <p14:creationId xmlns:p14="http://schemas.microsoft.com/office/powerpoint/2010/main" val="8854792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You cannot escape the responsibility of tomorrow by avoiding it today.</a:t>
            </a:r>
          </a:p>
        </p:txBody>
      </p:sp>
      <p:sp>
        <p:nvSpPr>
          <p:cNvPr id="3" name="Cloud Callout 2">
            <a:extLst>
              <a:ext uri="{FF2B5EF4-FFF2-40B4-BE49-F238E27FC236}">
                <a16:creationId xmlns:a16="http://schemas.microsoft.com/office/drawing/2014/main" id="{38B57FA5-D707-C3C9-4CB9-DE7DA4D5A4CA}"/>
              </a:ext>
            </a:extLst>
          </p:cNvPr>
          <p:cNvSpPr/>
          <p:nvPr/>
        </p:nvSpPr>
        <p:spPr>
          <a:xfrm>
            <a:off x="3831153" y="106937"/>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1464646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2024</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332591" y="1324814"/>
            <a:ext cx="2743200" cy="4312977"/>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SEPTEMBER 18</a:t>
            </a:r>
          </a:p>
          <a:p>
            <a:pPr algn="ctr"/>
            <a:endParaRPr lang="en-US" sz="2800" b="1" dirty="0">
              <a:solidFill>
                <a:schemeClr val="bg1"/>
              </a:solidFill>
            </a:endParaRPr>
          </a:p>
          <a:p>
            <a:pPr algn="ctr"/>
            <a:r>
              <a:rPr lang="en-US" sz="2400" b="1" i="1" cap="small" dirty="0">
                <a:solidFill>
                  <a:schemeClr val="bg1"/>
                </a:solidFill>
              </a:rPr>
              <a:t>Managing Money, Grad School &amp; Life: Balancing All of Your Priorities</a:t>
            </a:r>
          </a:p>
          <a:p>
            <a:pPr algn="ctr"/>
            <a:endParaRPr lang="en-US" sz="2400" b="1" i="1" cap="small" dirty="0">
              <a:solidFill>
                <a:schemeClr val="bg1"/>
              </a:solidFill>
            </a:endParaRPr>
          </a:p>
          <a:p>
            <a:pPr algn="ctr"/>
            <a:endParaRPr lang="en-US" sz="2400" b="1" i="1" cap="small" dirty="0">
              <a:solidFill>
                <a:schemeClr val="bg1"/>
              </a:solidFill>
            </a:endParaRPr>
          </a:p>
        </p:txBody>
      </p:sp>
      <p:sp>
        <p:nvSpPr>
          <p:cNvPr id="4" name="Rounded Rectangle 3">
            <a:extLst>
              <a:ext uri="{FF2B5EF4-FFF2-40B4-BE49-F238E27FC236}">
                <a16:creationId xmlns:a16="http://schemas.microsoft.com/office/drawing/2014/main" id="{DC76F1E2-7B42-2534-7935-96AD21A84F05}"/>
              </a:ext>
            </a:extLst>
          </p:cNvPr>
          <p:cNvSpPr/>
          <p:nvPr/>
        </p:nvSpPr>
        <p:spPr>
          <a:xfrm>
            <a:off x="3268016" y="1324814"/>
            <a:ext cx="2743200" cy="4312977"/>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OCTOBER 10</a:t>
            </a:r>
          </a:p>
          <a:p>
            <a:pPr algn="ctr"/>
            <a:endParaRPr lang="en-US" sz="2800" b="1" dirty="0">
              <a:solidFill>
                <a:schemeClr val="bg1"/>
              </a:solidFill>
            </a:endParaRPr>
          </a:p>
          <a:p>
            <a:pPr algn="ctr"/>
            <a:r>
              <a:rPr lang="en-US" sz="2800" b="1" i="1" cap="small" dirty="0">
                <a:solidFill>
                  <a:schemeClr val="bg1"/>
                </a:solidFill>
              </a:rPr>
              <a:t> </a:t>
            </a:r>
            <a:r>
              <a:rPr lang="en-US" sz="2400" b="1" i="1" cap="small" dirty="0">
                <a:solidFill>
                  <a:schemeClr val="bg1"/>
                </a:solidFill>
              </a:rPr>
              <a:t>Investing for Your Future: Compounding Your Success</a:t>
            </a:r>
          </a:p>
          <a:p>
            <a:pPr algn="ctr"/>
            <a:endParaRPr lang="en-US" sz="2400" b="1" i="1" cap="small" dirty="0">
              <a:solidFill>
                <a:schemeClr val="bg1"/>
              </a:solidFill>
            </a:endParaRPr>
          </a:p>
          <a:p>
            <a:pPr algn="ctr"/>
            <a:endParaRPr lang="en-US" sz="2800" b="1" i="1" cap="small" dirty="0">
              <a:solidFill>
                <a:schemeClr val="bg1"/>
              </a:solidFill>
            </a:endParaRPr>
          </a:p>
        </p:txBody>
      </p:sp>
      <p:sp>
        <p:nvSpPr>
          <p:cNvPr id="6" name="Rounded Rectangle 5">
            <a:extLst>
              <a:ext uri="{FF2B5EF4-FFF2-40B4-BE49-F238E27FC236}">
                <a16:creationId xmlns:a16="http://schemas.microsoft.com/office/drawing/2014/main" id="{8BC6EF60-2C42-AC50-EFF6-8EABC6FE2A75}"/>
              </a:ext>
            </a:extLst>
          </p:cNvPr>
          <p:cNvSpPr/>
          <p:nvPr/>
        </p:nvSpPr>
        <p:spPr>
          <a:xfrm>
            <a:off x="6203441" y="1324814"/>
            <a:ext cx="2743200" cy="4312977"/>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OCTOBER 29</a:t>
            </a:r>
          </a:p>
          <a:p>
            <a:pPr algn="ctr"/>
            <a:endParaRPr lang="en-US" sz="2800" b="1" dirty="0">
              <a:solidFill>
                <a:schemeClr val="bg1"/>
              </a:solidFill>
            </a:endParaRPr>
          </a:p>
          <a:p>
            <a:pPr algn="ctr"/>
            <a:r>
              <a:rPr lang="en-US" sz="2400" b="1" i="1" cap="small" dirty="0">
                <a:solidFill>
                  <a:schemeClr val="bg1"/>
                </a:solidFill>
              </a:rPr>
              <a:t>Debt, Taxes &amp; Inflation: Navigating Life's Financial Challenges</a:t>
            </a:r>
          </a:p>
          <a:p>
            <a:pPr algn="ctr"/>
            <a:endParaRPr lang="en-US" sz="2400" b="1" i="1" cap="small" dirty="0">
              <a:solidFill>
                <a:schemeClr val="bg1"/>
              </a:solidFill>
            </a:endParaRPr>
          </a:p>
        </p:txBody>
      </p:sp>
      <p:sp>
        <p:nvSpPr>
          <p:cNvPr id="3" name="Rounded Rectangle 2">
            <a:extLst>
              <a:ext uri="{FF2B5EF4-FFF2-40B4-BE49-F238E27FC236}">
                <a16:creationId xmlns:a16="http://schemas.microsoft.com/office/drawing/2014/main" id="{9A56391A-5814-FEF6-C804-F5615307D63E}"/>
              </a:ext>
            </a:extLst>
          </p:cNvPr>
          <p:cNvSpPr/>
          <p:nvPr/>
        </p:nvSpPr>
        <p:spPr>
          <a:xfrm>
            <a:off x="9138866" y="1324813"/>
            <a:ext cx="2743200" cy="4312977"/>
          </a:xfrm>
          <a:prstGeom prst="roundRect">
            <a:avLst/>
          </a:prstGeom>
          <a:solidFill>
            <a:srgbClr val="526DA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NOVEMBER 13</a:t>
            </a:r>
          </a:p>
          <a:p>
            <a:pPr algn="ctr"/>
            <a:endParaRPr lang="en-US" sz="2800" b="1" dirty="0">
              <a:solidFill>
                <a:schemeClr val="bg1"/>
              </a:solidFill>
            </a:endParaRPr>
          </a:p>
          <a:p>
            <a:pPr algn="ctr"/>
            <a:r>
              <a:rPr lang="en-US" sz="2400" b="1" i="1" cap="small" dirty="0">
                <a:solidFill>
                  <a:schemeClr val="bg1"/>
                </a:solidFill>
              </a:rPr>
              <a:t>Thinking Like an Entrepreneur &amp; Exploring Alternative Career Options</a:t>
            </a:r>
          </a:p>
          <a:p>
            <a:pPr algn="ctr"/>
            <a:endParaRPr lang="en-US" sz="2400" b="1" i="1" cap="small" dirty="0">
              <a:solidFill>
                <a:schemeClr val="bg1"/>
              </a:solidFill>
            </a:endParaRPr>
          </a:p>
        </p:txBody>
      </p:sp>
      <p:pic>
        <p:nvPicPr>
          <p:cNvPr id="5" name="Picture 4">
            <a:extLst>
              <a:ext uri="{FF2B5EF4-FFF2-40B4-BE49-F238E27FC236}">
                <a16:creationId xmlns:a16="http://schemas.microsoft.com/office/drawing/2014/main" id="{D8C23346-9E45-8F29-DBE2-6D811B89390F}"/>
              </a:ext>
            </a:extLst>
          </p:cNvPr>
          <p:cNvPicPr>
            <a:picLocks noChangeAspect="1"/>
          </p:cNvPicPr>
          <p:nvPr/>
        </p:nvPicPr>
        <p:blipFill>
          <a:blip r:embed="rId2"/>
          <a:stretch>
            <a:fillRect/>
          </a:stretch>
        </p:blipFill>
        <p:spPr>
          <a:xfrm>
            <a:off x="9982162" y="4662836"/>
            <a:ext cx="1087527" cy="891843"/>
          </a:xfrm>
          <a:prstGeom prst="rect">
            <a:avLst/>
          </a:prstGeom>
        </p:spPr>
      </p:pic>
    </p:spTree>
    <p:extLst>
      <p:ext uri="{BB962C8B-B14F-4D97-AF65-F5344CB8AC3E}">
        <p14:creationId xmlns:p14="http://schemas.microsoft.com/office/powerpoint/2010/main" val="4244446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48583"/>
            <a:ext cx="10972800" cy="1021541"/>
          </a:xfrm>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24925210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338"/>
            <a:ext cx="9144000" cy="2387600"/>
          </a:xfrm>
        </p:spPr>
        <p:txBody>
          <a:bodyPr>
            <a:normAutofit fontScale="90000"/>
          </a:bodyPr>
          <a:lstStyle/>
          <a:p>
            <a:pPr algn="ctr"/>
            <a:r>
              <a:rPr lang="en-US" sz="6700" b="1" i="1" dirty="0">
                <a:solidFill>
                  <a:schemeClr val="bg1"/>
                </a:solidFill>
                <a:latin typeface="Times New Roman" panose="02020603050405020304" pitchFamily="18" charset="0"/>
                <a:cs typeface="Times New Roman" panose="02020603050405020304" pitchFamily="18" charset="0"/>
              </a:rPr>
              <a:t>gradschool@louisiana.edu</a:t>
            </a:r>
            <a:br>
              <a:rPr lang="en-US" sz="5400" b="1" i="1" u="sng" dirty="0">
                <a:latin typeface="Times New Roman" panose="02020603050405020304" pitchFamily="18" charset="0"/>
                <a:cs typeface="Times New Roman" panose="02020603050405020304" pitchFamily="18" charset="0"/>
              </a:rPr>
            </a:br>
            <a:br>
              <a:rPr lang="en-US" sz="5400" b="1" i="1" dirty="0"/>
            </a:br>
            <a:endParaRPr lang="en-US" sz="4800" b="1" i="1"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8"/>
            <a:ext cx="7782110" cy="4958668"/>
          </a:xfrm>
          <a:prstGeom prst="rect">
            <a:avLst/>
          </a:prstGeom>
        </p:spPr>
      </p:pic>
    </p:spTree>
    <p:extLst>
      <p:ext uri="{BB962C8B-B14F-4D97-AF65-F5344CB8AC3E}">
        <p14:creationId xmlns:p14="http://schemas.microsoft.com/office/powerpoint/2010/main" val="2170185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16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8BBFB93-8B2A-E791-BFAC-98B8857CD5F6}"/>
              </a:ext>
            </a:extLst>
          </p:cNvPr>
          <p:cNvGraphicFramePr/>
          <p:nvPr/>
        </p:nvGraphicFramePr>
        <p:xfrm>
          <a:off x="1737966" y="230114"/>
          <a:ext cx="8422034" cy="590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622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638025"/>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i="1" dirty="0">
                <a:solidFill>
                  <a:srgbClr val="006600"/>
                </a:solidFill>
              </a:rPr>
              <a:t>INDULGENCE is good.</a:t>
            </a:r>
          </a:p>
          <a:p>
            <a:pPr marL="0" indent="0" algn="ctr">
              <a:buNone/>
            </a:pPr>
            <a:endParaRPr lang="en-US" sz="6600" b="1" i="1" dirty="0"/>
          </a:p>
          <a:p>
            <a:pPr marL="0" indent="0" algn="ctr">
              <a:buNone/>
            </a:pPr>
            <a:r>
              <a:rPr lang="en-US" sz="6600" b="1" i="1" dirty="0">
                <a:solidFill>
                  <a:srgbClr val="FF0000"/>
                </a:solidFill>
              </a:rPr>
              <a:t>IMPULSE is bad.</a:t>
            </a:r>
            <a:br>
              <a:rPr lang="en-US" sz="6600" b="1" i="1" dirty="0">
                <a:solidFill>
                  <a:srgbClr val="FF0000"/>
                </a:solidFill>
              </a:rPr>
            </a:br>
            <a:endParaRPr lang="en-US" sz="6600" b="1" i="1" dirty="0">
              <a:solidFill>
                <a:srgbClr val="FF0000"/>
              </a:solidFill>
            </a:endParaRPr>
          </a:p>
          <a:p>
            <a:pPr marL="0" indent="0" algn="ctr">
              <a:buNone/>
            </a:pPr>
            <a:r>
              <a:rPr lang="en-US" sz="6600" b="1" i="1" dirty="0">
                <a:solidFill>
                  <a:srgbClr val="0000CC"/>
                </a:solidFill>
              </a:rPr>
              <a:t>PLANNING AHEAD is the key.</a:t>
            </a:r>
            <a:endParaRPr lang="en-US" sz="6600" dirty="0">
              <a:solidFill>
                <a:srgbClr val="0000CC"/>
              </a:solidFill>
            </a:endParaRPr>
          </a:p>
        </p:txBody>
      </p:sp>
    </p:spTree>
    <p:extLst>
      <p:ext uri="{BB962C8B-B14F-4D97-AF65-F5344CB8AC3E}">
        <p14:creationId xmlns:p14="http://schemas.microsoft.com/office/powerpoint/2010/main" val="39168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1334065" y="0"/>
            <a:ext cx="9523869" cy="5035753"/>
          </a:xfrm>
          <a:prstGeom prst="rect">
            <a:avLst/>
          </a:prstGeom>
        </p:spPr>
      </p:pic>
      <p:sp>
        <p:nvSpPr>
          <p:cNvPr id="7" name="Rounded Rectangle 6">
            <a:extLst>
              <a:ext uri="{FF2B5EF4-FFF2-40B4-BE49-F238E27FC236}">
                <a16:creationId xmlns:a16="http://schemas.microsoft.com/office/drawing/2014/main" id="{104F92E4-3083-2075-9001-E074D0BB0183}"/>
              </a:ext>
            </a:extLst>
          </p:cNvPr>
          <p:cNvSpPr/>
          <p:nvPr/>
        </p:nvSpPr>
        <p:spPr>
          <a:xfrm>
            <a:off x="2426193" y="5129117"/>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RENT</a:t>
            </a:r>
          </a:p>
        </p:txBody>
      </p:sp>
      <p:sp>
        <p:nvSpPr>
          <p:cNvPr id="8" name="Rounded Rectangle 7">
            <a:extLst>
              <a:ext uri="{FF2B5EF4-FFF2-40B4-BE49-F238E27FC236}">
                <a16:creationId xmlns:a16="http://schemas.microsoft.com/office/drawing/2014/main" id="{2C673E5F-8DB0-8916-F1BC-08C4BDCD5BAB}"/>
              </a:ext>
            </a:extLst>
          </p:cNvPr>
          <p:cNvSpPr/>
          <p:nvPr/>
        </p:nvSpPr>
        <p:spPr>
          <a:xfrm>
            <a:off x="4873676" y="5129116"/>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FOOD</a:t>
            </a:r>
          </a:p>
        </p:txBody>
      </p:sp>
      <p:sp>
        <p:nvSpPr>
          <p:cNvPr id="9" name="Rounded Rectangle 8">
            <a:extLst>
              <a:ext uri="{FF2B5EF4-FFF2-40B4-BE49-F238E27FC236}">
                <a16:creationId xmlns:a16="http://schemas.microsoft.com/office/drawing/2014/main" id="{5D660BBD-27CA-2ACE-83A5-954A9C7F5CA8}"/>
              </a:ext>
            </a:extLst>
          </p:cNvPr>
          <p:cNvSpPr/>
          <p:nvPr/>
        </p:nvSpPr>
        <p:spPr>
          <a:xfrm>
            <a:off x="7318326" y="5129115"/>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SCHOOL</a:t>
            </a:r>
          </a:p>
        </p:txBody>
      </p:sp>
      <p:sp>
        <p:nvSpPr>
          <p:cNvPr id="2" name="Rounded Rectangle 1">
            <a:extLst>
              <a:ext uri="{FF2B5EF4-FFF2-40B4-BE49-F238E27FC236}">
                <a16:creationId xmlns:a16="http://schemas.microsoft.com/office/drawing/2014/main" id="{63207EC4-572F-57EA-C1A1-C64E74FFEE7A}"/>
              </a:ext>
            </a:extLst>
          </p:cNvPr>
          <p:cNvSpPr/>
          <p:nvPr/>
        </p:nvSpPr>
        <p:spPr>
          <a:xfrm>
            <a:off x="2426193" y="5886484"/>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 FUN VACATION</a:t>
            </a:r>
          </a:p>
        </p:txBody>
      </p:sp>
      <p:sp>
        <p:nvSpPr>
          <p:cNvPr id="4" name="Rounded Rectangle 3">
            <a:extLst>
              <a:ext uri="{FF2B5EF4-FFF2-40B4-BE49-F238E27FC236}">
                <a16:creationId xmlns:a16="http://schemas.microsoft.com/office/drawing/2014/main" id="{B9B44531-78F4-165F-D60E-22DC0EC84D86}"/>
              </a:ext>
            </a:extLst>
          </p:cNvPr>
          <p:cNvSpPr/>
          <p:nvPr/>
        </p:nvSpPr>
        <p:spPr>
          <a:xfrm>
            <a:off x="4873676" y="5886484"/>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 NEW CAR</a:t>
            </a:r>
          </a:p>
        </p:txBody>
      </p:sp>
      <p:sp>
        <p:nvSpPr>
          <p:cNvPr id="5" name="Rounded Rectangle 4">
            <a:extLst>
              <a:ext uri="{FF2B5EF4-FFF2-40B4-BE49-F238E27FC236}">
                <a16:creationId xmlns:a16="http://schemas.microsoft.com/office/drawing/2014/main" id="{FF58AF9D-C723-5B44-A9CA-03ABDC6554E1}"/>
              </a:ext>
            </a:extLst>
          </p:cNvPr>
          <p:cNvSpPr/>
          <p:nvPr/>
        </p:nvSpPr>
        <p:spPr>
          <a:xfrm>
            <a:off x="7318326" y="5886484"/>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SATURDAY NIGHT</a:t>
            </a:r>
          </a:p>
        </p:txBody>
      </p:sp>
    </p:spTree>
    <p:extLst>
      <p:ext uri="{BB962C8B-B14F-4D97-AF65-F5344CB8AC3E}">
        <p14:creationId xmlns:p14="http://schemas.microsoft.com/office/powerpoint/2010/main" val="287281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1334065" y="0"/>
            <a:ext cx="9523869" cy="5035753"/>
          </a:xfrm>
          <a:prstGeom prst="rect">
            <a:avLst/>
          </a:prstGeom>
        </p:spPr>
      </p:pic>
      <p:sp>
        <p:nvSpPr>
          <p:cNvPr id="2" name="Rounded Rectangle 1">
            <a:extLst>
              <a:ext uri="{FF2B5EF4-FFF2-40B4-BE49-F238E27FC236}">
                <a16:creationId xmlns:a16="http://schemas.microsoft.com/office/drawing/2014/main" id="{EEDAB37F-944B-F179-7607-7E8A33A617F2}"/>
              </a:ext>
            </a:extLst>
          </p:cNvPr>
          <p:cNvSpPr/>
          <p:nvPr/>
        </p:nvSpPr>
        <p:spPr>
          <a:xfrm>
            <a:off x="4477032" y="5338842"/>
            <a:ext cx="3237935" cy="115423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C00000"/>
                </a:solidFill>
              </a:rPr>
              <a:t>HAPPINESS</a:t>
            </a:r>
          </a:p>
        </p:txBody>
      </p:sp>
    </p:spTree>
    <p:extLst>
      <p:ext uri="{BB962C8B-B14F-4D97-AF65-F5344CB8AC3E}">
        <p14:creationId xmlns:p14="http://schemas.microsoft.com/office/powerpoint/2010/main" val="504186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Tree>
    <p:extLst>
      <p:ext uri="{BB962C8B-B14F-4D97-AF65-F5344CB8AC3E}">
        <p14:creationId xmlns:p14="http://schemas.microsoft.com/office/powerpoint/2010/main" val="2592799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230552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139274"/>
            <a:ext cx="10960689" cy="6124754"/>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Fall 2024	 SESSION #1</a:t>
            </a:r>
          </a:p>
          <a:p>
            <a:pPr algn="ctr"/>
            <a:endPar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September 18, 2024</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 y="5000201"/>
            <a:ext cx="1828801" cy="1625601"/>
          </a:xfrm>
          <a:prstGeom prst="rect">
            <a:avLst/>
          </a:prstGeom>
        </p:spPr>
      </p:pic>
      <p:sp>
        <p:nvSpPr>
          <p:cNvPr id="5" name="Rectangle 4">
            <a:extLst>
              <a:ext uri="{FF2B5EF4-FFF2-40B4-BE49-F238E27FC236}">
                <a16:creationId xmlns:a16="http://schemas.microsoft.com/office/drawing/2014/main" id="{7FBC2673-681F-D038-6077-825784437E6E}"/>
              </a:ext>
            </a:extLst>
          </p:cNvPr>
          <p:cNvSpPr/>
          <p:nvPr/>
        </p:nvSpPr>
        <p:spPr>
          <a:xfrm>
            <a:off x="0" y="1965828"/>
            <a:ext cx="12192000" cy="2739211"/>
          </a:xfrm>
          <a:prstGeom prst="rect">
            <a:avLst/>
          </a:prstGeom>
          <a:solidFill>
            <a:schemeClr val="bg1">
              <a:lumMod val="95000"/>
            </a:schemeClr>
          </a:solidFill>
          <a:ln w="381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Managing Money, Grad School &amp; Life: Balancing All of Your Priorities</a:t>
            </a:r>
            <a:b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b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2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 Maximize Your Money in the Future</a:t>
            </a:r>
            <a:endParaRPr lang="en-US" sz="3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00133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a:t>
            </a:r>
          </a:p>
          <a:p>
            <a:pPr marL="0" indent="0" algn="ctr">
              <a:buNone/>
            </a:pPr>
            <a:r>
              <a:rPr lang="en-US" sz="3600" b="1" i="1" dirty="0">
                <a:solidFill>
                  <a:srgbClr val="C00000"/>
                </a:solidFill>
              </a:rPr>
              <a:t>Why Are You in Graduate School?</a:t>
            </a:r>
          </a:p>
          <a:p>
            <a:pPr marL="0" indent="0" algn="ctr">
              <a:buNone/>
            </a:pPr>
            <a:endParaRPr lang="en-US" sz="3600" b="1" i="1" dirty="0">
              <a:solidFill>
                <a:srgbClr val="C00000"/>
              </a:solidFill>
            </a:endParaRPr>
          </a:p>
          <a:p>
            <a:pPr marL="0" indent="0" algn="ctr">
              <a:buNone/>
            </a:pPr>
            <a:r>
              <a:rPr lang="en-US" sz="3600" i="1" dirty="0">
                <a:solidFill>
                  <a:srgbClr val="C00000"/>
                </a:solidFill>
              </a:rPr>
              <a:t>What are your career goals?</a:t>
            </a:r>
          </a:p>
          <a:p>
            <a:pPr marL="0" indent="0" algn="ctr">
              <a:buNone/>
            </a:pPr>
            <a:r>
              <a:rPr lang="en-US" sz="3600" i="1" dirty="0">
                <a:solidFill>
                  <a:srgbClr val="0000CC"/>
                </a:solidFill>
              </a:rPr>
              <a:t>To become a teacher or administrator?</a:t>
            </a:r>
          </a:p>
          <a:p>
            <a:pPr marL="0" indent="0" algn="ctr">
              <a:buNone/>
            </a:pPr>
            <a:r>
              <a:rPr lang="en-US" sz="3600" i="1" dirty="0">
                <a:solidFill>
                  <a:srgbClr val="0000CC"/>
                </a:solidFill>
              </a:rPr>
              <a:t>To work for Google?</a:t>
            </a:r>
          </a:p>
          <a:p>
            <a:pPr marL="0" indent="0" algn="ctr">
              <a:buNone/>
            </a:pPr>
            <a:r>
              <a:rPr lang="en-US" sz="3600" i="1" dirty="0">
                <a:solidFill>
                  <a:srgbClr val="0000CC"/>
                </a:solidFill>
              </a:rPr>
              <a:t>To become a professor?</a:t>
            </a:r>
          </a:p>
          <a:p>
            <a:pPr marL="0" indent="0" algn="ctr">
              <a:buNone/>
            </a:pPr>
            <a:r>
              <a:rPr lang="en-US" sz="3600" i="1" dirty="0">
                <a:solidFill>
                  <a:srgbClr val="0000CC"/>
                </a:solidFill>
              </a:rPr>
              <a:t>To design some world-changing invention?</a:t>
            </a:r>
            <a:endParaRPr lang="en-US" i="1" dirty="0">
              <a:solidFill>
                <a:srgbClr val="C00000"/>
              </a:solidFill>
            </a:endParaRPr>
          </a:p>
        </p:txBody>
      </p:sp>
    </p:spTree>
    <p:extLst>
      <p:ext uri="{BB962C8B-B14F-4D97-AF65-F5344CB8AC3E}">
        <p14:creationId xmlns:p14="http://schemas.microsoft.com/office/powerpoint/2010/main" val="342894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linds(horizontal)">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Why do I think you are here?</a:t>
            </a:r>
            <a:br>
              <a:rPr lang="en-US" sz="3000" b="1" i="1" dirty="0">
                <a:solidFill>
                  <a:srgbClr val="006600"/>
                </a:solidFill>
              </a:rPr>
            </a:br>
            <a:endParaRPr lang="en-US" sz="3000" b="1" i="1" dirty="0">
              <a:solidFill>
                <a:srgbClr val="006600"/>
              </a:solidFill>
            </a:endParaRPr>
          </a:p>
          <a:p>
            <a:pPr marL="0" indent="0" algn="ctr">
              <a:buNone/>
            </a:pPr>
            <a:r>
              <a:rPr lang="en-US" sz="3000" i="1" dirty="0">
                <a:solidFill>
                  <a:srgbClr val="006600"/>
                </a:solidFill>
              </a:rPr>
              <a:t>I think you are here to think about your financial situation.</a:t>
            </a:r>
          </a:p>
          <a:p>
            <a:pPr marL="0" indent="0" algn="ctr">
              <a:buNone/>
            </a:pPr>
            <a:r>
              <a:rPr lang="en-US" sz="3000" i="1" dirty="0">
                <a:solidFill>
                  <a:srgbClr val="006600"/>
                </a:solidFill>
              </a:rPr>
              <a:t>I think you are here to begin developing a financial plan.</a:t>
            </a:r>
            <a:br>
              <a:rPr lang="en-US" sz="3000" i="1" dirty="0">
                <a:solidFill>
                  <a:srgbClr val="006600"/>
                </a:solidFill>
              </a:rPr>
            </a:br>
            <a:endParaRPr lang="en-US" sz="3000" i="1" dirty="0">
              <a:solidFill>
                <a:srgbClr val="006600"/>
              </a:solidFill>
            </a:endParaRPr>
          </a:p>
          <a:p>
            <a:pPr marL="0" indent="0" algn="ctr">
              <a:buNone/>
            </a:pPr>
            <a:r>
              <a:rPr lang="en-US" sz="3000" i="1" dirty="0">
                <a:solidFill>
                  <a:srgbClr val="006600"/>
                </a:solidFill>
              </a:rPr>
              <a:t>I think you are here today to gain better control over your income and expenses to help you:</a:t>
            </a:r>
            <a:br>
              <a:rPr lang="en-US" sz="3000" i="1" dirty="0">
                <a:solidFill>
                  <a:srgbClr val="006600"/>
                </a:solidFill>
              </a:rPr>
            </a:br>
            <a:endParaRPr lang="en-US" sz="3000" i="1" dirty="0">
              <a:solidFill>
                <a:srgbClr val="006600"/>
              </a:solidFill>
            </a:endParaRPr>
          </a:p>
          <a:p>
            <a:pPr marL="514350" indent="-514350" algn="ctr">
              <a:buAutoNum type="arabicParenBoth"/>
            </a:pPr>
            <a:r>
              <a:rPr lang="en-US" sz="3000" i="1" dirty="0">
                <a:solidFill>
                  <a:srgbClr val="006600"/>
                </a:solidFill>
              </a:rPr>
              <a:t>Eliminate some stress associated with a grad school budget.</a:t>
            </a:r>
          </a:p>
          <a:p>
            <a:pPr marL="514350" indent="-514350" algn="ctr">
              <a:buAutoNum type="arabicParenBoth"/>
            </a:pPr>
            <a:r>
              <a:rPr lang="en-US" sz="3000" i="1" dirty="0">
                <a:solidFill>
                  <a:srgbClr val="006600"/>
                </a:solidFill>
              </a:rPr>
              <a:t>Maximize your goals over the long-term.</a:t>
            </a:r>
            <a:endParaRPr lang="en-US" sz="2400" i="1" dirty="0">
              <a:solidFill>
                <a:srgbClr val="006600"/>
              </a:solidFill>
            </a:endParaRPr>
          </a:p>
        </p:txBody>
      </p:sp>
    </p:spTree>
    <p:extLst>
      <p:ext uri="{BB962C8B-B14F-4D97-AF65-F5344CB8AC3E}">
        <p14:creationId xmlns:p14="http://schemas.microsoft.com/office/powerpoint/2010/main" val="3916760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9AEF0BC-6D4A-30BC-D318-C6809056A0F5}"/>
              </a:ext>
            </a:extLst>
          </p:cNvPr>
          <p:cNvSpPr txBox="1">
            <a:spLocks noChangeArrowheads="1"/>
          </p:cNvSpPr>
          <p:nvPr/>
        </p:nvSpPr>
        <p:spPr bwMode="auto">
          <a:xfrm>
            <a:off x="9027407" y="641875"/>
            <a:ext cx="3092669" cy="3292474"/>
          </a:xfrm>
          <a:prstGeom prst="rect">
            <a:avLst/>
          </a:prstGeom>
          <a:solidFill>
            <a:schemeClr val="accent1">
              <a:lumMod val="50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WEALTH GAP</a:t>
            </a:r>
          </a:p>
          <a:p>
            <a:pPr algn="ctr"/>
            <a:r>
              <a:rPr lang="en-US" b="1" dirty="0">
                <a:solidFill>
                  <a:schemeClr val="bg1"/>
                </a:solidFill>
                <a:latin typeface="Calibri" panose="020F0502020204030204" pitchFamily="34" charset="0"/>
                <a:cs typeface="Calibri" panose="020F0502020204030204" pitchFamily="34" charset="0"/>
              </a:rPr>
              <a:t> IN THE</a:t>
            </a:r>
          </a:p>
          <a:p>
            <a:pPr algn="ctr"/>
            <a:r>
              <a:rPr lang="en-US" b="1" dirty="0">
                <a:solidFill>
                  <a:schemeClr val="bg1"/>
                </a:solidFill>
                <a:latin typeface="Calibri" panose="020F0502020204030204" pitchFamily="34" charset="0"/>
                <a:cs typeface="Calibri" panose="020F0502020204030204" pitchFamily="34" charset="0"/>
              </a:rPr>
              <a:t> USA</a:t>
            </a:r>
          </a:p>
        </p:txBody>
      </p:sp>
      <p:pic>
        <p:nvPicPr>
          <p:cNvPr id="2" name="Picture 1">
            <a:extLst>
              <a:ext uri="{FF2B5EF4-FFF2-40B4-BE49-F238E27FC236}">
                <a16:creationId xmlns:a16="http://schemas.microsoft.com/office/drawing/2014/main" id="{CEB7B394-3048-FC27-8081-87FEA3D2D824}"/>
              </a:ext>
            </a:extLst>
          </p:cNvPr>
          <p:cNvPicPr>
            <a:picLocks noChangeAspect="1"/>
          </p:cNvPicPr>
          <p:nvPr/>
        </p:nvPicPr>
        <p:blipFill>
          <a:blip r:embed="rId3"/>
          <a:stretch>
            <a:fillRect/>
          </a:stretch>
        </p:blipFill>
        <p:spPr>
          <a:xfrm>
            <a:off x="71924" y="109001"/>
            <a:ext cx="8903083" cy="6721463"/>
          </a:xfrm>
          <a:prstGeom prst="rect">
            <a:avLst/>
          </a:prstGeom>
        </p:spPr>
      </p:pic>
    </p:spTree>
    <p:extLst>
      <p:ext uri="{BB962C8B-B14F-4D97-AF65-F5344CB8AC3E}">
        <p14:creationId xmlns:p14="http://schemas.microsoft.com/office/powerpoint/2010/main" val="579546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a:t>
            </a:r>
            <a:r>
              <a:rPr lang="en-US" b="1"/>
              <a:t>COMPOUND INTEREST (or GROWTH) </a:t>
            </a:r>
            <a:r>
              <a:rPr lang="en-US" b="1" dirty="0"/>
              <a:t>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2194583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the beginning of 2021 </a:t>
            </a:r>
            <a:br>
              <a:rPr lang="en-US" dirty="0">
                <a:solidFill>
                  <a:srgbClr val="C00000"/>
                </a:solidFill>
              </a:rPr>
            </a:br>
            <a:r>
              <a:rPr lang="en-US" dirty="0">
                <a:solidFill>
                  <a:srgbClr val="C00000"/>
                </a:solidFill>
              </a:rPr>
              <a:t>(3+ years years ago), how much would that $1,000 be worth today?</a:t>
            </a:r>
          </a:p>
          <a:p>
            <a:pPr marL="0" indent="0" algn="ctr">
              <a:buNone/>
            </a:pPr>
            <a:r>
              <a:rPr lang="en-US" sz="1400" dirty="0">
                <a:solidFill>
                  <a:srgbClr val="C00000"/>
                </a:solidFill>
              </a:rPr>
              <a:t>(The S&amp;P 500 is an index of 500 of the largest U.S. companies, generally regarded as the best measure of the overall ‘stock market.’)</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85221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36308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$1,581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85221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36308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p>
        </p:txBody>
      </p:sp>
    </p:spTree>
    <p:extLst>
      <p:ext uri="{BB962C8B-B14F-4D97-AF65-F5344CB8AC3E}">
        <p14:creationId xmlns:p14="http://schemas.microsoft.com/office/powerpoint/2010/main" val="74701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85221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36308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914400" indent="-914400" algn="ctr">
              <a:buAutoNum type="alphaUcPeriod" startAt="3"/>
            </a:pPr>
            <a:r>
              <a:rPr lang="en-US" sz="5000" b="1" dirty="0">
                <a:solidFill>
                  <a:schemeClr val="bg1"/>
                </a:solidFill>
              </a:rPr>
              <a:t>$1,581</a:t>
            </a:r>
          </a:p>
          <a:p>
            <a:pPr marL="0" indent="0" algn="ctr">
              <a:buNone/>
            </a:pPr>
            <a:r>
              <a:rPr lang="en-US" sz="1400" b="1" dirty="0">
                <a:solidFill>
                  <a:schemeClr val="bg1"/>
                </a:solidFill>
              </a:rPr>
              <a:t>(that’s a 13.2% annual return)</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85221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36308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p>
        </p:txBody>
      </p:sp>
      <p:sp>
        <p:nvSpPr>
          <p:cNvPr id="2" name="Content Placeholder 2">
            <a:extLst>
              <a:ext uri="{FF2B5EF4-FFF2-40B4-BE49-F238E27FC236}">
                <a16:creationId xmlns:a16="http://schemas.microsoft.com/office/drawing/2014/main" id="{32015BC8-449A-F8EF-8670-6194FBB2FB67}"/>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the beginning of 2021 </a:t>
            </a:r>
            <a:br>
              <a:rPr lang="en-US" dirty="0">
                <a:solidFill>
                  <a:srgbClr val="C00000"/>
                </a:solidFill>
              </a:rPr>
            </a:br>
            <a:r>
              <a:rPr lang="en-US" dirty="0">
                <a:solidFill>
                  <a:srgbClr val="C00000"/>
                </a:solidFill>
              </a:rPr>
              <a:t>(3+ years years ago), how much would that $1,000 be worth today?</a:t>
            </a:r>
          </a:p>
          <a:p>
            <a:pPr marL="0" indent="0" algn="ctr">
              <a:buNone/>
            </a:pPr>
            <a:r>
              <a:rPr lang="en-US" sz="1400" dirty="0">
                <a:solidFill>
                  <a:srgbClr val="C00000"/>
                </a:solidFill>
              </a:rPr>
              <a:t>(The S&amp;P 500 is an index of 500 of the largest U.S. companies, generally regarded as the best measure of the overall ‘stock market.’)</a:t>
            </a:r>
          </a:p>
        </p:txBody>
      </p:sp>
    </p:spTree>
    <p:extLst>
      <p:ext uri="{BB962C8B-B14F-4D97-AF65-F5344CB8AC3E}">
        <p14:creationId xmlns:p14="http://schemas.microsoft.com/office/powerpoint/2010/main" val="2487519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$60,371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$22,257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$95,035</a:t>
            </a:r>
          </a:p>
        </p:txBody>
      </p:sp>
    </p:spTree>
    <p:extLst>
      <p:ext uri="{BB962C8B-B14F-4D97-AF65-F5344CB8AC3E}">
        <p14:creationId xmlns:p14="http://schemas.microsoft.com/office/powerpoint/2010/main" val="2413387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54115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914400" indent="-914400" algn="ctr">
              <a:buAutoNum type="alphaUcPeriod" startAt="3"/>
            </a:pPr>
            <a:r>
              <a:rPr lang="en-US" sz="5000" b="1" dirty="0">
                <a:solidFill>
                  <a:schemeClr val="bg1"/>
                </a:solidFill>
              </a:rPr>
              <a:t>$60,371</a:t>
            </a:r>
          </a:p>
          <a:p>
            <a:pPr marL="0" indent="0" algn="ctr">
              <a:buNone/>
            </a:pPr>
            <a:r>
              <a:rPr lang="en-US" sz="1600" b="1" dirty="0">
                <a:solidFill>
                  <a:schemeClr val="bg1"/>
                </a:solidFill>
              </a:rPr>
              <a:t>That’s an annual return of just over 10% per year.</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$22,257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7"/>
            <a:ext cx="5257801" cy="1541157"/>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$95,035</a:t>
            </a:r>
          </a:p>
        </p:txBody>
      </p:sp>
    </p:spTree>
    <p:extLst>
      <p:ext uri="{BB962C8B-B14F-4D97-AF65-F5344CB8AC3E}">
        <p14:creationId xmlns:p14="http://schemas.microsoft.com/office/powerpoint/2010/main" val="1402135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Do Some Fake Investing!</a:t>
            </a:r>
          </a:p>
        </p:txBody>
      </p:sp>
      <p:sp>
        <p:nvSpPr>
          <p:cNvPr id="2" name="Content Placeholder 2">
            <a:extLst>
              <a:ext uri="{FF2B5EF4-FFF2-40B4-BE49-F238E27FC236}">
                <a16:creationId xmlns:a16="http://schemas.microsoft.com/office/drawing/2014/main" id="{234D42FE-C4D1-4087-654E-42227C11D003}"/>
              </a:ext>
            </a:extLst>
          </p:cNvPr>
          <p:cNvSpPr txBox="1">
            <a:spLocks/>
          </p:cNvSpPr>
          <p:nvPr/>
        </p:nvSpPr>
        <p:spPr>
          <a:xfrm>
            <a:off x="838200" y="1326183"/>
            <a:ext cx="10515600"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t>Which of these company stocks has performed the best over the past 2 years?</a:t>
            </a:r>
          </a:p>
        </p:txBody>
      </p:sp>
      <p:sp>
        <p:nvSpPr>
          <p:cNvPr id="3" name="Content Placeholder 2">
            <a:extLst>
              <a:ext uri="{FF2B5EF4-FFF2-40B4-BE49-F238E27FC236}">
                <a16:creationId xmlns:a16="http://schemas.microsoft.com/office/drawing/2014/main" id="{D1E14DB5-9E29-8CE5-C3D2-680F111AE764}"/>
              </a:ext>
            </a:extLst>
          </p:cNvPr>
          <p:cNvSpPr txBox="1">
            <a:spLocks/>
          </p:cNvSpPr>
          <p:nvPr/>
        </p:nvSpPr>
        <p:spPr>
          <a:xfrm>
            <a:off x="2046805" y="2769670"/>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4000" b="1" i="1" dirty="0">
                <a:solidFill>
                  <a:srgbClr val="C00000"/>
                </a:solidFill>
              </a:rPr>
              <a:t>Apple</a:t>
            </a:r>
          </a:p>
          <a:p>
            <a:pPr marL="742950" indent="-742950">
              <a:buFont typeface="+mj-lt"/>
              <a:buAutoNum type="arabicPeriod"/>
            </a:pPr>
            <a:r>
              <a:rPr lang="en-US" sz="4000" b="1" i="1" dirty="0">
                <a:solidFill>
                  <a:srgbClr val="C00000"/>
                </a:solidFill>
              </a:rPr>
              <a:t>Disney</a:t>
            </a:r>
          </a:p>
          <a:p>
            <a:pPr marL="742950" indent="-742950">
              <a:buFont typeface="+mj-lt"/>
              <a:buAutoNum type="arabicPeriod"/>
            </a:pPr>
            <a:r>
              <a:rPr lang="en-US" sz="4000" b="1" i="1" dirty="0">
                <a:solidFill>
                  <a:srgbClr val="C00000"/>
                </a:solidFill>
              </a:rPr>
              <a:t>Google</a:t>
            </a:r>
          </a:p>
          <a:p>
            <a:pPr marL="742950" indent="-742950">
              <a:buFont typeface="+mj-lt"/>
              <a:buAutoNum type="arabicPeriod"/>
            </a:pPr>
            <a:r>
              <a:rPr lang="en-US" sz="4000" b="1" i="1" dirty="0">
                <a:solidFill>
                  <a:srgbClr val="C00000"/>
                </a:solidFill>
              </a:rPr>
              <a:t>JP Morgan Chase</a:t>
            </a:r>
          </a:p>
          <a:p>
            <a:pPr marL="742950" indent="-742950">
              <a:buFont typeface="+mj-lt"/>
              <a:buAutoNum type="arabicPeriod"/>
            </a:pPr>
            <a:r>
              <a:rPr lang="en-US" sz="4000" b="1" i="1" dirty="0">
                <a:solidFill>
                  <a:srgbClr val="C00000"/>
                </a:solidFill>
              </a:rPr>
              <a:t>McDonald’s</a:t>
            </a:r>
            <a:endParaRPr lang="en-US" sz="6000" b="1" i="1" dirty="0">
              <a:solidFill>
                <a:srgbClr val="006600"/>
              </a:solidFill>
            </a:endParaRPr>
          </a:p>
        </p:txBody>
      </p:sp>
      <p:sp>
        <p:nvSpPr>
          <p:cNvPr id="5" name="Content Placeholder 2">
            <a:extLst>
              <a:ext uri="{FF2B5EF4-FFF2-40B4-BE49-F238E27FC236}">
                <a16:creationId xmlns:a16="http://schemas.microsoft.com/office/drawing/2014/main" id="{C5D96BC3-954E-1EDE-4503-53F869C9D729}"/>
              </a:ext>
            </a:extLst>
          </p:cNvPr>
          <p:cNvSpPr txBox="1">
            <a:spLocks/>
          </p:cNvSpPr>
          <p:nvPr/>
        </p:nvSpPr>
        <p:spPr>
          <a:xfrm>
            <a:off x="6797447" y="2769669"/>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startAt="6"/>
            </a:pPr>
            <a:r>
              <a:rPr lang="en-US" sz="4000" b="1" i="1" dirty="0">
                <a:solidFill>
                  <a:srgbClr val="C00000"/>
                </a:solidFill>
              </a:rPr>
              <a:t>Microsoft</a:t>
            </a:r>
          </a:p>
          <a:p>
            <a:pPr marL="742950" indent="-742950">
              <a:buFont typeface="+mj-lt"/>
              <a:buAutoNum type="arabicPeriod" startAt="6"/>
            </a:pPr>
            <a:r>
              <a:rPr lang="en-US" sz="4000" b="1" i="1" dirty="0">
                <a:solidFill>
                  <a:srgbClr val="C00000"/>
                </a:solidFill>
              </a:rPr>
              <a:t>Nike</a:t>
            </a:r>
          </a:p>
          <a:p>
            <a:pPr marL="742950" indent="-742950">
              <a:buFont typeface="+mj-lt"/>
              <a:buAutoNum type="arabicPeriod" startAt="6"/>
            </a:pPr>
            <a:r>
              <a:rPr lang="en-US" sz="4000" b="1" i="1" dirty="0">
                <a:solidFill>
                  <a:srgbClr val="C00000"/>
                </a:solidFill>
              </a:rPr>
              <a:t>Tesla</a:t>
            </a:r>
          </a:p>
          <a:p>
            <a:pPr marL="742950" indent="-742950">
              <a:buFont typeface="+mj-lt"/>
              <a:buAutoNum type="arabicPeriod" startAt="6"/>
            </a:pPr>
            <a:r>
              <a:rPr lang="en-US" sz="4000" b="1" i="1" dirty="0">
                <a:solidFill>
                  <a:srgbClr val="C00000"/>
                </a:solidFill>
              </a:rPr>
              <a:t>Visa</a:t>
            </a:r>
          </a:p>
          <a:p>
            <a:pPr marL="742950" indent="-742950">
              <a:buFont typeface="+mj-lt"/>
              <a:buAutoNum type="arabicPeriod" startAt="6"/>
            </a:pPr>
            <a:r>
              <a:rPr lang="en-US" sz="4000" b="1" i="1" dirty="0">
                <a:solidFill>
                  <a:srgbClr val="C00000"/>
                </a:solidFill>
              </a:rPr>
              <a:t>Walmart</a:t>
            </a:r>
            <a:endParaRPr lang="en-US" sz="6000" b="1" i="1" dirty="0">
              <a:solidFill>
                <a:srgbClr val="006600"/>
              </a:solidFill>
            </a:endParaRPr>
          </a:p>
        </p:txBody>
      </p:sp>
    </p:spTree>
    <p:extLst>
      <p:ext uri="{BB962C8B-B14F-4D97-AF65-F5344CB8AC3E}">
        <p14:creationId xmlns:p14="http://schemas.microsoft.com/office/powerpoint/2010/main" val="936870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Do Some Fake Investing!</a:t>
            </a:r>
          </a:p>
        </p:txBody>
      </p:sp>
      <p:pic>
        <p:nvPicPr>
          <p:cNvPr id="6" name="Picture 5">
            <a:extLst>
              <a:ext uri="{FF2B5EF4-FFF2-40B4-BE49-F238E27FC236}">
                <a16:creationId xmlns:a16="http://schemas.microsoft.com/office/drawing/2014/main" id="{33496EB0-6D99-3D45-92A9-5B118B260DF7}"/>
              </a:ext>
            </a:extLst>
          </p:cNvPr>
          <p:cNvPicPr>
            <a:picLocks noChangeAspect="1"/>
          </p:cNvPicPr>
          <p:nvPr/>
        </p:nvPicPr>
        <p:blipFill>
          <a:blip r:embed="rId2"/>
          <a:stretch>
            <a:fillRect/>
          </a:stretch>
        </p:blipFill>
        <p:spPr>
          <a:xfrm>
            <a:off x="788855" y="1132245"/>
            <a:ext cx="10614289" cy="4593509"/>
          </a:xfrm>
          <a:prstGeom prst="rect">
            <a:avLst/>
          </a:prstGeom>
        </p:spPr>
      </p:pic>
    </p:spTree>
    <p:extLst>
      <p:ext uri="{BB962C8B-B14F-4D97-AF65-F5344CB8AC3E}">
        <p14:creationId xmlns:p14="http://schemas.microsoft.com/office/powerpoint/2010/main" val="1519822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2024</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695938" y="1324814"/>
            <a:ext cx="3088829" cy="4312977"/>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SEPTEMBER 18</a:t>
            </a:r>
          </a:p>
          <a:p>
            <a:pPr algn="ctr"/>
            <a:endParaRPr lang="en-US" sz="3000" b="1" dirty="0">
              <a:solidFill>
                <a:schemeClr val="bg1"/>
              </a:solidFill>
            </a:endParaRPr>
          </a:p>
          <a:p>
            <a:pPr algn="ctr"/>
            <a:r>
              <a:rPr lang="en-US" sz="3000" b="1" i="1" cap="small" dirty="0">
                <a:solidFill>
                  <a:schemeClr val="bg1"/>
                </a:solidFill>
              </a:rPr>
              <a:t>Managing Money, Grad School &amp; Life: Balancing All of Your Priorities</a:t>
            </a:r>
          </a:p>
        </p:txBody>
      </p:sp>
      <p:sp>
        <p:nvSpPr>
          <p:cNvPr id="4" name="Rounded Rectangle 3">
            <a:extLst>
              <a:ext uri="{FF2B5EF4-FFF2-40B4-BE49-F238E27FC236}">
                <a16:creationId xmlns:a16="http://schemas.microsoft.com/office/drawing/2014/main" id="{DC76F1E2-7B42-2534-7935-96AD21A84F05}"/>
              </a:ext>
            </a:extLst>
          </p:cNvPr>
          <p:cNvSpPr/>
          <p:nvPr/>
        </p:nvSpPr>
        <p:spPr>
          <a:xfrm>
            <a:off x="4551585" y="1324814"/>
            <a:ext cx="3088829" cy="4312977"/>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OCTOBER 10</a:t>
            </a:r>
          </a:p>
          <a:p>
            <a:pPr algn="ctr"/>
            <a:endParaRPr lang="en-US" sz="3000" b="1" dirty="0">
              <a:solidFill>
                <a:schemeClr val="bg1"/>
              </a:solidFill>
            </a:endParaRPr>
          </a:p>
          <a:p>
            <a:pPr algn="ctr"/>
            <a:r>
              <a:rPr lang="en-US" sz="3000" b="1" i="1" cap="small" dirty="0">
                <a:solidFill>
                  <a:schemeClr val="bg1"/>
                </a:solidFill>
              </a:rPr>
              <a:t> Investing for Your Future: Compounding Your Success</a:t>
            </a:r>
          </a:p>
          <a:p>
            <a:pPr algn="ctr"/>
            <a:endParaRPr lang="en-US" sz="3000" b="1" i="1" cap="small" dirty="0">
              <a:solidFill>
                <a:schemeClr val="bg1"/>
              </a:solidFill>
            </a:endParaRPr>
          </a:p>
        </p:txBody>
      </p:sp>
      <p:sp>
        <p:nvSpPr>
          <p:cNvPr id="6" name="Rounded Rectangle 5">
            <a:extLst>
              <a:ext uri="{FF2B5EF4-FFF2-40B4-BE49-F238E27FC236}">
                <a16:creationId xmlns:a16="http://schemas.microsoft.com/office/drawing/2014/main" id="{8BC6EF60-2C42-AC50-EFF6-8EABC6FE2A75}"/>
              </a:ext>
            </a:extLst>
          </p:cNvPr>
          <p:cNvSpPr/>
          <p:nvPr/>
        </p:nvSpPr>
        <p:spPr>
          <a:xfrm>
            <a:off x="8407233" y="1324814"/>
            <a:ext cx="3088829" cy="4312977"/>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OCTOBER 29</a:t>
            </a:r>
          </a:p>
          <a:p>
            <a:pPr algn="ctr"/>
            <a:endParaRPr lang="en-US" sz="3000" b="1" dirty="0">
              <a:solidFill>
                <a:schemeClr val="bg1"/>
              </a:solidFill>
            </a:endParaRPr>
          </a:p>
          <a:p>
            <a:pPr algn="ctr"/>
            <a:r>
              <a:rPr lang="en-US" sz="3000" b="1" i="1" cap="small" dirty="0">
                <a:solidFill>
                  <a:schemeClr val="bg1"/>
                </a:solidFill>
              </a:rPr>
              <a:t>Debt, Taxes &amp; Inflation: Navigating Life's Financial Challenges</a:t>
            </a:r>
          </a:p>
        </p:txBody>
      </p:sp>
    </p:spTree>
    <p:extLst>
      <p:ext uri="{BB962C8B-B14F-4D97-AF65-F5344CB8AC3E}">
        <p14:creationId xmlns:p14="http://schemas.microsoft.com/office/powerpoint/2010/main" val="3520010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
        <p:nvSpPr>
          <p:cNvPr id="4" name="Rounded Rectangle 3">
            <a:extLst>
              <a:ext uri="{FF2B5EF4-FFF2-40B4-BE49-F238E27FC236}">
                <a16:creationId xmlns:a16="http://schemas.microsoft.com/office/drawing/2014/main" id="{3DE0A60A-852A-D64C-B98D-F298186E394B}"/>
              </a:ext>
            </a:extLst>
          </p:cNvPr>
          <p:cNvSpPr/>
          <p:nvPr/>
        </p:nvSpPr>
        <p:spPr>
          <a:xfrm>
            <a:off x="1814285" y="1596571"/>
            <a:ext cx="9216572" cy="4238172"/>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Not to be too esoteric or philosophical…</a:t>
            </a:r>
          </a:p>
          <a:p>
            <a:pPr algn="ctr"/>
            <a:r>
              <a:rPr lang="en-US" sz="2500" b="1" dirty="0"/>
              <a:t>But compound interest doesn’t just apply to investing.</a:t>
            </a:r>
          </a:p>
          <a:p>
            <a:endParaRPr lang="en-US" sz="2500" b="1" dirty="0"/>
          </a:p>
          <a:p>
            <a:r>
              <a:rPr lang="en-US" sz="2500" b="1" dirty="0"/>
              <a:t>Compound interest applies to all aspects of grad school life:</a:t>
            </a:r>
          </a:p>
          <a:p>
            <a:r>
              <a:rPr lang="en-US" sz="2500" b="1" dirty="0"/>
              <a:t>	Time Management</a:t>
            </a:r>
          </a:p>
          <a:p>
            <a:r>
              <a:rPr lang="en-US" sz="2500" b="1" dirty="0"/>
              <a:t>	Mental Health</a:t>
            </a:r>
          </a:p>
          <a:p>
            <a:r>
              <a:rPr lang="en-US" sz="2500" b="1" dirty="0"/>
              <a:t>	Health Management</a:t>
            </a:r>
          </a:p>
          <a:p>
            <a:r>
              <a:rPr lang="en-US" sz="2500" b="1" dirty="0"/>
              <a:t>	Writing Skills</a:t>
            </a:r>
          </a:p>
          <a:p>
            <a:r>
              <a:rPr lang="en-US" sz="2500" b="1" dirty="0"/>
              <a:t>	Relationships</a:t>
            </a:r>
          </a:p>
          <a:p>
            <a:r>
              <a:rPr lang="en-US" sz="2500" b="1" dirty="0"/>
              <a:t>	And…Of course, Money Management</a:t>
            </a:r>
          </a:p>
        </p:txBody>
      </p:sp>
    </p:spTree>
    <p:extLst>
      <p:ext uri="{BB962C8B-B14F-4D97-AF65-F5344CB8AC3E}">
        <p14:creationId xmlns:p14="http://schemas.microsoft.com/office/powerpoint/2010/main" val="583190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
        <p:nvSpPr>
          <p:cNvPr id="5" name="Rounded Rectangle 4">
            <a:extLst>
              <a:ext uri="{FF2B5EF4-FFF2-40B4-BE49-F238E27FC236}">
                <a16:creationId xmlns:a16="http://schemas.microsoft.com/office/drawing/2014/main" id="{9BC3EAB5-0947-1E4F-978B-5E5A511EE739}"/>
              </a:ext>
            </a:extLst>
          </p:cNvPr>
          <p:cNvSpPr/>
          <p:nvPr/>
        </p:nvSpPr>
        <p:spPr>
          <a:xfrm>
            <a:off x="1611807" y="1566726"/>
            <a:ext cx="8968385" cy="396509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 as grad students, are better wired and equipped to make long-term plans – education, career, financial &amp; otherwise – than 99% of humanity. </a:t>
            </a:r>
          </a:p>
          <a:p>
            <a:pPr algn="ctr"/>
            <a:endParaRPr lang="en-US" sz="3000" b="1" dirty="0"/>
          </a:p>
          <a:p>
            <a:pPr algn="ctr"/>
            <a:r>
              <a:rPr lang="en-US" sz="3000" b="1" dirty="0"/>
              <a:t>Be confident. Be intentional. </a:t>
            </a:r>
          </a:p>
          <a:p>
            <a:pPr algn="ctr"/>
            <a:r>
              <a:rPr lang="en-US" sz="3000" b="1" dirty="0"/>
              <a:t>Be diligent. Be awesome.</a:t>
            </a:r>
          </a:p>
        </p:txBody>
      </p:sp>
    </p:spTree>
    <p:extLst>
      <p:ext uri="{BB962C8B-B14F-4D97-AF65-F5344CB8AC3E}">
        <p14:creationId xmlns:p14="http://schemas.microsoft.com/office/powerpoint/2010/main" val="1648439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8BBFB93-8B2A-E791-BFAC-98B8857CD5F6}"/>
              </a:ext>
            </a:extLst>
          </p:cNvPr>
          <p:cNvGraphicFramePr/>
          <p:nvPr/>
        </p:nvGraphicFramePr>
        <p:xfrm>
          <a:off x="1737966" y="230114"/>
          <a:ext cx="8422034" cy="590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7864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Rule About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Budgeting is philosophically very easy but practically very difficult because there is just one basic rule that applies to Budgeting:</a:t>
            </a:r>
          </a:p>
          <a:p>
            <a:pPr marL="0" indent="0" algn="ctr">
              <a:buNone/>
            </a:pPr>
            <a:br>
              <a:rPr lang="en-US" b="1" dirty="0"/>
            </a:br>
            <a:r>
              <a:rPr lang="en-US" sz="3600" b="1" i="1" dirty="0">
                <a:highlight>
                  <a:srgbClr val="FFFF00"/>
                </a:highlight>
              </a:rPr>
              <a:t>Spend less than you earn.</a:t>
            </a:r>
            <a:br>
              <a:rPr lang="en-US" b="1" dirty="0">
                <a:highlight>
                  <a:srgbClr val="FFFF00"/>
                </a:highlight>
              </a:rPr>
            </a:br>
            <a:endParaRPr lang="en-US" b="1" dirty="0">
              <a:highlight>
                <a:srgbClr val="FFFF00"/>
              </a:highlight>
            </a:endParaRPr>
          </a:p>
          <a:p>
            <a:r>
              <a:rPr lang="en-US" dirty="0"/>
              <a:t>Of course, this is much easier said than done…Especially for grad students with limited income and fixed expenses.</a:t>
            </a:r>
          </a:p>
          <a:p>
            <a:r>
              <a:rPr lang="en-US" dirty="0"/>
              <a:t>If you spend more than you earn, you have to make up the difference somehow - student loans, credit cards, savings. </a:t>
            </a:r>
          </a:p>
          <a:p>
            <a:pPr lvl="1"/>
            <a:r>
              <a:rPr lang="en-US" dirty="0"/>
              <a:t>And this borrowing will set your goals back when it comes time to repay this borrowing. You are borrowing from your future.</a:t>
            </a:r>
            <a:endParaRPr lang="en-US" dirty="0">
              <a:solidFill>
                <a:srgbClr val="006600"/>
              </a:solidFill>
            </a:endParaRPr>
          </a:p>
        </p:txBody>
      </p:sp>
    </p:spTree>
    <p:extLst>
      <p:ext uri="{BB962C8B-B14F-4D97-AF65-F5344CB8AC3E}">
        <p14:creationId xmlns:p14="http://schemas.microsoft.com/office/powerpoint/2010/main" val="428739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Do You Succeed at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Be intentional. Know what you’re spending. Know what your income is.</a:t>
            </a:r>
          </a:p>
          <a:p>
            <a:r>
              <a:rPr lang="en-US" dirty="0">
                <a:solidFill>
                  <a:srgbClr val="C00000"/>
                </a:solidFill>
              </a:rPr>
              <a:t>Look in the mirror. Analyze yourself. </a:t>
            </a:r>
          </a:p>
          <a:p>
            <a:pPr lvl="1"/>
            <a:r>
              <a:rPr lang="en-US" dirty="0">
                <a:solidFill>
                  <a:srgbClr val="C00000"/>
                </a:solidFill>
              </a:rPr>
              <a:t>This can be painful. You may see some habits you do not like. But recognizing those habits is the first step to correcting them.</a:t>
            </a:r>
          </a:p>
          <a:p>
            <a:r>
              <a:rPr lang="en-US" dirty="0">
                <a:solidFill>
                  <a:srgbClr val="C00000"/>
                </a:solidFill>
              </a:rPr>
              <a:t>Think both short-term and long-term.</a:t>
            </a:r>
          </a:p>
          <a:p>
            <a:pPr lvl="1"/>
            <a:r>
              <a:rPr lang="en-US" dirty="0">
                <a:solidFill>
                  <a:srgbClr val="C00000"/>
                </a:solidFill>
              </a:rPr>
              <a:t>At its core, budgeting is about balancing monthly income and expenses.</a:t>
            </a:r>
          </a:p>
          <a:p>
            <a:pPr lvl="1"/>
            <a:r>
              <a:rPr lang="en-US" dirty="0">
                <a:solidFill>
                  <a:srgbClr val="C00000"/>
                </a:solidFill>
              </a:rPr>
              <a:t>But, be sure to connect your income and expenses to your long-term goals.</a:t>
            </a:r>
            <a:br>
              <a:rPr lang="en-US" dirty="0">
                <a:solidFill>
                  <a:srgbClr val="C00000"/>
                </a:solidFill>
              </a:rPr>
            </a:br>
            <a:endParaRPr lang="en-US" dirty="0">
              <a:solidFill>
                <a:srgbClr val="C00000"/>
              </a:solidFill>
            </a:endParaRPr>
          </a:p>
          <a:p>
            <a:r>
              <a:rPr lang="en-US" sz="2000" dirty="0">
                <a:solidFill>
                  <a:srgbClr val="C00000"/>
                </a:solidFill>
              </a:rPr>
              <a:t>When I was getting my PhD, my priority was my degree. I ate more Top Ramen than any human should ever eat (including every night for a month, as part of a bet). </a:t>
            </a:r>
          </a:p>
          <a:p>
            <a:r>
              <a:rPr lang="en-US" sz="2000" dirty="0">
                <a:solidFill>
                  <a:srgbClr val="C00000"/>
                </a:solidFill>
              </a:rPr>
              <a:t>To me, this was a choice and a habit that was critical to fulfilling my goal – my degree.</a:t>
            </a:r>
          </a:p>
        </p:txBody>
      </p:sp>
    </p:spTree>
    <p:extLst>
      <p:ext uri="{BB962C8B-B14F-4D97-AF65-F5344CB8AC3E}">
        <p14:creationId xmlns:p14="http://schemas.microsoft.com/office/powerpoint/2010/main" val="2578679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Do You Succeed at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580519"/>
            <a:ext cx="10515600" cy="4370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I do not want all of my life to </a:t>
            </a:r>
            <a:br>
              <a:rPr lang="en-US" sz="4000" b="1" i="1" dirty="0">
                <a:solidFill>
                  <a:srgbClr val="C00000"/>
                </a:solidFill>
              </a:rPr>
            </a:br>
            <a:r>
              <a:rPr lang="en-US" sz="4000" b="1" i="1" dirty="0">
                <a:solidFill>
                  <a:srgbClr val="C00000"/>
                </a:solidFill>
              </a:rPr>
              <a:t>be controlled by a budget.</a:t>
            </a:r>
          </a:p>
          <a:p>
            <a:pPr marL="0" indent="0" algn="ctr">
              <a:buNone/>
            </a:pPr>
            <a:endParaRPr lang="en-US" sz="4000" b="1" i="1" dirty="0">
              <a:solidFill>
                <a:srgbClr val="C00000"/>
              </a:solidFill>
            </a:endParaRPr>
          </a:p>
          <a:p>
            <a:pPr marL="0" indent="0" algn="ctr">
              <a:buNone/>
            </a:pPr>
            <a:r>
              <a:rPr lang="en-US" sz="4000" b="1" i="1" dirty="0">
                <a:solidFill>
                  <a:srgbClr val="C00000"/>
                </a:solidFill>
              </a:rPr>
              <a:t>I simply want my budget to be functional.</a:t>
            </a:r>
          </a:p>
          <a:p>
            <a:pPr marL="0" indent="0">
              <a:buNone/>
            </a:pPr>
            <a:endParaRPr lang="en-US" b="1" dirty="0"/>
          </a:p>
          <a:p>
            <a:pPr marL="0" indent="0" algn="ctr">
              <a:buNone/>
            </a:pPr>
            <a:r>
              <a:rPr lang="en-US" dirty="0">
                <a:solidFill>
                  <a:srgbClr val="006600"/>
                </a:solidFill>
              </a:rPr>
              <a:t>~ Quote from one of your grad student colleagues</a:t>
            </a:r>
            <a:endParaRPr lang="en-US" sz="2000" dirty="0">
              <a:solidFill>
                <a:srgbClr val="006600"/>
              </a:solidFill>
            </a:endParaRPr>
          </a:p>
        </p:txBody>
      </p:sp>
    </p:spTree>
    <p:extLst>
      <p:ext uri="{BB962C8B-B14F-4D97-AF65-F5344CB8AC3E}">
        <p14:creationId xmlns:p14="http://schemas.microsoft.com/office/powerpoint/2010/main" val="2014920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Do You Succeed at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I simply want my budget to be functional.</a:t>
            </a:r>
          </a:p>
          <a:p>
            <a:pPr marL="0" indent="0">
              <a:buNone/>
            </a:pPr>
            <a:endParaRPr lang="en-US" sz="2000" b="1" dirty="0">
              <a:solidFill>
                <a:srgbClr val="006600"/>
              </a:solidFill>
            </a:endParaRPr>
          </a:p>
          <a:p>
            <a:r>
              <a:rPr lang="en-US" sz="3200" dirty="0">
                <a:solidFill>
                  <a:srgbClr val="0000CC"/>
                </a:solidFill>
              </a:rPr>
              <a:t>You want a budget to be a guide, not a rulebook.</a:t>
            </a:r>
          </a:p>
          <a:p>
            <a:r>
              <a:rPr lang="en-US" sz="3200" dirty="0">
                <a:solidFill>
                  <a:srgbClr val="0000CC"/>
                </a:solidFill>
              </a:rPr>
              <a:t>You want a budget that is designed for you and nobody else.</a:t>
            </a:r>
          </a:p>
          <a:p>
            <a:r>
              <a:rPr lang="en-US" sz="3200" dirty="0">
                <a:solidFill>
                  <a:srgbClr val="0000CC"/>
                </a:solidFill>
              </a:rPr>
              <a:t>You want to identify what is most important to you. </a:t>
            </a:r>
          </a:p>
          <a:p>
            <a:pPr lvl="1"/>
            <a:r>
              <a:rPr lang="en-US" sz="2800" dirty="0">
                <a:solidFill>
                  <a:srgbClr val="0000CC"/>
                </a:solidFill>
              </a:rPr>
              <a:t>Yes, you may have to change behavior and make sacrifices – so make sure you are only sacrificing those expenses or parts of your financial life that are least important to you.</a:t>
            </a:r>
          </a:p>
        </p:txBody>
      </p:sp>
    </p:spTree>
    <p:extLst>
      <p:ext uri="{BB962C8B-B14F-4D97-AF65-F5344CB8AC3E}">
        <p14:creationId xmlns:p14="http://schemas.microsoft.com/office/powerpoint/2010/main" val="686001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2" name="Picture 1">
            <a:extLst>
              <a:ext uri="{FF2B5EF4-FFF2-40B4-BE49-F238E27FC236}">
                <a16:creationId xmlns:a16="http://schemas.microsoft.com/office/drawing/2014/main" id="{0E8BE550-C3DE-3542-8ECD-A791B903BBA3}"/>
              </a:ext>
            </a:extLst>
          </p:cNvPr>
          <p:cNvPicPr>
            <a:picLocks noChangeAspect="1"/>
          </p:cNvPicPr>
          <p:nvPr/>
        </p:nvPicPr>
        <p:blipFill>
          <a:blip r:embed="rId2"/>
          <a:stretch>
            <a:fillRect/>
          </a:stretch>
        </p:blipFill>
        <p:spPr>
          <a:xfrm>
            <a:off x="45720" y="1371600"/>
            <a:ext cx="12115800" cy="3115492"/>
          </a:xfrm>
          <a:prstGeom prst="rect">
            <a:avLst/>
          </a:prstGeom>
        </p:spPr>
      </p:pic>
    </p:spTree>
    <p:extLst>
      <p:ext uri="{BB962C8B-B14F-4D97-AF65-F5344CB8AC3E}">
        <p14:creationId xmlns:p14="http://schemas.microsoft.com/office/powerpoint/2010/main" val="4227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3" name="Picture 2">
            <a:extLst>
              <a:ext uri="{FF2B5EF4-FFF2-40B4-BE49-F238E27FC236}">
                <a16:creationId xmlns:a16="http://schemas.microsoft.com/office/drawing/2014/main" id="{9CB78075-0CE3-C143-8B68-67A46700F4CE}"/>
              </a:ext>
            </a:extLst>
          </p:cNvPr>
          <p:cNvPicPr>
            <a:picLocks noChangeAspect="1"/>
          </p:cNvPicPr>
          <p:nvPr/>
        </p:nvPicPr>
        <p:blipFill>
          <a:blip r:embed="rId2"/>
          <a:stretch>
            <a:fillRect/>
          </a:stretch>
        </p:blipFill>
        <p:spPr>
          <a:xfrm>
            <a:off x="45720" y="1143000"/>
            <a:ext cx="12115800" cy="4963672"/>
          </a:xfrm>
          <a:prstGeom prst="rect">
            <a:avLst/>
          </a:prstGeom>
        </p:spPr>
      </p:pic>
    </p:spTree>
    <p:extLst>
      <p:ext uri="{BB962C8B-B14F-4D97-AF65-F5344CB8AC3E}">
        <p14:creationId xmlns:p14="http://schemas.microsoft.com/office/powerpoint/2010/main" val="4250037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2" name="Picture 1">
            <a:extLst>
              <a:ext uri="{FF2B5EF4-FFF2-40B4-BE49-F238E27FC236}">
                <a16:creationId xmlns:a16="http://schemas.microsoft.com/office/drawing/2014/main" id="{DCC32CBF-571D-2842-8B4B-650EA8AE7C5F}"/>
              </a:ext>
            </a:extLst>
          </p:cNvPr>
          <p:cNvPicPr>
            <a:picLocks noChangeAspect="1"/>
          </p:cNvPicPr>
          <p:nvPr/>
        </p:nvPicPr>
        <p:blipFill>
          <a:blip r:embed="rId2"/>
          <a:stretch>
            <a:fillRect/>
          </a:stretch>
        </p:blipFill>
        <p:spPr>
          <a:xfrm>
            <a:off x="45720" y="1143000"/>
            <a:ext cx="12115800" cy="3349847"/>
          </a:xfrm>
          <a:prstGeom prst="rect">
            <a:avLst/>
          </a:prstGeom>
        </p:spPr>
      </p:pic>
    </p:spTree>
    <p:extLst>
      <p:ext uri="{BB962C8B-B14F-4D97-AF65-F5344CB8AC3E}">
        <p14:creationId xmlns:p14="http://schemas.microsoft.com/office/powerpoint/2010/main" val="114763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BCCF6-E6DB-0BB7-B3CD-5FD6443A219D}"/>
              </a:ext>
            </a:extLst>
          </p:cNvPr>
          <p:cNvPicPr>
            <a:picLocks noChangeAspect="1"/>
          </p:cNvPicPr>
          <p:nvPr/>
        </p:nvPicPr>
        <p:blipFill>
          <a:blip r:embed="rId2"/>
          <a:stretch>
            <a:fillRect/>
          </a:stretch>
        </p:blipFill>
        <p:spPr>
          <a:xfrm>
            <a:off x="1448327" y="193731"/>
            <a:ext cx="9295345" cy="2161908"/>
          </a:xfrm>
          <a:prstGeom prst="rect">
            <a:avLst/>
          </a:prstGeom>
        </p:spPr>
      </p:pic>
      <p:sp>
        <p:nvSpPr>
          <p:cNvPr id="5" name="Rectangle 3">
            <a:extLst>
              <a:ext uri="{FF2B5EF4-FFF2-40B4-BE49-F238E27FC236}">
                <a16:creationId xmlns:a16="http://schemas.microsoft.com/office/drawing/2014/main" id="{2DDD33F2-A110-D48E-0DAB-F54E8E92B539}"/>
              </a:ext>
            </a:extLst>
          </p:cNvPr>
          <p:cNvSpPr txBox="1">
            <a:spLocks noChangeArrowheads="1"/>
          </p:cNvSpPr>
          <p:nvPr/>
        </p:nvSpPr>
        <p:spPr>
          <a:xfrm>
            <a:off x="1448327" y="2597863"/>
            <a:ext cx="9295345" cy="27004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526DAE"/>
                </a:solidFill>
              </a:rPr>
              <a:t>We are exciting to announce that we are now an academic partner with </a:t>
            </a:r>
            <a:r>
              <a:rPr lang="en-US" b="1" i="1" dirty="0">
                <a:solidFill>
                  <a:srgbClr val="526DAE"/>
                </a:solidFill>
              </a:rPr>
              <a:t>Accelerate to </a:t>
            </a:r>
            <a:r>
              <a:rPr lang="en-US" b="1" i="1" dirty="0" err="1">
                <a:solidFill>
                  <a:srgbClr val="526DAE"/>
                </a:solidFill>
              </a:rPr>
              <a:t>Industry</a:t>
            </a:r>
            <a:r>
              <a:rPr lang="en-US" b="1" i="1" baseline="30000" dirty="0" err="1">
                <a:solidFill>
                  <a:srgbClr val="526DAE"/>
                </a:solidFill>
              </a:rPr>
              <a:t>TM</a:t>
            </a:r>
            <a:r>
              <a:rPr lang="en-US" b="1" i="1" dirty="0">
                <a:solidFill>
                  <a:srgbClr val="526DAE"/>
                </a:solidFill>
              </a:rPr>
              <a:t>, </a:t>
            </a:r>
            <a:r>
              <a:rPr lang="en-US" b="1" dirty="0">
                <a:solidFill>
                  <a:srgbClr val="526DAE"/>
                </a:solidFill>
              </a:rPr>
              <a:t>a program with a bold, new approach to enhance graduate student and postdoctoral industry workforce readiness. </a:t>
            </a:r>
          </a:p>
          <a:p>
            <a:pPr marL="0" indent="0">
              <a:buNone/>
            </a:pPr>
            <a:endParaRPr lang="en-US" b="1" dirty="0">
              <a:solidFill>
                <a:srgbClr val="526DAE"/>
              </a:solidFill>
            </a:endParaRPr>
          </a:p>
          <a:p>
            <a:pPr marL="0" indent="0">
              <a:buNone/>
            </a:pPr>
            <a:r>
              <a:rPr lang="en-US" b="1" dirty="0">
                <a:solidFill>
                  <a:srgbClr val="526DAE"/>
                </a:solidFill>
              </a:rPr>
              <a:t>The A2i approach includes a range of modules that allow graduate students, postdocs, and alumni to benefit from the entire range of activities, or individual components.</a:t>
            </a:r>
          </a:p>
        </p:txBody>
      </p:sp>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3"/>
          <a:stretch>
            <a:fillRect/>
          </a:stretch>
        </p:blipFill>
        <p:spPr>
          <a:xfrm>
            <a:off x="81253" y="5710057"/>
            <a:ext cx="1326174" cy="1087549"/>
          </a:xfrm>
          <a:prstGeom prst="rect">
            <a:avLst/>
          </a:prstGeom>
        </p:spPr>
      </p:pic>
    </p:spTree>
    <p:extLst>
      <p:ext uri="{BB962C8B-B14F-4D97-AF65-F5344CB8AC3E}">
        <p14:creationId xmlns:p14="http://schemas.microsoft.com/office/powerpoint/2010/main" val="2113149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3" name="Picture 2">
            <a:extLst>
              <a:ext uri="{FF2B5EF4-FFF2-40B4-BE49-F238E27FC236}">
                <a16:creationId xmlns:a16="http://schemas.microsoft.com/office/drawing/2014/main" id="{86495A5E-DA1F-2040-8A0F-1C70534A4E0A}"/>
              </a:ext>
            </a:extLst>
          </p:cNvPr>
          <p:cNvPicPr>
            <a:picLocks noChangeAspect="1"/>
          </p:cNvPicPr>
          <p:nvPr/>
        </p:nvPicPr>
        <p:blipFill>
          <a:blip r:embed="rId2"/>
          <a:stretch>
            <a:fillRect/>
          </a:stretch>
        </p:blipFill>
        <p:spPr>
          <a:xfrm>
            <a:off x="45720" y="1143000"/>
            <a:ext cx="12115800" cy="5693157"/>
          </a:xfrm>
          <a:prstGeom prst="rect">
            <a:avLst/>
          </a:prstGeom>
        </p:spPr>
      </p:pic>
    </p:spTree>
    <p:extLst>
      <p:ext uri="{BB962C8B-B14F-4D97-AF65-F5344CB8AC3E}">
        <p14:creationId xmlns:p14="http://schemas.microsoft.com/office/powerpoint/2010/main" val="2404673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2" name="Picture 1">
            <a:extLst>
              <a:ext uri="{FF2B5EF4-FFF2-40B4-BE49-F238E27FC236}">
                <a16:creationId xmlns:a16="http://schemas.microsoft.com/office/drawing/2014/main" id="{0A252DA1-F73B-FB45-8207-94DCD58B1BC9}"/>
              </a:ext>
            </a:extLst>
          </p:cNvPr>
          <p:cNvPicPr>
            <a:picLocks noChangeAspect="1"/>
          </p:cNvPicPr>
          <p:nvPr/>
        </p:nvPicPr>
        <p:blipFill>
          <a:blip r:embed="rId2"/>
          <a:stretch>
            <a:fillRect/>
          </a:stretch>
        </p:blipFill>
        <p:spPr>
          <a:xfrm>
            <a:off x="45720" y="1143000"/>
            <a:ext cx="12115800" cy="3554179"/>
          </a:xfrm>
          <a:prstGeom prst="rect">
            <a:avLst/>
          </a:prstGeom>
        </p:spPr>
      </p:pic>
    </p:spTree>
    <p:extLst>
      <p:ext uri="{BB962C8B-B14F-4D97-AF65-F5344CB8AC3E}">
        <p14:creationId xmlns:p14="http://schemas.microsoft.com/office/powerpoint/2010/main" val="3213355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515600"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Which Budget Model is Best For You?</a:t>
            </a:r>
          </a:p>
          <a:p>
            <a:pPr marL="0" indent="0" algn="ctr">
              <a:buNone/>
            </a:pPr>
            <a:endParaRPr lang="en-US" sz="1200" dirty="0"/>
          </a:p>
          <a:p>
            <a:pPr marL="0" indent="0" algn="ctr">
              <a:buNone/>
            </a:pPr>
            <a:r>
              <a:rPr lang="en-US" sz="3600" dirty="0"/>
              <a:t>Only you can answer that.</a:t>
            </a:r>
          </a:p>
          <a:p>
            <a:pPr marL="0" indent="0" algn="ctr">
              <a:buNone/>
            </a:pPr>
            <a:r>
              <a:rPr lang="en-US" sz="2400" dirty="0"/>
              <a:t>Budgeting is more of a mental game than a financial process. </a:t>
            </a:r>
            <a:br>
              <a:rPr lang="en-US" sz="2400" dirty="0"/>
            </a:br>
            <a:r>
              <a:rPr lang="en-US" sz="2400" dirty="0"/>
              <a:t>You need to select the approach that:</a:t>
            </a:r>
          </a:p>
          <a:p>
            <a:pPr marL="742950" indent="-742950" algn="ctr">
              <a:buAutoNum type="arabicParenBoth"/>
            </a:pPr>
            <a:r>
              <a:rPr lang="en-US" sz="2400" dirty="0"/>
              <a:t>Gives you the least stress and the most confidence;</a:t>
            </a:r>
          </a:p>
          <a:p>
            <a:pPr marL="742950" indent="-742950" algn="ctr">
              <a:buAutoNum type="arabicParenBoth"/>
            </a:pPr>
            <a:r>
              <a:rPr lang="en-US" sz="2400" dirty="0"/>
              <a:t>Best aligns with your short- and long-term goals.</a:t>
            </a:r>
          </a:p>
          <a:p>
            <a:pPr marL="742950" indent="-742950" algn="ctr">
              <a:buAutoNum type="arabicParenBoth"/>
            </a:pPr>
            <a:endParaRPr lang="en-US" sz="2400" dirty="0"/>
          </a:p>
          <a:p>
            <a:pPr marL="0" indent="0" algn="ctr">
              <a:buNone/>
            </a:pPr>
            <a:r>
              <a:rPr lang="en-US" sz="2400" dirty="0"/>
              <a:t>In practice, most people combine different models to best suit </a:t>
            </a:r>
          </a:p>
          <a:p>
            <a:pPr marL="0" indent="0" algn="ctr">
              <a:buNone/>
            </a:pPr>
            <a:r>
              <a:rPr lang="en-US" sz="2400" dirty="0"/>
              <a:t>what they are most comfortable with. </a:t>
            </a:r>
          </a:p>
          <a:p>
            <a:pPr marL="0" indent="0" algn="ctr">
              <a:buNone/>
            </a:pPr>
            <a:br>
              <a:rPr lang="en-US" sz="600" dirty="0"/>
            </a:br>
            <a:r>
              <a:rPr lang="en-US" sz="1400" dirty="0"/>
              <a:t>(I personally pay myself first and then use a zero-based approach)</a:t>
            </a:r>
          </a:p>
          <a:p>
            <a:pPr marL="0" indent="0" algn="ctr">
              <a:buNone/>
            </a:pPr>
            <a:r>
              <a:rPr lang="en-US" sz="1400" dirty="0"/>
              <a:t>(And then, if I can, I pay myself last, too)</a:t>
            </a:r>
          </a:p>
        </p:txBody>
      </p:sp>
    </p:spTree>
    <p:extLst>
      <p:ext uri="{BB962C8B-B14F-4D97-AF65-F5344CB8AC3E}">
        <p14:creationId xmlns:p14="http://schemas.microsoft.com/office/powerpoint/2010/main" val="70849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 calcmode="lin" valueType="num">
                                      <p:cBhvr>
                                        <p:cTn id="7"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4">
                                            <p:txEl>
                                              <p:pRg st="7" end="7"/>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 calcmode="lin" valueType="num">
                                      <p:cBhvr>
                                        <p:cTn id="12"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14" dur="500"/>
                                        <p:tgtEl>
                                          <p:spTgt spid="4">
                                            <p:txEl>
                                              <p:pRg st="8" end="8"/>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anim calcmode="lin" valueType="num">
                                      <p:cBhvr>
                                        <p:cTn id="17"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19" dur="500"/>
                                        <p:tgtEl>
                                          <p:spTgt spid="4">
                                            <p:txEl>
                                              <p:pRg st="9" end="9"/>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 calcmode="lin" valueType="num">
                                      <p:cBhvr>
                                        <p:cTn id="22"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24"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515600"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C00000"/>
                </a:solidFill>
              </a:rPr>
              <a:t>Budgeting is more of a mental game than a financial process. </a:t>
            </a:r>
          </a:p>
          <a:p>
            <a:pPr marL="0" indent="0" algn="ctr">
              <a:buNone/>
            </a:pPr>
            <a:endParaRPr lang="en-US" sz="3200" b="1" dirty="0"/>
          </a:p>
          <a:p>
            <a:r>
              <a:rPr lang="en-US" sz="3200" dirty="0">
                <a:solidFill>
                  <a:srgbClr val="0000CC"/>
                </a:solidFill>
              </a:rPr>
              <a:t>Think of budgeting as part of a long-term financial plan.</a:t>
            </a:r>
          </a:p>
          <a:p>
            <a:r>
              <a:rPr lang="en-US" sz="3200" dirty="0">
                <a:solidFill>
                  <a:srgbClr val="0000CC"/>
                </a:solidFill>
              </a:rPr>
              <a:t>Think of budgeting in the same way you think of studying, writing or working in the laboratory.</a:t>
            </a:r>
          </a:p>
          <a:p>
            <a:r>
              <a:rPr lang="en-US" sz="3200" dirty="0">
                <a:solidFill>
                  <a:srgbClr val="0000CC"/>
                </a:solidFill>
              </a:rPr>
              <a:t>Recognize your own behavior, habits, priorities and goals. Only you know what is best for you. Choose the budgeting approach that works best for you…and for you only.</a:t>
            </a:r>
          </a:p>
        </p:txBody>
      </p:sp>
    </p:spTree>
    <p:extLst>
      <p:ext uri="{BB962C8B-B14F-4D97-AF65-F5344CB8AC3E}">
        <p14:creationId xmlns:p14="http://schemas.microsoft.com/office/powerpoint/2010/main" val="3913983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515600"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C00000"/>
                </a:solidFill>
              </a:rPr>
              <a:t>If you have a spouse, partner, family or others who are affected by your budgeting decisions….</a:t>
            </a:r>
          </a:p>
          <a:p>
            <a:pPr marL="0" indent="0" algn="ctr">
              <a:buNone/>
            </a:pPr>
            <a:endParaRPr lang="en-US" sz="3200" b="1" i="1" dirty="0">
              <a:solidFill>
                <a:srgbClr val="C00000"/>
              </a:solidFill>
            </a:endParaRPr>
          </a:p>
          <a:p>
            <a:pPr marL="0" indent="0" algn="ctr">
              <a:buNone/>
            </a:pPr>
            <a:r>
              <a:rPr lang="en-US" sz="3200" b="1" i="1" dirty="0">
                <a:solidFill>
                  <a:srgbClr val="C00000"/>
                </a:solidFill>
              </a:rPr>
              <a:t>….Talk to them. Make budgeting a team effort.</a:t>
            </a:r>
          </a:p>
          <a:p>
            <a:pPr marL="0" indent="0" algn="ctr">
              <a:buNone/>
            </a:pPr>
            <a:endParaRPr lang="en-US" sz="3200" b="1" dirty="0"/>
          </a:p>
          <a:p>
            <a:r>
              <a:rPr lang="en-US" dirty="0">
                <a:solidFill>
                  <a:srgbClr val="0000CC"/>
                </a:solidFill>
              </a:rPr>
              <a:t>Research on personal finance shows that couples feel more empowered and develop a closer, stronger relationship when they share financial goals, decisions and strategies with each other.</a:t>
            </a:r>
          </a:p>
          <a:p>
            <a:pPr lvl="1"/>
            <a:r>
              <a:rPr lang="en-US" dirty="0">
                <a:solidFill>
                  <a:srgbClr val="0000CC"/>
                </a:solidFill>
              </a:rPr>
              <a:t>Financial infidelity – not being open and honest about money – is real and damaging to both your finances and your relationships.</a:t>
            </a:r>
          </a:p>
        </p:txBody>
      </p:sp>
    </p:spTree>
    <p:extLst>
      <p:ext uri="{BB962C8B-B14F-4D97-AF65-F5344CB8AC3E}">
        <p14:creationId xmlns:p14="http://schemas.microsoft.com/office/powerpoint/2010/main" val="2074324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C00000"/>
                </a:solidFill>
              </a:rPr>
              <a:t>Some exercises to help you develop a budgeting mindset.</a:t>
            </a:r>
          </a:p>
          <a:p>
            <a:pPr marL="0" indent="0" algn="ctr">
              <a:buNone/>
            </a:pPr>
            <a:endParaRPr lang="en-US" sz="3200" b="1" dirty="0"/>
          </a:p>
          <a:p>
            <a:r>
              <a:rPr lang="en-US" dirty="0"/>
              <a:t>Track all of your income and expenses – every penny – over an extended period of time (say, 1-2 months).</a:t>
            </a:r>
          </a:p>
          <a:p>
            <a:r>
              <a:rPr lang="en-US" dirty="0"/>
              <a:t>Write down the last 15 things you spent money on.</a:t>
            </a:r>
          </a:p>
          <a:p>
            <a:r>
              <a:rPr lang="en-US" dirty="0"/>
              <a:t>Write down the next 15 things you want to spend money on.</a:t>
            </a:r>
          </a:p>
          <a:p>
            <a:r>
              <a:rPr lang="en-US" dirty="0"/>
              <a:t>Identify your 10 biggest expenses over the past 12 months.</a:t>
            </a:r>
          </a:p>
          <a:p>
            <a:r>
              <a:rPr lang="en-US" dirty="0"/>
              <a:t>Predict every dollar of income you will earn over the next 12 months.</a:t>
            </a:r>
          </a:p>
          <a:p>
            <a:r>
              <a:rPr lang="en-US" dirty="0"/>
              <a:t>Predict what your income will be for each of the next 5 years.</a:t>
            </a:r>
          </a:p>
        </p:txBody>
      </p:sp>
    </p:spTree>
    <p:extLst>
      <p:ext uri="{BB962C8B-B14F-4D97-AF65-F5344CB8AC3E}">
        <p14:creationId xmlns:p14="http://schemas.microsoft.com/office/powerpoint/2010/main" val="3608208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C00000"/>
                </a:solidFill>
              </a:rPr>
              <a:t>Some exercises to help you develop a budgeting mindset.</a:t>
            </a:r>
          </a:p>
          <a:p>
            <a:pPr marL="0" indent="0" algn="ctr">
              <a:buNone/>
            </a:pPr>
            <a:endParaRPr lang="en-US" sz="3200" b="1" dirty="0"/>
          </a:p>
          <a:p>
            <a:r>
              <a:rPr lang="en-US" dirty="0"/>
              <a:t>Track all of your income and expenses – every penny – over an extended period of time (say, 1-2 months).</a:t>
            </a:r>
          </a:p>
          <a:p>
            <a:r>
              <a:rPr lang="en-US" dirty="0"/>
              <a:t>Write down the last 15 things you spent money on.</a:t>
            </a:r>
          </a:p>
          <a:p>
            <a:r>
              <a:rPr lang="en-US" dirty="0"/>
              <a:t>Write down the next 15 things you want to spend money on.</a:t>
            </a:r>
          </a:p>
          <a:p>
            <a:r>
              <a:rPr lang="en-US" dirty="0"/>
              <a:t>Identify your 10 biggest expenses over the past 12 months.</a:t>
            </a:r>
          </a:p>
          <a:p>
            <a:r>
              <a:rPr lang="en-US" dirty="0"/>
              <a:t>Predict every dollar of income you will earn over the next 12 months.</a:t>
            </a:r>
          </a:p>
          <a:p>
            <a:r>
              <a:rPr lang="en-US" dirty="0"/>
              <a:t>Predict what your income will be for each of the next 5 years.</a:t>
            </a:r>
          </a:p>
        </p:txBody>
      </p:sp>
      <p:sp>
        <p:nvSpPr>
          <p:cNvPr id="5" name="Rounded Rectangle 4">
            <a:extLst>
              <a:ext uri="{FF2B5EF4-FFF2-40B4-BE49-F238E27FC236}">
                <a16:creationId xmlns:a16="http://schemas.microsoft.com/office/drawing/2014/main" id="{A0FC8B1F-C7B1-234D-A0BE-8E678C1F5360}"/>
              </a:ext>
            </a:extLst>
          </p:cNvPr>
          <p:cNvSpPr/>
          <p:nvPr/>
        </p:nvSpPr>
        <p:spPr>
          <a:xfrm>
            <a:off x="780143" y="1566726"/>
            <a:ext cx="10670628" cy="438413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What is the purpose of this self-analysis?</a:t>
            </a:r>
          </a:p>
          <a:p>
            <a:pPr algn="ctr"/>
            <a:endParaRPr lang="en-US" sz="3000" b="1" dirty="0"/>
          </a:p>
          <a:p>
            <a:pPr algn="ctr"/>
            <a:r>
              <a:rPr lang="en-US" sz="3000" b="1" dirty="0"/>
              <a:t>To ensure that your spending is aligned with your income.</a:t>
            </a:r>
          </a:p>
          <a:p>
            <a:pPr algn="ctr"/>
            <a:r>
              <a:rPr lang="en-US" sz="3000" b="1" dirty="0"/>
              <a:t>To ensure that your spending and income are part of your plan.</a:t>
            </a:r>
          </a:p>
          <a:p>
            <a:pPr algn="ctr"/>
            <a:r>
              <a:rPr lang="en-US" sz="3000" b="1" dirty="0"/>
              <a:t>To ensure your budget is driven by wants &amp; needs, and not driven by impulses.</a:t>
            </a:r>
          </a:p>
          <a:p>
            <a:pPr algn="ctr"/>
            <a:r>
              <a:rPr lang="en-US" sz="3000" b="1" dirty="0"/>
              <a:t>To be intentional.</a:t>
            </a:r>
          </a:p>
        </p:txBody>
      </p:sp>
    </p:spTree>
    <p:extLst>
      <p:ext uri="{BB962C8B-B14F-4D97-AF65-F5344CB8AC3E}">
        <p14:creationId xmlns:p14="http://schemas.microsoft.com/office/powerpoint/2010/main" val="35250878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t>Some actions that may help you better control your spending:</a:t>
            </a:r>
          </a:p>
          <a:p>
            <a:pPr marL="0" indent="0" algn="ctr">
              <a:buNone/>
            </a:pPr>
            <a:endParaRPr lang="en-US" sz="3200" b="1" dirty="0"/>
          </a:p>
          <a:p>
            <a:r>
              <a:rPr lang="en-US" sz="2600" dirty="0">
                <a:solidFill>
                  <a:srgbClr val="C00000"/>
                </a:solidFill>
              </a:rPr>
              <a:t>Wait 24 hours before making any purchase over a certain dollar amount </a:t>
            </a:r>
          </a:p>
          <a:p>
            <a:pPr lvl="1"/>
            <a:r>
              <a:rPr lang="en-US" sz="1800" dirty="0">
                <a:solidFill>
                  <a:srgbClr val="0000CC"/>
                </a:solidFill>
              </a:rPr>
              <a:t>For me, it’s $100</a:t>
            </a:r>
          </a:p>
          <a:p>
            <a:r>
              <a:rPr lang="en-US" sz="2600" dirty="0">
                <a:solidFill>
                  <a:srgbClr val="C00000"/>
                </a:solidFill>
              </a:rPr>
              <a:t>Don’t make any purchases on certain days or after a certain time </a:t>
            </a:r>
          </a:p>
          <a:p>
            <a:pPr lvl="1"/>
            <a:r>
              <a:rPr lang="en-US" sz="1800" dirty="0">
                <a:solidFill>
                  <a:srgbClr val="0000CC"/>
                </a:solidFill>
              </a:rPr>
              <a:t>For me it’s 7:00pm</a:t>
            </a:r>
          </a:p>
          <a:p>
            <a:r>
              <a:rPr lang="en-US" sz="2600" dirty="0">
                <a:solidFill>
                  <a:srgbClr val="C00000"/>
                </a:solidFill>
              </a:rPr>
              <a:t>Only use cash…because studies have found that spending cash causes us more pain than the abstraction of a credit card or debit card</a:t>
            </a:r>
          </a:p>
          <a:p>
            <a:pPr lvl="1"/>
            <a:r>
              <a:rPr lang="en-US" sz="1800" dirty="0">
                <a:solidFill>
                  <a:srgbClr val="0000CC"/>
                </a:solidFill>
              </a:rPr>
              <a:t>It’s also why casinos use similarly abstract poker chips…because we don’t feel pain when we lose them.</a:t>
            </a:r>
          </a:p>
          <a:p>
            <a:r>
              <a:rPr lang="en-US" sz="2600" dirty="0">
                <a:solidFill>
                  <a:srgbClr val="C00000"/>
                </a:solidFill>
              </a:rPr>
              <a:t>Take 10 minutes every Sunday to write down what you’re allowed to spend in this week.</a:t>
            </a:r>
          </a:p>
          <a:p>
            <a:endParaRPr lang="en-US" dirty="0">
              <a:solidFill>
                <a:srgbClr val="C00000"/>
              </a:solidFill>
            </a:endParaRPr>
          </a:p>
        </p:txBody>
      </p:sp>
    </p:spTree>
    <p:extLst>
      <p:ext uri="{BB962C8B-B14F-4D97-AF65-F5344CB8AC3E}">
        <p14:creationId xmlns:p14="http://schemas.microsoft.com/office/powerpoint/2010/main" val="2014430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t>Some actions that may help you better control your spending:</a:t>
            </a:r>
          </a:p>
          <a:p>
            <a:pPr marL="0" indent="0" algn="ctr">
              <a:buNone/>
            </a:pPr>
            <a:endParaRPr lang="en-US" sz="3200" b="1" dirty="0"/>
          </a:p>
          <a:p>
            <a:r>
              <a:rPr lang="en-US" sz="2600" dirty="0">
                <a:solidFill>
                  <a:srgbClr val="C00000"/>
                </a:solidFill>
              </a:rPr>
              <a:t>Wait 24 hours before making any purchase over a certain dollar amount </a:t>
            </a:r>
          </a:p>
          <a:p>
            <a:pPr lvl="1"/>
            <a:r>
              <a:rPr lang="en-US" sz="1800" dirty="0">
                <a:solidFill>
                  <a:srgbClr val="0000CC"/>
                </a:solidFill>
              </a:rPr>
              <a:t>For me, it’s $100</a:t>
            </a:r>
          </a:p>
          <a:p>
            <a:r>
              <a:rPr lang="en-US" sz="2600" dirty="0">
                <a:solidFill>
                  <a:srgbClr val="C00000"/>
                </a:solidFill>
              </a:rPr>
              <a:t>Don’t make any purchases on certain days or after a certain time </a:t>
            </a:r>
          </a:p>
          <a:p>
            <a:pPr lvl="1"/>
            <a:r>
              <a:rPr lang="en-US" sz="1800" dirty="0">
                <a:solidFill>
                  <a:srgbClr val="0000CC"/>
                </a:solidFill>
              </a:rPr>
              <a:t>For me it’s 9:00pm</a:t>
            </a:r>
          </a:p>
          <a:p>
            <a:r>
              <a:rPr lang="en-US" sz="2600" dirty="0">
                <a:solidFill>
                  <a:srgbClr val="C00000"/>
                </a:solidFill>
              </a:rPr>
              <a:t>Only use cash…because studies have found that spending cash causes us more pain than the abstraction of a credit card or debit card</a:t>
            </a:r>
          </a:p>
          <a:p>
            <a:pPr lvl="1"/>
            <a:r>
              <a:rPr lang="en-US" sz="1800" dirty="0">
                <a:solidFill>
                  <a:srgbClr val="0000CC"/>
                </a:solidFill>
              </a:rPr>
              <a:t>It’s also why casinos use similarly abstract poker chips…because we don’t feel pain when we lose them.</a:t>
            </a:r>
          </a:p>
          <a:p>
            <a:r>
              <a:rPr lang="en-US" sz="2600" dirty="0">
                <a:solidFill>
                  <a:srgbClr val="C00000"/>
                </a:solidFill>
              </a:rPr>
              <a:t>Take 10 minutes every Sunday to write down what you’re allowed to spend in this week.</a:t>
            </a:r>
          </a:p>
          <a:p>
            <a:endParaRPr lang="en-US" dirty="0">
              <a:solidFill>
                <a:srgbClr val="C00000"/>
              </a:solidFill>
            </a:endParaRPr>
          </a:p>
        </p:txBody>
      </p:sp>
      <p:sp>
        <p:nvSpPr>
          <p:cNvPr id="5" name="Rounded Rectangle 4">
            <a:extLst>
              <a:ext uri="{FF2B5EF4-FFF2-40B4-BE49-F238E27FC236}">
                <a16:creationId xmlns:a16="http://schemas.microsoft.com/office/drawing/2014/main" id="{528CAC55-3D58-5B40-8F5B-FBDFB74C4BCB}"/>
              </a:ext>
            </a:extLst>
          </p:cNvPr>
          <p:cNvSpPr/>
          <p:nvPr/>
        </p:nvSpPr>
        <p:spPr>
          <a:xfrm>
            <a:off x="1611807" y="1566726"/>
            <a:ext cx="8968385" cy="424062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And then reward yourself.</a:t>
            </a:r>
          </a:p>
          <a:p>
            <a:pPr algn="ctr"/>
            <a:endParaRPr lang="en-US" sz="3000" b="1" dirty="0"/>
          </a:p>
          <a:p>
            <a:pPr algn="ctr"/>
            <a:r>
              <a:rPr lang="en-US" sz="3000" b="1" dirty="0"/>
              <a:t>Turn this into a game.</a:t>
            </a:r>
          </a:p>
          <a:p>
            <a:pPr algn="ctr"/>
            <a:r>
              <a:rPr lang="en-US" sz="3000" b="1" dirty="0"/>
              <a:t>If you predict you will spend $200 this week, and you only spend $150, reward yourself with half the difference.</a:t>
            </a:r>
          </a:p>
          <a:p>
            <a:pPr algn="ctr"/>
            <a:r>
              <a:rPr lang="en-US" sz="3000" b="1" dirty="0"/>
              <a:t>Take $25 for happy hour or a night out.</a:t>
            </a:r>
          </a:p>
          <a:p>
            <a:pPr algn="ctr"/>
            <a:r>
              <a:rPr lang="en-US" sz="3000" b="1" dirty="0"/>
              <a:t>Put the other $25 into savings or investing.</a:t>
            </a:r>
          </a:p>
        </p:txBody>
      </p:sp>
    </p:spTree>
    <p:extLst>
      <p:ext uri="{BB962C8B-B14F-4D97-AF65-F5344CB8AC3E}">
        <p14:creationId xmlns:p14="http://schemas.microsoft.com/office/powerpoint/2010/main" val="4093986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BCCF6-E6DB-0BB7-B3CD-5FD6443A219D}"/>
              </a:ext>
            </a:extLst>
          </p:cNvPr>
          <p:cNvPicPr>
            <a:picLocks noChangeAspect="1"/>
          </p:cNvPicPr>
          <p:nvPr/>
        </p:nvPicPr>
        <p:blipFill>
          <a:blip r:embed="rId2"/>
          <a:stretch>
            <a:fillRect/>
          </a:stretch>
        </p:blipFill>
        <p:spPr>
          <a:xfrm>
            <a:off x="1448327" y="193731"/>
            <a:ext cx="9295345" cy="2161908"/>
          </a:xfrm>
          <a:prstGeom prst="rect">
            <a:avLst/>
          </a:prstGeom>
        </p:spPr>
      </p:pic>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3"/>
          <a:stretch>
            <a:fillRect/>
          </a:stretch>
        </p:blipFill>
        <p:spPr>
          <a:xfrm>
            <a:off x="81253" y="5710057"/>
            <a:ext cx="1326174" cy="1087549"/>
          </a:xfrm>
          <a:prstGeom prst="rect">
            <a:avLst/>
          </a:prstGeom>
        </p:spPr>
      </p:pic>
      <p:pic>
        <p:nvPicPr>
          <p:cNvPr id="2" name="Picture 1">
            <a:extLst>
              <a:ext uri="{FF2B5EF4-FFF2-40B4-BE49-F238E27FC236}">
                <a16:creationId xmlns:a16="http://schemas.microsoft.com/office/drawing/2014/main" id="{D1A3ABFC-B2FA-B9C8-D55E-A4D0A907A2DA}"/>
              </a:ext>
            </a:extLst>
          </p:cNvPr>
          <p:cNvPicPr>
            <a:picLocks noChangeAspect="1"/>
          </p:cNvPicPr>
          <p:nvPr/>
        </p:nvPicPr>
        <p:blipFill>
          <a:blip r:embed="rId4"/>
          <a:stretch>
            <a:fillRect/>
          </a:stretch>
        </p:blipFill>
        <p:spPr>
          <a:xfrm>
            <a:off x="4266090" y="660063"/>
            <a:ext cx="3659819" cy="7499897"/>
          </a:xfrm>
          <a:prstGeom prst="rect">
            <a:avLst/>
          </a:prstGeom>
          <a:scene3d>
            <a:camera prst="orthographicFront">
              <a:rot lat="0" lon="0" rev="5400000"/>
            </a:camera>
            <a:lightRig rig="threePt" dir="t"/>
          </a:scene3d>
        </p:spPr>
      </p:pic>
      <p:sp>
        <p:nvSpPr>
          <p:cNvPr id="4" name="Rectangle 3">
            <a:extLst>
              <a:ext uri="{FF2B5EF4-FFF2-40B4-BE49-F238E27FC236}">
                <a16:creationId xmlns:a16="http://schemas.microsoft.com/office/drawing/2014/main" id="{3AED72A0-018E-3D52-9EB9-BE33B63AC605}"/>
              </a:ext>
            </a:extLst>
          </p:cNvPr>
          <p:cNvSpPr/>
          <p:nvPr/>
        </p:nvSpPr>
        <p:spPr>
          <a:xfrm>
            <a:off x="2343534" y="2658421"/>
            <a:ext cx="629785" cy="770579"/>
          </a:xfrm>
          <a:prstGeom prst="rect">
            <a:avLst/>
          </a:prstGeom>
          <a:solidFill>
            <a:srgbClr val="A40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711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Budgeting a Part of Your Plan</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297759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Budgeting a Part of Your Plan</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grad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Tree>
    <p:extLst>
      <p:ext uri="{BB962C8B-B14F-4D97-AF65-F5344CB8AC3E}">
        <p14:creationId xmlns:p14="http://schemas.microsoft.com/office/powerpoint/2010/main" val="2658757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Again,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1282326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2D2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You cannot escape the responsibility of tomorrow by avoiding it today.</a:t>
            </a:r>
          </a:p>
        </p:txBody>
      </p:sp>
    </p:spTree>
    <p:extLst>
      <p:ext uri="{BB962C8B-B14F-4D97-AF65-F5344CB8AC3E}">
        <p14:creationId xmlns:p14="http://schemas.microsoft.com/office/powerpoint/2010/main" val="3708334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You cannot escape the responsibility of tomorrow by avoiding it today.</a:t>
            </a:r>
          </a:p>
        </p:txBody>
      </p:sp>
      <p:sp>
        <p:nvSpPr>
          <p:cNvPr id="3" name="Cloud Callout 2">
            <a:extLst>
              <a:ext uri="{FF2B5EF4-FFF2-40B4-BE49-F238E27FC236}">
                <a16:creationId xmlns:a16="http://schemas.microsoft.com/office/drawing/2014/main" id="{38B57FA5-D707-C3C9-4CB9-DE7DA4D5A4CA}"/>
              </a:ext>
            </a:extLst>
          </p:cNvPr>
          <p:cNvSpPr/>
          <p:nvPr/>
        </p:nvSpPr>
        <p:spPr>
          <a:xfrm>
            <a:off x="3831153" y="106937"/>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32396646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2024</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332591" y="1324814"/>
            <a:ext cx="2743200" cy="4312977"/>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SEPTEMBER 18</a:t>
            </a:r>
          </a:p>
          <a:p>
            <a:pPr algn="ctr"/>
            <a:endParaRPr lang="en-US" sz="2800" b="1" dirty="0">
              <a:solidFill>
                <a:schemeClr val="bg1"/>
              </a:solidFill>
            </a:endParaRPr>
          </a:p>
          <a:p>
            <a:pPr algn="ctr"/>
            <a:r>
              <a:rPr lang="en-US" sz="2400" b="1" i="1" cap="small" dirty="0">
                <a:solidFill>
                  <a:schemeClr val="bg1"/>
                </a:solidFill>
              </a:rPr>
              <a:t>Managing Money, Grad School &amp; Life: Balancing All of Your Priorities</a:t>
            </a:r>
          </a:p>
          <a:p>
            <a:pPr algn="ctr"/>
            <a:endParaRPr lang="en-US" sz="2400" b="1" i="1" cap="small" dirty="0">
              <a:solidFill>
                <a:schemeClr val="bg1"/>
              </a:solidFill>
            </a:endParaRPr>
          </a:p>
          <a:p>
            <a:pPr algn="ctr"/>
            <a:endParaRPr lang="en-US" sz="2400" b="1" i="1" cap="small" dirty="0">
              <a:solidFill>
                <a:schemeClr val="bg1"/>
              </a:solidFill>
            </a:endParaRPr>
          </a:p>
        </p:txBody>
      </p:sp>
      <p:sp>
        <p:nvSpPr>
          <p:cNvPr id="4" name="Rounded Rectangle 3">
            <a:extLst>
              <a:ext uri="{FF2B5EF4-FFF2-40B4-BE49-F238E27FC236}">
                <a16:creationId xmlns:a16="http://schemas.microsoft.com/office/drawing/2014/main" id="{DC76F1E2-7B42-2534-7935-96AD21A84F05}"/>
              </a:ext>
            </a:extLst>
          </p:cNvPr>
          <p:cNvSpPr/>
          <p:nvPr/>
        </p:nvSpPr>
        <p:spPr>
          <a:xfrm>
            <a:off x="3268016" y="1324814"/>
            <a:ext cx="2743200" cy="4312977"/>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OCTOBER 10</a:t>
            </a:r>
          </a:p>
          <a:p>
            <a:pPr algn="ctr"/>
            <a:endParaRPr lang="en-US" sz="2800" b="1" dirty="0">
              <a:solidFill>
                <a:schemeClr val="bg1"/>
              </a:solidFill>
            </a:endParaRPr>
          </a:p>
          <a:p>
            <a:pPr algn="ctr"/>
            <a:r>
              <a:rPr lang="en-US" sz="2800" b="1" i="1" cap="small" dirty="0">
                <a:solidFill>
                  <a:schemeClr val="bg1"/>
                </a:solidFill>
              </a:rPr>
              <a:t> </a:t>
            </a:r>
            <a:r>
              <a:rPr lang="en-US" sz="2400" b="1" i="1" cap="small" dirty="0">
                <a:solidFill>
                  <a:schemeClr val="bg1"/>
                </a:solidFill>
              </a:rPr>
              <a:t>Investing for Your Future: Compounding Your Success</a:t>
            </a:r>
          </a:p>
          <a:p>
            <a:pPr algn="ctr"/>
            <a:endParaRPr lang="en-US" sz="2400" b="1" i="1" cap="small" dirty="0">
              <a:solidFill>
                <a:schemeClr val="bg1"/>
              </a:solidFill>
            </a:endParaRPr>
          </a:p>
          <a:p>
            <a:pPr algn="ctr"/>
            <a:endParaRPr lang="en-US" sz="2800" b="1" i="1" cap="small" dirty="0">
              <a:solidFill>
                <a:schemeClr val="bg1"/>
              </a:solidFill>
            </a:endParaRPr>
          </a:p>
        </p:txBody>
      </p:sp>
      <p:sp>
        <p:nvSpPr>
          <p:cNvPr id="6" name="Rounded Rectangle 5">
            <a:extLst>
              <a:ext uri="{FF2B5EF4-FFF2-40B4-BE49-F238E27FC236}">
                <a16:creationId xmlns:a16="http://schemas.microsoft.com/office/drawing/2014/main" id="{8BC6EF60-2C42-AC50-EFF6-8EABC6FE2A75}"/>
              </a:ext>
            </a:extLst>
          </p:cNvPr>
          <p:cNvSpPr/>
          <p:nvPr/>
        </p:nvSpPr>
        <p:spPr>
          <a:xfrm>
            <a:off x="6203441" y="1324814"/>
            <a:ext cx="2743200" cy="4312977"/>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OCTOBER 29</a:t>
            </a:r>
          </a:p>
          <a:p>
            <a:pPr algn="ctr"/>
            <a:endParaRPr lang="en-US" sz="2800" b="1" dirty="0">
              <a:solidFill>
                <a:schemeClr val="bg1"/>
              </a:solidFill>
            </a:endParaRPr>
          </a:p>
          <a:p>
            <a:pPr algn="ctr"/>
            <a:r>
              <a:rPr lang="en-US" sz="2400" b="1" i="1" cap="small" dirty="0">
                <a:solidFill>
                  <a:schemeClr val="bg1"/>
                </a:solidFill>
              </a:rPr>
              <a:t>Debt, Taxes &amp; Inflation: Navigating Life's Financial Challenges</a:t>
            </a:r>
          </a:p>
          <a:p>
            <a:pPr algn="ctr"/>
            <a:endParaRPr lang="en-US" sz="2400" b="1" i="1" cap="small" dirty="0">
              <a:solidFill>
                <a:schemeClr val="bg1"/>
              </a:solidFill>
            </a:endParaRPr>
          </a:p>
        </p:txBody>
      </p:sp>
      <p:sp>
        <p:nvSpPr>
          <p:cNvPr id="3" name="Rounded Rectangle 2">
            <a:extLst>
              <a:ext uri="{FF2B5EF4-FFF2-40B4-BE49-F238E27FC236}">
                <a16:creationId xmlns:a16="http://schemas.microsoft.com/office/drawing/2014/main" id="{9A56391A-5814-FEF6-C804-F5615307D63E}"/>
              </a:ext>
            </a:extLst>
          </p:cNvPr>
          <p:cNvSpPr/>
          <p:nvPr/>
        </p:nvSpPr>
        <p:spPr>
          <a:xfrm>
            <a:off x="9138866" y="1324813"/>
            <a:ext cx="2743200" cy="4312977"/>
          </a:xfrm>
          <a:prstGeom prst="roundRect">
            <a:avLst/>
          </a:prstGeom>
          <a:solidFill>
            <a:srgbClr val="526DA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NOVEMBER 13</a:t>
            </a:r>
          </a:p>
          <a:p>
            <a:pPr algn="ctr"/>
            <a:endParaRPr lang="en-US" sz="2800" b="1" dirty="0">
              <a:solidFill>
                <a:schemeClr val="bg1"/>
              </a:solidFill>
            </a:endParaRPr>
          </a:p>
          <a:p>
            <a:pPr algn="ctr"/>
            <a:r>
              <a:rPr lang="en-US" sz="2400" b="1" i="1" cap="small" dirty="0">
                <a:solidFill>
                  <a:schemeClr val="bg1"/>
                </a:solidFill>
              </a:rPr>
              <a:t>Thinking Like an Entrepreneur &amp; Exploring Alternative Career Options</a:t>
            </a:r>
          </a:p>
          <a:p>
            <a:pPr algn="ctr"/>
            <a:endParaRPr lang="en-US" sz="2400" b="1" i="1" cap="small" dirty="0">
              <a:solidFill>
                <a:schemeClr val="bg1"/>
              </a:solidFill>
            </a:endParaRPr>
          </a:p>
        </p:txBody>
      </p:sp>
      <p:pic>
        <p:nvPicPr>
          <p:cNvPr id="5" name="Picture 4">
            <a:extLst>
              <a:ext uri="{FF2B5EF4-FFF2-40B4-BE49-F238E27FC236}">
                <a16:creationId xmlns:a16="http://schemas.microsoft.com/office/drawing/2014/main" id="{D8C23346-9E45-8F29-DBE2-6D811B89390F}"/>
              </a:ext>
            </a:extLst>
          </p:cNvPr>
          <p:cNvPicPr>
            <a:picLocks noChangeAspect="1"/>
          </p:cNvPicPr>
          <p:nvPr/>
        </p:nvPicPr>
        <p:blipFill>
          <a:blip r:embed="rId2"/>
          <a:stretch>
            <a:fillRect/>
          </a:stretch>
        </p:blipFill>
        <p:spPr>
          <a:xfrm>
            <a:off x="9982162" y="4662836"/>
            <a:ext cx="1087527" cy="891843"/>
          </a:xfrm>
          <a:prstGeom prst="rect">
            <a:avLst/>
          </a:prstGeom>
        </p:spPr>
      </p:pic>
    </p:spTree>
    <p:extLst>
      <p:ext uri="{BB962C8B-B14F-4D97-AF65-F5344CB8AC3E}">
        <p14:creationId xmlns:p14="http://schemas.microsoft.com/office/powerpoint/2010/main" val="843939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48583"/>
            <a:ext cx="10972800" cy="1021541"/>
          </a:xfrm>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297026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338"/>
            <a:ext cx="9144000" cy="2387600"/>
          </a:xfrm>
        </p:spPr>
        <p:txBody>
          <a:bodyPr>
            <a:normAutofit fontScale="90000"/>
          </a:bodyPr>
          <a:lstStyle/>
          <a:p>
            <a:pPr algn="ctr"/>
            <a:r>
              <a:rPr lang="en-US" sz="6700" b="1" i="1" dirty="0">
                <a:solidFill>
                  <a:schemeClr val="bg1"/>
                </a:solidFill>
                <a:latin typeface="Times New Roman" panose="02020603050405020304" pitchFamily="18" charset="0"/>
                <a:cs typeface="Times New Roman" panose="02020603050405020304" pitchFamily="18" charset="0"/>
              </a:rPr>
              <a:t>gradschool@louisiana.edu</a:t>
            </a:r>
            <a:br>
              <a:rPr lang="en-US" sz="5400" b="1" i="1" u="sng" dirty="0">
                <a:latin typeface="Times New Roman" panose="02020603050405020304" pitchFamily="18" charset="0"/>
                <a:cs typeface="Times New Roman" panose="02020603050405020304" pitchFamily="18" charset="0"/>
              </a:rPr>
            </a:br>
            <a:br>
              <a:rPr lang="en-US" sz="5400" b="1" i="1" dirty="0"/>
            </a:br>
            <a:endParaRPr lang="en-US" sz="4800" b="1" i="1"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515810"/>
            <a:ext cx="7782110" cy="4958668"/>
          </a:xfrm>
          <a:prstGeom prst="rect">
            <a:avLst/>
          </a:prstGeom>
        </p:spPr>
      </p:pic>
    </p:spTree>
    <p:extLst>
      <p:ext uri="{BB962C8B-B14F-4D97-AF65-F5344CB8AC3E}">
        <p14:creationId xmlns:p14="http://schemas.microsoft.com/office/powerpoint/2010/main" val="8106282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1BF0416-3308-092B-EABE-43C694A27EA6}"/>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Family-Focused Financial Planning</a:t>
            </a:r>
          </a:p>
        </p:txBody>
      </p:sp>
      <p:pic>
        <p:nvPicPr>
          <p:cNvPr id="4" name="Picture 3">
            <a:extLst>
              <a:ext uri="{FF2B5EF4-FFF2-40B4-BE49-F238E27FC236}">
                <a16:creationId xmlns:a16="http://schemas.microsoft.com/office/drawing/2014/main" id="{9110C589-0D83-F632-5A58-84B2E11C39DA}"/>
              </a:ext>
            </a:extLst>
          </p:cNvPr>
          <p:cNvPicPr>
            <a:picLocks noChangeAspect="1"/>
          </p:cNvPicPr>
          <p:nvPr/>
        </p:nvPicPr>
        <p:blipFill>
          <a:blip r:embed="rId2"/>
          <a:stretch>
            <a:fillRect/>
          </a:stretch>
        </p:blipFill>
        <p:spPr>
          <a:xfrm>
            <a:off x="4732927" y="1153032"/>
            <a:ext cx="2907185" cy="2651608"/>
          </a:xfrm>
          <a:prstGeom prst="rect">
            <a:avLst/>
          </a:prstGeom>
        </p:spPr>
      </p:pic>
      <p:pic>
        <p:nvPicPr>
          <p:cNvPr id="5" name="Picture 4">
            <a:extLst>
              <a:ext uri="{FF2B5EF4-FFF2-40B4-BE49-F238E27FC236}">
                <a16:creationId xmlns:a16="http://schemas.microsoft.com/office/drawing/2014/main" id="{32D3AF5C-84A2-EA64-1338-18758461D5F7}"/>
              </a:ext>
            </a:extLst>
          </p:cNvPr>
          <p:cNvPicPr>
            <a:picLocks noChangeAspect="1"/>
          </p:cNvPicPr>
          <p:nvPr/>
        </p:nvPicPr>
        <p:blipFill>
          <a:blip r:embed="rId3"/>
          <a:stretch>
            <a:fillRect/>
          </a:stretch>
        </p:blipFill>
        <p:spPr>
          <a:xfrm>
            <a:off x="287296" y="1658514"/>
            <a:ext cx="2933700" cy="1955800"/>
          </a:xfrm>
          <a:prstGeom prst="rect">
            <a:avLst/>
          </a:prstGeom>
        </p:spPr>
      </p:pic>
      <p:pic>
        <p:nvPicPr>
          <p:cNvPr id="6" name="Picture 5">
            <a:extLst>
              <a:ext uri="{FF2B5EF4-FFF2-40B4-BE49-F238E27FC236}">
                <a16:creationId xmlns:a16="http://schemas.microsoft.com/office/drawing/2014/main" id="{E0F91DFF-11E1-F15F-F573-139BCBA41EBB}"/>
              </a:ext>
            </a:extLst>
          </p:cNvPr>
          <p:cNvPicPr>
            <a:picLocks noChangeAspect="1"/>
          </p:cNvPicPr>
          <p:nvPr/>
        </p:nvPicPr>
        <p:blipFill>
          <a:blip r:embed="rId4"/>
          <a:stretch>
            <a:fillRect/>
          </a:stretch>
        </p:blipFill>
        <p:spPr>
          <a:xfrm>
            <a:off x="7929503" y="1450691"/>
            <a:ext cx="1451545" cy="2163623"/>
          </a:xfrm>
          <a:prstGeom prst="rect">
            <a:avLst/>
          </a:prstGeom>
        </p:spPr>
      </p:pic>
      <p:pic>
        <p:nvPicPr>
          <p:cNvPr id="7" name="Picture 6">
            <a:extLst>
              <a:ext uri="{FF2B5EF4-FFF2-40B4-BE49-F238E27FC236}">
                <a16:creationId xmlns:a16="http://schemas.microsoft.com/office/drawing/2014/main" id="{600678A7-CF2A-F07E-6F48-2F480990C530}"/>
              </a:ext>
            </a:extLst>
          </p:cNvPr>
          <p:cNvPicPr>
            <a:picLocks noChangeAspect="1"/>
          </p:cNvPicPr>
          <p:nvPr/>
        </p:nvPicPr>
        <p:blipFill>
          <a:blip r:embed="rId5"/>
          <a:stretch>
            <a:fillRect/>
          </a:stretch>
        </p:blipFill>
        <p:spPr>
          <a:xfrm>
            <a:off x="10139404" y="1626764"/>
            <a:ext cx="1765300" cy="2019300"/>
          </a:xfrm>
          <a:prstGeom prst="rect">
            <a:avLst/>
          </a:prstGeom>
        </p:spPr>
      </p:pic>
      <p:pic>
        <p:nvPicPr>
          <p:cNvPr id="8" name="Picture 7">
            <a:extLst>
              <a:ext uri="{FF2B5EF4-FFF2-40B4-BE49-F238E27FC236}">
                <a16:creationId xmlns:a16="http://schemas.microsoft.com/office/drawing/2014/main" id="{ED327428-721A-601B-1366-05BF85362D9E}"/>
              </a:ext>
            </a:extLst>
          </p:cNvPr>
          <p:cNvPicPr>
            <a:picLocks noChangeAspect="1"/>
          </p:cNvPicPr>
          <p:nvPr/>
        </p:nvPicPr>
        <p:blipFill>
          <a:blip r:embed="rId6"/>
          <a:stretch>
            <a:fillRect/>
          </a:stretch>
        </p:blipFill>
        <p:spPr>
          <a:xfrm>
            <a:off x="2843706" y="3804640"/>
            <a:ext cx="1600200" cy="1930400"/>
          </a:xfrm>
          <a:prstGeom prst="rect">
            <a:avLst/>
          </a:prstGeom>
        </p:spPr>
      </p:pic>
      <p:pic>
        <p:nvPicPr>
          <p:cNvPr id="14" name="Picture 13">
            <a:extLst>
              <a:ext uri="{FF2B5EF4-FFF2-40B4-BE49-F238E27FC236}">
                <a16:creationId xmlns:a16="http://schemas.microsoft.com/office/drawing/2014/main" id="{EAD2D0F3-A772-13AD-D19E-E3D8BB3DD10A}"/>
              </a:ext>
            </a:extLst>
          </p:cNvPr>
          <p:cNvPicPr>
            <a:picLocks noChangeAspect="1"/>
          </p:cNvPicPr>
          <p:nvPr/>
        </p:nvPicPr>
        <p:blipFill>
          <a:blip r:embed="rId7"/>
          <a:stretch>
            <a:fillRect/>
          </a:stretch>
        </p:blipFill>
        <p:spPr>
          <a:xfrm>
            <a:off x="10725150" y="4178164"/>
            <a:ext cx="1275847" cy="1500997"/>
          </a:xfrm>
          <a:prstGeom prst="rect">
            <a:avLst/>
          </a:prstGeom>
        </p:spPr>
      </p:pic>
      <p:pic>
        <p:nvPicPr>
          <p:cNvPr id="16" name="Picture 15">
            <a:extLst>
              <a:ext uri="{FF2B5EF4-FFF2-40B4-BE49-F238E27FC236}">
                <a16:creationId xmlns:a16="http://schemas.microsoft.com/office/drawing/2014/main" id="{190ECF7A-E120-ACDA-6158-652FB1526397}"/>
              </a:ext>
            </a:extLst>
          </p:cNvPr>
          <p:cNvPicPr>
            <a:picLocks noChangeAspect="1"/>
          </p:cNvPicPr>
          <p:nvPr/>
        </p:nvPicPr>
        <p:blipFill>
          <a:blip r:embed="rId8"/>
          <a:stretch>
            <a:fillRect/>
          </a:stretch>
        </p:blipFill>
        <p:spPr>
          <a:xfrm>
            <a:off x="3161206" y="1636897"/>
            <a:ext cx="1282700" cy="1955800"/>
          </a:xfrm>
          <a:prstGeom prst="rect">
            <a:avLst/>
          </a:prstGeom>
        </p:spPr>
      </p:pic>
      <p:pic>
        <p:nvPicPr>
          <p:cNvPr id="23" name="Picture 22">
            <a:extLst>
              <a:ext uri="{FF2B5EF4-FFF2-40B4-BE49-F238E27FC236}">
                <a16:creationId xmlns:a16="http://schemas.microsoft.com/office/drawing/2014/main" id="{0D34F03A-18F7-54A4-5EF9-627555656F1F}"/>
              </a:ext>
            </a:extLst>
          </p:cNvPr>
          <p:cNvPicPr>
            <a:picLocks noChangeAspect="1"/>
          </p:cNvPicPr>
          <p:nvPr/>
        </p:nvPicPr>
        <p:blipFill>
          <a:blip r:embed="rId9"/>
          <a:stretch>
            <a:fillRect/>
          </a:stretch>
        </p:blipFill>
        <p:spPr>
          <a:xfrm>
            <a:off x="442784" y="4336397"/>
            <a:ext cx="1809904" cy="1305013"/>
          </a:xfrm>
          <a:prstGeom prst="rect">
            <a:avLst/>
          </a:prstGeom>
        </p:spPr>
      </p:pic>
      <p:pic>
        <p:nvPicPr>
          <p:cNvPr id="25" name="Picture 24">
            <a:extLst>
              <a:ext uri="{FF2B5EF4-FFF2-40B4-BE49-F238E27FC236}">
                <a16:creationId xmlns:a16="http://schemas.microsoft.com/office/drawing/2014/main" id="{AB206410-FC06-C363-16BD-E94DF0C24C1E}"/>
              </a:ext>
            </a:extLst>
          </p:cNvPr>
          <p:cNvPicPr>
            <a:picLocks noChangeAspect="1"/>
          </p:cNvPicPr>
          <p:nvPr/>
        </p:nvPicPr>
        <p:blipFill>
          <a:blip r:embed="rId10"/>
          <a:stretch>
            <a:fillRect/>
          </a:stretch>
        </p:blipFill>
        <p:spPr>
          <a:xfrm>
            <a:off x="4732927" y="3662179"/>
            <a:ext cx="5470756" cy="2074249"/>
          </a:xfrm>
          <a:prstGeom prst="rect">
            <a:avLst/>
          </a:prstGeom>
        </p:spPr>
      </p:pic>
    </p:spTree>
    <p:extLst>
      <p:ext uri="{BB962C8B-B14F-4D97-AF65-F5344CB8AC3E}">
        <p14:creationId xmlns:p14="http://schemas.microsoft.com/office/powerpoint/2010/main" val="2967752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2"/>
          <a:stretch>
            <a:fillRect/>
          </a:stretch>
        </p:blipFill>
        <p:spPr>
          <a:xfrm>
            <a:off x="81253" y="5710057"/>
            <a:ext cx="1326174" cy="1087549"/>
          </a:xfrm>
          <a:prstGeom prst="rect">
            <a:avLst/>
          </a:prstGeom>
        </p:spPr>
      </p:pic>
      <p:pic>
        <p:nvPicPr>
          <p:cNvPr id="6" name="Picture 5">
            <a:extLst>
              <a:ext uri="{FF2B5EF4-FFF2-40B4-BE49-F238E27FC236}">
                <a16:creationId xmlns:a16="http://schemas.microsoft.com/office/drawing/2014/main" id="{2A3F5D23-E583-E24B-5142-85726F7FA08A}"/>
              </a:ext>
            </a:extLst>
          </p:cNvPr>
          <p:cNvPicPr>
            <a:picLocks noChangeAspect="1"/>
          </p:cNvPicPr>
          <p:nvPr/>
        </p:nvPicPr>
        <p:blipFill>
          <a:blip r:embed="rId3"/>
          <a:stretch>
            <a:fillRect/>
          </a:stretch>
        </p:blipFill>
        <p:spPr>
          <a:xfrm>
            <a:off x="50470" y="351226"/>
            <a:ext cx="5657820" cy="3802935"/>
          </a:xfrm>
          <a:prstGeom prst="rect">
            <a:avLst/>
          </a:prstGeom>
        </p:spPr>
      </p:pic>
      <p:pic>
        <p:nvPicPr>
          <p:cNvPr id="8" name="Picture 7">
            <a:extLst>
              <a:ext uri="{FF2B5EF4-FFF2-40B4-BE49-F238E27FC236}">
                <a16:creationId xmlns:a16="http://schemas.microsoft.com/office/drawing/2014/main" id="{A5BC18FA-12D0-3C06-6D9A-8A30B4E51DAD}"/>
              </a:ext>
            </a:extLst>
          </p:cNvPr>
          <p:cNvPicPr>
            <a:picLocks noChangeAspect="1"/>
          </p:cNvPicPr>
          <p:nvPr/>
        </p:nvPicPr>
        <p:blipFill>
          <a:blip r:embed="rId4"/>
          <a:stretch>
            <a:fillRect/>
          </a:stretch>
        </p:blipFill>
        <p:spPr>
          <a:xfrm>
            <a:off x="5762794" y="2507208"/>
            <a:ext cx="6254170" cy="4129940"/>
          </a:xfrm>
          <a:prstGeom prst="rect">
            <a:avLst/>
          </a:prstGeom>
        </p:spPr>
      </p:pic>
      <p:sp>
        <p:nvSpPr>
          <p:cNvPr id="9" name="Rectangle 8">
            <a:extLst>
              <a:ext uri="{FF2B5EF4-FFF2-40B4-BE49-F238E27FC236}">
                <a16:creationId xmlns:a16="http://schemas.microsoft.com/office/drawing/2014/main" id="{76D1FCA0-D346-A9B0-BC62-A51D6C19B9FA}"/>
              </a:ext>
            </a:extLst>
          </p:cNvPr>
          <p:cNvSpPr/>
          <p:nvPr/>
        </p:nvSpPr>
        <p:spPr>
          <a:xfrm>
            <a:off x="81253" y="3833213"/>
            <a:ext cx="1450821" cy="423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3CE328-0D04-EF23-D840-E2A941ACB856}"/>
              </a:ext>
            </a:extLst>
          </p:cNvPr>
          <p:cNvSpPr/>
          <p:nvPr/>
        </p:nvSpPr>
        <p:spPr>
          <a:xfrm>
            <a:off x="2310734" y="4030021"/>
            <a:ext cx="1450821" cy="423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8D0B83-05F0-5DB1-EC79-120DCE2FACC7}"/>
              </a:ext>
            </a:extLst>
          </p:cNvPr>
          <p:cNvSpPr/>
          <p:nvPr/>
        </p:nvSpPr>
        <p:spPr>
          <a:xfrm>
            <a:off x="10346553" y="2380871"/>
            <a:ext cx="1450821" cy="423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0255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006600"/>
                </a:solidFill>
              </a:rPr>
              <a:t>There is no judgment in personal finance.</a:t>
            </a:r>
          </a:p>
          <a:p>
            <a:pPr marL="0" indent="0" algn="ctr">
              <a:buNone/>
            </a:pPr>
            <a:r>
              <a:rPr lang="en-US" sz="4000" b="1" i="1" dirty="0">
                <a:solidFill>
                  <a:srgbClr val="006600"/>
                </a:solidFill>
              </a:rPr>
              <a:t>There is no ego in personal finance.</a:t>
            </a:r>
          </a:p>
          <a:p>
            <a:pPr marL="0" indent="0" algn="ctr">
              <a:buNone/>
            </a:pPr>
            <a:r>
              <a:rPr lang="en-US" sz="4000" b="1" i="1" dirty="0">
                <a:solidFill>
                  <a:srgbClr val="006600"/>
                </a:solidFill>
              </a:rPr>
              <a:t>There is no shame in personal finance.</a:t>
            </a:r>
          </a:p>
          <a:p>
            <a:pPr marL="0" indent="0" algn="ctr">
              <a:buNone/>
            </a:pPr>
            <a:endParaRPr lang="en-US" sz="4000" b="1" i="1" dirty="0">
              <a:solidFill>
                <a:srgbClr val="006600"/>
              </a:solidFill>
            </a:endParaRPr>
          </a:p>
          <a:p>
            <a:pPr marL="0" indent="0" algn="ctr">
              <a:buNone/>
            </a:pPr>
            <a:r>
              <a:rPr lang="en-US" sz="4000" b="1" i="1" dirty="0">
                <a:solidFill>
                  <a:srgbClr val="006600"/>
                </a:solidFill>
              </a:rPr>
              <a:t>It’s about you and not about anyone else.</a:t>
            </a:r>
          </a:p>
        </p:txBody>
      </p:sp>
    </p:spTree>
    <p:extLst>
      <p:ext uri="{BB962C8B-B14F-4D97-AF65-F5344CB8AC3E}">
        <p14:creationId xmlns:p14="http://schemas.microsoft.com/office/powerpoint/2010/main" val="16834952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My bias:</a:t>
            </a:r>
          </a:p>
          <a:p>
            <a:pPr marL="0" indent="0" algn="ctr">
              <a:buNone/>
            </a:pPr>
            <a:endParaRPr lang="en-US" sz="4000" b="1" i="1" dirty="0">
              <a:solidFill>
                <a:srgbClr val="C00000"/>
              </a:solidFill>
            </a:endParaRPr>
          </a:p>
          <a:p>
            <a:pPr marL="0" indent="0" algn="ctr">
              <a:buNone/>
            </a:pPr>
            <a:r>
              <a:rPr lang="en-US" sz="4000" b="1" i="1" dirty="0">
                <a:solidFill>
                  <a:srgbClr val="C00000"/>
                </a:solidFill>
              </a:rPr>
              <a:t>Financial transparency is a good thing.</a:t>
            </a:r>
          </a:p>
        </p:txBody>
      </p:sp>
    </p:spTree>
    <p:extLst>
      <p:ext uri="{BB962C8B-B14F-4D97-AF65-F5344CB8AC3E}">
        <p14:creationId xmlns:p14="http://schemas.microsoft.com/office/powerpoint/2010/main" val="3394179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492300"/>
            <a:ext cx="10670628" cy="510310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0" b="1" dirty="0">
              <a:solidFill>
                <a:schemeClr val="bg1"/>
              </a:solidFill>
              <a:latin typeface="Calibri" panose="020F0502020204030204" pitchFamily="34" charset="0"/>
              <a:cs typeface="Calibri" panose="020F0502020204030204" pitchFamily="34" charset="0"/>
            </a:endParaRPr>
          </a:p>
          <a:p>
            <a:pPr algn="ctr"/>
            <a:r>
              <a:rPr lang="en-US" sz="11100" b="1" dirty="0">
                <a:solidFill>
                  <a:schemeClr val="bg1"/>
                </a:solidFill>
                <a:latin typeface="Calibri" panose="020F0502020204030204" pitchFamily="34" charset="0"/>
                <a:cs typeface="Calibri" panose="020F0502020204030204" pitchFamily="34" charset="0"/>
              </a:rPr>
              <a:t>Financial Planning for Families</a:t>
            </a:r>
          </a:p>
        </p:txBody>
      </p:sp>
    </p:spTree>
    <p:extLst>
      <p:ext uri="{BB962C8B-B14F-4D97-AF65-F5344CB8AC3E}">
        <p14:creationId xmlns:p14="http://schemas.microsoft.com/office/powerpoint/2010/main" val="122028813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a:pPr>
            <a:r>
              <a:rPr lang="en-US" sz="2400" b="1" dirty="0">
                <a:solidFill>
                  <a:srgbClr val="2D2D83"/>
                </a:solidFill>
              </a:rPr>
              <a:t>When should we begin talking to our children about money &amp; finances?</a:t>
            </a:r>
          </a:p>
          <a:p>
            <a:pPr marL="0" lvl="0" indent="0">
              <a:buNone/>
            </a:pPr>
            <a:br>
              <a:rPr lang="en-US" sz="1600" b="1" dirty="0">
                <a:solidFill>
                  <a:srgbClr val="2D2D83"/>
                </a:solidFill>
              </a:rPr>
            </a:br>
            <a:r>
              <a:rPr lang="en-US" sz="2400" b="1" dirty="0">
                <a:solidFill>
                  <a:srgbClr val="2D2D83"/>
                </a:solidFill>
              </a:rPr>
              <a:t>       As soon or early as you are comfortable.</a:t>
            </a:r>
          </a:p>
          <a:p>
            <a:pPr marL="0" lvl="0" indent="0">
              <a:buNone/>
            </a:pPr>
            <a:endParaRPr lang="en-US" sz="1600" b="1" dirty="0"/>
          </a:p>
          <a:p>
            <a:pPr lvl="1"/>
            <a:r>
              <a:rPr lang="en-US" sz="1800" dirty="0"/>
              <a:t>Young children observe and think about everything. They notice all of your financial behavior.</a:t>
            </a:r>
          </a:p>
          <a:p>
            <a:pPr lvl="1"/>
            <a:r>
              <a:rPr lang="en-US" sz="1800" dirty="0"/>
              <a:t>Children under 10-12 might earn an allowance for doing chores </a:t>
            </a:r>
            <a:r>
              <a:rPr lang="en-US" sz="1800" dirty="0">
                <a:sym typeface="Wingdings" pitchFamily="2" charset="2"/>
              </a:rPr>
              <a:t> This instills habits and the link between work and money.</a:t>
            </a:r>
          </a:p>
          <a:p>
            <a:pPr lvl="1"/>
            <a:r>
              <a:rPr lang="en-US" sz="1800" dirty="0">
                <a:sym typeface="Wingdings" pitchFamily="2" charset="2"/>
              </a:rPr>
              <a:t>Children 10-12 are going to begin having goals and dreams.</a:t>
            </a:r>
          </a:p>
          <a:p>
            <a:pPr lvl="2"/>
            <a:r>
              <a:rPr lang="en-US" sz="1800" dirty="0">
                <a:sym typeface="Wingdings" pitchFamily="2" charset="2"/>
              </a:rPr>
              <a:t>The sooner you talk to them about your financial situation – not necessarily with numbers – the more they will think of these goals and dreams as a partnership, and not just your job.</a:t>
            </a:r>
          </a:p>
          <a:p>
            <a:pPr lvl="2"/>
            <a:r>
              <a:rPr lang="en-US" sz="1800" dirty="0">
                <a:sym typeface="Wingdings" pitchFamily="2" charset="2"/>
              </a:rPr>
              <a:t>They can begin mentally budgeting for their goals and dreams. They can begin thinking about what THEY need to do to make these goals and dreams a reality.</a:t>
            </a:r>
          </a:p>
          <a:p>
            <a:pPr lvl="1"/>
            <a:r>
              <a:rPr lang="en-US" sz="1800" dirty="0">
                <a:sym typeface="Wingdings" pitchFamily="2" charset="2"/>
              </a:rPr>
              <a:t>Children 14+ should have their own budgets…either as a function of the family budget or on their own. Help them have as much agency over their lives as possible.</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503587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2" dur="500"/>
                                        <p:tgtEl>
                                          <p:spTgt spid="2560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5" dur="500"/>
                                        <p:tgtEl>
                                          <p:spTgt spid="2560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8" dur="500"/>
                                        <p:tgtEl>
                                          <p:spTgt spid="2560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1" dur="500"/>
                                        <p:tgtEl>
                                          <p:spTgt spid="2560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4" dur="500"/>
                                        <p:tgtEl>
                                          <p:spTgt spid="2560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27"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2"/>
            </a:pPr>
            <a:r>
              <a:rPr lang="en-US" sz="2400" b="1" dirty="0">
                <a:solidFill>
                  <a:srgbClr val="2D2D83"/>
                </a:solidFill>
              </a:rPr>
              <a:t>When should we open bank and other accounts for our children?</a:t>
            </a:r>
          </a:p>
          <a:p>
            <a:pPr marL="0" lvl="0" indent="0">
              <a:buNone/>
            </a:pPr>
            <a:br>
              <a:rPr lang="en-US" sz="1600" b="1" dirty="0">
                <a:solidFill>
                  <a:srgbClr val="2D2D83"/>
                </a:solidFill>
              </a:rPr>
            </a:br>
            <a:r>
              <a:rPr lang="en-US" sz="2400" b="1" dirty="0">
                <a:solidFill>
                  <a:srgbClr val="2D2D83"/>
                </a:solidFill>
              </a:rPr>
              <a:t>       As soon as they have a social security number.</a:t>
            </a:r>
          </a:p>
          <a:p>
            <a:pPr marL="0" lvl="0" indent="0">
              <a:buNone/>
            </a:pPr>
            <a:endParaRPr lang="en-US" sz="1600" b="1" dirty="0"/>
          </a:p>
          <a:p>
            <a:pPr lvl="1"/>
            <a:r>
              <a:rPr lang="en-US" sz="1800" dirty="0"/>
              <a:t>This creates options, independence and agency.</a:t>
            </a:r>
          </a:p>
          <a:p>
            <a:pPr lvl="1"/>
            <a:r>
              <a:rPr lang="en-US" sz="1800" dirty="0"/>
              <a:t>You do not have to put a lot of money into any account, but having it open allows you – or them – to work towards their dreams and goals when appropriate.</a:t>
            </a:r>
          </a:p>
          <a:p>
            <a:pPr lvl="1"/>
            <a:r>
              <a:rPr lang="en-US" sz="1800" dirty="0"/>
              <a:t>When they become independent, they will want their own borrowing potential. This starts with them having a credit score…which you can help with by co-signing for debt when they are young.</a:t>
            </a:r>
          </a:p>
          <a:p>
            <a:pPr lvl="2"/>
            <a:r>
              <a:rPr lang="en-US" sz="1400" dirty="0"/>
              <a:t>A co-signed credit card with a $300 limit that they only use for gas and groceries, for example.</a:t>
            </a:r>
          </a:p>
          <a:p>
            <a:pPr lvl="1"/>
            <a:r>
              <a:rPr lang="en-US" sz="1800" dirty="0"/>
              <a:t>Opening an Individual Retirement Account for them or a 529 education savings account – even if you do not put any money into these accounts – also gives them options. </a:t>
            </a:r>
          </a:p>
          <a:p>
            <a:pPr lvl="1"/>
            <a:r>
              <a:rPr lang="en-US" sz="1800" dirty="0"/>
              <a:t>Trusts are not just for the super-wealthy. They can be creative tools to transfer assets from you to your children…while you still retaining some control (and having unique legal protection for any assets in the trust).</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563809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2" dur="500"/>
                                        <p:tgtEl>
                                          <p:spTgt spid="2560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5" dur="500"/>
                                        <p:tgtEl>
                                          <p:spTgt spid="2560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8" dur="500"/>
                                        <p:tgtEl>
                                          <p:spTgt spid="2560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1" dur="500"/>
                                        <p:tgtEl>
                                          <p:spTgt spid="2560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4" dur="500"/>
                                        <p:tgtEl>
                                          <p:spTgt spid="2560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27"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925690"/>
            <a:ext cx="10776497" cy="4251273"/>
          </a:xfrm>
        </p:spPr>
        <p:txBody>
          <a:bodyPr>
            <a:noAutofit/>
          </a:bodyPr>
          <a:lstStyle/>
          <a:p>
            <a:pPr marL="0" lvl="0" indent="0" algn="ctr">
              <a:buNone/>
            </a:pPr>
            <a:r>
              <a:rPr lang="en-US" sz="3400" b="1" dirty="0">
                <a:solidFill>
                  <a:srgbClr val="2D2D83"/>
                </a:solidFill>
              </a:rPr>
              <a:t>One side benefit of being proactive in establishing your children’s financial habits and financial planning… </a:t>
            </a:r>
          </a:p>
          <a:p>
            <a:pPr marL="0" lvl="0" indent="0" algn="ctr">
              <a:buNone/>
            </a:pPr>
            <a:endParaRPr lang="en-US" sz="3400" b="1" dirty="0">
              <a:solidFill>
                <a:srgbClr val="2D2D83"/>
              </a:solidFill>
            </a:endParaRPr>
          </a:p>
          <a:p>
            <a:pPr marL="0" lvl="0" indent="0" algn="ctr">
              <a:buNone/>
            </a:pPr>
            <a:r>
              <a:rPr lang="en-US" sz="3400" b="1" dirty="0">
                <a:solidFill>
                  <a:srgbClr val="2D2D83"/>
                </a:solidFill>
              </a:rPr>
              <a:t>It may help you realize where you can improve your own financial habits and financial planning.</a:t>
            </a:r>
            <a:endParaRPr lang="en-US" sz="34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1951468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7"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3"/>
            </a:pPr>
            <a:r>
              <a:rPr lang="en-US" sz="2400" b="1" dirty="0">
                <a:solidFill>
                  <a:srgbClr val="2D2D83"/>
                </a:solidFill>
              </a:rPr>
              <a:t>Should we file taxes as Married Filing Jointly or Separately?</a:t>
            </a:r>
          </a:p>
          <a:p>
            <a:pPr marL="0" lvl="0" indent="0">
              <a:buNone/>
            </a:pPr>
            <a:br>
              <a:rPr lang="en-US" sz="1600" b="1" dirty="0">
                <a:solidFill>
                  <a:srgbClr val="2D2D83"/>
                </a:solidFill>
              </a:rPr>
            </a:br>
            <a:r>
              <a:rPr lang="en-US" sz="2400" b="1" dirty="0">
                <a:solidFill>
                  <a:srgbClr val="2D2D83"/>
                </a:solidFill>
              </a:rPr>
              <a:t>       It depends.</a:t>
            </a:r>
            <a:br>
              <a:rPr lang="en-US" sz="2400" b="1" dirty="0">
                <a:solidFill>
                  <a:srgbClr val="2D2D83"/>
                </a:solidFill>
              </a:rPr>
            </a:br>
            <a:r>
              <a:rPr lang="en-US" sz="2400" b="1" dirty="0">
                <a:solidFill>
                  <a:srgbClr val="2D2D83"/>
                </a:solidFill>
              </a:rPr>
              <a:t>       It will be different for each family…and it may be different for each year.</a:t>
            </a:r>
            <a:endParaRPr lang="en-US" sz="1600" b="1" dirty="0"/>
          </a:p>
          <a:p>
            <a:pPr lvl="1"/>
            <a:r>
              <a:rPr lang="en-US" sz="1800" dirty="0"/>
              <a:t>Both spouses are NOT allowed to take the same deductions &amp; credits on their own returns.</a:t>
            </a:r>
          </a:p>
          <a:p>
            <a:pPr lvl="1"/>
            <a:r>
              <a:rPr lang="en-US" sz="1800" dirty="0"/>
              <a:t>You want to be strategic and do the math to see where your combined tax liability is lowest.</a:t>
            </a:r>
          </a:p>
          <a:p>
            <a:pPr lvl="1"/>
            <a:r>
              <a:rPr lang="en-US" sz="1800" dirty="0"/>
              <a:t>Perhaps you file separately and the higher-income spouse claims all of the deductions &amp; credits to reduce their income the most. </a:t>
            </a:r>
          </a:p>
          <a:p>
            <a:pPr lvl="1"/>
            <a:r>
              <a:rPr lang="en-US" sz="1800" dirty="0"/>
              <a:t>If there is a big difference in your incomes, you may be able to strategically lower your tax liability by filing individually (in theory). Look at both options and choose the better one (this year).</a:t>
            </a:r>
          </a:p>
          <a:p>
            <a:pPr lvl="1"/>
            <a:r>
              <a:rPr lang="en-US" sz="1800" dirty="0"/>
              <a:t>A couple examples:</a:t>
            </a:r>
          </a:p>
          <a:p>
            <a:pPr lvl="2"/>
            <a:r>
              <a:rPr lang="en-US" sz="1400" dirty="0"/>
              <a:t>The IRS allows us to have professional tax preparation if our income is less than $73,000, regardless of how you file.</a:t>
            </a:r>
          </a:p>
          <a:p>
            <a:pPr lvl="2"/>
            <a:r>
              <a:rPr lang="en-US" sz="1400" dirty="0"/>
              <a:t>If you are working but your spouse is not, you can open an IRA for them since they cannot…but only if you file MFJ.</a:t>
            </a:r>
          </a:p>
          <a:p>
            <a:pPr lvl="1"/>
            <a:r>
              <a:rPr lang="en-US" sz="1800" dirty="0"/>
              <a:t>“Head of Household” filing status is generally the most favorable status…but it is a legal status, it is not a description. It is generally reserved for single parents who provide &gt;50% of dependent care.</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266802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5" dur="500"/>
                                        <p:tgtEl>
                                          <p:spTgt spid="2560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8" dur="500"/>
                                        <p:tgtEl>
                                          <p:spTgt spid="2560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1" dur="500"/>
                                        <p:tgtEl>
                                          <p:spTgt spid="2560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4" dur="500"/>
                                        <p:tgtEl>
                                          <p:spTgt spid="2560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7" dur="500"/>
                                        <p:tgtEl>
                                          <p:spTgt spid="2560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0" dur="500"/>
                                        <p:tgtEl>
                                          <p:spTgt spid="2560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33"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4"/>
            </a:pPr>
            <a:r>
              <a:rPr lang="en-US" sz="2400" b="1" dirty="0">
                <a:solidFill>
                  <a:srgbClr val="2D2D83"/>
                </a:solidFill>
              </a:rPr>
              <a:t>Speaking of taxes, what are some tax benefits for families?</a:t>
            </a:r>
          </a:p>
          <a:p>
            <a:pPr marL="0" lvl="0" indent="0">
              <a:buNone/>
            </a:pPr>
            <a:br>
              <a:rPr lang="en-US" sz="1600" b="1" dirty="0">
                <a:solidFill>
                  <a:srgbClr val="2D2D83"/>
                </a:solidFill>
              </a:rPr>
            </a:br>
            <a:r>
              <a:rPr lang="en-US" sz="2400" b="1" dirty="0">
                <a:solidFill>
                  <a:srgbClr val="2D2D83"/>
                </a:solidFill>
              </a:rPr>
              <a:t>       There are lots – each family can probably identify 3-10 benefits for them.</a:t>
            </a:r>
            <a:endParaRPr lang="en-US" sz="1600" b="1" dirty="0"/>
          </a:p>
          <a:p>
            <a:pPr lvl="1"/>
            <a:r>
              <a:rPr lang="en-US" sz="1800" dirty="0"/>
              <a:t>The 2017 tax cuts eliminated the ability to claim a deduction for each dependent…but there are still credits and deductions available.</a:t>
            </a:r>
          </a:p>
          <a:p>
            <a:pPr lvl="1"/>
            <a:r>
              <a:rPr lang="en-US" sz="1800" dirty="0"/>
              <a:t>The child tax credit – possibly $2,000 credit for each child.</a:t>
            </a:r>
          </a:p>
          <a:p>
            <a:pPr lvl="1"/>
            <a:r>
              <a:rPr lang="en-US" sz="1800" dirty="0"/>
              <a:t>The dependent care credit – not exclusive to children.</a:t>
            </a:r>
          </a:p>
          <a:p>
            <a:pPr lvl="1"/>
            <a:r>
              <a:rPr lang="en-US" sz="1800" dirty="0"/>
              <a:t>The adoption credit – can receive up to $14,000+ credit for all adoption-related expenses.</a:t>
            </a:r>
          </a:p>
          <a:p>
            <a:pPr lvl="1"/>
            <a:r>
              <a:rPr lang="en-US" sz="1800" dirty="0"/>
              <a:t>The earned-income tax credit – available for low-income taxpayers.</a:t>
            </a:r>
          </a:p>
          <a:p>
            <a:pPr lvl="1"/>
            <a:r>
              <a:rPr lang="en-US" sz="1800" dirty="0"/>
              <a:t>Medical expenses for having a baby may be an above-the-line deduction.</a:t>
            </a:r>
          </a:p>
          <a:p>
            <a:pPr lvl="1"/>
            <a:r>
              <a:rPr lang="en-US" sz="1800" dirty="0"/>
              <a:t>Education credits &amp; deductions…including the American Opportunity Tax Credit, the Lifetime Learning Credit, and deductions for student loan interest.</a:t>
            </a:r>
          </a:p>
          <a:p>
            <a:pPr lvl="1"/>
            <a:r>
              <a:rPr lang="en-US" sz="1800" dirty="0"/>
              <a:t>As your family grows, your benefits grow…so talk to Human Resources an reduce your tax withholding.</a:t>
            </a:r>
          </a:p>
          <a:p>
            <a:pPr lvl="1"/>
            <a:r>
              <a:rPr lang="en-US" sz="1800" dirty="0"/>
              <a:t>With all of the above, there are limitations and rules. Read the fine print.</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1098209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5" dur="500"/>
                                        <p:tgtEl>
                                          <p:spTgt spid="2560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8" dur="500"/>
                                        <p:tgtEl>
                                          <p:spTgt spid="2560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1" dur="500"/>
                                        <p:tgtEl>
                                          <p:spTgt spid="2560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4" dur="500"/>
                                        <p:tgtEl>
                                          <p:spTgt spid="2560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7" dur="500"/>
                                        <p:tgtEl>
                                          <p:spTgt spid="2560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0" dur="500"/>
                                        <p:tgtEl>
                                          <p:spTgt spid="2560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33" dur="500"/>
                                        <p:tgtEl>
                                          <p:spTgt spid="25603">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36"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a:pPr>
            <a:r>
              <a:rPr lang="en-US" sz="2400" b="1" dirty="0">
                <a:solidFill>
                  <a:srgbClr val="2D2D83"/>
                </a:solidFill>
              </a:rPr>
              <a:t>Identify values, dreams &amp; goals for the entire family</a:t>
            </a:r>
          </a:p>
          <a:p>
            <a:pPr lvl="1"/>
            <a:r>
              <a:rPr lang="en-US" sz="2000" dirty="0">
                <a:solidFill>
                  <a:srgbClr val="2D2D83"/>
                </a:solidFill>
              </a:rPr>
              <a:t>Then identify specific values, dreams &amp; goals for EACH family member.</a:t>
            </a:r>
          </a:p>
          <a:p>
            <a:pPr lvl="1"/>
            <a:r>
              <a:rPr lang="en-US" sz="2000" dirty="0">
                <a:solidFill>
                  <a:srgbClr val="2D2D83"/>
                </a:solidFill>
              </a:rPr>
              <a:t>These can be somewhat abstract (“retire comfortably”) or specific (“attend private school”).</a:t>
            </a:r>
          </a:p>
          <a:p>
            <a:pPr lvl="2"/>
            <a:r>
              <a:rPr lang="en-US" sz="1600" dirty="0">
                <a:solidFill>
                  <a:srgbClr val="2D2D83"/>
                </a:solidFill>
              </a:rPr>
              <a:t>The more specific you can be, the easier it becomes to assign numbers to each.</a:t>
            </a:r>
            <a:br>
              <a:rPr lang="en-US" sz="1600" b="1" dirty="0">
                <a:solidFill>
                  <a:srgbClr val="2D2D83"/>
                </a:solidFill>
              </a:rPr>
            </a:br>
            <a:endParaRPr lang="en-US" sz="1600" b="1" dirty="0">
              <a:solidFill>
                <a:srgbClr val="2D2D83"/>
              </a:solidFill>
            </a:endParaRPr>
          </a:p>
          <a:p>
            <a:pPr marL="457200" indent="-457200">
              <a:buFont typeface="+mj-lt"/>
              <a:buAutoNum type="arabicPeriod"/>
            </a:pPr>
            <a:r>
              <a:rPr lang="en-US" sz="2400" b="1" dirty="0">
                <a:solidFill>
                  <a:srgbClr val="2D2D83"/>
                </a:solidFill>
              </a:rPr>
              <a:t>Understand the financial &amp; family situation of the entire family.</a:t>
            </a:r>
          </a:p>
          <a:p>
            <a:pPr lvl="1"/>
            <a:r>
              <a:rPr lang="en-US" sz="2000" dirty="0">
                <a:solidFill>
                  <a:srgbClr val="2D2D83"/>
                </a:solidFill>
              </a:rPr>
              <a:t>Financial planning is different at different stages of your life.</a:t>
            </a:r>
          </a:p>
          <a:p>
            <a:pPr lvl="2"/>
            <a:r>
              <a:rPr lang="en-US" sz="1600" dirty="0">
                <a:solidFill>
                  <a:srgbClr val="2D2D83"/>
                </a:solidFill>
              </a:rPr>
              <a:t>Accumulation </a:t>
            </a:r>
            <a:r>
              <a:rPr lang="en-US" sz="1600" dirty="0">
                <a:solidFill>
                  <a:srgbClr val="2D2D83"/>
                </a:solidFill>
                <a:sym typeface="Wingdings" pitchFamily="2" charset="2"/>
              </a:rPr>
              <a:t> Conservation  Distribution</a:t>
            </a:r>
          </a:p>
          <a:p>
            <a:pPr lvl="1"/>
            <a:r>
              <a:rPr lang="en-US" sz="2000" dirty="0">
                <a:solidFill>
                  <a:srgbClr val="2D2D83"/>
                </a:solidFill>
                <a:sym typeface="Wingdings" pitchFamily="2" charset="2"/>
              </a:rPr>
              <a:t>Understand any unique needs, circumstances or priorities that need attention.</a:t>
            </a:r>
          </a:p>
          <a:p>
            <a:pPr lvl="1"/>
            <a:r>
              <a:rPr lang="en-US" sz="2000" dirty="0">
                <a:solidFill>
                  <a:srgbClr val="2D2D83"/>
                </a:solidFill>
                <a:sym typeface="Wingdings" pitchFamily="2" charset="2"/>
              </a:rPr>
              <a:t>Understand the financial situation of EACH member of the family.</a:t>
            </a:r>
            <a:br>
              <a:rPr lang="en-US" sz="2000" b="1" dirty="0">
                <a:solidFill>
                  <a:srgbClr val="2D2D83"/>
                </a:solidFill>
                <a:sym typeface="Wingdings" pitchFamily="2" charset="2"/>
              </a:rPr>
            </a:br>
            <a:endParaRPr lang="en-US" sz="2000" b="1" dirty="0">
              <a:solidFill>
                <a:srgbClr val="2D2D83"/>
              </a:solidFill>
              <a:sym typeface="Wingdings" pitchFamily="2" charset="2"/>
            </a:endParaRPr>
          </a:p>
          <a:p>
            <a:pPr marL="457200" indent="-457200">
              <a:buFont typeface="+mj-lt"/>
              <a:buAutoNum type="arabicPeriod"/>
            </a:pPr>
            <a:r>
              <a:rPr lang="en-US" sz="2400" b="1" dirty="0">
                <a:solidFill>
                  <a:srgbClr val="2D2D83"/>
                </a:solidFill>
                <a:sym typeface="Wingdings" pitchFamily="2" charset="2"/>
              </a:rPr>
              <a:t>Create financial plans for the entire family and for each member of the family.</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Whole Family</a:t>
            </a:r>
          </a:p>
        </p:txBody>
      </p:sp>
    </p:spTree>
    <p:extLst>
      <p:ext uri="{BB962C8B-B14F-4D97-AF65-F5344CB8AC3E}">
        <p14:creationId xmlns:p14="http://schemas.microsoft.com/office/powerpoint/2010/main" val="2239217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7" dur="500"/>
                                        <p:tgtEl>
                                          <p:spTgt spid="2560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0" dur="500"/>
                                        <p:tgtEl>
                                          <p:spTgt spid="2560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3" dur="500"/>
                                        <p:tgtEl>
                                          <p:spTgt spid="25603">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6" dur="500"/>
                                        <p:tgtEl>
                                          <p:spTgt spid="25603">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9" dur="500"/>
                                        <p:tgtEl>
                                          <p:spTgt spid="2560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24"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indent="-457200">
              <a:buFont typeface="+mj-lt"/>
              <a:buAutoNum type="arabicPeriod" startAt="3"/>
            </a:pPr>
            <a:r>
              <a:rPr lang="en-US" sz="2400" b="1" dirty="0">
                <a:solidFill>
                  <a:srgbClr val="2D2D83"/>
                </a:solidFill>
                <a:sym typeface="Wingdings" pitchFamily="2" charset="2"/>
              </a:rPr>
              <a:t>Create financial plans for the entire family and for each member of the family.</a:t>
            </a:r>
          </a:p>
          <a:p>
            <a:pPr lvl="1"/>
            <a:r>
              <a:rPr lang="en-US" sz="1800" b="1" dirty="0">
                <a:solidFill>
                  <a:srgbClr val="2D2D83"/>
                </a:solidFill>
                <a:sym typeface="Wingdings" pitchFamily="2" charset="2"/>
              </a:rPr>
              <a:t>What insurance do you need today? What insurance will you need in the future.</a:t>
            </a:r>
          </a:p>
          <a:p>
            <a:pPr lvl="2"/>
            <a:r>
              <a:rPr lang="en-US" sz="1600" dirty="0">
                <a:solidFill>
                  <a:srgbClr val="2D2D83"/>
                </a:solidFill>
                <a:sym typeface="Wingdings" pitchFamily="2" charset="2"/>
              </a:rPr>
              <a:t>You may not need life insurance before you have your first child. You probably will want it once you have children.</a:t>
            </a:r>
            <a:br>
              <a:rPr lang="en-US" sz="1800" b="1" dirty="0">
                <a:solidFill>
                  <a:srgbClr val="2D2D83"/>
                </a:solidFill>
                <a:sym typeface="Wingdings" pitchFamily="2" charset="2"/>
              </a:rPr>
            </a:br>
            <a:endParaRPr lang="en-US" sz="1800" b="1" dirty="0">
              <a:solidFill>
                <a:srgbClr val="2D2D83"/>
              </a:solidFill>
              <a:sym typeface="Wingdings" pitchFamily="2" charset="2"/>
            </a:endParaRPr>
          </a:p>
          <a:p>
            <a:pPr lvl="1"/>
            <a:r>
              <a:rPr lang="en-US" sz="1800" b="1" dirty="0">
                <a:solidFill>
                  <a:srgbClr val="2D2D83"/>
                </a:solidFill>
                <a:sym typeface="Wingdings" pitchFamily="2" charset="2"/>
              </a:rPr>
              <a:t>Create – and analyze – budgets for the entire family and for each individual.</a:t>
            </a:r>
          </a:p>
          <a:p>
            <a:pPr lvl="2"/>
            <a:r>
              <a:rPr lang="en-US" sz="1600" dirty="0">
                <a:solidFill>
                  <a:srgbClr val="2D2D83"/>
                </a:solidFill>
                <a:sym typeface="Wingdings" pitchFamily="2" charset="2"/>
              </a:rPr>
              <a:t>Identify NON-DISCRETIONARY family expenses (rent, mortgage, insurance, utilities, phones, food…)</a:t>
            </a:r>
          </a:p>
          <a:p>
            <a:pPr lvl="2"/>
            <a:r>
              <a:rPr lang="en-US" sz="1600" dirty="0">
                <a:solidFill>
                  <a:srgbClr val="2D2D83"/>
                </a:solidFill>
                <a:sym typeface="Wingdings" pitchFamily="2" charset="2"/>
              </a:rPr>
              <a:t>Identify DISCRETIONARY family expenses (clothing?, food?, entertainment, travel…)</a:t>
            </a:r>
            <a:br>
              <a:rPr lang="en-US" sz="1600" dirty="0">
                <a:solidFill>
                  <a:srgbClr val="2D2D83"/>
                </a:solidFill>
                <a:sym typeface="Wingdings" pitchFamily="2" charset="2"/>
              </a:rPr>
            </a:br>
            <a:endParaRPr lang="en-US" sz="1600" dirty="0">
              <a:solidFill>
                <a:srgbClr val="2D2D83"/>
              </a:solidFill>
              <a:sym typeface="Wingdings" pitchFamily="2" charset="2"/>
            </a:endParaRPr>
          </a:p>
          <a:p>
            <a:pPr lvl="2"/>
            <a:r>
              <a:rPr lang="en-US" sz="1600" dirty="0">
                <a:solidFill>
                  <a:srgbClr val="2D2D83"/>
                </a:solidFill>
                <a:sym typeface="Wingdings" pitchFamily="2" charset="2"/>
              </a:rPr>
              <a:t>Identify short-term NEEDS and wants (food, clothing, shelter…)</a:t>
            </a:r>
          </a:p>
          <a:p>
            <a:pPr lvl="2"/>
            <a:r>
              <a:rPr lang="en-US" sz="1600" dirty="0">
                <a:solidFill>
                  <a:srgbClr val="2D2D83"/>
                </a:solidFill>
                <a:sym typeface="Wingdings" pitchFamily="2" charset="2"/>
              </a:rPr>
              <a:t>Identify long-term needs and WANTS (college, new cars, retirement…)</a:t>
            </a:r>
            <a:br>
              <a:rPr lang="en-US" sz="1600" dirty="0">
                <a:solidFill>
                  <a:srgbClr val="2D2D83"/>
                </a:solidFill>
                <a:sym typeface="Wingdings" pitchFamily="2" charset="2"/>
              </a:rPr>
            </a:br>
            <a:endParaRPr lang="en-US" sz="1600" dirty="0">
              <a:solidFill>
                <a:srgbClr val="2D2D83"/>
              </a:solidFill>
              <a:sym typeface="Wingdings" pitchFamily="2" charset="2"/>
            </a:endParaRPr>
          </a:p>
          <a:p>
            <a:pPr lvl="2"/>
            <a:r>
              <a:rPr lang="en-US" sz="1600" dirty="0">
                <a:solidFill>
                  <a:srgbClr val="2D2D83"/>
                </a:solidFill>
                <a:sym typeface="Wingdings" pitchFamily="2" charset="2"/>
              </a:rPr>
              <a:t>Merge these 2 analyses to figure out how you are going to achieve your goals – and to understand which goals may not be possible.</a:t>
            </a:r>
          </a:p>
          <a:p>
            <a:pPr lvl="2"/>
            <a:r>
              <a:rPr lang="en-US" sz="1600" dirty="0">
                <a:solidFill>
                  <a:srgbClr val="2D2D83"/>
                </a:solidFill>
                <a:sym typeface="Wingdings" pitchFamily="2" charset="2"/>
              </a:rPr>
              <a:t>Saving for the long-term is always difficult for families…but it can be the key to achieving financial wellness.</a:t>
            </a:r>
          </a:p>
          <a:p>
            <a:pPr lvl="2"/>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Whole Family</a:t>
            </a:r>
          </a:p>
        </p:txBody>
      </p:sp>
    </p:spTree>
    <p:extLst>
      <p:ext uri="{BB962C8B-B14F-4D97-AF65-F5344CB8AC3E}">
        <p14:creationId xmlns:p14="http://schemas.microsoft.com/office/powerpoint/2010/main" val="1062366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7" dur="500"/>
                                        <p:tgtEl>
                                          <p:spTgt spid="2560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0" dur="500"/>
                                        <p:tgtEl>
                                          <p:spTgt spid="2560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3" dur="500"/>
                                        <p:tgtEl>
                                          <p:spTgt spid="2560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6" dur="500"/>
                                        <p:tgtEl>
                                          <p:spTgt spid="2560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9" dur="500"/>
                                        <p:tgtEl>
                                          <p:spTgt spid="25603">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22" dur="500"/>
                                        <p:tgtEl>
                                          <p:spTgt spid="25603">
                                            <p:txEl>
                                              <p:pRg st="8" end="8"/>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25"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BCCF6-E6DB-0BB7-B3CD-5FD6443A219D}"/>
              </a:ext>
            </a:extLst>
          </p:cNvPr>
          <p:cNvPicPr>
            <a:picLocks noChangeAspect="1"/>
          </p:cNvPicPr>
          <p:nvPr/>
        </p:nvPicPr>
        <p:blipFill>
          <a:blip r:embed="rId2"/>
          <a:stretch>
            <a:fillRect/>
          </a:stretch>
        </p:blipFill>
        <p:spPr>
          <a:xfrm>
            <a:off x="1448328" y="193731"/>
            <a:ext cx="6236266" cy="1450429"/>
          </a:xfrm>
          <a:prstGeom prst="rect">
            <a:avLst/>
          </a:prstGeom>
        </p:spPr>
      </p:pic>
      <p:sp>
        <p:nvSpPr>
          <p:cNvPr id="5" name="Rectangle 3">
            <a:extLst>
              <a:ext uri="{FF2B5EF4-FFF2-40B4-BE49-F238E27FC236}">
                <a16:creationId xmlns:a16="http://schemas.microsoft.com/office/drawing/2014/main" id="{2DDD33F2-A110-D48E-0DAB-F54E8E92B539}"/>
              </a:ext>
            </a:extLst>
          </p:cNvPr>
          <p:cNvSpPr txBox="1">
            <a:spLocks noChangeArrowheads="1"/>
          </p:cNvSpPr>
          <p:nvPr/>
        </p:nvSpPr>
        <p:spPr>
          <a:xfrm>
            <a:off x="1448327" y="2083137"/>
            <a:ext cx="9295345" cy="32151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526DAE"/>
                </a:solidFill>
              </a:rPr>
              <a:t>What does this mean for you?</a:t>
            </a:r>
          </a:p>
          <a:p>
            <a:r>
              <a:rPr lang="en-US" b="1" dirty="0">
                <a:solidFill>
                  <a:srgbClr val="526DAE"/>
                </a:solidFill>
              </a:rPr>
              <a:t>You will have access to webinars, workshops, events and activities presented by other Academic Partners and by A2i at North Carolina State.</a:t>
            </a:r>
          </a:p>
          <a:p>
            <a:pPr lvl="1"/>
            <a:r>
              <a:rPr lang="en-US" b="1" dirty="0">
                <a:solidFill>
                  <a:srgbClr val="526DAE"/>
                </a:solidFill>
              </a:rPr>
              <a:t>We might create </a:t>
            </a:r>
            <a:r>
              <a:rPr lang="en-US" b="1" i="1" dirty="0">
                <a:solidFill>
                  <a:srgbClr val="526DAE"/>
                </a:solidFill>
              </a:rPr>
              <a:t>Money Matters </a:t>
            </a:r>
            <a:r>
              <a:rPr lang="en-US" b="1" dirty="0">
                <a:solidFill>
                  <a:srgbClr val="526DAE"/>
                </a:solidFill>
              </a:rPr>
              <a:t>programming for others to join.</a:t>
            </a:r>
            <a:br>
              <a:rPr lang="en-US" b="1" dirty="0">
                <a:solidFill>
                  <a:srgbClr val="526DAE"/>
                </a:solidFill>
              </a:rPr>
            </a:br>
            <a:endParaRPr lang="en-US" b="1" dirty="0">
              <a:solidFill>
                <a:srgbClr val="526DAE"/>
              </a:solidFill>
            </a:endParaRPr>
          </a:p>
          <a:p>
            <a:r>
              <a:rPr lang="en-US" b="1" dirty="0">
                <a:solidFill>
                  <a:srgbClr val="526DAE"/>
                </a:solidFill>
              </a:rPr>
              <a:t>We will sponsor / host / create different A2i modules here for you to better prepare for a variety of careers – including industry and academia – and to better connect with local professionals and industry partners.</a:t>
            </a:r>
          </a:p>
        </p:txBody>
      </p:sp>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3"/>
          <a:stretch>
            <a:fillRect/>
          </a:stretch>
        </p:blipFill>
        <p:spPr>
          <a:xfrm>
            <a:off x="81253" y="5710057"/>
            <a:ext cx="1326174" cy="1087549"/>
          </a:xfrm>
          <a:prstGeom prst="rect">
            <a:avLst/>
          </a:prstGeom>
        </p:spPr>
      </p:pic>
    </p:spTree>
    <p:extLst>
      <p:ext uri="{BB962C8B-B14F-4D97-AF65-F5344CB8AC3E}">
        <p14:creationId xmlns:p14="http://schemas.microsoft.com/office/powerpoint/2010/main" val="8478055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Whole Family</a:t>
            </a:r>
          </a:p>
        </p:txBody>
      </p:sp>
      <p:sp>
        <p:nvSpPr>
          <p:cNvPr id="5" name="Content Placeholder 2">
            <a:extLst>
              <a:ext uri="{FF2B5EF4-FFF2-40B4-BE49-F238E27FC236}">
                <a16:creationId xmlns:a16="http://schemas.microsoft.com/office/drawing/2014/main" id="{58871DCF-3B26-7154-0AB9-F07F72346018}"/>
              </a:ext>
            </a:extLst>
          </p:cNvPr>
          <p:cNvSpPr txBox="1">
            <a:spLocks/>
          </p:cNvSpPr>
          <p:nvPr/>
        </p:nvSpPr>
        <p:spPr>
          <a:xfrm>
            <a:off x="6037463" y="1295901"/>
            <a:ext cx="5662012" cy="43905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D2D83"/>
                </a:solidFill>
              </a:rPr>
              <a:t>As you go through this analysis, you should find a few habits that you want to change. </a:t>
            </a:r>
          </a:p>
          <a:p>
            <a:pPr lvl="1"/>
            <a:r>
              <a:rPr lang="en-US" sz="1700" dirty="0">
                <a:solidFill>
                  <a:srgbClr val="2D2D83"/>
                </a:solidFill>
              </a:rPr>
              <a:t>For me, when I was in my 20s, comparing my alcohol budget to my income was very eye-opening.</a:t>
            </a:r>
          </a:p>
          <a:p>
            <a:r>
              <a:rPr lang="en-US" sz="2400" dirty="0">
                <a:solidFill>
                  <a:srgbClr val="2D2D83"/>
                </a:solidFill>
              </a:rPr>
              <a:t>The goal is to give you more control over your future…without having to sacrifice any (or too much) happiness today.</a:t>
            </a:r>
          </a:p>
          <a:p>
            <a:r>
              <a:rPr lang="en-US" sz="2400" dirty="0">
                <a:solidFill>
                  <a:srgbClr val="2D2D83"/>
                </a:solidFill>
              </a:rPr>
              <a:t>An indirect benefit of that goal is to improve your self-esteem and give you more agency over your day-to-day decisions.</a:t>
            </a:r>
          </a:p>
        </p:txBody>
      </p:sp>
      <p:pic>
        <p:nvPicPr>
          <p:cNvPr id="6" name="Picture 5">
            <a:extLst>
              <a:ext uri="{FF2B5EF4-FFF2-40B4-BE49-F238E27FC236}">
                <a16:creationId xmlns:a16="http://schemas.microsoft.com/office/drawing/2014/main" id="{DB57B8ED-4202-F3C7-8EA2-B653FE271744}"/>
              </a:ext>
            </a:extLst>
          </p:cNvPr>
          <p:cNvPicPr>
            <a:picLocks noChangeAspect="1"/>
          </p:cNvPicPr>
          <p:nvPr/>
        </p:nvPicPr>
        <p:blipFill>
          <a:blip r:embed="rId3"/>
          <a:stretch>
            <a:fillRect/>
          </a:stretch>
        </p:blipFill>
        <p:spPr>
          <a:xfrm>
            <a:off x="147941" y="1223228"/>
            <a:ext cx="5586740" cy="4342817"/>
          </a:xfrm>
          <a:prstGeom prst="rect">
            <a:avLst/>
          </a:prstGeom>
        </p:spPr>
      </p:pic>
    </p:spTree>
    <p:extLst>
      <p:ext uri="{BB962C8B-B14F-4D97-AF65-F5344CB8AC3E}">
        <p14:creationId xmlns:p14="http://schemas.microsoft.com/office/powerpoint/2010/main" val="278214020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4"/>
            <a:ext cx="10670628" cy="1330507"/>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Set up separate savings accounts for each savings goal. And add to each.</a:t>
            </a:r>
          </a:p>
          <a:p>
            <a:pPr algn="ct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786411"/>
            <a:ext cx="10861275" cy="43905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C00000"/>
                </a:solidFill>
              </a:rPr>
              <a:t>Our minds are wacky. </a:t>
            </a:r>
          </a:p>
          <a:p>
            <a:r>
              <a:rPr lang="en-US" sz="3200" dirty="0">
                <a:solidFill>
                  <a:srgbClr val="C00000"/>
                </a:solidFill>
              </a:rPr>
              <a:t>We engage in a behavior economists call “mental budgeting.”</a:t>
            </a:r>
            <a:br>
              <a:rPr lang="en-US" sz="3200" dirty="0">
                <a:solidFill>
                  <a:srgbClr val="C00000"/>
                </a:solidFill>
              </a:rPr>
            </a:br>
            <a:endParaRPr lang="en-US" sz="1200" dirty="0">
              <a:solidFill>
                <a:srgbClr val="C00000"/>
              </a:solidFill>
            </a:endParaRPr>
          </a:p>
          <a:p>
            <a:r>
              <a:rPr lang="en-US" sz="3200" dirty="0">
                <a:solidFill>
                  <a:srgbClr val="C00000"/>
                </a:solidFill>
              </a:rPr>
              <a:t>Having $5,000 in 1 account </a:t>
            </a:r>
            <a:r>
              <a:rPr lang="en-US" sz="3200" i="1" dirty="0">
                <a:solidFill>
                  <a:srgbClr val="C00000"/>
                </a:solidFill>
              </a:rPr>
              <a:t>feels </a:t>
            </a:r>
            <a:r>
              <a:rPr lang="en-US" sz="3200" dirty="0">
                <a:solidFill>
                  <a:srgbClr val="C00000"/>
                </a:solidFill>
              </a:rPr>
              <a:t>different than having $1,000 in 5 different accounts.</a:t>
            </a:r>
          </a:p>
          <a:p>
            <a:pPr lvl="1"/>
            <a:r>
              <a:rPr lang="en-US" sz="2500" dirty="0">
                <a:solidFill>
                  <a:srgbClr val="C00000"/>
                </a:solidFill>
              </a:rPr>
              <a:t>If each account has a purpose or goal, there’s a little governor in our brain that regulates our desire to use money from an account for anything but its intended purpose.</a:t>
            </a:r>
          </a:p>
          <a:p>
            <a:pPr lvl="1"/>
            <a:r>
              <a:rPr lang="en-US" sz="2500" dirty="0">
                <a:solidFill>
                  <a:srgbClr val="C00000"/>
                </a:solidFill>
              </a:rPr>
              <a:t>Some banks will let you do this automatically. If not, do this for yourself, by actually opening up 3-5 different savings accounts.</a:t>
            </a:r>
          </a:p>
        </p:txBody>
      </p:sp>
    </p:spTree>
    <p:extLst>
      <p:ext uri="{BB962C8B-B14F-4D97-AF65-F5344CB8AC3E}">
        <p14:creationId xmlns:p14="http://schemas.microsoft.com/office/powerpoint/2010/main" val="11629502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2" y="1798110"/>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A507C9-E2C6-E043-82FB-E1908124782E}"/>
              </a:ext>
            </a:extLst>
          </p:cNvPr>
          <p:cNvSpPr txBox="1"/>
          <p:nvPr/>
        </p:nvSpPr>
        <p:spPr>
          <a:xfrm>
            <a:off x="1971898" y="1654629"/>
            <a:ext cx="1061124" cy="369332"/>
          </a:xfrm>
          <a:prstGeom prst="rect">
            <a:avLst/>
          </a:prstGeom>
          <a:noFill/>
        </p:spPr>
        <p:txBody>
          <a:bodyPr wrap="none" rtlCol="0">
            <a:spAutoFit/>
          </a:bodyPr>
          <a:lstStyle/>
          <a:p>
            <a:r>
              <a:rPr lang="en-US" b="1" dirty="0"/>
              <a:t>Paycheck</a:t>
            </a:r>
          </a:p>
        </p:txBody>
      </p:sp>
      <p:sp>
        <p:nvSpPr>
          <p:cNvPr id="8" name="TextBox 7">
            <a:extLst>
              <a:ext uri="{FF2B5EF4-FFF2-40B4-BE49-F238E27FC236}">
                <a16:creationId xmlns:a16="http://schemas.microsoft.com/office/drawing/2014/main" id="{1FF19061-9AAE-284F-94BF-DB141720E352}"/>
              </a:ext>
            </a:extLst>
          </p:cNvPr>
          <p:cNvSpPr txBox="1"/>
          <p:nvPr/>
        </p:nvSpPr>
        <p:spPr>
          <a:xfrm>
            <a:off x="2190474" y="2979657"/>
            <a:ext cx="574196" cy="369332"/>
          </a:xfrm>
          <a:prstGeom prst="rect">
            <a:avLst/>
          </a:prstGeom>
          <a:noFill/>
        </p:spPr>
        <p:txBody>
          <a:bodyPr wrap="none" rtlCol="0">
            <a:spAutoFit/>
          </a:bodyPr>
          <a:lstStyle/>
          <a:p>
            <a:r>
              <a:rPr lang="en-US" b="1" dirty="0"/>
              <a:t>Bills</a:t>
            </a:r>
          </a:p>
        </p:txBody>
      </p:sp>
      <p:cxnSp>
        <p:nvCxnSpPr>
          <p:cNvPr id="5" name="Straight Arrow Connector 4">
            <a:extLst>
              <a:ext uri="{FF2B5EF4-FFF2-40B4-BE49-F238E27FC236}">
                <a16:creationId xmlns:a16="http://schemas.microsoft.com/office/drawing/2014/main" id="{D9C1EB1E-FDCD-3246-B469-624FDFAF2CBA}"/>
              </a:ext>
            </a:extLst>
          </p:cNvPr>
          <p:cNvCxnSpPr>
            <a:cxnSpLocks/>
          </p:cNvCxnSpPr>
          <p:nvPr/>
        </p:nvCxnSpPr>
        <p:spPr>
          <a:xfrm>
            <a:off x="2586904" y="2043518"/>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F7E966E-FB16-7A40-903A-24C83E720105}"/>
              </a:ext>
            </a:extLst>
          </p:cNvPr>
          <p:cNvCxnSpPr>
            <a:cxnSpLocks/>
            <a:stCxn id="1030" idx="1"/>
          </p:cNvCxnSpPr>
          <p:nvPr/>
        </p:nvCxnSpPr>
        <p:spPr>
          <a:xfrm flipH="1">
            <a:off x="2542128" y="2613555"/>
            <a:ext cx="694554" cy="3951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6"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439"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8B02F0-8B19-034B-B82E-B163D7AE8BA6}"/>
              </a:ext>
            </a:extLst>
          </p:cNvPr>
          <p:cNvSpPr txBox="1"/>
          <p:nvPr/>
        </p:nvSpPr>
        <p:spPr>
          <a:xfrm>
            <a:off x="2504354" y="5543441"/>
            <a:ext cx="1332212" cy="1200329"/>
          </a:xfrm>
          <a:prstGeom prst="rect">
            <a:avLst/>
          </a:prstGeom>
          <a:noFill/>
        </p:spPr>
        <p:txBody>
          <a:bodyPr wrap="square" rtlCol="0">
            <a:spAutoFit/>
          </a:bodyPr>
          <a:lstStyle/>
          <a:p>
            <a:pPr algn="ctr"/>
            <a:r>
              <a:rPr lang="en-US" b="1" dirty="0"/>
              <a:t>Short &amp; Medium- Term Goals (0-5 Years)</a:t>
            </a:r>
          </a:p>
        </p:txBody>
      </p:sp>
      <p:cxnSp>
        <p:nvCxnSpPr>
          <p:cNvPr id="19" name="Straight Arrow Connector 18">
            <a:extLst>
              <a:ext uri="{FF2B5EF4-FFF2-40B4-BE49-F238E27FC236}">
                <a16:creationId xmlns:a16="http://schemas.microsoft.com/office/drawing/2014/main" id="{5D6B0FF1-EEF0-8748-A5CB-34BFA1C5C069}"/>
              </a:ext>
            </a:extLst>
          </p:cNvPr>
          <p:cNvCxnSpPr>
            <a:cxnSpLocks/>
          </p:cNvCxnSpPr>
          <p:nvPr/>
        </p:nvCxnSpPr>
        <p:spPr>
          <a:xfrm flipH="1">
            <a:off x="3417045" y="3107540"/>
            <a:ext cx="349879" cy="1038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6"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543"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491967-629C-C74E-9085-EECD731D5618}"/>
              </a:ext>
            </a:extLst>
          </p:cNvPr>
          <p:cNvSpPr txBox="1"/>
          <p:nvPr/>
        </p:nvSpPr>
        <p:spPr>
          <a:xfrm>
            <a:off x="4381458" y="5543441"/>
            <a:ext cx="1332212" cy="923330"/>
          </a:xfrm>
          <a:prstGeom prst="rect">
            <a:avLst/>
          </a:prstGeom>
          <a:noFill/>
        </p:spPr>
        <p:txBody>
          <a:bodyPr wrap="square" rtlCol="0">
            <a:spAutoFit/>
          </a:bodyPr>
          <a:lstStyle/>
          <a:p>
            <a:pPr algn="ctr"/>
            <a:r>
              <a:rPr lang="en-US" b="1" dirty="0"/>
              <a:t>Long-Term Goals </a:t>
            </a:r>
            <a:br>
              <a:rPr lang="en-US" b="1" dirty="0"/>
            </a:br>
            <a:r>
              <a:rPr lang="en-US" b="1" dirty="0"/>
              <a:t>(5+ Years)</a:t>
            </a:r>
          </a:p>
        </p:txBody>
      </p:sp>
      <p:cxnSp>
        <p:nvCxnSpPr>
          <p:cNvPr id="25" name="Straight Arrow Connector 24">
            <a:extLst>
              <a:ext uri="{FF2B5EF4-FFF2-40B4-BE49-F238E27FC236}">
                <a16:creationId xmlns:a16="http://schemas.microsoft.com/office/drawing/2014/main" id="{70EF9908-564D-3140-AACA-FD1CA49286D1}"/>
              </a:ext>
            </a:extLst>
          </p:cNvPr>
          <p:cNvCxnSpPr>
            <a:cxnSpLocks/>
          </p:cNvCxnSpPr>
          <p:nvPr/>
        </p:nvCxnSpPr>
        <p:spPr>
          <a:xfrm>
            <a:off x="4254965" y="3108228"/>
            <a:ext cx="440631" cy="1038107"/>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0" name="Picture 6" descr="Free Bucket Clipart Png, Download Free Bucket Clipart Png png images, Free  ClipArts on Clipart Library">
            <a:extLst>
              <a:ext uri="{FF2B5EF4-FFF2-40B4-BE49-F238E27FC236}">
                <a16:creationId xmlns:a16="http://schemas.microsoft.com/office/drawing/2014/main" id="{2902B841-FA69-8C4B-BD99-6EB18A4DA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190" y="183929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DAF73E83-F72C-AF46-8C63-C461210D8D3A}"/>
              </a:ext>
            </a:extLst>
          </p:cNvPr>
          <p:cNvSpPr txBox="1"/>
          <p:nvPr/>
        </p:nvSpPr>
        <p:spPr>
          <a:xfrm>
            <a:off x="5941788" y="1397187"/>
            <a:ext cx="1467761" cy="646331"/>
          </a:xfrm>
          <a:prstGeom prst="rect">
            <a:avLst/>
          </a:prstGeom>
          <a:noFill/>
        </p:spPr>
        <p:txBody>
          <a:bodyPr wrap="square" rtlCol="0">
            <a:spAutoFit/>
          </a:bodyPr>
          <a:lstStyle/>
          <a:p>
            <a:pPr algn="ctr"/>
            <a:r>
              <a:rPr lang="en-US" b="1" dirty="0"/>
              <a:t>Contribution from Work</a:t>
            </a:r>
          </a:p>
        </p:txBody>
      </p:sp>
      <p:cxnSp>
        <p:nvCxnSpPr>
          <p:cNvPr id="32" name="Straight Arrow Connector 31">
            <a:extLst>
              <a:ext uri="{FF2B5EF4-FFF2-40B4-BE49-F238E27FC236}">
                <a16:creationId xmlns:a16="http://schemas.microsoft.com/office/drawing/2014/main" id="{CE0802B0-02AB-074A-B372-C4CED9882A68}"/>
              </a:ext>
            </a:extLst>
          </p:cNvPr>
          <p:cNvCxnSpPr>
            <a:cxnSpLocks/>
          </p:cNvCxnSpPr>
          <p:nvPr/>
        </p:nvCxnSpPr>
        <p:spPr>
          <a:xfrm>
            <a:off x="6546808" y="2109254"/>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6" descr="Free Bucket Clipart Png, Download Free Bucket Clipart Png png images, Free  ClipArts on Clipart Library">
            <a:extLst>
              <a:ext uri="{FF2B5EF4-FFF2-40B4-BE49-F238E27FC236}">
                <a16:creationId xmlns:a16="http://schemas.microsoft.com/office/drawing/2014/main" id="{681A825F-7559-564A-8646-F4DA16A3C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754" y="398329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F4885A53-67DB-5349-AA55-AD604DB7F8DF}"/>
              </a:ext>
            </a:extLst>
          </p:cNvPr>
          <p:cNvSpPr txBox="1"/>
          <p:nvPr/>
        </p:nvSpPr>
        <p:spPr>
          <a:xfrm>
            <a:off x="6053147" y="3553460"/>
            <a:ext cx="1467761" cy="646331"/>
          </a:xfrm>
          <a:prstGeom prst="rect">
            <a:avLst/>
          </a:prstGeom>
          <a:noFill/>
        </p:spPr>
        <p:txBody>
          <a:bodyPr wrap="square" rtlCol="0">
            <a:spAutoFit/>
          </a:bodyPr>
          <a:lstStyle/>
          <a:p>
            <a:pPr algn="ctr"/>
            <a:r>
              <a:rPr lang="en-US" b="1" dirty="0"/>
              <a:t>Transfer from Savings</a:t>
            </a:r>
          </a:p>
        </p:txBody>
      </p:sp>
      <p:cxnSp>
        <p:nvCxnSpPr>
          <p:cNvPr id="35" name="Straight Arrow Connector 34">
            <a:extLst>
              <a:ext uri="{FF2B5EF4-FFF2-40B4-BE49-F238E27FC236}">
                <a16:creationId xmlns:a16="http://schemas.microsoft.com/office/drawing/2014/main" id="{B929D965-D26E-8144-AA24-D1AD62245CC5}"/>
              </a:ext>
            </a:extLst>
          </p:cNvPr>
          <p:cNvCxnSpPr>
            <a:cxnSpLocks/>
          </p:cNvCxnSpPr>
          <p:nvPr/>
        </p:nvCxnSpPr>
        <p:spPr>
          <a:xfrm>
            <a:off x="5799586" y="4674923"/>
            <a:ext cx="1609961" cy="0"/>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00B0A1-BCD1-4F4C-A1A6-C72C34A9CA15}"/>
              </a:ext>
            </a:extLst>
          </p:cNvPr>
          <p:cNvSpPr txBox="1"/>
          <p:nvPr/>
        </p:nvSpPr>
        <p:spPr>
          <a:xfrm>
            <a:off x="8897713" y="2109254"/>
            <a:ext cx="1768922" cy="646331"/>
          </a:xfrm>
          <a:prstGeom prst="rect">
            <a:avLst/>
          </a:prstGeom>
          <a:noFill/>
        </p:spPr>
        <p:txBody>
          <a:bodyPr wrap="square" rtlCol="0">
            <a:spAutoFit/>
          </a:bodyPr>
          <a:lstStyle/>
          <a:p>
            <a:pPr algn="ctr"/>
            <a:r>
              <a:rPr lang="en-US" b="1" dirty="0"/>
              <a:t>Work Retirement Plan</a:t>
            </a:r>
          </a:p>
        </p:txBody>
      </p:sp>
      <p:sp>
        <p:nvSpPr>
          <p:cNvPr id="38" name="TextBox 37">
            <a:extLst>
              <a:ext uri="{FF2B5EF4-FFF2-40B4-BE49-F238E27FC236}">
                <a16:creationId xmlns:a16="http://schemas.microsoft.com/office/drawing/2014/main" id="{65CF64EB-1D46-DD48-929A-EA16460522FE}"/>
              </a:ext>
            </a:extLst>
          </p:cNvPr>
          <p:cNvSpPr txBox="1"/>
          <p:nvPr/>
        </p:nvSpPr>
        <p:spPr>
          <a:xfrm>
            <a:off x="8897713" y="3938911"/>
            <a:ext cx="1768922" cy="646331"/>
          </a:xfrm>
          <a:prstGeom prst="rect">
            <a:avLst/>
          </a:prstGeom>
          <a:noFill/>
        </p:spPr>
        <p:txBody>
          <a:bodyPr wrap="square" rtlCol="0">
            <a:spAutoFit/>
          </a:bodyPr>
          <a:lstStyle/>
          <a:p>
            <a:pPr algn="ctr"/>
            <a:r>
              <a:rPr lang="en-US" b="1" dirty="0"/>
              <a:t>Independent Retirement Plan</a:t>
            </a:r>
          </a:p>
        </p:txBody>
      </p:sp>
      <p:cxnSp>
        <p:nvCxnSpPr>
          <p:cNvPr id="26" name="Straight Arrow Connector 25">
            <a:extLst>
              <a:ext uri="{FF2B5EF4-FFF2-40B4-BE49-F238E27FC236}">
                <a16:creationId xmlns:a16="http://schemas.microsoft.com/office/drawing/2014/main" id="{3DCC8779-FF0A-084C-8852-EB5CD5A2E340}"/>
              </a:ext>
            </a:extLst>
          </p:cNvPr>
          <p:cNvCxnSpPr>
            <a:cxnSpLocks/>
          </p:cNvCxnSpPr>
          <p:nvPr/>
        </p:nvCxnSpPr>
        <p:spPr>
          <a:xfrm>
            <a:off x="3722121" y="5194400"/>
            <a:ext cx="97347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3C9E24ED-FF1C-70D8-7D16-FA119834E77B}"/>
              </a:ext>
            </a:extLst>
          </p:cNvPr>
          <p:cNvSpPr txBox="1">
            <a:spLocks noChangeArrowheads="1"/>
          </p:cNvSpPr>
          <p:nvPr/>
        </p:nvSpPr>
        <p:spPr bwMode="auto">
          <a:xfrm>
            <a:off x="838200" y="594741"/>
            <a:ext cx="10670628" cy="604418"/>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Calibri" panose="020F0502020204030204" pitchFamily="34" charset="0"/>
                <a:cs typeface="Calibri" panose="020F0502020204030204" pitchFamily="34" charset="0"/>
              </a:rPr>
              <a:t>Set up separate savings accounts for each savings goal. </a:t>
            </a:r>
          </a:p>
        </p:txBody>
      </p:sp>
    </p:spTree>
    <p:extLst>
      <p:ext uri="{BB962C8B-B14F-4D97-AF65-F5344CB8AC3E}">
        <p14:creationId xmlns:p14="http://schemas.microsoft.com/office/powerpoint/2010/main" val="139355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childTnLst>
                                </p:cTn>
                              </p:par>
                              <p:par>
                                <p:cTn id="66" presetID="53" presetClass="entr" presetSubtype="16"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3" grpId="0"/>
      <p:bldP spid="34" grpId="0"/>
      <p:bldP spid="3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2" y="1798110"/>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A507C9-E2C6-E043-82FB-E1908124782E}"/>
              </a:ext>
            </a:extLst>
          </p:cNvPr>
          <p:cNvSpPr txBox="1"/>
          <p:nvPr/>
        </p:nvSpPr>
        <p:spPr>
          <a:xfrm>
            <a:off x="1971898" y="1654629"/>
            <a:ext cx="1061124" cy="369332"/>
          </a:xfrm>
          <a:prstGeom prst="rect">
            <a:avLst/>
          </a:prstGeom>
          <a:noFill/>
        </p:spPr>
        <p:txBody>
          <a:bodyPr wrap="none" rtlCol="0">
            <a:spAutoFit/>
          </a:bodyPr>
          <a:lstStyle/>
          <a:p>
            <a:r>
              <a:rPr lang="en-US" b="1" dirty="0"/>
              <a:t>Paycheck</a:t>
            </a:r>
          </a:p>
        </p:txBody>
      </p:sp>
      <p:sp>
        <p:nvSpPr>
          <p:cNvPr id="8" name="TextBox 7">
            <a:extLst>
              <a:ext uri="{FF2B5EF4-FFF2-40B4-BE49-F238E27FC236}">
                <a16:creationId xmlns:a16="http://schemas.microsoft.com/office/drawing/2014/main" id="{1FF19061-9AAE-284F-94BF-DB141720E352}"/>
              </a:ext>
            </a:extLst>
          </p:cNvPr>
          <p:cNvSpPr txBox="1"/>
          <p:nvPr/>
        </p:nvSpPr>
        <p:spPr>
          <a:xfrm>
            <a:off x="2190474" y="2979657"/>
            <a:ext cx="574196" cy="369332"/>
          </a:xfrm>
          <a:prstGeom prst="rect">
            <a:avLst/>
          </a:prstGeom>
          <a:noFill/>
        </p:spPr>
        <p:txBody>
          <a:bodyPr wrap="none" rtlCol="0">
            <a:spAutoFit/>
          </a:bodyPr>
          <a:lstStyle/>
          <a:p>
            <a:r>
              <a:rPr lang="en-US" b="1" dirty="0"/>
              <a:t>Bills</a:t>
            </a:r>
          </a:p>
        </p:txBody>
      </p:sp>
      <p:cxnSp>
        <p:nvCxnSpPr>
          <p:cNvPr id="5" name="Straight Arrow Connector 4">
            <a:extLst>
              <a:ext uri="{FF2B5EF4-FFF2-40B4-BE49-F238E27FC236}">
                <a16:creationId xmlns:a16="http://schemas.microsoft.com/office/drawing/2014/main" id="{D9C1EB1E-FDCD-3246-B469-624FDFAF2CBA}"/>
              </a:ext>
            </a:extLst>
          </p:cNvPr>
          <p:cNvCxnSpPr>
            <a:cxnSpLocks/>
          </p:cNvCxnSpPr>
          <p:nvPr/>
        </p:nvCxnSpPr>
        <p:spPr>
          <a:xfrm>
            <a:off x="2586904" y="2043518"/>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F7E966E-FB16-7A40-903A-24C83E720105}"/>
              </a:ext>
            </a:extLst>
          </p:cNvPr>
          <p:cNvCxnSpPr>
            <a:cxnSpLocks/>
            <a:stCxn id="1030" idx="1"/>
          </p:cNvCxnSpPr>
          <p:nvPr/>
        </p:nvCxnSpPr>
        <p:spPr>
          <a:xfrm flipH="1">
            <a:off x="2542128" y="2613555"/>
            <a:ext cx="694554" cy="3951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6"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439"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8B02F0-8B19-034B-B82E-B163D7AE8BA6}"/>
              </a:ext>
            </a:extLst>
          </p:cNvPr>
          <p:cNvSpPr txBox="1"/>
          <p:nvPr/>
        </p:nvSpPr>
        <p:spPr>
          <a:xfrm>
            <a:off x="2504354" y="5543441"/>
            <a:ext cx="1332212" cy="1200329"/>
          </a:xfrm>
          <a:prstGeom prst="rect">
            <a:avLst/>
          </a:prstGeom>
          <a:noFill/>
        </p:spPr>
        <p:txBody>
          <a:bodyPr wrap="square" rtlCol="0">
            <a:spAutoFit/>
          </a:bodyPr>
          <a:lstStyle/>
          <a:p>
            <a:pPr algn="ctr"/>
            <a:r>
              <a:rPr lang="en-US" b="1" dirty="0"/>
              <a:t>Short &amp; Medium- Term Goals (0-5 Years)</a:t>
            </a:r>
          </a:p>
        </p:txBody>
      </p:sp>
      <p:cxnSp>
        <p:nvCxnSpPr>
          <p:cNvPr id="19" name="Straight Arrow Connector 18">
            <a:extLst>
              <a:ext uri="{FF2B5EF4-FFF2-40B4-BE49-F238E27FC236}">
                <a16:creationId xmlns:a16="http://schemas.microsoft.com/office/drawing/2014/main" id="{5D6B0FF1-EEF0-8748-A5CB-34BFA1C5C069}"/>
              </a:ext>
            </a:extLst>
          </p:cNvPr>
          <p:cNvCxnSpPr>
            <a:cxnSpLocks/>
          </p:cNvCxnSpPr>
          <p:nvPr/>
        </p:nvCxnSpPr>
        <p:spPr>
          <a:xfrm flipH="1">
            <a:off x="3417045" y="3107540"/>
            <a:ext cx="349879" cy="1038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6"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543"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491967-629C-C74E-9085-EECD731D5618}"/>
              </a:ext>
            </a:extLst>
          </p:cNvPr>
          <p:cNvSpPr txBox="1"/>
          <p:nvPr/>
        </p:nvSpPr>
        <p:spPr>
          <a:xfrm>
            <a:off x="4381458" y="5543441"/>
            <a:ext cx="1332212" cy="923330"/>
          </a:xfrm>
          <a:prstGeom prst="rect">
            <a:avLst/>
          </a:prstGeom>
          <a:noFill/>
        </p:spPr>
        <p:txBody>
          <a:bodyPr wrap="square" rtlCol="0">
            <a:spAutoFit/>
          </a:bodyPr>
          <a:lstStyle/>
          <a:p>
            <a:pPr algn="ctr"/>
            <a:r>
              <a:rPr lang="en-US" b="1" dirty="0"/>
              <a:t>Long-Term Goals </a:t>
            </a:r>
            <a:br>
              <a:rPr lang="en-US" b="1" dirty="0"/>
            </a:br>
            <a:r>
              <a:rPr lang="en-US" b="1" dirty="0"/>
              <a:t>(5+ Years)</a:t>
            </a:r>
          </a:p>
        </p:txBody>
      </p:sp>
      <p:cxnSp>
        <p:nvCxnSpPr>
          <p:cNvPr id="25" name="Straight Arrow Connector 24">
            <a:extLst>
              <a:ext uri="{FF2B5EF4-FFF2-40B4-BE49-F238E27FC236}">
                <a16:creationId xmlns:a16="http://schemas.microsoft.com/office/drawing/2014/main" id="{70EF9908-564D-3140-AACA-FD1CA49286D1}"/>
              </a:ext>
            </a:extLst>
          </p:cNvPr>
          <p:cNvCxnSpPr>
            <a:cxnSpLocks/>
          </p:cNvCxnSpPr>
          <p:nvPr/>
        </p:nvCxnSpPr>
        <p:spPr>
          <a:xfrm>
            <a:off x="4254965" y="3108228"/>
            <a:ext cx="440631" cy="1038107"/>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DCC8779-FF0A-084C-8852-EB5CD5A2E340}"/>
              </a:ext>
            </a:extLst>
          </p:cNvPr>
          <p:cNvCxnSpPr>
            <a:cxnSpLocks/>
          </p:cNvCxnSpPr>
          <p:nvPr/>
        </p:nvCxnSpPr>
        <p:spPr>
          <a:xfrm>
            <a:off x="3722121" y="5194400"/>
            <a:ext cx="97347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7" name="Picture 6" descr="Free Bucket Clipart Png, Download Free Bucket Clipart Png png images, Free  ClipArts on Clipart Library">
            <a:extLst>
              <a:ext uri="{FF2B5EF4-FFF2-40B4-BE49-F238E27FC236}">
                <a16:creationId xmlns:a16="http://schemas.microsoft.com/office/drawing/2014/main" id="{78274B00-A5E1-93AE-1FB6-61F93C903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713" y="3393974"/>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Free Bucket Clipart Png, Download Free Bucket Clipart Png png images, Free  ClipArts on Clipart Library">
            <a:extLst>
              <a:ext uri="{FF2B5EF4-FFF2-40B4-BE49-F238E27FC236}">
                <a16:creationId xmlns:a16="http://schemas.microsoft.com/office/drawing/2014/main" id="{0AD14511-1B31-EA6F-8467-0CF908181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5756" y="2451505"/>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Free Bucket Clipart Png, Download Free Bucket Clipart Png png images, Free  ClipArts on Clipart Library">
            <a:extLst>
              <a:ext uri="{FF2B5EF4-FFF2-40B4-BE49-F238E27FC236}">
                <a16:creationId xmlns:a16="http://schemas.microsoft.com/office/drawing/2014/main" id="{9EFE2FB4-EAAB-D4B5-4E9E-562BDB0C9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9799" y="1654629"/>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63B1DD52-F980-6B9F-3F86-8A7921A73F48}"/>
              </a:ext>
            </a:extLst>
          </p:cNvPr>
          <p:cNvSpPr txBox="1"/>
          <p:nvPr/>
        </p:nvSpPr>
        <p:spPr>
          <a:xfrm>
            <a:off x="5736767" y="1654629"/>
            <a:ext cx="1061124" cy="369332"/>
          </a:xfrm>
          <a:prstGeom prst="rect">
            <a:avLst/>
          </a:prstGeom>
          <a:noFill/>
        </p:spPr>
        <p:txBody>
          <a:bodyPr wrap="square" rtlCol="0">
            <a:spAutoFit/>
          </a:bodyPr>
          <a:lstStyle/>
          <a:p>
            <a:r>
              <a:rPr lang="en-US" b="1" dirty="0"/>
              <a:t>Paycheck</a:t>
            </a:r>
          </a:p>
        </p:txBody>
      </p:sp>
      <p:cxnSp>
        <p:nvCxnSpPr>
          <p:cNvPr id="39" name="Straight Arrow Connector 38">
            <a:extLst>
              <a:ext uri="{FF2B5EF4-FFF2-40B4-BE49-F238E27FC236}">
                <a16:creationId xmlns:a16="http://schemas.microsoft.com/office/drawing/2014/main" id="{B4B20258-FFF2-4CFB-102E-3E5D17A07FD4}"/>
              </a:ext>
            </a:extLst>
          </p:cNvPr>
          <p:cNvCxnSpPr>
            <a:cxnSpLocks/>
          </p:cNvCxnSpPr>
          <p:nvPr/>
        </p:nvCxnSpPr>
        <p:spPr>
          <a:xfrm>
            <a:off x="6351773" y="2043518"/>
            <a:ext cx="927093" cy="1385482"/>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5768479-1CF0-23EB-C966-EAAFCD66A5E8}"/>
              </a:ext>
            </a:extLst>
          </p:cNvPr>
          <p:cNvCxnSpPr>
            <a:cxnSpLocks/>
          </p:cNvCxnSpPr>
          <p:nvPr/>
        </p:nvCxnSpPr>
        <p:spPr>
          <a:xfrm>
            <a:off x="6683180" y="2023961"/>
            <a:ext cx="1817562" cy="984724"/>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9DE561D-A48B-CFE4-45EC-70EEB8E71E43}"/>
              </a:ext>
            </a:extLst>
          </p:cNvPr>
          <p:cNvCxnSpPr>
            <a:cxnSpLocks/>
          </p:cNvCxnSpPr>
          <p:nvPr/>
        </p:nvCxnSpPr>
        <p:spPr>
          <a:xfrm>
            <a:off x="6939751" y="1884698"/>
            <a:ext cx="2931362" cy="410385"/>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BB466C1-9976-30F8-9F9B-ED9C0C62857D}"/>
              </a:ext>
            </a:extLst>
          </p:cNvPr>
          <p:cNvSpPr txBox="1"/>
          <p:nvPr/>
        </p:nvSpPr>
        <p:spPr>
          <a:xfrm>
            <a:off x="6034201" y="2842703"/>
            <a:ext cx="791694" cy="369332"/>
          </a:xfrm>
          <a:prstGeom prst="rect">
            <a:avLst/>
          </a:prstGeom>
          <a:noFill/>
        </p:spPr>
        <p:txBody>
          <a:bodyPr wrap="square" rtlCol="0">
            <a:spAutoFit/>
          </a:bodyPr>
          <a:lstStyle/>
          <a:p>
            <a:pPr algn="ctr"/>
            <a:r>
              <a:rPr lang="en-US" b="1" dirty="0"/>
              <a:t>$50</a:t>
            </a:r>
          </a:p>
        </p:txBody>
      </p:sp>
      <p:sp>
        <p:nvSpPr>
          <p:cNvPr id="43" name="TextBox 42">
            <a:extLst>
              <a:ext uri="{FF2B5EF4-FFF2-40B4-BE49-F238E27FC236}">
                <a16:creationId xmlns:a16="http://schemas.microsoft.com/office/drawing/2014/main" id="{31129F89-5D63-0AA3-7407-9F9ABEE811F5}"/>
              </a:ext>
            </a:extLst>
          </p:cNvPr>
          <p:cNvSpPr txBox="1"/>
          <p:nvPr/>
        </p:nvSpPr>
        <p:spPr>
          <a:xfrm>
            <a:off x="7069548" y="2602876"/>
            <a:ext cx="791694" cy="369332"/>
          </a:xfrm>
          <a:prstGeom prst="rect">
            <a:avLst/>
          </a:prstGeom>
          <a:noFill/>
        </p:spPr>
        <p:txBody>
          <a:bodyPr wrap="square" rtlCol="0">
            <a:spAutoFit/>
          </a:bodyPr>
          <a:lstStyle/>
          <a:p>
            <a:pPr algn="ctr"/>
            <a:r>
              <a:rPr lang="en-US" b="1" dirty="0"/>
              <a:t>$100</a:t>
            </a:r>
          </a:p>
        </p:txBody>
      </p:sp>
      <p:sp>
        <p:nvSpPr>
          <p:cNvPr id="44" name="TextBox 43">
            <a:extLst>
              <a:ext uri="{FF2B5EF4-FFF2-40B4-BE49-F238E27FC236}">
                <a16:creationId xmlns:a16="http://schemas.microsoft.com/office/drawing/2014/main" id="{16CD91AE-1856-CF78-ABCC-D8536932EEAA}"/>
              </a:ext>
            </a:extLst>
          </p:cNvPr>
          <p:cNvSpPr txBox="1"/>
          <p:nvPr/>
        </p:nvSpPr>
        <p:spPr>
          <a:xfrm>
            <a:off x="7961713" y="2141628"/>
            <a:ext cx="791694" cy="369332"/>
          </a:xfrm>
          <a:prstGeom prst="rect">
            <a:avLst/>
          </a:prstGeom>
          <a:noFill/>
        </p:spPr>
        <p:txBody>
          <a:bodyPr wrap="square" rtlCol="0">
            <a:spAutoFit/>
          </a:bodyPr>
          <a:lstStyle/>
          <a:p>
            <a:pPr algn="ctr"/>
            <a:r>
              <a:rPr lang="en-US" b="1" dirty="0"/>
              <a:t>$200</a:t>
            </a:r>
          </a:p>
        </p:txBody>
      </p:sp>
      <p:sp>
        <p:nvSpPr>
          <p:cNvPr id="45" name="TextBox 44">
            <a:extLst>
              <a:ext uri="{FF2B5EF4-FFF2-40B4-BE49-F238E27FC236}">
                <a16:creationId xmlns:a16="http://schemas.microsoft.com/office/drawing/2014/main" id="{83C22A98-2AA4-32E7-36A3-5A80E4D813CC}"/>
              </a:ext>
            </a:extLst>
          </p:cNvPr>
          <p:cNvSpPr txBox="1"/>
          <p:nvPr/>
        </p:nvSpPr>
        <p:spPr>
          <a:xfrm>
            <a:off x="7195136" y="4810207"/>
            <a:ext cx="1332212" cy="923330"/>
          </a:xfrm>
          <a:prstGeom prst="rect">
            <a:avLst/>
          </a:prstGeom>
          <a:noFill/>
        </p:spPr>
        <p:txBody>
          <a:bodyPr wrap="square" rtlCol="0">
            <a:spAutoFit/>
          </a:bodyPr>
          <a:lstStyle/>
          <a:p>
            <a:pPr algn="ctr"/>
            <a:r>
              <a:rPr lang="en-US" b="1" dirty="0"/>
              <a:t>Savings Account #1:</a:t>
            </a:r>
          </a:p>
          <a:p>
            <a:pPr algn="ctr"/>
            <a:r>
              <a:rPr lang="en-US" b="1" dirty="0">
                <a:solidFill>
                  <a:srgbClr val="006600"/>
                </a:solidFill>
              </a:rPr>
              <a:t>VACATION</a:t>
            </a:r>
          </a:p>
        </p:txBody>
      </p:sp>
      <p:sp>
        <p:nvSpPr>
          <p:cNvPr id="46" name="TextBox 45">
            <a:extLst>
              <a:ext uri="{FF2B5EF4-FFF2-40B4-BE49-F238E27FC236}">
                <a16:creationId xmlns:a16="http://schemas.microsoft.com/office/drawing/2014/main" id="{F9E30DFD-C022-8D3E-42B7-92C2BB6A94D4}"/>
              </a:ext>
            </a:extLst>
          </p:cNvPr>
          <p:cNvSpPr txBox="1"/>
          <p:nvPr/>
        </p:nvSpPr>
        <p:spPr>
          <a:xfrm>
            <a:off x="8669850" y="3885376"/>
            <a:ext cx="1332212" cy="923330"/>
          </a:xfrm>
          <a:prstGeom prst="rect">
            <a:avLst/>
          </a:prstGeom>
          <a:noFill/>
        </p:spPr>
        <p:txBody>
          <a:bodyPr wrap="square" rtlCol="0">
            <a:spAutoFit/>
          </a:bodyPr>
          <a:lstStyle/>
          <a:p>
            <a:pPr algn="ctr"/>
            <a:r>
              <a:rPr lang="en-US" b="1" dirty="0"/>
              <a:t>Savings Account #2:</a:t>
            </a:r>
          </a:p>
          <a:p>
            <a:pPr algn="ctr"/>
            <a:r>
              <a:rPr lang="en-US" b="1" dirty="0">
                <a:solidFill>
                  <a:srgbClr val="C00000"/>
                </a:solidFill>
              </a:rPr>
              <a:t>NEW CAR</a:t>
            </a:r>
          </a:p>
        </p:txBody>
      </p:sp>
      <p:sp>
        <p:nvSpPr>
          <p:cNvPr id="47" name="TextBox 46">
            <a:extLst>
              <a:ext uri="{FF2B5EF4-FFF2-40B4-BE49-F238E27FC236}">
                <a16:creationId xmlns:a16="http://schemas.microsoft.com/office/drawing/2014/main" id="{98A2861B-8094-6A0F-8326-195757717C4F}"/>
              </a:ext>
            </a:extLst>
          </p:cNvPr>
          <p:cNvSpPr txBox="1"/>
          <p:nvPr/>
        </p:nvSpPr>
        <p:spPr>
          <a:xfrm>
            <a:off x="10165714" y="3110817"/>
            <a:ext cx="1332212" cy="1200329"/>
          </a:xfrm>
          <a:prstGeom prst="rect">
            <a:avLst/>
          </a:prstGeom>
          <a:noFill/>
        </p:spPr>
        <p:txBody>
          <a:bodyPr wrap="square" rtlCol="0">
            <a:spAutoFit/>
          </a:bodyPr>
          <a:lstStyle/>
          <a:p>
            <a:pPr algn="ctr"/>
            <a:r>
              <a:rPr lang="en-US" b="1" dirty="0"/>
              <a:t>Savings Account #3:</a:t>
            </a:r>
          </a:p>
          <a:p>
            <a:pPr algn="ctr"/>
            <a:r>
              <a:rPr lang="en-US" b="1" dirty="0">
                <a:solidFill>
                  <a:srgbClr val="0000CC"/>
                </a:solidFill>
              </a:rPr>
              <a:t>NEW HOUSE</a:t>
            </a:r>
          </a:p>
        </p:txBody>
      </p:sp>
      <p:sp>
        <p:nvSpPr>
          <p:cNvPr id="4" name="Rectangle 2">
            <a:extLst>
              <a:ext uri="{FF2B5EF4-FFF2-40B4-BE49-F238E27FC236}">
                <a16:creationId xmlns:a16="http://schemas.microsoft.com/office/drawing/2014/main" id="{D9768251-CBD5-13BD-E9C9-3CA877289D83}"/>
              </a:ext>
            </a:extLst>
          </p:cNvPr>
          <p:cNvSpPr txBox="1">
            <a:spLocks noChangeArrowheads="1"/>
          </p:cNvSpPr>
          <p:nvPr/>
        </p:nvSpPr>
        <p:spPr bwMode="auto">
          <a:xfrm>
            <a:off x="838200" y="594741"/>
            <a:ext cx="10670628" cy="604418"/>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Calibri" panose="020F0502020204030204" pitchFamily="34" charset="0"/>
                <a:cs typeface="Calibri" panose="020F0502020204030204" pitchFamily="34" charset="0"/>
              </a:rPr>
              <a:t>Set up separate savings accounts for each savings goal. </a:t>
            </a:r>
          </a:p>
        </p:txBody>
      </p:sp>
    </p:spTree>
    <p:extLst>
      <p:ext uri="{BB962C8B-B14F-4D97-AF65-F5344CB8AC3E}">
        <p14:creationId xmlns:p14="http://schemas.microsoft.com/office/powerpoint/2010/main" val="34611840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A507C9-E2C6-E043-82FB-E1908124782E}"/>
              </a:ext>
            </a:extLst>
          </p:cNvPr>
          <p:cNvSpPr txBox="1"/>
          <p:nvPr/>
        </p:nvSpPr>
        <p:spPr>
          <a:xfrm>
            <a:off x="1428627" y="2817378"/>
            <a:ext cx="2101171" cy="3139321"/>
          </a:xfrm>
          <a:prstGeom prst="rect">
            <a:avLst/>
          </a:prstGeom>
          <a:noFill/>
        </p:spPr>
        <p:txBody>
          <a:bodyPr wrap="square" rtlCol="0">
            <a:spAutoFit/>
          </a:bodyPr>
          <a:lstStyle/>
          <a:p>
            <a:pPr algn="ctr"/>
            <a:r>
              <a:rPr lang="en-US" b="1" dirty="0">
                <a:solidFill>
                  <a:srgbClr val="006600"/>
                </a:solidFill>
              </a:rPr>
              <a:t>Checking &amp; Transaction Account</a:t>
            </a: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r>
              <a:rPr lang="en-US" b="1" dirty="0">
                <a:solidFill>
                  <a:srgbClr val="006600"/>
                </a:solidFill>
              </a:rPr>
              <a:t>No risk, </a:t>
            </a:r>
            <a:br>
              <a:rPr lang="en-US" b="1" dirty="0">
                <a:solidFill>
                  <a:srgbClr val="006600"/>
                </a:solidFill>
              </a:rPr>
            </a:br>
            <a:r>
              <a:rPr lang="en-US" b="1" dirty="0">
                <a:solidFill>
                  <a:srgbClr val="006600"/>
                </a:solidFill>
              </a:rPr>
              <a:t>0.0% return, </a:t>
            </a:r>
            <a:br>
              <a:rPr lang="en-US" b="1" dirty="0">
                <a:solidFill>
                  <a:srgbClr val="006600"/>
                </a:solidFill>
              </a:rPr>
            </a:br>
            <a:r>
              <a:rPr lang="en-US" b="1" dirty="0">
                <a:solidFill>
                  <a:srgbClr val="006600"/>
                </a:solidFill>
              </a:rPr>
              <a:t>all cash</a:t>
            </a:r>
          </a:p>
        </p:txBody>
      </p:sp>
      <p:sp>
        <p:nvSpPr>
          <p:cNvPr id="28" name="TextBox 27">
            <a:extLst>
              <a:ext uri="{FF2B5EF4-FFF2-40B4-BE49-F238E27FC236}">
                <a16:creationId xmlns:a16="http://schemas.microsoft.com/office/drawing/2014/main" id="{82FCF14A-BFEF-CE46-888D-F865E575D6A5}"/>
              </a:ext>
            </a:extLst>
          </p:cNvPr>
          <p:cNvSpPr txBox="1"/>
          <p:nvPr/>
        </p:nvSpPr>
        <p:spPr>
          <a:xfrm>
            <a:off x="3885398" y="2771847"/>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79" y="345708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A8D148D0-F20D-CF44-ACEC-F226A9998768}"/>
              </a:ext>
            </a:extLst>
          </p:cNvPr>
          <p:cNvSpPr txBox="1">
            <a:spLocks/>
          </p:cNvSpPr>
          <p:nvPr/>
        </p:nvSpPr>
        <p:spPr>
          <a:xfrm>
            <a:off x="704527" y="1268127"/>
            <a:ext cx="10804301" cy="1630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Why does this work?</a:t>
            </a:r>
          </a:p>
          <a:p>
            <a:pPr marL="0" indent="0" algn="ctr">
              <a:buNone/>
            </a:pPr>
            <a:endParaRPr lang="en-US" sz="1200" b="1" i="1" dirty="0">
              <a:solidFill>
                <a:srgbClr val="C00000"/>
              </a:solidFill>
            </a:endParaRPr>
          </a:p>
          <a:p>
            <a:pPr algn="ctr"/>
            <a:r>
              <a:rPr lang="en-US" dirty="0"/>
              <a:t>Because it allows us to align different goals with different accounts.</a:t>
            </a:r>
          </a:p>
        </p:txBody>
      </p:sp>
      <p:pic>
        <p:nvPicPr>
          <p:cNvPr id="27" name="Picture 6" descr="Free Bucket Clipart Png, Download Free Bucket Clipart Png png images, Free  ClipArts on Clipart Library">
            <a:extLst>
              <a:ext uri="{FF2B5EF4-FFF2-40B4-BE49-F238E27FC236}">
                <a16:creationId xmlns:a16="http://schemas.microsoft.com/office/drawing/2014/main" id="{BEB482FF-3BF6-F541-AEA4-1DD01AD7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961" y="345708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458F007-C179-BC4F-8CC8-306DD65D1B55}"/>
              </a:ext>
            </a:extLst>
          </p:cNvPr>
          <p:cNvSpPr txBox="1"/>
          <p:nvPr/>
        </p:nvSpPr>
        <p:spPr>
          <a:xfrm>
            <a:off x="6405743" y="2769995"/>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sp>
        <p:nvSpPr>
          <p:cNvPr id="36" name="TextBox 35">
            <a:extLst>
              <a:ext uri="{FF2B5EF4-FFF2-40B4-BE49-F238E27FC236}">
                <a16:creationId xmlns:a16="http://schemas.microsoft.com/office/drawing/2014/main" id="{FC2C7CBE-2E3E-254E-849A-3B3A6F32AFEB}"/>
              </a:ext>
            </a:extLst>
          </p:cNvPr>
          <p:cNvSpPr txBox="1"/>
          <p:nvPr/>
        </p:nvSpPr>
        <p:spPr>
          <a:xfrm>
            <a:off x="8720259" y="2764303"/>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39" name="Picture 6" descr="Free Bucket Clipart Png, Download Free Bucket Clipart Png png images, Free  ClipArts on Clipart Library">
            <a:extLst>
              <a:ext uri="{FF2B5EF4-FFF2-40B4-BE49-F238E27FC236}">
                <a16:creationId xmlns:a16="http://schemas.microsoft.com/office/drawing/2014/main" id="{40B87571-5D74-AC45-B108-1A949BC8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047" y="3469611"/>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0" y="345708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a:extLst>
              <a:ext uri="{FF2B5EF4-FFF2-40B4-BE49-F238E27FC236}">
                <a16:creationId xmlns:a16="http://schemas.microsoft.com/office/drawing/2014/main" id="{E1860F50-1B9D-3751-05D4-88FC0E7FC563}"/>
              </a:ext>
            </a:extLst>
          </p:cNvPr>
          <p:cNvSpPr txBox="1">
            <a:spLocks noChangeArrowheads="1"/>
          </p:cNvSpPr>
          <p:nvPr/>
        </p:nvSpPr>
        <p:spPr bwMode="auto">
          <a:xfrm>
            <a:off x="838200" y="594741"/>
            <a:ext cx="10670628" cy="604418"/>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Calibri" panose="020F0502020204030204" pitchFamily="34" charset="0"/>
                <a:cs typeface="Calibri" panose="020F0502020204030204" pitchFamily="34" charset="0"/>
              </a:rPr>
              <a:t>Set up separate savings accounts for each savings goal. </a:t>
            </a:r>
          </a:p>
        </p:txBody>
      </p:sp>
    </p:spTree>
    <p:extLst>
      <p:ext uri="{BB962C8B-B14F-4D97-AF65-F5344CB8AC3E}">
        <p14:creationId xmlns:p14="http://schemas.microsoft.com/office/powerpoint/2010/main" val="2639652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indent="-457200">
              <a:buFont typeface="+mj-lt"/>
              <a:buAutoNum type="arabicPeriod" startAt="3"/>
            </a:pPr>
            <a:r>
              <a:rPr lang="en-US" sz="2400" b="1" dirty="0">
                <a:solidFill>
                  <a:srgbClr val="2D2D83"/>
                </a:solidFill>
                <a:sym typeface="Wingdings" pitchFamily="2" charset="2"/>
              </a:rPr>
              <a:t>Create financial plans for the entire family and for each member of the family.</a:t>
            </a:r>
          </a:p>
          <a:p>
            <a:pPr lvl="1"/>
            <a:r>
              <a:rPr lang="en-US" sz="1800" b="1" dirty="0">
                <a:solidFill>
                  <a:srgbClr val="2D2D83"/>
                </a:solidFill>
                <a:sym typeface="Wingdings" pitchFamily="2" charset="2"/>
              </a:rPr>
              <a:t>What are you investing for?</a:t>
            </a:r>
          </a:p>
          <a:p>
            <a:pPr lvl="2"/>
            <a:r>
              <a:rPr lang="en-US" sz="1600" dirty="0">
                <a:solidFill>
                  <a:srgbClr val="2D2D83"/>
                </a:solidFill>
                <a:sym typeface="Wingdings" pitchFamily="2" charset="2"/>
              </a:rPr>
              <a:t>Set up 529 or Coverdell Education Savings Accounts for each child as soon as they have a SSN (or before).</a:t>
            </a:r>
          </a:p>
          <a:p>
            <a:pPr lvl="2"/>
            <a:r>
              <a:rPr lang="en-US" sz="1600" dirty="0">
                <a:solidFill>
                  <a:srgbClr val="2D2D83"/>
                </a:solidFill>
                <a:sym typeface="Wingdings" pitchFamily="2" charset="2"/>
              </a:rPr>
              <a:t>Set up retirement accounts for each family member.</a:t>
            </a:r>
          </a:p>
          <a:p>
            <a:pPr lvl="2"/>
            <a:r>
              <a:rPr lang="en-US" sz="1600" dirty="0">
                <a:solidFill>
                  <a:srgbClr val="2D2D83"/>
                </a:solidFill>
                <a:sym typeface="Wingdings" pitchFamily="2" charset="2"/>
              </a:rPr>
              <a:t>Make investment decisions a family affair – letting your kids each buy 10 shares of companies they like – Disney or Apple or Coca-Cola – can help them learn about financial planning (and I promise it will not hurt your financial returns much, if at all).</a:t>
            </a:r>
            <a:br>
              <a:rPr lang="en-US" sz="1800" b="1" dirty="0">
                <a:solidFill>
                  <a:srgbClr val="2D2D83"/>
                </a:solidFill>
                <a:sym typeface="Wingdings" pitchFamily="2" charset="2"/>
              </a:rPr>
            </a:br>
            <a:endParaRPr lang="en-US" sz="1800" b="1" dirty="0">
              <a:solidFill>
                <a:srgbClr val="2D2D83"/>
              </a:solidFill>
              <a:sym typeface="Wingdings" pitchFamily="2" charset="2"/>
            </a:endParaRPr>
          </a:p>
          <a:p>
            <a:pPr lvl="1"/>
            <a:r>
              <a:rPr lang="en-US" sz="1800" b="1" dirty="0">
                <a:solidFill>
                  <a:srgbClr val="2D2D83"/>
                </a:solidFill>
                <a:sym typeface="Wingdings" pitchFamily="2" charset="2"/>
              </a:rPr>
              <a:t>Debt Management might be a little trickier…you may not want your children to become involved in family or business debt issues, but you probably will want them to know how to manage debt when the time comes for them to be independent.</a:t>
            </a:r>
          </a:p>
          <a:p>
            <a:pPr lvl="2"/>
            <a:r>
              <a:rPr lang="en-US" sz="1600" dirty="0">
                <a:solidFill>
                  <a:srgbClr val="2D2D83"/>
                </a:solidFill>
                <a:sym typeface="Wingdings" pitchFamily="2" charset="2"/>
              </a:rPr>
              <a:t>Co-signing on a credit card can help children establish a credit history – and for you to teach responsibility.</a:t>
            </a:r>
          </a:p>
          <a:p>
            <a:pPr lvl="2"/>
            <a:r>
              <a:rPr lang="en-US" sz="1600" dirty="0">
                <a:solidFill>
                  <a:srgbClr val="2D2D83"/>
                </a:solidFill>
                <a:sym typeface="Wingdings" pitchFamily="2" charset="2"/>
              </a:rPr>
              <a:t>Involve children in all student loan applications and decisions. </a:t>
            </a:r>
          </a:p>
          <a:p>
            <a:pPr lvl="2"/>
            <a:r>
              <a:rPr lang="en-US" sz="1600" dirty="0">
                <a:solidFill>
                  <a:srgbClr val="2D2D83"/>
                </a:solidFill>
                <a:sym typeface="Wingdings" pitchFamily="2" charset="2"/>
              </a:rPr>
              <a:t>Many adults do not fully understand all of their own debt obligations and agreements…use this as an opportunity for YOU to become and expert in your own affairs in order to give your children their own agency.</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Whole Family</a:t>
            </a:r>
          </a:p>
        </p:txBody>
      </p:sp>
    </p:spTree>
    <p:extLst>
      <p:ext uri="{BB962C8B-B14F-4D97-AF65-F5344CB8AC3E}">
        <p14:creationId xmlns:p14="http://schemas.microsoft.com/office/powerpoint/2010/main" val="1923002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7" dur="500"/>
                                        <p:tgtEl>
                                          <p:spTgt spid="2560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0" dur="500"/>
                                        <p:tgtEl>
                                          <p:spTgt spid="2560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3" dur="500"/>
                                        <p:tgtEl>
                                          <p:spTgt spid="2560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6"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492300"/>
            <a:ext cx="10670628" cy="510310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300" b="1" dirty="0">
                <a:solidFill>
                  <a:schemeClr val="bg1"/>
                </a:solidFill>
                <a:latin typeface="Calibri" panose="020F0502020204030204" pitchFamily="34" charset="0"/>
                <a:cs typeface="Calibri" panose="020F0502020204030204" pitchFamily="34" charset="0"/>
              </a:rPr>
              <a:t>8 Financial Challenges for The Family</a:t>
            </a:r>
          </a:p>
        </p:txBody>
      </p:sp>
    </p:spTree>
    <p:extLst>
      <p:ext uri="{BB962C8B-B14F-4D97-AF65-F5344CB8AC3E}">
        <p14:creationId xmlns:p14="http://schemas.microsoft.com/office/powerpoint/2010/main" val="1127849388"/>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endParaRPr lang="en-US" sz="4000" dirty="0"/>
          </a:p>
          <a:p>
            <a:pPr marL="0" lvl="0" indent="0" algn="ctr">
              <a:buNone/>
            </a:pPr>
            <a:r>
              <a:rPr lang="en-US" sz="4000" dirty="0"/>
              <a:t>For 4 or 5 months each year, track every penny you spend. Every single penny. </a:t>
            </a:r>
            <a:br>
              <a:rPr lang="en-US" sz="4000" dirty="0"/>
            </a:br>
            <a:br>
              <a:rPr lang="en-US" sz="4000" dirty="0"/>
            </a:br>
            <a:r>
              <a:rPr lang="en-US" sz="2000" dirty="0"/>
              <a:t>And do this old school – with a pen and paper (or not-so-old school with Excel). Do not use financial software like Quicken or </a:t>
            </a:r>
            <a:r>
              <a:rPr lang="en-US" sz="2000" dirty="0" err="1"/>
              <a:t>Quickbooks</a:t>
            </a:r>
            <a:r>
              <a:rPr lang="en-US" sz="2000" dirty="0"/>
              <a:t> and do not rely on your bank debit or credit card statement. </a:t>
            </a:r>
          </a:p>
          <a:p>
            <a:pPr marL="0" lvl="0" indent="0" algn="ctr">
              <a:buNone/>
            </a:pPr>
            <a:r>
              <a:rPr lang="en-US" sz="2000" dirty="0"/>
              <a:t>Identify your non-discretionary and discretionary expenses. </a:t>
            </a:r>
          </a:p>
          <a:p>
            <a:pPr marL="0" lvl="0" indent="0" algn="ctr">
              <a:buNone/>
            </a:pPr>
            <a:r>
              <a:rPr lang="en-US" sz="2000" dirty="0"/>
              <a:t> Are you spending more or less than you want? Where are the pain points? Do you notice any trends. Do you notice any emotion-driven purchases? Are all expenses aligned with your goals?</a:t>
            </a:r>
            <a:br>
              <a:rPr lang="en-US" sz="2000" dirty="0"/>
            </a:br>
            <a:br>
              <a:rPr lang="en-US" sz="2000" dirty="0"/>
            </a:br>
            <a:r>
              <a:rPr lang="en-US" sz="2000" dirty="0"/>
              <a:t>And now that you’ve seen this, can you do anything about it – can you change your behavior?</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#1</a:t>
            </a:r>
          </a:p>
        </p:txBody>
      </p:sp>
    </p:spTree>
    <p:extLst>
      <p:ext uri="{BB962C8B-B14F-4D97-AF65-F5344CB8AC3E}">
        <p14:creationId xmlns:p14="http://schemas.microsoft.com/office/powerpoint/2010/main" val="3215674197"/>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1"/>
            <a:ext cx="10515600" cy="4702801"/>
          </a:xfrm>
        </p:spPr>
        <p:txBody>
          <a:bodyPr>
            <a:normAutofit fontScale="92500"/>
          </a:bodyPr>
          <a:lstStyle/>
          <a:p>
            <a:pPr marL="0" lvl="0" indent="0" algn="ctr">
              <a:buNone/>
            </a:pPr>
            <a:endParaRPr lang="en-US" sz="4000" dirty="0">
              <a:solidFill>
                <a:srgbClr val="006600"/>
              </a:solidFill>
            </a:endParaRPr>
          </a:p>
          <a:p>
            <a:pPr marL="0" lvl="0" indent="0" algn="ctr">
              <a:buNone/>
            </a:pPr>
            <a:r>
              <a:rPr lang="en-US" sz="4700" dirty="0">
                <a:solidFill>
                  <a:srgbClr val="006600"/>
                </a:solidFill>
              </a:rPr>
              <a:t>As soon as you get each paycheck, or on the 1st day of each month, explicitly save a certain amount. Maybe it’s 20% or maybe it’s $25. </a:t>
            </a:r>
          </a:p>
          <a:p>
            <a:pPr marL="0" lvl="0" indent="0" algn="ctr">
              <a:buNone/>
            </a:pPr>
            <a:endParaRPr lang="en-US" sz="4000" dirty="0">
              <a:solidFill>
                <a:srgbClr val="006600"/>
              </a:solidFill>
            </a:endParaRPr>
          </a:p>
          <a:p>
            <a:pPr marL="0" lvl="0" indent="0" algn="ctr">
              <a:buNone/>
            </a:pPr>
            <a:r>
              <a:rPr lang="en-US" sz="2400" dirty="0">
                <a:solidFill>
                  <a:srgbClr val="006600"/>
                </a:solidFill>
              </a:rPr>
              <a:t>And, if possible, allocate savings amounts to different accounts and different goals. </a:t>
            </a:r>
          </a:p>
          <a:p>
            <a:pPr marL="0" lvl="0" indent="0" algn="ctr">
              <a:buNone/>
            </a:pPr>
            <a:r>
              <a:rPr lang="en-US" sz="2400" dirty="0">
                <a:solidFill>
                  <a:srgbClr val="006600"/>
                </a:solidFill>
              </a:rPr>
              <a:t>The goal is to get in the habit of paying yourself first and investing in your children’s future first. The behavior is the key. Prioritizing the habit will lead to success.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#2</a:t>
            </a:r>
          </a:p>
        </p:txBody>
      </p:sp>
    </p:spTree>
    <p:extLst>
      <p:ext uri="{BB962C8B-B14F-4D97-AF65-F5344CB8AC3E}">
        <p14:creationId xmlns:p14="http://schemas.microsoft.com/office/powerpoint/2010/main" val="2806669862"/>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endParaRPr lang="en-US" sz="4700" dirty="0"/>
          </a:p>
          <a:p>
            <a:pPr marL="0" lvl="0" indent="0" algn="ctr">
              <a:buNone/>
            </a:pPr>
            <a:r>
              <a:rPr lang="en-US" sz="4700" dirty="0"/>
              <a:t>Make saving a game. </a:t>
            </a:r>
          </a:p>
          <a:p>
            <a:pPr marL="0" lvl="0" indent="0" algn="ctr">
              <a:buNone/>
            </a:pPr>
            <a:endParaRPr lang="en-US" sz="4000" dirty="0"/>
          </a:p>
          <a:p>
            <a:pPr marL="0" lvl="0" indent="0" algn="ctr">
              <a:buNone/>
            </a:pPr>
            <a:r>
              <a:rPr lang="en-US" sz="2400" dirty="0"/>
              <a:t>After saving 20% or $25 on the first day of the month, set a goal to save even more during the rest of the month. Maybe you set the goal of saving another $50. If you manage to save $150 instead of $50, celebrate your success by taking the additional $100 and using some of it to treat yourself. Maybe it’s a family dinner or amusement park – and then take what’s leftover from this treat and put it towards savings.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#3</a:t>
            </a:r>
          </a:p>
        </p:txBody>
      </p:sp>
    </p:spTree>
    <p:extLst>
      <p:ext uri="{BB962C8B-B14F-4D97-AF65-F5344CB8AC3E}">
        <p14:creationId xmlns:p14="http://schemas.microsoft.com/office/powerpoint/2010/main" val="31482994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BCCF6-E6DB-0BB7-B3CD-5FD6443A219D}"/>
              </a:ext>
            </a:extLst>
          </p:cNvPr>
          <p:cNvPicPr>
            <a:picLocks noChangeAspect="1"/>
          </p:cNvPicPr>
          <p:nvPr/>
        </p:nvPicPr>
        <p:blipFill>
          <a:blip r:embed="rId2"/>
          <a:stretch>
            <a:fillRect/>
          </a:stretch>
        </p:blipFill>
        <p:spPr>
          <a:xfrm>
            <a:off x="1448328" y="193731"/>
            <a:ext cx="6236266" cy="1450429"/>
          </a:xfrm>
          <a:prstGeom prst="rect">
            <a:avLst/>
          </a:prstGeom>
        </p:spPr>
      </p:pic>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3"/>
          <a:stretch>
            <a:fillRect/>
          </a:stretch>
        </p:blipFill>
        <p:spPr>
          <a:xfrm>
            <a:off x="81253" y="5710057"/>
            <a:ext cx="1326174" cy="1087549"/>
          </a:xfrm>
          <a:prstGeom prst="rect">
            <a:avLst/>
          </a:prstGeom>
        </p:spPr>
      </p:pic>
      <p:pic>
        <p:nvPicPr>
          <p:cNvPr id="4" name="Picture 3">
            <a:extLst>
              <a:ext uri="{FF2B5EF4-FFF2-40B4-BE49-F238E27FC236}">
                <a16:creationId xmlns:a16="http://schemas.microsoft.com/office/drawing/2014/main" id="{B6F747DC-9B42-8312-1F84-0B2C7EA8A901}"/>
              </a:ext>
            </a:extLst>
          </p:cNvPr>
          <p:cNvPicPr>
            <a:picLocks noChangeAspect="1"/>
          </p:cNvPicPr>
          <p:nvPr/>
        </p:nvPicPr>
        <p:blipFill>
          <a:blip r:embed="rId4"/>
          <a:stretch>
            <a:fillRect/>
          </a:stretch>
        </p:blipFill>
        <p:spPr>
          <a:xfrm>
            <a:off x="2521917" y="1799670"/>
            <a:ext cx="7148166" cy="4914873"/>
          </a:xfrm>
          <a:prstGeom prst="rect">
            <a:avLst/>
          </a:prstGeom>
        </p:spPr>
      </p:pic>
      <p:sp>
        <p:nvSpPr>
          <p:cNvPr id="6" name="Rectangle 5">
            <a:extLst>
              <a:ext uri="{FF2B5EF4-FFF2-40B4-BE49-F238E27FC236}">
                <a16:creationId xmlns:a16="http://schemas.microsoft.com/office/drawing/2014/main" id="{39A2E091-8F85-F9F5-7879-9F63976BBA91}"/>
              </a:ext>
            </a:extLst>
          </p:cNvPr>
          <p:cNvSpPr/>
          <p:nvPr/>
        </p:nvSpPr>
        <p:spPr>
          <a:xfrm>
            <a:off x="6373052" y="1644160"/>
            <a:ext cx="2655891" cy="772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5670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r>
              <a:rPr lang="en-US" sz="4700" b="1" u="sng" dirty="0">
                <a:solidFill>
                  <a:srgbClr val="C00000"/>
                </a:solidFill>
              </a:rPr>
              <a:t>CHALLENGE #3 - Alternative</a:t>
            </a:r>
          </a:p>
          <a:p>
            <a:pPr marL="0" lvl="0" indent="0" algn="ctr">
              <a:buNone/>
            </a:pPr>
            <a:endParaRPr lang="en-US" sz="4000" dirty="0">
              <a:solidFill>
                <a:srgbClr val="C00000"/>
              </a:solidFill>
            </a:endParaRPr>
          </a:p>
          <a:p>
            <a:pPr marL="0" lvl="0" indent="0" algn="ctr">
              <a:buNone/>
            </a:pPr>
            <a:r>
              <a:rPr lang="en-US" sz="2400" dirty="0">
                <a:solidFill>
                  <a:srgbClr val="C00000"/>
                </a:solidFill>
              </a:rPr>
              <a:t>Anytime you treat yourself to a purchase over a certain amount, set aside ½ of the amount amount of the purchase to give to charity…if that’s one of your goals. </a:t>
            </a:r>
            <a:br>
              <a:rPr lang="en-US" sz="2400" dirty="0">
                <a:solidFill>
                  <a:srgbClr val="C00000"/>
                </a:solidFill>
              </a:rPr>
            </a:br>
            <a:endParaRPr lang="en-US" sz="2400" dirty="0">
              <a:solidFill>
                <a:srgbClr val="C00000"/>
              </a:solidFill>
            </a:endParaRPr>
          </a:p>
          <a:p>
            <a:pPr marL="0" lvl="0" indent="0" algn="ctr">
              <a:buNone/>
            </a:pPr>
            <a:r>
              <a:rPr lang="en-US" sz="2400" dirty="0">
                <a:solidFill>
                  <a:srgbClr val="C00000"/>
                </a:solidFill>
              </a:rPr>
              <a:t>For me, it’s $200. </a:t>
            </a:r>
          </a:p>
          <a:p>
            <a:pPr marL="0" lvl="0" indent="0" algn="ctr">
              <a:buNone/>
            </a:pPr>
            <a:r>
              <a:rPr lang="en-US" sz="2400" dirty="0">
                <a:solidFill>
                  <a:srgbClr val="C00000"/>
                </a:solidFill>
              </a:rPr>
              <a:t>If I buy anything over $200 – except food or rent – I immediately set aside ½ of the amount to give to charity. I do not donate the money immediately, but I may pool it over several months to be able to give a bigger donation.</a:t>
            </a:r>
          </a:p>
        </p:txBody>
      </p:sp>
      <p:sp>
        <p:nvSpPr>
          <p:cNvPr id="2" name="Rectangle 2">
            <a:extLst>
              <a:ext uri="{FF2B5EF4-FFF2-40B4-BE49-F238E27FC236}">
                <a16:creationId xmlns:a16="http://schemas.microsoft.com/office/drawing/2014/main" id="{A44A9948-B778-F116-3D37-671D58E86F99}"/>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#3</a:t>
            </a:r>
          </a:p>
        </p:txBody>
      </p:sp>
    </p:spTree>
    <p:extLst>
      <p:ext uri="{BB962C8B-B14F-4D97-AF65-F5344CB8AC3E}">
        <p14:creationId xmlns:p14="http://schemas.microsoft.com/office/powerpoint/2010/main" val="810311874"/>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endParaRPr lang="en-US" sz="4000" dirty="0">
              <a:solidFill>
                <a:srgbClr val="0000CC"/>
              </a:solidFill>
            </a:endParaRPr>
          </a:p>
          <a:p>
            <a:pPr marL="0" lvl="0" indent="0" algn="ctr">
              <a:buNone/>
            </a:pPr>
            <a:r>
              <a:rPr lang="en-US" sz="4000" dirty="0">
                <a:solidFill>
                  <a:srgbClr val="006600"/>
                </a:solidFill>
              </a:rPr>
              <a:t>Check your credit score. </a:t>
            </a:r>
            <a:br>
              <a:rPr lang="en-US" sz="4000" dirty="0">
                <a:solidFill>
                  <a:srgbClr val="006600"/>
                </a:solidFill>
              </a:rPr>
            </a:br>
            <a:r>
              <a:rPr lang="en-US" sz="4000" dirty="0">
                <a:solidFill>
                  <a:srgbClr val="006600"/>
                </a:solidFill>
              </a:rPr>
              <a:t>And study your credit report. </a:t>
            </a:r>
          </a:p>
          <a:p>
            <a:pPr marL="0" lvl="0" indent="0" algn="ctr">
              <a:buNone/>
            </a:pPr>
            <a:endParaRPr lang="en-US" sz="4000" dirty="0">
              <a:solidFill>
                <a:srgbClr val="006600"/>
              </a:solidFill>
            </a:endParaRPr>
          </a:p>
          <a:p>
            <a:pPr marL="0" lvl="0" indent="0" algn="ctr">
              <a:buNone/>
            </a:pPr>
            <a:r>
              <a:rPr lang="en-US" sz="2400" dirty="0">
                <a:solidFill>
                  <a:srgbClr val="006600"/>
                </a:solidFill>
              </a:rPr>
              <a:t>You can get a credit report for free from TransUnion, Equifax or Experian. Make sure what’s on the credit report belongs to you. Challenge anything that is wrong. And make a plan to improve your credit score – by cleaning up your credit report or establishing a payment history that will work to your advantage over time.</a:t>
            </a:r>
          </a:p>
        </p:txBody>
      </p:sp>
      <p:sp>
        <p:nvSpPr>
          <p:cNvPr id="2" name="Rectangle 2">
            <a:extLst>
              <a:ext uri="{FF2B5EF4-FFF2-40B4-BE49-F238E27FC236}">
                <a16:creationId xmlns:a16="http://schemas.microsoft.com/office/drawing/2014/main" id="{0C17504D-222E-AFBF-66A1-A60342D9BFD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#4</a:t>
            </a:r>
          </a:p>
        </p:txBody>
      </p:sp>
    </p:spTree>
    <p:extLst>
      <p:ext uri="{BB962C8B-B14F-4D97-AF65-F5344CB8AC3E}">
        <p14:creationId xmlns:p14="http://schemas.microsoft.com/office/powerpoint/2010/main" val="234506280"/>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endParaRPr lang="en-US" sz="4300" dirty="0"/>
          </a:p>
          <a:p>
            <a:pPr marL="0" lvl="0" indent="0" algn="ctr">
              <a:buNone/>
            </a:pPr>
            <a:r>
              <a:rPr lang="en-US" sz="4300" dirty="0"/>
              <a:t>Cancel (at least) one subscription this year. </a:t>
            </a:r>
          </a:p>
          <a:p>
            <a:pPr marL="0" lvl="0" indent="0" algn="ctr">
              <a:buNone/>
            </a:pPr>
            <a:endParaRPr lang="en-US" sz="4000" dirty="0"/>
          </a:p>
          <a:p>
            <a:pPr marL="0" lvl="0" indent="0" algn="ctr">
              <a:buNone/>
            </a:pPr>
            <a:r>
              <a:rPr lang="en-US" sz="2400" dirty="0"/>
              <a:t>Have each child cancel (at least) one subscription this year.</a:t>
            </a:r>
          </a:p>
          <a:p>
            <a:pPr marL="0" lvl="0" indent="0" algn="ctr">
              <a:buNone/>
            </a:pPr>
            <a:r>
              <a:rPr lang="en-US" sz="2400" dirty="0"/>
              <a:t>We all have subscriptions we are not using – or are not getting our money’s worth out of.</a:t>
            </a:r>
          </a:p>
          <a:p>
            <a:pPr marL="0" lvl="0" indent="0" algn="ctr">
              <a:buNone/>
            </a:pPr>
            <a:r>
              <a:rPr lang="en-US" sz="2400" dirty="0"/>
              <a:t>The monthly savings may seem minor - $10 or $20 per subscription. But these amounts will add up – over 12 months, over 2-5 children, over years, across multiple subscriptions. And, again, the key is to develop habits and behaviors for your children in the future.</a:t>
            </a:r>
          </a:p>
        </p:txBody>
      </p:sp>
      <p:sp>
        <p:nvSpPr>
          <p:cNvPr id="2" name="Rectangle 2">
            <a:extLst>
              <a:ext uri="{FF2B5EF4-FFF2-40B4-BE49-F238E27FC236}">
                <a16:creationId xmlns:a16="http://schemas.microsoft.com/office/drawing/2014/main" id="{98E817E3-357E-F080-8F2F-569140F51BE1}"/>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#5</a:t>
            </a:r>
          </a:p>
        </p:txBody>
      </p:sp>
    </p:spTree>
    <p:extLst>
      <p:ext uri="{BB962C8B-B14F-4D97-AF65-F5344CB8AC3E}">
        <p14:creationId xmlns:p14="http://schemas.microsoft.com/office/powerpoint/2010/main" val="54247065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405255"/>
          </a:xfrm>
        </p:spPr>
        <p:txBody>
          <a:bodyPr>
            <a:normAutofit fontScale="55000" lnSpcReduction="20000"/>
          </a:bodyPr>
          <a:lstStyle/>
          <a:p>
            <a:pPr marL="0" lvl="0" indent="0" algn="ctr">
              <a:buNone/>
            </a:pPr>
            <a:endParaRPr lang="en-US" sz="10000" dirty="0">
              <a:solidFill>
                <a:srgbClr val="C00000"/>
              </a:solidFill>
            </a:endParaRPr>
          </a:p>
          <a:p>
            <a:pPr marL="0" lvl="0" indent="0" algn="ctr">
              <a:buNone/>
            </a:pPr>
            <a:r>
              <a:rPr lang="en-US" sz="10000" dirty="0">
                <a:solidFill>
                  <a:srgbClr val="C00000"/>
                </a:solidFill>
              </a:rPr>
              <a:t>For 1 month each year, empty your pantry and empty your freezer. </a:t>
            </a:r>
            <a:r>
              <a:rPr lang="en-US" sz="4000" dirty="0">
                <a:solidFill>
                  <a:srgbClr val="C00000"/>
                </a:solidFill>
              </a:rPr>
              <a:t> </a:t>
            </a:r>
          </a:p>
          <a:p>
            <a:pPr marL="0" lvl="0" indent="0" algn="ctr">
              <a:buNone/>
            </a:pPr>
            <a:endParaRPr lang="en-US" sz="4200" dirty="0">
              <a:solidFill>
                <a:srgbClr val="C00000"/>
              </a:solidFill>
            </a:endParaRPr>
          </a:p>
          <a:p>
            <a:pPr marL="0" lvl="0" indent="0" algn="ctr">
              <a:buNone/>
            </a:pPr>
            <a:r>
              <a:rPr lang="en-US" sz="4200" dirty="0">
                <a:solidFill>
                  <a:srgbClr val="C00000"/>
                </a:solidFill>
              </a:rPr>
              <a:t>Only buy perishable groceries during that month (and be sure to eat every single penny/ounce of your perishable food). </a:t>
            </a:r>
          </a:p>
          <a:p>
            <a:pPr marL="0" lvl="0" indent="0" algn="ctr">
              <a:buNone/>
            </a:pPr>
            <a:endParaRPr lang="en-US" sz="4200" dirty="0">
              <a:solidFill>
                <a:srgbClr val="C00000"/>
              </a:solidFill>
            </a:endParaRPr>
          </a:p>
          <a:p>
            <a:pPr marL="0" lvl="0" indent="0" algn="ctr">
              <a:buNone/>
            </a:pPr>
            <a:r>
              <a:rPr lang="en-US" sz="4200" dirty="0">
                <a:solidFill>
                  <a:srgbClr val="C00000"/>
                </a:solidFill>
              </a:rPr>
              <a:t>Throwing out food can be the biggest waste in many budgets. Don’t do it. </a:t>
            </a:r>
            <a:br>
              <a:rPr lang="en-US" sz="4200" dirty="0">
                <a:solidFill>
                  <a:srgbClr val="C00000"/>
                </a:solidFill>
              </a:rPr>
            </a:br>
            <a:r>
              <a:rPr lang="en-US" sz="4200" dirty="0">
                <a:solidFill>
                  <a:srgbClr val="C00000"/>
                </a:solidFill>
              </a:rPr>
              <a:t>It’s financially wasteful…but it’s also a bad habit that can flow over into other behaviors that do not help you achieve your goals</a:t>
            </a:r>
          </a:p>
          <a:p>
            <a:pPr marL="0" lvl="0" indent="0" algn="ctr">
              <a:buNone/>
            </a:pPr>
            <a:endParaRPr lang="en-US" sz="4200" dirty="0">
              <a:solidFill>
                <a:srgbClr val="C00000"/>
              </a:solidFill>
            </a:endParaRPr>
          </a:p>
          <a:p>
            <a:pPr marL="0" lvl="0" indent="0" algn="ctr">
              <a:buNone/>
            </a:pPr>
            <a:r>
              <a:rPr lang="en-US" sz="2700" dirty="0">
                <a:solidFill>
                  <a:srgbClr val="C00000"/>
                </a:solidFill>
              </a:rPr>
              <a:t>(This challenge brought to us by a former student with 4 teenage boys.)</a:t>
            </a:r>
          </a:p>
        </p:txBody>
      </p:sp>
      <p:sp>
        <p:nvSpPr>
          <p:cNvPr id="2" name="Rectangle 2">
            <a:extLst>
              <a:ext uri="{FF2B5EF4-FFF2-40B4-BE49-F238E27FC236}">
                <a16:creationId xmlns:a16="http://schemas.microsoft.com/office/drawing/2014/main" id="{1CCFCF4D-2326-6B85-052F-E98C02AA7131}"/>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#6</a:t>
            </a:r>
          </a:p>
        </p:txBody>
      </p:sp>
    </p:spTree>
    <p:extLst>
      <p:ext uri="{BB962C8B-B14F-4D97-AF65-F5344CB8AC3E}">
        <p14:creationId xmlns:p14="http://schemas.microsoft.com/office/powerpoint/2010/main" val="2926156574"/>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32500" lnSpcReduction="20000"/>
          </a:bodyPr>
          <a:lstStyle/>
          <a:p>
            <a:pPr marL="0" lvl="0" indent="0" algn="ctr">
              <a:buNone/>
            </a:pPr>
            <a:endParaRPr lang="en-US" sz="12300" dirty="0"/>
          </a:p>
          <a:p>
            <a:pPr marL="0" lvl="0" indent="0" algn="ctr">
              <a:buNone/>
            </a:pPr>
            <a:r>
              <a:rPr lang="en-US" sz="12300" dirty="0"/>
              <a:t>For 1 month each year, do not dine out. Nothing. </a:t>
            </a:r>
            <a:br>
              <a:rPr lang="en-US" sz="10000" dirty="0"/>
            </a:br>
            <a:endParaRPr lang="en-US" sz="10000" dirty="0"/>
          </a:p>
          <a:p>
            <a:pPr marL="0" lvl="0" indent="0" algn="ctr">
              <a:buNone/>
            </a:pPr>
            <a:r>
              <a:rPr lang="en-US" sz="10000" dirty="0"/>
              <a:t>Maybe 1 whole month is too ambitious.</a:t>
            </a:r>
          </a:p>
          <a:p>
            <a:pPr marL="0" lvl="0" indent="0" algn="ctr">
              <a:buNone/>
            </a:pPr>
            <a:r>
              <a:rPr lang="en-US" sz="10000" dirty="0"/>
              <a:t>Maybe you start with a week. Or weekend.</a:t>
            </a:r>
          </a:p>
          <a:p>
            <a:pPr marL="0" lvl="0" indent="0" algn="ctr">
              <a:buNone/>
            </a:pPr>
            <a:r>
              <a:rPr lang="en-US" sz="10000" dirty="0"/>
              <a:t>Or maybe you stop dining out on Fridays only.</a:t>
            </a:r>
            <a:br>
              <a:rPr lang="en-US" sz="10000" dirty="0"/>
            </a:br>
            <a:endParaRPr lang="en-US" sz="10000" dirty="0"/>
          </a:p>
          <a:p>
            <a:pPr marL="0" lvl="0" indent="0" algn="ctr">
              <a:buNone/>
            </a:pPr>
            <a:r>
              <a:rPr lang="en-US" sz="7400" dirty="0"/>
              <a:t>Or maybe you eliminate or reduce just one family habit…Sunday brunch, coffee, fast food, alcohol. Identify a habit that you know is not aligned with your personal or financial goals…and then take some baby steps to improve it.</a:t>
            </a:r>
          </a:p>
        </p:txBody>
      </p:sp>
      <p:sp>
        <p:nvSpPr>
          <p:cNvPr id="2" name="Rectangle 2">
            <a:extLst>
              <a:ext uri="{FF2B5EF4-FFF2-40B4-BE49-F238E27FC236}">
                <a16:creationId xmlns:a16="http://schemas.microsoft.com/office/drawing/2014/main" id="{6EB2C223-A5C7-2D9E-EBC4-47B68A07B639}"/>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#7</a:t>
            </a:r>
          </a:p>
        </p:txBody>
      </p:sp>
    </p:spTree>
    <p:extLst>
      <p:ext uri="{BB962C8B-B14F-4D97-AF65-F5344CB8AC3E}">
        <p14:creationId xmlns:p14="http://schemas.microsoft.com/office/powerpoint/2010/main" val="592252852"/>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40000" lnSpcReduction="20000"/>
          </a:bodyPr>
          <a:lstStyle/>
          <a:p>
            <a:pPr marL="0" lvl="0" indent="0" algn="ctr">
              <a:buNone/>
            </a:pPr>
            <a:endParaRPr lang="en-US" sz="10000" dirty="0"/>
          </a:p>
          <a:p>
            <a:pPr marL="0" lvl="0" indent="0" algn="ctr">
              <a:buNone/>
            </a:pPr>
            <a:r>
              <a:rPr lang="en-US" sz="10000" dirty="0">
                <a:solidFill>
                  <a:srgbClr val="006600"/>
                </a:solidFill>
              </a:rPr>
              <a:t>Set 5 financial goals for the next year, the next 3 years and the next 5 years.</a:t>
            </a:r>
          </a:p>
          <a:p>
            <a:pPr marL="0" lvl="0" indent="0" algn="ctr">
              <a:buNone/>
            </a:pPr>
            <a:r>
              <a:rPr lang="en-US" sz="10000" dirty="0">
                <a:solidFill>
                  <a:srgbClr val="006600"/>
                </a:solidFill>
              </a:rPr>
              <a:t>Set goals for you and for each child.</a:t>
            </a:r>
            <a:endParaRPr lang="en-US" sz="4000" dirty="0">
              <a:solidFill>
                <a:srgbClr val="006600"/>
              </a:solidFill>
            </a:endParaRPr>
          </a:p>
          <a:p>
            <a:pPr marL="0" lvl="0" indent="0" algn="ctr">
              <a:buNone/>
            </a:pPr>
            <a:endParaRPr lang="en-US" sz="4200" dirty="0">
              <a:solidFill>
                <a:srgbClr val="006600"/>
              </a:solidFill>
            </a:endParaRPr>
          </a:p>
          <a:p>
            <a:pPr marL="0" lvl="0" indent="0" algn="ctr">
              <a:buNone/>
            </a:pPr>
            <a:r>
              <a:rPr lang="en-US" sz="4200" dirty="0">
                <a:solidFill>
                  <a:srgbClr val="006600"/>
                </a:solidFill>
              </a:rPr>
              <a:t>You pick your time horizons. Make this work for you. Financial goals are not necessarily just about money. They can be about your work or school. They can be about habits and behaviors. </a:t>
            </a:r>
          </a:p>
          <a:p>
            <a:pPr marL="0" lvl="0" indent="0" algn="ctr">
              <a:buNone/>
            </a:pPr>
            <a:endParaRPr lang="en-US" sz="4200" dirty="0">
              <a:solidFill>
                <a:srgbClr val="006600"/>
              </a:solidFill>
            </a:endParaRPr>
          </a:p>
          <a:p>
            <a:pPr marL="0" lvl="0" indent="0" algn="ctr">
              <a:buNone/>
            </a:pPr>
            <a:r>
              <a:rPr lang="en-US" sz="4200" dirty="0">
                <a:solidFill>
                  <a:srgbClr val="006600"/>
                </a:solidFill>
              </a:rPr>
              <a:t>The key is that if you can improve your habits and behaviors, if you can improve your satisfaction at work and at school, you will feel more empowered to take control over your financial situation, too.</a:t>
            </a:r>
          </a:p>
          <a:p>
            <a:pPr marL="0" lvl="0" indent="0" algn="ctr">
              <a:buNone/>
            </a:pPr>
            <a:endParaRPr lang="en-US" sz="4200" dirty="0">
              <a:solidFill>
                <a:srgbClr val="006600"/>
              </a:solidFill>
            </a:endParaRPr>
          </a:p>
          <a:p>
            <a:pPr marL="0" lvl="0" indent="0" algn="ctr">
              <a:buNone/>
            </a:pPr>
            <a:r>
              <a:rPr lang="en-US" sz="4200" dirty="0">
                <a:solidFill>
                  <a:srgbClr val="006600"/>
                </a:solidFill>
              </a:rPr>
              <a:t>Your children will connect goals with money and with behaviors.</a:t>
            </a:r>
            <a:br>
              <a:rPr lang="en-US" sz="4200" dirty="0">
                <a:solidFill>
                  <a:srgbClr val="006600"/>
                </a:solidFill>
              </a:rPr>
            </a:br>
            <a:r>
              <a:rPr lang="en-US" sz="4200" dirty="0">
                <a:solidFill>
                  <a:srgbClr val="006600"/>
                </a:solidFill>
              </a:rPr>
              <a:t>And, by you having your children go through this work, you will improve your agency over your own financial planning.</a:t>
            </a:r>
          </a:p>
        </p:txBody>
      </p:sp>
      <p:sp>
        <p:nvSpPr>
          <p:cNvPr id="2" name="Rectangle 2">
            <a:extLst>
              <a:ext uri="{FF2B5EF4-FFF2-40B4-BE49-F238E27FC236}">
                <a16:creationId xmlns:a16="http://schemas.microsoft.com/office/drawing/2014/main" id="{08769AE4-58AE-DCE5-CAFA-2D7478F32466}"/>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#8</a:t>
            </a:r>
          </a:p>
        </p:txBody>
      </p:sp>
    </p:spTree>
    <p:extLst>
      <p:ext uri="{BB962C8B-B14F-4D97-AF65-F5344CB8AC3E}">
        <p14:creationId xmlns:p14="http://schemas.microsoft.com/office/powerpoint/2010/main" val="1590269052"/>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1371600" lvl="0" indent="-1371600">
              <a:buFont typeface="+mj-lt"/>
              <a:buAutoNum type="arabicPeriod"/>
            </a:pPr>
            <a:r>
              <a:rPr lang="en-US" sz="2400" dirty="0">
                <a:solidFill>
                  <a:srgbClr val="2D2D83"/>
                </a:solidFill>
              </a:rPr>
              <a:t>You must file a tax return, each year, whether you earn income or not.</a:t>
            </a:r>
          </a:p>
          <a:p>
            <a:pPr marL="1371600" lvl="0" indent="-1371600">
              <a:buFont typeface="+mj-lt"/>
              <a:buAutoNum type="arabicPeriod"/>
            </a:pPr>
            <a:r>
              <a:rPr lang="en-US" sz="2400" dirty="0"/>
              <a:t>You may be limited in what income you can earn in the U.S. This makes it all the more important that  you (a) control your expenses, and (b) finish your degree.</a:t>
            </a:r>
          </a:p>
          <a:p>
            <a:pPr marL="1371600" lvl="0" indent="-1371600">
              <a:buFont typeface="+mj-lt"/>
              <a:buAutoNum type="arabicPeriod"/>
            </a:pPr>
            <a:r>
              <a:rPr lang="en-US" sz="2400" dirty="0">
                <a:solidFill>
                  <a:srgbClr val="2D2D83"/>
                </a:solidFill>
              </a:rPr>
              <a:t>OPT </a:t>
            </a:r>
            <a:r>
              <a:rPr lang="en-US" sz="2400">
                <a:solidFill>
                  <a:srgbClr val="2D2D83"/>
                </a:solidFill>
              </a:rPr>
              <a:t>(Optional </a:t>
            </a:r>
            <a:r>
              <a:rPr lang="en-US" sz="2400" dirty="0">
                <a:solidFill>
                  <a:srgbClr val="2D2D83"/>
                </a:solidFill>
              </a:rPr>
              <a:t>Practical Training) is a bridge from being a student in the U.S. to being a professional. If you want to stay in the U.S. long-term, begin looking for OPT opportunities early (and budget for the $410 fee).</a:t>
            </a:r>
          </a:p>
          <a:p>
            <a:pPr marL="1371600" lvl="0" indent="-1371600">
              <a:buFont typeface="+mj-lt"/>
              <a:buAutoNum type="arabicPeriod"/>
            </a:pPr>
            <a:r>
              <a:rPr lang="en-US" sz="2400" dirty="0"/>
              <a:t>CPT (Curricular Practical Training) is an opportunity to have a paying job or internship while you are still in school.</a:t>
            </a:r>
          </a:p>
          <a:p>
            <a:pPr marL="1371600" lvl="0" indent="-1371600">
              <a:buFont typeface="+mj-lt"/>
              <a:buAutoNum type="arabicPeriod"/>
            </a:pPr>
            <a:r>
              <a:rPr lang="en-US" sz="2400" dirty="0">
                <a:solidFill>
                  <a:srgbClr val="2D2D83"/>
                </a:solidFill>
              </a:rPr>
              <a:t>Yes, you are </a:t>
            </a:r>
            <a:r>
              <a:rPr lang="en-US" sz="1200" dirty="0">
                <a:solidFill>
                  <a:srgbClr val="2D2D83"/>
                </a:solidFill>
              </a:rPr>
              <a:t>(probably) </a:t>
            </a:r>
            <a:r>
              <a:rPr lang="en-US" sz="2400" dirty="0">
                <a:solidFill>
                  <a:srgbClr val="2D2D83"/>
                </a:solidFill>
              </a:rPr>
              <a:t>allowed to engage in all the financial activities that any permanent resident can – investing in stocks, bonds, crypto, real estate, anything.</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KEY ISSUES FOR INTERNATIONAL STUDENTS</a:t>
            </a:r>
          </a:p>
        </p:txBody>
      </p:sp>
    </p:spTree>
    <p:extLst>
      <p:ext uri="{BB962C8B-B14F-4D97-AF65-F5344CB8AC3E}">
        <p14:creationId xmlns:p14="http://schemas.microsoft.com/office/powerpoint/2010/main" val="757590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7" dur="500"/>
                                        <p:tgtEl>
                                          <p:spTgt spid="256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22"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Filing for income tax:     </a:t>
            </a:r>
          </a:p>
          <a:p>
            <a:r>
              <a:rPr lang="en-US" sz="2000" dirty="0"/>
              <a:t>It’s important to be aware that, as a nonresident student in the US, you’re legally required to file a tax return if you received US income during each year.</a:t>
            </a:r>
            <a:br>
              <a:rPr lang="en-US" sz="2000" dirty="0"/>
            </a:br>
            <a:endParaRPr lang="en-US" sz="2000" dirty="0"/>
          </a:p>
          <a:p>
            <a:r>
              <a:rPr lang="en-US" sz="2000" dirty="0"/>
              <a:t>And even if you didn’t work or receive income in the US, you’re still obliged to file a Form 8843 with the IRS.</a:t>
            </a:r>
            <a:br>
              <a:rPr lang="en-US" sz="2000" dirty="0"/>
            </a:br>
            <a:endParaRPr lang="en-US" sz="2000" dirty="0"/>
          </a:p>
          <a:p>
            <a:r>
              <a:rPr lang="en-US" sz="2000" dirty="0"/>
              <a:t>University of Louisiana at Lafayette has arranged discounted access to Sprintax Tax Preparation for you. Check to see if your institution has similar programs. </a:t>
            </a:r>
            <a:r>
              <a:rPr lang="en-US" sz="2000" dirty="0" err="1"/>
              <a:t>Sprintax</a:t>
            </a:r>
            <a:r>
              <a:rPr lang="en-US" sz="2000" dirty="0"/>
              <a:t> will guide you through the tax preparation process, arrange the necessary documents and check if you’re due a tax refund.</a:t>
            </a:r>
            <a:br>
              <a:rPr lang="en-US" sz="2000" dirty="0"/>
            </a:br>
            <a:endParaRPr lang="en-US" sz="2000" dirty="0"/>
          </a:p>
          <a:p>
            <a:r>
              <a:rPr lang="en-US" sz="2000" dirty="0"/>
              <a:t>Sprintax was used by over 225,000 international students and scholars last year, and the average Federal refund received by eligible students was over $1,185.</a:t>
            </a:r>
          </a:p>
        </p:txBody>
      </p:sp>
    </p:spTree>
    <p:extLst>
      <p:ext uri="{BB962C8B-B14F-4D97-AF65-F5344CB8AC3E}">
        <p14:creationId xmlns:p14="http://schemas.microsoft.com/office/powerpoint/2010/main" val="8414536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86A212-28C9-0788-F01E-4C93081206F2}"/>
              </a:ext>
            </a:extLst>
          </p:cNvPr>
          <p:cNvPicPr>
            <a:picLocks noChangeAspect="1"/>
          </p:cNvPicPr>
          <p:nvPr/>
        </p:nvPicPr>
        <p:blipFill>
          <a:blip r:embed="rId2"/>
          <a:stretch>
            <a:fillRect/>
          </a:stretch>
        </p:blipFill>
        <p:spPr>
          <a:xfrm>
            <a:off x="191173" y="1139426"/>
            <a:ext cx="7340600" cy="4203700"/>
          </a:xfrm>
          <a:prstGeom prst="rect">
            <a:avLst/>
          </a:prstGeom>
        </p:spPr>
      </p:pic>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Filing Your Income Taxes for Free – Another Option</a:t>
            </a:r>
          </a:p>
        </p:txBody>
      </p:sp>
      <p:sp>
        <p:nvSpPr>
          <p:cNvPr id="6" name="TextBox 5">
            <a:extLst>
              <a:ext uri="{FF2B5EF4-FFF2-40B4-BE49-F238E27FC236}">
                <a16:creationId xmlns:a16="http://schemas.microsoft.com/office/drawing/2014/main" id="{8C7F4761-68D6-4647-AEA2-28F9E6BAB3A2}"/>
              </a:ext>
            </a:extLst>
          </p:cNvPr>
          <p:cNvSpPr txBox="1"/>
          <p:nvPr/>
        </p:nvSpPr>
        <p:spPr>
          <a:xfrm>
            <a:off x="6429366" y="1455682"/>
            <a:ext cx="5469945" cy="1107996"/>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This limit of $79,000 is the same regardless of whether you are filing individually or married-jointly. Sorry.</a:t>
            </a:r>
          </a:p>
        </p:txBody>
      </p:sp>
      <p:sp>
        <p:nvSpPr>
          <p:cNvPr id="7" name="TextBox 6">
            <a:extLst>
              <a:ext uri="{FF2B5EF4-FFF2-40B4-BE49-F238E27FC236}">
                <a16:creationId xmlns:a16="http://schemas.microsoft.com/office/drawing/2014/main" id="{156C5A72-3058-E04F-A6A8-D8D35B6B92D6}"/>
              </a:ext>
            </a:extLst>
          </p:cNvPr>
          <p:cNvSpPr txBox="1"/>
          <p:nvPr/>
        </p:nvSpPr>
        <p:spPr>
          <a:xfrm>
            <a:off x="6429366" y="2776981"/>
            <a:ext cx="5469945" cy="1107996"/>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The IRS does not prepare your taxes.</a:t>
            </a:r>
          </a:p>
          <a:p>
            <a:pPr algn="ctr"/>
            <a:r>
              <a:rPr lang="en-US" sz="2200" b="1" dirty="0">
                <a:solidFill>
                  <a:srgbClr val="C00000"/>
                </a:solidFill>
              </a:rPr>
              <a:t>Your return will be prepared by a partner firm of the IRS</a:t>
            </a:r>
            <a:r>
              <a:rPr lang="en-US" b="1" dirty="0">
                <a:solidFill>
                  <a:srgbClr val="C00000"/>
                </a:solidFill>
              </a:rPr>
              <a:t> (HR Block, Jackson-Hewitt, Intuit…)</a:t>
            </a:r>
            <a:r>
              <a:rPr lang="en-US" sz="2200" b="1" dirty="0">
                <a:solidFill>
                  <a:srgbClr val="C00000"/>
                </a:solidFill>
              </a:rPr>
              <a:t>.</a:t>
            </a:r>
          </a:p>
        </p:txBody>
      </p:sp>
      <p:sp>
        <p:nvSpPr>
          <p:cNvPr id="10" name="TextBox 9">
            <a:extLst>
              <a:ext uri="{FF2B5EF4-FFF2-40B4-BE49-F238E27FC236}">
                <a16:creationId xmlns:a16="http://schemas.microsoft.com/office/drawing/2014/main" id="{93C32132-A8AD-6546-B5D1-18881FD10827}"/>
              </a:ext>
            </a:extLst>
          </p:cNvPr>
          <p:cNvSpPr txBox="1"/>
          <p:nvPr/>
        </p:nvSpPr>
        <p:spPr>
          <a:xfrm>
            <a:off x="611619" y="5294754"/>
            <a:ext cx="5250231" cy="307777"/>
          </a:xfrm>
          <a:prstGeom prst="rect">
            <a:avLst/>
          </a:prstGeom>
          <a:solidFill>
            <a:schemeClr val="bg1"/>
          </a:solidFill>
          <a:ln w="28575">
            <a:solidFill>
              <a:srgbClr val="C00000"/>
            </a:solidFill>
          </a:ln>
        </p:spPr>
        <p:txBody>
          <a:bodyPr wrap="square" rtlCol="0">
            <a:spAutoFit/>
          </a:bodyPr>
          <a:lstStyle/>
          <a:p>
            <a:r>
              <a:rPr lang="en-US" sz="1400" b="1" dirty="0">
                <a:solidFill>
                  <a:srgbClr val="C00000"/>
                </a:solidFill>
              </a:rPr>
              <a:t>   https://www.irs.gov/filing/free-file-do-your-federal-taxes-for-free</a:t>
            </a:r>
          </a:p>
        </p:txBody>
      </p:sp>
      <p:sp>
        <p:nvSpPr>
          <p:cNvPr id="11" name="TextBox 10">
            <a:extLst>
              <a:ext uri="{FF2B5EF4-FFF2-40B4-BE49-F238E27FC236}">
                <a16:creationId xmlns:a16="http://schemas.microsoft.com/office/drawing/2014/main" id="{D0B28C75-4336-C249-8A5F-6C7707114D0F}"/>
              </a:ext>
            </a:extLst>
          </p:cNvPr>
          <p:cNvSpPr txBox="1"/>
          <p:nvPr/>
        </p:nvSpPr>
        <p:spPr>
          <a:xfrm>
            <a:off x="6429366" y="4098280"/>
            <a:ext cx="5469945" cy="1107996"/>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If you make more than $79,000, most online tax software will cost you anywhere from $30 to $250 to do both federal and state filings.</a:t>
            </a:r>
          </a:p>
        </p:txBody>
      </p:sp>
    </p:spTree>
    <p:extLst>
      <p:ext uri="{BB962C8B-B14F-4D97-AF65-F5344CB8AC3E}">
        <p14:creationId xmlns:p14="http://schemas.microsoft.com/office/powerpoint/2010/main" val="422650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BCCF6-E6DB-0BB7-B3CD-5FD6443A219D}"/>
              </a:ext>
            </a:extLst>
          </p:cNvPr>
          <p:cNvPicPr>
            <a:picLocks noChangeAspect="1"/>
          </p:cNvPicPr>
          <p:nvPr/>
        </p:nvPicPr>
        <p:blipFill>
          <a:blip r:embed="rId2"/>
          <a:stretch>
            <a:fillRect/>
          </a:stretch>
        </p:blipFill>
        <p:spPr>
          <a:xfrm>
            <a:off x="1448328" y="193731"/>
            <a:ext cx="6236266" cy="1450429"/>
          </a:xfrm>
          <a:prstGeom prst="rect">
            <a:avLst/>
          </a:prstGeom>
        </p:spPr>
      </p:pic>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3"/>
          <a:stretch>
            <a:fillRect/>
          </a:stretch>
        </p:blipFill>
        <p:spPr>
          <a:xfrm>
            <a:off x="81253" y="5710057"/>
            <a:ext cx="1326174" cy="1087549"/>
          </a:xfrm>
          <a:prstGeom prst="rect">
            <a:avLst/>
          </a:prstGeom>
        </p:spPr>
      </p:pic>
      <p:sp>
        <p:nvSpPr>
          <p:cNvPr id="2" name="Rounded Rectangle 1">
            <a:extLst>
              <a:ext uri="{FF2B5EF4-FFF2-40B4-BE49-F238E27FC236}">
                <a16:creationId xmlns:a16="http://schemas.microsoft.com/office/drawing/2014/main" id="{9D0C3BCD-B5C2-8DE8-4749-091EB810F47F}"/>
              </a:ext>
            </a:extLst>
          </p:cNvPr>
          <p:cNvSpPr/>
          <p:nvPr/>
        </p:nvSpPr>
        <p:spPr>
          <a:xfrm>
            <a:off x="2264805" y="2031690"/>
            <a:ext cx="7369701" cy="4312977"/>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NOVEMBER 13</a:t>
            </a:r>
          </a:p>
          <a:p>
            <a:pPr algn="ctr"/>
            <a:endParaRPr lang="en-US" sz="3000" b="1" dirty="0">
              <a:solidFill>
                <a:schemeClr val="bg1"/>
              </a:solidFill>
            </a:endParaRPr>
          </a:p>
          <a:p>
            <a:pPr algn="ctr"/>
            <a:r>
              <a:rPr lang="en-US" sz="3000" b="1" i="1" cap="small" dirty="0">
                <a:solidFill>
                  <a:schemeClr val="bg1"/>
                </a:solidFill>
              </a:rPr>
              <a:t>Thinking Like an Entrepreneur &amp; Exploring Alternative Career Options</a:t>
            </a:r>
          </a:p>
          <a:p>
            <a:pPr algn="ctr"/>
            <a:endParaRPr lang="en-US" sz="3000" b="1" i="1" cap="small" dirty="0">
              <a:solidFill>
                <a:schemeClr val="bg1"/>
              </a:solidFill>
            </a:endParaRPr>
          </a:p>
          <a:p>
            <a:pPr algn="ctr"/>
            <a:r>
              <a:rPr lang="en-US" sz="3000" b="1" cap="small" dirty="0">
                <a:solidFill>
                  <a:schemeClr val="bg1"/>
                </a:solidFill>
              </a:rPr>
              <a:t>This session will blend </a:t>
            </a:r>
            <a:r>
              <a:rPr lang="en-US" sz="3000" b="1" i="1" cap="small" dirty="0">
                <a:solidFill>
                  <a:schemeClr val="bg1"/>
                </a:solidFill>
              </a:rPr>
              <a:t>Money Matters </a:t>
            </a:r>
            <a:r>
              <a:rPr lang="en-US" sz="3000" b="1" cap="small" dirty="0">
                <a:solidFill>
                  <a:schemeClr val="bg1"/>
                </a:solidFill>
              </a:rPr>
              <a:t>career planning perspectives with </a:t>
            </a:r>
            <a:r>
              <a:rPr lang="en-US" sz="3000" b="1" i="1" cap="small" dirty="0">
                <a:solidFill>
                  <a:schemeClr val="bg1"/>
                </a:solidFill>
              </a:rPr>
              <a:t>A2</a:t>
            </a:r>
            <a:r>
              <a:rPr lang="en-US" sz="3000" b="1" i="1" dirty="0">
                <a:solidFill>
                  <a:schemeClr val="bg1"/>
                </a:solidFill>
              </a:rPr>
              <a:t>i </a:t>
            </a:r>
            <a:r>
              <a:rPr lang="en-US" sz="3000" b="1" cap="small" dirty="0">
                <a:solidFill>
                  <a:schemeClr val="bg1"/>
                </a:solidFill>
              </a:rPr>
              <a:t>content &amp; information.</a:t>
            </a:r>
            <a:r>
              <a:rPr lang="en-US" sz="3000" b="1" i="1" cap="small" dirty="0">
                <a:solidFill>
                  <a:schemeClr val="bg1"/>
                </a:solidFill>
              </a:rPr>
              <a:t> </a:t>
            </a:r>
            <a:endParaRPr lang="en-US" sz="3000" b="1" cap="small" dirty="0">
              <a:solidFill>
                <a:schemeClr val="bg1"/>
              </a:solidFill>
            </a:endParaRPr>
          </a:p>
        </p:txBody>
      </p:sp>
    </p:spTree>
    <p:extLst>
      <p:ext uri="{BB962C8B-B14F-4D97-AF65-F5344CB8AC3E}">
        <p14:creationId xmlns:p14="http://schemas.microsoft.com/office/powerpoint/2010/main" val="36682238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2D2D83"/>
                </a:solidFill>
              </a:rPr>
              <a:t>How do I manage my time and finances to become financially comfortable upon graduation?</a:t>
            </a:r>
            <a:br>
              <a:rPr lang="en-US" sz="3200" dirty="0">
                <a:solidFill>
                  <a:srgbClr val="2D2D83"/>
                </a:solidFill>
              </a:rPr>
            </a:br>
            <a:endParaRPr lang="en-US" sz="3200" dirty="0">
              <a:solidFill>
                <a:srgbClr val="2D2D83"/>
              </a:solidFill>
            </a:endParaRPr>
          </a:p>
          <a:p>
            <a:pPr lvl="1"/>
            <a:r>
              <a:rPr lang="en-US" sz="2500" dirty="0">
                <a:solidFill>
                  <a:srgbClr val="006600"/>
                </a:solidFill>
              </a:rPr>
              <a:t>There’s no easy way. It’s all about budgeting and planning.</a:t>
            </a:r>
          </a:p>
          <a:p>
            <a:pPr lvl="1"/>
            <a:r>
              <a:rPr lang="en-US" sz="2500" dirty="0">
                <a:solidFill>
                  <a:srgbClr val="006600"/>
                </a:solidFill>
              </a:rPr>
              <a:t>Sit down and analyze your situation: amount of debt, income, expenses, impulse spending.</a:t>
            </a:r>
          </a:p>
          <a:p>
            <a:pPr lvl="1"/>
            <a:r>
              <a:rPr lang="en-US" sz="2500" dirty="0">
                <a:solidFill>
                  <a:srgbClr val="006600"/>
                </a:solidFill>
              </a:rPr>
              <a:t>Analyze your bad habits and make plans to change them.</a:t>
            </a:r>
            <a:br>
              <a:rPr lang="en-US" sz="2500" dirty="0">
                <a:solidFill>
                  <a:srgbClr val="006600"/>
                </a:solidFill>
              </a:rPr>
            </a:br>
            <a:endParaRPr lang="en-US" sz="2500" dirty="0">
              <a:solidFill>
                <a:srgbClr val="006600"/>
              </a:solidFill>
            </a:endParaRPr>
          </a:p>
          <a:p>
            <a:pPr lvl="1"/>
            <a:r>
              <a:rPr lang="en-US" sz="2500" dirty="0">
                <a:solidFill>
                  <a:srgbClr val="006600"/>
                </a:solidFill>
              </a:rPr>
              <a:t>You may not really become financial comfortable until you get the job you want and your income increases. But having a plan and knowing your numbers is the best place to start.</a:t>
            </a:r>
          </a:p>
        </p:txBody>
      </p:sp>
    </p:spTree>
    <p:extLst>
      <p:ext uri="{BB962C8B-B14F-4D97-AF65-F5344CB8AC3E}">
        <p14:creationId xmlns:p14="http://schemas.microsoft.com/office/powerpoint/2010/main" val="11931811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Are international students allowed to invest in stocks, bonds and financial products with our social security number?</a:t>
            </a:r>
            <a:br>
              <a:rPr lang="en-US" sz="3200" dirty="0"/>
            </a:br>
            <a:endParaRPr lang="en-US" sz="3200" dirty="0"/>
          </a:p>
          <a:p>
            <a:pPr lvl="1"/>
            <a:r>
              <a:rPr lang="en-US" sz="2800" dirty="0">
                <a:solidFill>
                  <a:srgbClr val="C00000"/>
                </a:solidFill>
              </a:rPr>
              <a:t>Yes.</a:t>
            </a:r>
            <a:br>
              <a:rPr lang="en-US" sz="2800" dirty="0">
                <a:solidFill>
                  <a:srgbClr val="C00000"/>
                </a:solidFill>
              </a:rPr>
            </a:br>
            <a:endParaRPr lang="en-US" sz="2800" dirty="0">
              <a:solidFill>
                <a:srgbClr val="C00000"/>
              </a:solidFill>
            </a:endParaRPr>
          </a:p>
          <a:p>
            <a:pPr lvl="1"/>
            <a:r>
              <a:rPr lang="en-US" sz="2800" dirty="0">
                <a:solidFill>
                  <a:srgbClr val="C00000"/>
                </a:solidFill>
              </a:rPr>
              <a:t>With a social security number, international students have all the investing and financial privileges as anyone else.</a:t>
            </a:r>
            <a:endParaRPr lang="en-US" sz="3200" dirty="0">
              <a:solidFill>
                <a:srgbClr val="C00000"/>
              </a:solidFill>
            </a:endParaRPr>
          </a:p>
        </p:txBody>
      </p:sp>
      <p:sp>
        <p:nvSpPr>
          <p:cNvPr id="2" name="Rectangle 2">
            <a:extLst>
              <a:ext uri="{FF2B5EF4-FFF2-40B4-BE49-F238E27FC236}">
                <a16:creationId xmlns:a16="http://schemas.microsoft.com/office/drawing/2014/main" id="{27B410BA-2372-2D4A-2D52-9079C2A61CF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#2</a:t>
            </a:r>
          </a:p>
        </p:txBody>
      </p:sp>
    </p:spTree>
    <p:extLst>
      <p:ext uri="{BB962C8B-B14F-4D97-AF65-F5344CB8AC3E}">
        <p14:creationId xmlns:p14="http://schemas.microsoft.com/office/powerpoint/2010/main" val="31869282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What are our responsibilities with taxes in bank accounts?</a:t>
            </a:r>
          </a:p>
          <a:p>
            <a:endParaRPr lang="en-US" sz="1600" dirty="0"/>
          </a:p>
          <a:p>
            <a:pPr lvl="1"/>
            <a:r>
              <a:rPr lang="en-US" dirty="0">
                <a:solidFill>
                  <a:srgbClr val="006600"/>
                </a:solidFill>
              </a:rPr>
              <a:t>You owe ordinary income taxes on interest earned in a bank account. You do not pay taxes on just the balance.</a:t>
            </a:r>
          </a:p>
          <a:p>
            <a:pPr lvl="2"/>
            <a:r>
              <a:rPr lang="en-US" sz="2400" dirty="0">
                <a:solidFill>
                  <a:srgbClr val="006600"/>
                </a:solidFill>
              </a:rPr>
              <a:t>If you have $250 in a savings account and you get $15 in interest during the year, you will owe ordinary income taxes on that $15 only.</a:t>
            </a:r>
            <a:br>
              <a:rPr lang="en-US" sz="2400" dirty="0">
                <a:solidFill>
                  <a:srgbClr val="006600"/>
                </a:solidFill>
              </a:rPr>
            </a:br>
            <a:endParaRPr lang="en-US" sz="2400" dirty="0">
              <a:solidFill>
                <a:srgbClr val="006600"/>
              </a:solidFill>
            </a:endParaRPr>
          </a:p>
          <a:p>
            <a:pPr lvl="1"/>
            <a:r>
              <a:rPr lang="en-US" dirty="0">
                <a:solidFill>
                  <a:srgbClr val="006600"/>
                </a:solidFill>
              </a:rPr>
              <a:t>If you move beyond a bank account and do some investing, you will owe taxes on any investment </a:t>
            </a:r>
            <a:r>
              <a:rPr lang="en-US" b="1" i="1" dirty="0">
                <a:solidFill>
                  <a:srgbClr val="006600"/>
                </a:solidFill>
              </a:rPr>
              <a:t>gains </a:t>
            </a:r>
            <a:r>
              <a:rPr lang="en-US" dirty="0">
                <a:solidFill>
                  <a:srgbClr val="006600"/>
                </a:solidFill>
              </a:rPr>
              <a:t>or </a:t>
            </a:r>
            <a:r>
              <a:rPr lang="en-US" b="1" i="1" dirty="0">
                <a:solidFill>
                  <a:srgbClr val="006600"/>
                </a:solidFill>
              </a:rPr>
              <a:t>income</a:t>
            </a:r>
            <a:r>
              <a:rPr lang="en-US" dirty="0">
                <a:solidFill>
                  <a:srgbClr val="006600"/>
                </a:solidFill>
              </a:rPr>
              <a:t> you earn, as with the bank account.</a:t>
            </a:r>
          </a:p>
          <a:p>
            <a:pPr lvl="2"/>
            <a:r>
              <a:rPr lang="en-US" sz="2400" dirty="0">
                <a:solidFill>
                  <a:srgbClr val="006600"/>
                </a:solidFill>
              </a:rPr>
              <a:t>You may owe ordinary income taxes if your gains are short-term, you may owe capital gains taxes (which are lower) if your gains are long-term.</a:t>
            </a:r>
          </a:p>
        </p:txBody>
      </p:sp>
      <p:sp>
        <p:nvSpPr>
          <p:cNvPr id="2" name="Rectangle 2">
            <a:extLst>
              <a:ext uri="{FF2B5EF4-FFF2-40B4-BE49-F238E27FC236}">
                <a16:creationId xmlns:a16="http://schemas.microsoft.com/office/drawing/2014/main" id="{9A512263-C6B4-56D3-A9D0-9C856F9F1FC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#3</a:t>
            </a:r>
          </a:p>
        </p:txBody>
      </p:sp>
    </p:spTree>
    <p:extLst>
      <p:ext uri="{BB962C8B-B14F-4D97-AF65-F5344CB8AC3E}">
        <p14:creationId xmlns:p14="http://schemas.microsoft.com/office/powerpoint/2010/main" val="7574912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What about Individual Retirement Accounts (IRA) and Roth IRA - which one is better for international students please?</a:t>
            </a:r>
          </a:p>
          <a:p>
            <a:endParaRPr lang="en-US" sz="3200" dirty="0"/>
          </a:p>
          <a:p>
            <a:pPr lvl="1"/>
            <a:r>
              <a:rPr lang="en-US" dirty="0">
                <a:solidFill>
                  <a:srgbClr val="C00000"/>
                </a:solidFill>
              </a:rPr>
              <a:t>I suspect for 95% of international students, a Roth IRA is better for you (now).</a:t>
            </a:r>
          </a:p>
          <a:p>
            <a:pPr lvl="1"/>
            <a:r>
              <a:rPr lang="en-US" dirty="0">
                <a:solidFill>
                  <a:srgbClr val="C00000"/>
                </a:solidFill>
              </a:rPr>
              <a:t>Roth IRAs are best when your income is low and your tax rate is low. Traditional IRAs are best when your income is higher and your tax rate is lower.</a:t>
            </a:r>
            <a:br>
              <a:rPr lang="en-US" dirty="0">
                <a:solidFill>
                  <a:srgbClr val="C00000"/>
                </a:solidFill>
              </a:rPr>
            </a:br>
            <a:endParaRPr lang="en-US" dirty="0">
              <a:solidFill>
                <a:srgbClr val="C00000"/>
              </a:solidFill>
            </a:endParaRPr>
          </a:p>
          <a:p>
            <a:pPr lvl="1"/>
            <a:r>
              <a:rPr lang="en-US" dirty="0">
                <a:solidFill>
                  <a:srgbClr val="C00000"/>
                </a:solidFill>
              </a:rPr>
              <a:t>The catch: with a Roth IRA, you pay taxes on income today, so you may have less after-tax cash flow from your salary…which may not be ideal for many cash-strapped graduate students.</a:t>
            </a:r>
          </a:p>
        </p:txBody>
      </p:sp>
      <p:sp>
        <p:nvSpPr>
          <p:cNvPr id="2" name="Rectangle 2">
            <a:extLst>
              <a:ext uri="{FF2B5EF4-FFF2-40B4-BE49-F238E27FC236}">
                <a16:creationId xmlns:a16="http://schemas.microsoft.com/office/drawing/2014/main" id="{EDC437B6-4536-7233-1E9F-D4EEF7843371}"/>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#4</a:t>
            </a:r>
          </a:p>
        </p:txBody>
      </p:sp>
    </p:spTree>
    <p:extLst>
      <p:ext uri="{BB962C8B-B14F-4D97-AF65-F5344CB8AC3E}">
        <p14:creationId xmlns:p14="http://schemas.microsoft.com/office/powerpoint/2010/main" val="31191779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How does  an international graduate student that does not earn during summer pay for his/her rent?</a:t>
            </a:r>
          </a:p>
          <a:p>
            <a:endParaRPr lang="en-US" sz="1600" dirty="0"/>
          </a:p>
          <a:p>
            <a:pPr lvl="1"/>
            <a:r>
              <a:rPr lang="en-US" sz="2200" dirty="0">
                <a:solidFill>
                  <a:srgbClr val="006600"/>
                </a:solidFill>
              </a:rPr>
              <a:t>CPT – Curricular Practical Training – allows you to have a paying internship while in school.</a:t>
            </a:r>
          </a:p>
          <a:p>
            <a:pPr lvl="2"/>
            <a:r>
              <a:rPr lang="en-US" sz="1800" dirty="0">
                <a:solidFill>
                  <a:srgbClr val="006600"/>
                </a:solidFill>
              </a:rPr>
              <a:t>The job must be related to your degree.</a:t>
            </a:r>
          </a:p>
          <a:p>
            <a:pPr lvl="2"/>
            <a:r>
              <a:rPr lang="en-US" sz="1800" dirty="0">
                <a:solidFill>
                  <a:srgbClr val="006600"/>
                </a:solidFill>
              </a:rPr>
              <a:t>The job must be coordinated by your school.</a:t>
            </a:r>
          </a:p>
          <a:p>
            <a:pPr lvl="2"/>
            <a:r>
              <a:rPr lang="en-US" sz="1800" dirty="0">
                <a:solidFill>
                  <a:srgbClr val="006600"/>
                </a:solidFill>
              </a:rPr>
              <a:t>If you have the job for more than 12 months, you cannot get OPT.</a:t>
            </a:r>
            <a:br>
              <a:rPr lang="en-US" sz="1800" dirty="0">
                <a:solidFill>
                  <a:srgbClr val="006600"/>
                </a:solidFill>
              </a:rPr>
            </a:br>
            <a:endParaRPr lang="en-US" sz="1800" dirty="0">
              <a:solidFill>
                <a:srgbClr val="006600"/>
              </a:solidFill>
            </a:endParaRPr>
          </a:p>
          <a:p>
            <a:pPr lvl="1"/>
            <a:r>
              <a:rPr lang="en-US" sz="2200" dirty="0">
                <a:solidFill>
                  <a:srgbClr val="006600"/>
                </a:solidFill>
              </a:rPr>
              <a:t>Beyond that, here’s no easy way. It’s all about budgeting and planning.</a:t>
            </a:r>
          </a:p>
          <a:p>
            <a:pPr lvl="1"/>
            <a:r>
              <a:rPr lang="en-US" sz="2200" dirty="0">
                <a:solidFill>
                  <a:srgbClr val="006600"/>
                </a:solidFill>
              </a:rPr>
              <a:t>Sit down and analyze your situation: amount of debt, income, expenses, impulse spending.</a:t>
            </a:r>
          </a:p>
          <a:p>
            <a:pPr lvl="1"/>
            <a:r>
              <a:rPr lang="en-US" sz="2200" dirty="0">
                <a:solidFill>
                  <a:srgbClr val="006600"/>
                </a:solidFill>
              </a:rPr>
              <a:t>Analyze your bad habits and make plans to change them.</a:t>
            </a:r>
            <a:endParaRPr lang="en-US" dirty="0">
              <a:solidFill>
                <a:srgbClr val="006600"/>
              </a:solidFill>
            </a:endParaRPr>
          </a:p>
        </p:txBody>
      </p:sp>
      <p:sp>
        <p:nvSpPr>
          <p:cNvPr id="2" name="Rectangle 2">
            <a:extLst>
              <a:ext uri="{FF2B5EF4-FFF2-40B4-BE49-F238E27FC236}">
                <a16:creationId xmlns:a16="http://schemas.microsoft.com/office/drawing/2014/main" id="{9AFD246F-08CE-AB14-AC49-778CE6B81D46}"/>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#5</a:t>
            </a:r>
          </a:p>
        </p:txBody>
      </p:sp>
    </p:spTree>
    <p:extLst>
      <p:ext uri="{BB962C8B-B14F-4D97-AF65-F5344CB8AC3E}">
        <p14:creationId xmlns:p14="http://schemas.microsoft.com/office/powerpoint/2010/main" val="31422586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dirty="0"/>
              <a:t>Create a budget on how you will spend your money each month</a:t>
            </a:r>
          </a:p>
          <a:p>
            <a:pPr lvl="1"/>
            <a:r>
              <a:rPr lang="en-US" dirty="0"/>
              <a:t>Fixed expenses (rent, tuition, books, utilities, food, insurance, car payments, phone bill)</a:t>
            </a:r>
          </a:p>
          <a:p>
            <a:pPr lvl="1"/>
            <a:r>
              <a:rPr lang="en-US" dirty="0"/>
              <a:t>Discretionary expenses (clothing, entertainment, travel, emergencies)</a:t>
            </a:r>
          </a:p>
          <a:p>
            <a:pPr lvl="1"/>
            <a:r>
              <a:rPr lang="en-US" dirty="0"/>
              <a:t>Unexpected expenses (medical bills, taxes)</a:t>
            </a:r>
            <a:br>
              <a:rPr lang="en-US" dirty="0"/>
            </a:br>
            <a:endParaRPr lang="en-US" dirty="0"/>
          </a:p>
          <a:p>
            <a:pPr marL="514350" indent="-514350">
              <a:buFont typeface="+mj-lt"/>
              <a:buAutoNum type="arabicPeriod"/>
            </a:pPr>
            <a:r>
              <a:rPr lang="en-US" dirty="0"/>
              <a:t>Learn to live within your means (avoid going into debt to maintain your lifestyle). Unpaid debt will follow you everywhere you go.</a:t>
            </a:r>
            <a:br>
              <a:rPr lang="en-US" dirty="0"/>
            </a:br>
            <a:endParaRPr lang="en-US" dirty="0"/>
          </a:p>
          <a:p>
            <a:pPr marL="514350" indent="-514350">
              <a:buFont typeface="+mj-lt"/>
              <a:buAutoNum type="arabicPeriod"/>
            </a:pPr>
            <a:r>
              <a:rPr lang="en-US" dirty="0"/>
              <a:t>You have limited opportunities to increase your income, which makes controlling your expenses even more important.</a:t>
            </a:r>
          </a:p>
          <a:p>
            <a:endParaRPr lang="en-US" dirty="0"/>
          </a:p>
        </p:txBody>
      </p:sp>
    </p:spTree>
    <p:extLst>
      <p:ext uri="{BB962C8B-B14F-4D97-AF65-F5344CB8AC3E}">
        <p14:creationId xmlns:p14="http://schemas.microsoft.com/office/powerpoint/2010/main" val="21146080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Preparing &amp; Investing for YOUR Future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Prepare and invest in your future. </a:t>
            </a:r>
            <a:br>
              <a:rPr lang="en-US" dirty="0"/>
            </a:br>
            <a:br>
              <a:rPr lang="en-US" dirty="0"/>
            </a:br>
            <a:r>
              <a:rPr lang="en-US" dirty="0"/>
              <a:t>If you’re about to graduate, plan to save $410  USD for your OPT (Optional Practical Training) application fees: </a:t>
            </a:r>
            <a:br>
              <a:rPr lang="en-US" dirty="0"/>
            </a:br>
            <a:r>
              <a:rPr lang="en-US" dirty="0"/>
              <a:t>                                                       </a:t>
            </a:r>
            <a:r>
              <a:rPr lang="en-US" sz="1800" dirty="0"/>
              <a:t>(see next slide for a new, premium processing option)</a:t>
            </a:r>
            <a:r>
              <a:rPr lang="en-US" dirty="0"/>
              <a:t> </a:t>
            </a:r>
            <a:br>
              <a:rPr lang="en-US" dirty="0"/>
            </a:br>
            <a:endParaRPr lang="en-US" dirty="0"/>
          </a:p>
          <a:p>
            <a:pPr lvl="1"/>
            <a:r>
              <a:rPr lang="en-US" dirty="0"/>
              <a:t>OPT is an off-campus employment benefit for F-1 students that have completed their education at an American university. </a:t>
            </a:r>
            <a:br>
              <a:rPr lang="en-US" dirty="0"/>
            </a:br>
            <a:endParaRPr lang="en-US" dirty="0"/>
          </a:p>
          <a:p>
            <a:pPr lvl="1"/>
            <a:r>
              <a:rPr lang="en-US" dirty="0"/>
              <a:t>Employment has to be related to field of study: </a:t>
            </a:r>
            <a:r>
              <a:rPr lang="en-US" dirty="0">
                <a:hlinkClick r:id="rId2"/>
              </a:rPr>
              <a:t>https://internationalaffairs.louisiana.edu/current-students/working-usa/optional-practical-training-opt</a:t>
            </a:r>
            <a:r>
              <a:rPr lang="en-US" dirty="0"/>
              <a:t> </a:t>
            </a:r>
          </a:p>
        </p:txBody>
      </p:sp>
    </p:spTree>
    <p:extLst>
      <p:ext uri="{BB962C8B-B14F-4D97-AF65-F5344CB8AC3E}">
        <p14:creationId xmlns:p14="http://schemas.microsoft.com/office/powerpoint/2010/main" val="1888303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A Word of Caution</a:t>
            </a:r>
          </a:p>
        </p:txBody>
      </p:sp>
      <p:sp>
        <p:nvSpPr>
          <p:cNvPr id="4" name="Text Box 3">
            <a:extLst>
              <a:ext uri="{FF2B5EF4-FFF2-40B4-BE49-F238E27FC236}">
                <a16:creationId xmlns:a16="http://schemas.microsoft.com/office/drawing/2014/main" id="{2B2A207B-A16C-B074-7CDA-F9CFDF8C4C6A}"/>
              </a:ext>
            </a:extLst>
          </p:cNvPr>
          <p:cNvSpPr txBox="1">
            <a:spLocks noChangeArrowheads="1"/>
          </p:cNvSpPr>
          <p:nvPr/>
        </p:nvSpPr>
        <p:spPr bwMode="auto">
          <a:xfrm>
            <a:off x="1847088" y="1682497"/>
            <a:ext cx="8924544" cy="2554545"/>
          </a:xfrm>
          <a:prstGeom prst="rect">
            <a:avLst/>
          </a:prstGeom>
          <a:noFill/>
          <a:ln w="9525">
            <a:noFill/>
            <a:miter lim="800000"/>
            <a:headEnd/>
            <a:tailEnd/>
          </a:ln>
        </p:spPr>
        <p:txBody>
          <a:bodyPr wrap="square">
            <a:spAutoFit/>
          </a:bodyPr>
          <a:lstStyle/>
          <a:p>
            <a:r>
              <a:rPr lang="en-US" sz="4400" b="1" i="1" dirty="0"/>
              <a:t>“Prediction is difficult…</a:t>
            </a:r>
            <a:br>
              <a:rPr lang="en-US" sz="4400" b="1" i="1" dirty="0"/>
            </a:br>
            <a:r>
              <a:rPr lang="en-US" sz="4400" b="1" i="1" dirty="0"/>
              <a:t> 	…especially about the future.”</a:t>
            </a:r>
            <a:br>
              <a:rPr lang="en-US" sz="4400" b="1" i="1" dirty="0"/>
            </a:br>
            <a:endParaRPr lang="en-US" sz="4400" b="1" i="1" dirty="0"/>
          </a:p>
          <a:p>
            <a:r>
              <a:rPr lang="en-US" sz="2800" dirty="0"/>
              <a:t>					–Niels Bohr</a:t>
            </a:r>
            <a:endParaRPr lang="en-US" sz="2800" dirty="0">
              <a:solidFill>
                <a:prstClr val="black"/>
              </a:solidFill>
            </a:endParaRPr>
          </a:p>
        </p:txBody>
      </p:sp>
    </p:spTree>
    <p:extLst>
      <p:ext uri="{BB962C8B-B14F-4D97-AF65-F5344CB8AC3E}">
        <p14:creationId xmlns:p14="http://schemas.microsoft.com/office/powerpoint/2010/main" val="421593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A Word of Caution</a:t>
            </a:r>
          </a:p>
        </p:txBody>
      </p:sp>
      <p:sp>
        <p:nvSpPr>
          <p:cNvPr id="4" name="Text Box 3">
            <a:extLst>
              <a:ext uri="{FF2B5EF4-FFF2-40B4-BE49-F238E27FC236}">
                <a16:creationId xmlns:a16="http://schemas.microsoft.com/office/drawing/2014/main" id="{2B2A207B-A16C-B074-7CDA-F9CFDF8C4C6A}"/>
              </a:ext>
            </a:extLst>
          </p:cNvPr>
          <p:cNvSpPr txBox="1">
            <a:spLocks noChangeArrowheads="1"/>
          </p:cNvSpPr>
          <p:nvPr/>
        </p:nvSpPr>
        <p:spPr bwMode="auto">
          <a:xfrm>
            <a:off x="1806563" y="1447605"/>
            <a:ext cx="8924544" cy="954107"/>
          </a:xfrm>
          <a:prstGeom prst="rect">
            <a:avLst/>
          </a:prstGeom>
          <a:noFill/>
          <a:ln w="9525">
            <a:noFill/>
            <a:miter lim="800000"/>
            <a:headEnd/>
            <a:tailEnd/>
          </a:ln>
        </p:spPr>
        <p:txBody>
          <a:bodyPr wrap="square">
            <a:spAutoFit/>
          </a:bodyPr>
          <a:lstStyle/>
          <a:p>
            <a:r>
              <a:rPr lang="en-US" sz="2800" b="1" i="1" dirty="0"/>
              <a:t>“Prediction is difficult…especially about the future.”</a:t>
            </a:r>
            <a:br>
              <a:rPr lang="en-US" sz="2800" b="1" i="1" dirty="0"/>
            </a:br>
            <a:r>
              <a:rPr lang="en-US" sz="2800" b="1" i="1" dirty="0"/>
              <a:t>		</a:t>
            </a:r>
            <a:r>
              <a:rPr lang="en-US" sz="2800" dirty="0"/>
              <a:t>					        –Niels Bohr</a:t>
            </a:r>
            <a:endParaRPr lang="en-US" sz="2800" dirty="0">
              <a:solidFill>
                <a:prstClr val="black"/>
              </a:solidFill>
            </a:endParaRPr>
          </a:p>
        </p:txBody>
      </p:sp>
      <p:sp>
        <p:nvSpPr>
          <p:cNvPr id="3" name="TextBox 2">
            <a:extLst>
              <a:ext uri="{FF2B5EF4-FFF2-40B4-BE49-F238E27FC236}">
                <a16:creationId xmlns:a16="http://schemas.microsoft.com/office/drawing/2014/main" id="{CA345114-B142-4C28-D382-25F7D9787C34}"/>
              </a:ext>
            </a:extLst>
          </p:cNvPr>
          <p:cNvSpPr txBox="1"/>
          <p:nvPr/>
        </p:nvSpPr>
        <p:spPr>
          <a:xfrm>
            <a:off x="838200" y="2797886"/>
            <a:ext cx="10670627" cy="2554545"/>
          </a:xfrm>
          <a:prstGeom prst="rect">
            <a:avLst/>
          </a:prstGeom>
          <a:solidFill>
            <a:srgbClr val="C00000"/>
          </a:solidFill>
          <a:ln>
            <a:noFill/>
          </a:ln>
        </p:spPr>
        <p:txBody>
          <a:bodyPr wrap="square" rtlCol="0">
            <a:spAutoFit/>
          </a:bodyPr>
          <a:lstStyle/>
          <a:p>
            <a:pPr algn="ctr"/>
            <a:r>
              <a:rPr lang="en-US" sz="2000" b="1" dirty="0">
                <a:solidFill>
                  <a:schemeClr val="bg1"/>
                </a:solidFill>
              </a:rPr>
              <a:t>This conversation includes a variety of predictions, opinions, perspectives &amp; guesses.</a:t>
            </a:r>
          </a:p>
          <a:p>
            <a:pPr algn="ctr"/>
            <a:endParaRPr lang="en-US" sz="2000" b="1" dirty="0">
              <a:solidFill>
                <a:schemeClr val="bg1"/>
              </a:solidFill>
            </a:endParaRPr>
          </a:p>
          <a:p>
            <a:pPr algn="ctr"/>
            <a:r>
              <a:rPr lang="en-US" sz="2000" b="1" dirty="0">
                <a:solidFill>
                  <a:schemeClr val="bg1"/>
                </a:solidFill>
              </a:rPr>
              <a:t>Please keep in mind that that is all that they are – </a:t>
            </a:r>
            <a:br>
              <a:rPr lang="en-US" sz="2000" b="1" dirty="0">
                <a:solidFill>
                  <a:schemeClr val="bg1"/>
                </a:solidFill>
              </a:rPr>
            </a:br>
            <a:r>
              <a:rPr lang="en-US" sz="2000" b="1" dirty="0">
                <a:solidFill>
                  <a:schemeClr val="bg1"/>
                </a:solidFill>
              </a:rPr>
              <a:t>just one guy’s predictions, opinions, perspectives &amp; guesses.</a:t>
            </a:r>
          </a:p>
          <a:p>
            <a:pPr algn="ctr"/>
            <a:r>
              <a:rPr lang="en-US" sz="2000" b="1" dirty="0">
                <a:solidFill>
                  <a:schemeClr val="bg1"/>
                </a:solidFill>
              </a:rPr>
              <a:t>That guy is not Nostradamus. The future is very difficult to predict. </a:t>
            </a:r>
          </a:p>
          <a:p>
            <a:pPr algn="ctr"/>
            <a:endParaRPr lang="en-US" sz="2000" b="1" dirty="0">
              <a:solidFill>
                <a:schemeClr val="bg1"/>
              </a:solidFill>
            </a:endParaRPr>
          </a:p>
          <a:p>
            <a:pPr algn="ctr"/>
            <a:r>
              <a:rPr lang="en-US" sz="2000" b="1" dirty="0">
                <a:solidFill>
                  <a:schemeClr val="bg1"/>
                </a:solidFill>
              </a:rPr>
              <a:t>Even if these opinions and perspectives are reasonable, they could still be very wrong.</a:t>
            </a:r>
          </a:p>
          <a:p>
            <a:pPr algn="ctr"/>
            <a:r>
              <a:rPr lang="en-US" sz="2000" b="1" dirty="0">
                <a:solidFill>
                  <a:schemeClr val="bg1"/>
                </a:solidFill>
              </a:rPr>
              <a:t>Please use any and all of these predictions with caution and your own forethought.</a:t>
            </a:r>
          </a:p>
        </p:txBody>
      </p:sp>
    </p:spTree>
    <p:extLst>
      <p:ext uri="{BB962C8B-B14F-4D97-AF65-F5344CB8AC3E}">
        <p14:creationId xmlns:p14="http://schemas.microsoft.com/office/powerpoint/2010/main" val="3921357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A Word of Caution</a:t>
            </a:r>
          </a:p>
        </p:txBody>
      </p:sp>
      <p:sp>
        <p:nvSpPr>
          <p:cNvPr id="4" name="Text Box 3">
            <a:extLst>
              <a:ext uri="{FF2B5EF4-FFF2-40B4-BE49-F238E27FC236}">
                <a16:creationId xmlns:a16="http://schemas.microsoft.com/office/drawing/2014/main" id="{2B2A207B-A16C-B074-7CDA-F9CFDF8C4C6A}"/>
              </a:ext>
            </a:extLst>
          </p:cNvPr>
          <p:cNvSpPr txBox="1">
            <a:spLocks noChangeArrowheads="1"/>
          </p:cNvSpPr>
          <p:nvPr/>
        </p:nvSpPr>
        <p:spPr bwMode="auto">
          <a:xfrm>
            <a:off x="1711241" y="3681799"/>
            <a:ext cx="8924544" cy="1938992"/>
          </a:xfrm>
          <a:prstGeom prst="rect">
            <a:avLst/>
          </a:prstGeom>
          <a:noFill/>
          <a:ln w="9525">
            <a:noFill/>
            <a:miter lim="800000"/>
            <a:headEnd/>
            <a:tailEnd/>
          </a:ln>
        </p:spPr>
        <p:txBody>
          <a:bodyPr wrap="square">
            <a:spAutoFit/>
          </a:bodyPr>
          <a:lstStyle/>
          <a:p>
            <a:r>
              <a:rPr lang="en-US" sz="4000" b="1" i="1" dirty="0"/>
              <a:t>“The market can stay irrational longer than you can stay solvent.”</a:t>
            </a:r>
            <a:br>
              <a:rPr lang="en-US" sz="4000" b="1" i="1" dirty="0"/>
            </a:br>
            <a:r>
              <a:rPr lang="en-US" sz="4000" dirty="0"/>
              <a:t>			        –John Maynard Keynes</a:t>
            </a:r>
            <a:endParaRPr lang="en-US" sz="4000" dirty="0">
              <a:solidFill>
                <a:prstClr val="black"/>
              </a:solidFill>
            </a:endParaRPr>
          </a:p>
        </p:txBody>
      </p:sp>
      <p:sp>
        <p:nvSpPr>
          <p:cNvPr id="3" name="TextBox 2">
            <a:extLst>
              <a:ext uri="{FF2B5EF4-FFF2-40B4-BE49-F238E27FC236}">
                <a16:creationId xmlns:a16="http://schemas.microsoft.com/office/drawing/2014/main" id="{CA345114-B142-4C28-D382-25F7D9787C34}"/>
              </a:ext>
            </a:extLst>
          </p:cNvPr>
          <p:cNvSpPr txBox="1"/>
          <p:nvPr/>
        </p:nvSpPr>
        <p:spPr>
          <a:xfrm>
            <a:off x="838200" y="1245921"/>
            <a:ext cx="10670627" cy="2031325"/>
          </a:xfrm>
          <a:prstGeom prst="rect">
            <a:avLst/>
          </a:prstGeom>
          <a:solidFill>
            <a:srgbClr val="C00000"/>
          </a:solidFill>
          <a:ln>
            <a:noFill/>
          </a:ln>
        </p:spPr>
        <p:txBody>
          <a:bodyPr wrap="square" rtlCol="0">
            <a:spAutoFit/>
          </a:bodyPr>
          <a:lstStyle/>
          <a:p>
            <a:pPr algn="ctr"/>
            <a:r>
              <a:rPr lang="en-US" b="1" dirty="0">
                <a:solidFill>
                  <a:schemeClr val="bg1"/>
                </a:solidFill>
              </a:rPr>
              <a:t>Today’s conversation includes a variety of predictions, opinions, perspectives &amp; guesses.</a:t>
            </a:r>
          </a:p>
          <a:p>
            <a:pPr algn="ctr"/>
            <a:endParaRPr lang="en-US" b="1" dirty="0">
              <a:solidFill>
                <a:schemeClr val="bg1"/>
              </a:solidFill>
            </a:endParaRPr>
          </a:p>
          <a:p>
            <a:pPr algn="ctr"/>
            <a:r>
              <a:rPr lang="en-US" b="1" dirty="0">
                <a:solidFill>
                  <a:schemeClr val="bg1"/>
                </a:solidFill>
              </a:rPr>
              <a:t>Please keep in mind that that is all that they are – just one guy’s predictions, opinions, perspectives &amp; guesses.</a:t>
            </a:r>
          </a:p>
          <a:p>
            <a:pPr algn="ctr"/>
            <a:r>
              <a:rPr lang="en-US" b="1" dirty="0">
                <a:solidFill>
                  <a:schemeClr val="bg1"/>
                </a:solidFill>
              </a:rPr>
              <a:t>That guy is not Nostradamus. The future is very difficult to predict. </a:t>
            </a:r>
          </a:p>
          <a:p>
            <a:pPr algn="ctr"/>
            <a:endParaRPr lang="en-US" b="1" dirty="0">
              <a:solidFill>
                <a:schemeClr val="bg1"/>
              </a:solidFill>
            </a:endParaRPr>
          </a:p>
          <a:p>
            <a:pPr algn="ctr"/>
            <a:r>
              <a:rPr lang="en-US" b="1" dirty="0">
                <a:solidFill>
                  <a:schemeClr val="bg1"/>
                </a:solidFill>
              </a:rPr>
              <a:t>Even if these opinions and perspectives are reasonable, they could still be very wrong.</a:t>
            </a:r>
          </a:p>
          <a:p>
            <a:pPr algn="ctr"/>
            <a:r>
              <a:rPr lang="en-US" b="1" dirty="0">
                <a:solidFill>
                  <a:schemeClr val="bg1"/>
                </a:solidFill>
              </a:rPr>
              <a:t>Please use any and all of these predictions with caution and your own forethought.</a:t>
            </a:r>
          </a:p>
        </p:txBody>
      </p:sp>
    </p:spTree>
    <p:extLst>
      <p:ext uri="{BB962C8B-B14F-4D97-AF65-F5344CB8AC3E}">
        <p14:creationId xmlns:p14="http://schemas.microsoft.com/office/powerpoint/2010/main" val="4256522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22290</TotalTime>
  <Words>9223</Words>
  <Application>Microsoft Macintosh PowerPoint</Application>
  <PresentationFormat>Widescreen</PresentationFormat>
  <Paragraphs>869</Paragraphs>
  <Slides>122</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122</vt:i4>
      </vt:variant>
    </vt:vector>
  </HeadingPairs>
  <TitlesOfParts>
    <vt:vector size="128"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130</cp:revision>
  <dcterms:created xsi:type="dcterms:W3CDTF">2019-08-26T13:43:19Z</dcterms:created>
  <dcterms:modified xsi:type="dcterms:W3CDTF">2024-09-18T10:55:54Z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2023-01-11T18:42:04Z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8b6eb0c0-624a-4693-9f8d-f60b6f2f8747</vt:lpwstr>
  </property>
  <property fmtid="{D5CDD505-2E9C-101B-9397-08002B2CF9AE}" pid="8" name="MSIP_Label_638202f9-8d41-4950-b014-f183e397b746_ContentBits">
    <vt:lpwstr>0</vt:lpwstr>
  </property>
</Properties>
</file>