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310" r:id="rId2"/>
    <p:sldId id="1242" r:id="rId3"/>
    <p:sldId id="1989" r:id="rId4"/>
    <p:sldId id="1961" r:id="rId5"/>
    <p:sldId id="2066" r:id="rId6"/>
    <p:sldId id="2131" r:id="rId7"/>
    <p:sldId id="2065" r:id="rId8"/>
    <p:sldId id="2337" r:id="rId9"/>
    <p:sldId id="2338" r:id="rId10"/>
    <p:sldId id="2339" r:id="rId11"/>
    <p:sldId id="2340" r:id="rId12"/>
    <p:sldId id="2341" r:id="rId13"/>
    <p:sldId id="2342" r:id="rId14"/>
    <p:sldId id="2343" r:id="rId15"/>
    <p:sldId id="2371" r:id="rId16"/>
    <p:sldId id="2344" r:id="rId17"/>
    <p:sldId id="2345" r:id="rId18"/>
    <p:sldId id="2346" r:id="rId19"/>
    <p:sldId id="2347" r:id="rId20"/>
    <p:sldId id="2373" r:id="rId21"/>
    <p:sldId id="2348" r:id="rId22"/>
    <p:sldId id="2372" r:id="rId23"/>
    <p:sldId id="2349" r:id="rId24"/>
    <p:sldId id="2350" r:id="rId25"/>
    <p:sldId id="2374" r:id="rId26"/>
    <p:sldId id="2351" r:id="rId27"/>
    <p:sldId id="2378" r:id="rId28"/>
    <p:sldId id="2379" r:id="rId29"/>
    <p:sldId id="2380" r:id="rId30"/>
    <p:sldId id="2352" r:id="rId31"/>
    <p:sldId id="2353" r:id="rId32"/>
    <p:sldId id="2354" r:id="rId33"/>
    <p:sldId id="2355" r:id="rId34"/>
    <p:sldId id="2356" r:id="rId35"/>
    <p:sldId id="2357" r:id="rId36"/>
    <p:sldId id="2358" r:id="rId37"/>
    <p:sldId id="2359" r:id="rId38"/>
    <p:sldId id="2363" r:id="rId39"/>
    <p:sldId id="2364" r:id="rId40"/>
    <p:sldId id="2377" r:id="rId41"/>
    <p:sldId id="2376" r:id="rId42"/>
    <p:sldId id="2365" r:id="rId43"/>
    <p:sldId id="1957" r:id="rId44"/>
    <p:sldId id="2366" r:id="rId45"/>
    <p:sldId id="2367" r:id="rId46"/>
    <p:sldId id="2370" r:id="rId47"/>
    <p:sldId id="2035" r:id="rId48"/>
    <p:sldId id="206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8</a:t>
            </a:fld>
            <a:endParaRPr lang="en-US" dirty="0"/>
          </a:p>
        </p:txBody>
      </p:sp>
    </p:spTree>
    <p:extLst>
      <p:ext uri="{BB962C8B-B14F-4D97-AF65-F5344CB8AC3E}">
        <p14:creationId xmlns:p14="http://schemas.microsoft.com/office/powerpoint/2010/main" val="9189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9</a:t>
            </a:fld>
            <a:endParaRPr lang="en-US" dirty="0"/>
          </a:p>
        </p:txBody>
      </p:sp>
    </p:spTree>
    <p:extLst>
      <p:ext uri="{BB962C8B-B14F-4D97-AF65-F5344CB8AC3E}">
        <p14:creationId xmlns:p14="http://schemas.microsoft.com/office/powerpoint/2010/main" val="85841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10</a:t>
            </a:fld>
            <a:endParaRPr lang="en-US" dirty="0"/>
          </a:p>
        </p:txBody>
      </p:sp>
    </p:spTree>
    <p:extLst>
      <p:ext uri="{BB962C8B-B14F-4D97-AF65-F5344CB8AC3E}">
        <p14:creationId xmlns:p14="http://schemas.microsoft.com/office/powerpoint/2010/main" val="91408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11</a:t>
            </a:fld>
            <a:endParaRPr lang="en-US" dirty="0"/>
          </a:p>
        </p:txBody>
      </p:sp>
    </p:spTree>
    <p:extLst>
      <p:ext uri="{BB962C8B-B14F-4D97-AF65-F5344CB8AC3E}">
        <p14:creationId xmlns:p14="http://schemas.microsoft.com/office/powerpoint/2010/main" val="238193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377AE422-6D54-996F-3EBD-9D1038198313}"/>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A6F37949-8395-6080-7C6E-67BAC1DB390D}"/>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48930"/>
            <a:ext cx="10972800" cy="1021541"/>
          </a:xfrm>
        </p:spPr>
        <p:txBody>
          <a:bodyPr/>
          <a:lstStyle>
            <a:lvl1pPr algn="ctr">
              <a:defRPr sz="4200" b="1" i="1" cap="none">
                <a:solidFill>
                  <a:schemeClr val="bg1"/>
                </a:solidFill>
                <a:latin typeface="Times New Roman" charset="0"/>
                <a:ea typeface="Times New Roman" charset="0"/>
                <a:cs typeface="Times New Roman" charset="0"/>
              </a:defRPr>
            </a:lvl1pPr>
          </a:lstStyle>
          <a:p>
            <a:r>
              <a:rPr lang="en-US" dirty="0" err="1"/>
              <a:t>brian.bolton@louisiana.edu</a:t>
            </a:r>
            <a:br>
              <a:rPr lang="en-US" dirty="0"/>
            </a:br>
            <a:br>
              <a:rPr lang="en-US" dirty="0"/>
            </a:br>
            <a:r>
              <a:rPr lang="en-US" dirty="0"/>
              <a:t>http://</a:t>
            </a:r>
            <a:r>
              <a:rPr lang="en-US" dirty="0" err="1"/>
              <a:t>business.louisiana.edu</a:t>
            </a:r>
            <a:r>
              <a:rPr lang="en-US" dirty="0"/>
              <a:t>/</a:t>
            </a:r>
            <a:r>
              <a:rPr lang="en-US" dirty="0" err="1"/>
              <a:t>financeispersonal</a:t>
            </a:r>
            <a:endParaRPr lang="en-US" dirty="0"/>
          </a:p>
        </p:txBody>
      </p:sp>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86090086-B5B3-5AD1-3068-BBF6BB61FBDF}"/>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27138E6C-ED20-E1CF-19F3-51ECEDC2954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F8AB27C9-8330-666C-84D9-C8A64B6F687C}"/>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6">
            <a:extLst>
              <a:ext uri="{FF2B5EF4-FFF2-40B4-BE49-F238E27FC236}">
                <a16:creationId xmlns:a16="http://schemas.microsoft.com/office/drawing/2014/main" id="{291541A2-C5A7-AAA5-BBF9-DE5EBB7E698B}"/>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3" name="Picture 2">
            <a:extLst>
              <a:ext uri="{FF2B5EF4-FFF2-40B4-BE49-F238E27FC236}">
                <a16:creationId xmlns:a16="http://schemas.microsoft.com/office/drawing/2014/main" id="{33B41C7B-2850-D0A2-C00B-EBFAAFC8C6F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2" name="Picture 1">
            <a:extLst>
              <a:ext uri="{FF2B5EF4-FFF2-40B4-BE49-F238E27FC236}">
                <a16:creationId xmlns:a16="http://schemas.microsoft.com/office/drawing/2014/main" id="{D8A5A183-6513-BA9E-3724-7F0C59C2CFA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CA791819-39C3-A2CE-3D0D-286F5FE0F0B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0D9CEE31-8A3A-45FC-4F3E-63DCFC4BF068}"/>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9/20/23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10167401" y="5271469"/>
            <a:ext cx="1977611" cy="1604179"/>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5816977"/>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2023-2024 SESSION #1</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August 30,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2431435"/>
          </a:xfrm>
          <a:prstGeom prst="rect">
            <a:avLst/>
          </a:prstGeom>
          <a:solidFill>
            <a:schemeClr val="bg1">
              <a:lumMod val="95000"/>
            </a:schemeClr>
          </a:solidFill>
          <a:ln w="38100">
            <a:solidFill>
              <a:schemeClr val="tx1"/>
            </a:solidFill>
          </a:ln>
        </p:spPr>
        <p:txBody>
          <a:bodyPr wrap="square">
            <a:spAutoFit/>
          </a:bodyPr>
          <a:lstStyle/>
          <a:p>
            <a:pPr algn="ctr"/>
            <a:r>
              <a:rPr lang="en-US" sz="5400" b="1" cap="small" dirty="0">
                <a:latin typeface="Calibri" panose="020F0502020204030204" pitchFamily="34" charset="0"/>
                <a:ea typeface="Times New Roman" panose="02020603050405020304" pitchFamily="18" charset="0"/>
                <a:cs typeface="Calibri" panose="020F0502020204030204" pitchFamily="34" charset="0"/>
              </a:rPr>
              <a:t>Addressing Inflation as a Grad Student</a:t>
            </a:r>
            <a:br>
              <a:rPr lang="en-US" sz="5400" b="1" cap="small" dirty="0">
                <a:latin typeface="Calibri" panose="020F0502020204030204" pitchFamily="34" charset="0"/>
                <a:ea typeface="Times New Roman" panose="02020603050405020304" pitchFamily="18" charset="0"/>
                <a:cs typeface="Calibri" panose="020F0502020204030204" pitchFamily="34" charset="0"/>
              </a:rPr>
            </a:br>
            <a:r>
              <a:rPr lang="en-US" sz="3600" i="1" cap="small" dirty="0">
                <a:latin typeface="Calibri" panose="020F0502020204030204" pitchFamily="34" charset="0"/>
                <a:ea typeface="Times New Roman" panose="02020603050405020304" pitchFamily="18" charset="0"/>
                <a:cs typeface="Calibri" panose="020F0502020204030204" pitchFamily="34" charset="0"/>
              </a:rPr>
              <a:t>Navigating the Impacts of Inflation &amp; Turbulent Economic Times</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 Maximize Your Money in the Future</a:t>
            </a:r>
            <a:endParaRPr lang="en-US" sz="3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2112" y="5335009"/>
            <a:ext cx="1720178" cy="1529047"/>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A Word of Caution</a:t>
            </a:r>
          </a:p>
        </p:txBody>
      </p:sp>
      <p:sp>
        <p:nvSpPr>
          <p:cNvPr id="4" name="Text Box 3">
            <a:extLst>
              <a:ext uri="{FF2B5EF4-FFF2-40B4-BE49-F238E27FC236}">
                <a16:creationId xmlns:a16="http://schemas.microsoft.com/office/drawing/2014/main" id="{2B2A207B-A16C-B074-7CDA-F9CFDF8C4C6A}"/>
              </a:ext>
            </a:extLst>
          </p:cNvPr>
          <p:cNvSpPr txBox="1">
            <a:spLocks noChangeArrowheads="1"/>
          </p:cNvSpPr>
          <p:nvPr/>
        </p:nvSpPr>
        <p:spPr bwMode="auto">
          <a:xfrm>
            <a:off x="1711241" y="3681799"/>
            <a:ext cx="8924544" cy="1938992"/>
          </a:xfrm>
          <a:prstGeom prst="rect">
            <a:avLst/>
          </a:prstGeom>
          <a:noFill/>
          <a:ln w="9525">
            <a:noFill/>
            <a:miter lim="800000"/>
            <a:headEnd/>
            <a:tailEnd/>
          </a:ln>
        </p:spPr>
        <p:txBody>
          <a:bodyPr wrap="square">
            <a:spAutoFit/>
          </a:bodyPr>
          <a:lstStyle/>
          <a:p>
            <a:r>
              <a:rPr lang="en-US" sz="4000" b="1" i="1" dirty="0"/>
              <a:t>“The market can stay irrational longer than you can stay solvent.”</a:t>
            </a:r>
            <a:br>
              <a:rPr lang="en-US" sz="4000" b="1" i="1" dirty="0"/>
            </a:br>
            <a:r>
              <a:rPr lang="en-US" sz="4000" dirty="0"/>
              <a:t>			        –John Maynard Keynes</a:t>
            </a:r>
            <a:endParaRPr lang="en-US" sz="4000" dirty="0">
              <a:solidFill>
                <a:prstClr val="black"/>
              </a:solidFill>
            </a:endParaRPr>
          </a:p>
        </p:txBody>
      </p:sp>
      <p:sp>
        <p:nvSpPr>
          <p:cNvPr id="3" name="TextBox 2">
            <a:extLst>
              <a:ext uri="{FF2B5EF4-FFF2-40B4-BE49-F238E27FC236}">
                <a16:creationId xmlns:a16="http://schemas.microsoft.com/office/drawing/2014/main" id="{CA345114-B142-4C28-D382-25F7D9787C34}"/>
              </a:ext>
            </a:extLst>
          </p:cNvPr>
          <p:cNvSpPr txBox="1"/>
          <p:nvPr/>
        </p:nvSpPr>
        <p:spPr>
          <a:xfrm>
            <a:off x="838200" y="1245921"/>
            <a:ext cx="10670627" cy="2031325"/>
          </a:xfrm>
          <a:prstGeom prst="rect">
            <a:avLst/>
          </a:prstGeom>
          <a:solidFill>
            <a:srgbClr val="C00000"/>
          </a:solidFill>
          <a:ln>
            <a:noFill/>
          </a:ln>
        </p:spPr>
        <p:txBody>
          <a:bodyPr wrap="square" rtlCol="0">
            <a:spAutoFit/>
          </a:bodyPr>
          <a:lstStyle/>
          <a:p>
            <a:pPr algn="ctr"/>
            <a:r>
              <a:rPr lang="en-US" b="1" dirty="0">
                <a:solidFill>
                  <a:schemeClr val="bg1"/>
                </a:solidFill>
              </a:rPr>
              <a:t>Today’s conversation includes a variety of predictions, opinions, perspectives &amp; guesses.</a:t>
            </a:r>
          </a:p>
          <a:p>
            <a:pPr algn="ctr"/>
            <a:endParaRPr lang="en-US" b="1" dirty="0">
              <a:solidFill>
                <a:schemeClr val="bg1"/>
              </a:solidFill>
            </a:endParaRPr>
          </a:p>
          <a:p>
            <a:pPr algn="ctr"/>
            <a:r>
              <a:rPr lang="en-US" b="1" dirty="0">
                <a:solidFill>
                  <a:schemeClr val="bg1"/>
                </a:solidFill>
              </a:rPr>
              <a:t>Please keep in mind that that is all that they are – just one guy’s predictions, opinions, perspectives &amp; guesses.</a:t>
            </a:r>
          </a:p>
          <a:p>
            <a:pPr algn="ctr"/>
            <a:r>
              <a:rPr lang="en-US" b="1" dirty="0">
                <a:solidFill>
                  <a:schemeClr val="bg1"/>
                </a:solidFill>
              </a:rPr>
              <a:t>That guy is not Nostradamus. The future is very difficult to predict. </a:t>
            </a:r>
          </a:p>
          <a:p>
            <a:pPr algn="ctr"/>
            <a:endParaRPr lang="en-US" b="1" dirty="0">
              <a:solidFill>
                <a:schemeClr val="bg1"/>
              </a:solidFill>
            </a:endParaRPr>
          </a:p>
          <a:p>
            <a:pPr algn="ctr"/>
            <a:r>
              <a:rPr lang="en-US" b="1" dirty="0">
                <a:solidFill>
                  <a:schemeClr val="bg1"/>
                </a:solidFill>
              </a:rPr>
              <a:t>Even if these opinions and perspectives are reasonable, they could still be very wrong.</a:t>
            </a:r>
          </a:p>
          <a:p>
            <a:pPr algn="ctr"/>
            <a:r>
              <a:rPr lang="en-US" b="1" dirty="0">
                <a:solidFill>
                  <a:schemeClr val="bg1"/>
                </a:solidFill>
              </a:rPr>
              <a:t>Please use any and all of these predictions with caution and your own forethought.</a:t>
            </a:r>
          </a:p>
        </p:txBody>
      </p:sp>
    </p:spTree>
    <p:extLst>
      <p:ext uri="{BB962C8B-B14F-4D97-AF65-F5344CB8AC3E}">
        <p14:creationId xmlns:p14="http://schemas.microsoft.com/office/powerpoint/2010/main" val="425652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Let’s Talk About Inflation</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1434517"/>
            <a:ext cx="10670628" cy="40448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i="1" dirty="0">
                <a:solidFill>
                  <a:srgbClr val="2D2D83"/>
                </a:solidFill>
              </a:rPr>
              <a:t>Imagine that you are thinking about getting a new refrigerator, sometime in the next year. </a:t>
            </a:r>
            <a:br>
              <a:rPr lang="en-US" sz="2100" b="1" i="1" dirty="0">
                <a:solidFill>
                  <a:srgbClr val="2D2D83"/>
                </a:solidFill>
              </a:rPr>
            </a:br>
            <a:r>
              <a:rPr lang="en-US" sz="2100" b="1" i="1" dirty="0">
                <a:solidFill>
                  <a:srgbClr val="2D2D83"/>
                </a:solidFill>
              </a:rPr>
              <a:t>The refrigerator you want costs $1,000 today.</a:t>
            </a:r>
          </a:p>
          <a:p>
            <a:pPr marL="0" indent="0" algn="ctr">
              <a:buNone/>
            </a:pPr>
            <a:endParaRPr lang="en-US" sz="2100" b="1" i="1" dirty="0">
              <a:solidFill>
                <a:srgbClr val="2D2D83"/>
              </a:solidFill>
            </a:endParaRPr>
          </a:p>
          <a:p>
            <a:pPr marL="0" indent="0" algn="ctr">
              <a:buNone/>
            </a:pPr>
            <a:r>
              <a:rPr lang="en-US" sz="2100" b="1" i="1" dirty="0">
                <a:solidFill>
                  <a:srgbClr val="2D2D83"/>
                </a:solidFill>
              </a:rPr>
              <a:t>You hear reports about inflation being really bad…say, 10%.</a:t>
            </a:r>
          </a:p>
          <a:p>
            <a:pPr marL="0" indent="0" algn="ctr">
              <a:buNone/>
            </a:pPr>
            <a:endParaRPr lang="en-US" sz="2100" b="1" i="1" dirty="0">
              <a:solidFill>
                <a:srgbClr val="2D2D83"/>
              </a:solidFill>
            </a:endParaRPr>
          </a:p>
          <a:p>
            <a:pPr marL="0" indent="0" algn="ctr">
              <a:buNone/>
            </a:pPr>
            <a:r>
              <a:rPr lang="en-US" sz="2100" b="1" i="1" dirty="0">
                <a:solidFill>
                  <a:srgbClr val="2D2D83"/>
                </a:solidFill>
              </a:rPr>
              <a:t>You fear that – if you wait a year – your $1,000 refrigerator will cost you $1,100.</a:t>
            </a:r>
            <a:br>
              <a:rPr lang="en-US" sz="2100" b="1" i="1" dirty="0">
                <a:solidFill>
                  <a:srgbClr val="2D2D83"/>
                </a:solidFill>
              </a:rPr>
            </a:br>
            <a:endParaRPr lang="en-US" sz="2100" b="1" i="1" dirty="0">
              <a:solidFill>
                <a:srgbClr val="2D2D83"/>
              </a:solidFill>
            </a:endParaRPr>
          </a:p>
          <a:p>
            <a:pPr marL="0" indent="0" algn="ctr">
              <a:buNone/>
            </a:pPr>
            <a:r>
              <a:rPr lang="en-US" sz="2100" b="1" i="1" dirty="0">
                <a:solidFill>
                  <a:srgbClr val="2D2D83"/>
                </a:solidFill>
              </a:rPr>
              <a:t>So, you buy the $1,000 refrigerator today to avoid a potentially higher cost in the future.</a:t>
            </a:r>
          </a:p>
          <a:p>
            <a:pPr marL="0" indent="0" algn="ctr">
              <a:buNone/>
            </a:pPr>
            <a:endParaRPr lang="en-US" sz="2100" b="1" i="1" dirty="0">
              <a:solidFill>
                <a:srgbClr val="2D2D83"/>
              </a:solidFill>
            </a:endParaRPr>
          </a:p>
          <a:p>
            <a:pPr marL="0" indent="0" algn="ctr">
              <a:buNone/>
            </a:pPr>
            <a:r>
              <a:rPr lang="en-US" sz="2100" b="1" i="1" dirty="0">
                <a:solidFill>
                  <a:srgbClr val="2D2D83"/>
                </a:solidFill>
              </a:rPr>
              <a:t>Now, thanks to the laws of supply-and-demand, your purchase drives prices higher TODAY! That is, the fear or expectation of future inflation creates current inflation. Our fear of inflation actually makes realized inflation WORSE. This fear only corrects or moderates very slowly. </a:t>
            </a:r>
            <a:endParaRPr lang="en-US" sz="2100" b="1" i="1" strike="sngStrike" dirty="0">
              <a:solidFill>
                <a:srgbClr val="2D2D83"/>
              </a:solidFill>
            </a:endParaRPr>
          </a:p>
        </p:txBody>
      </p:sp>
    </p:spTree>
    <p:extLst>
      <p:ext uri="{BB962C8B-B14F-4D97-AF65-F5344CB8AC3E}">
        <p14:creationId xmlns:p14="http://schemas.microsoft.com/office/powerpoint/2010/main" val="263461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Brief Explanation for Why Inflation &amp; Interest Rates are So Dang High Right Now</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u="sng" dirty="0">
              <a:solidFill>
                <a:srgbClr val="C00000"/>
              </a:solidFill>
            </a:endParaRPr>
          </a:p>
          <a:p>
            <a:pPr marL="0" indent="0" algn="ctr">
              <a:buNone/>
            </a:pPr>
            <a:r>
              <a:rPr lang="en-US" sz="12500" b="1" dirty="0">
                <a:solidFill>
                  <a:srgbClr val="C00000"/>
                </a:solidFill>
              </a:rPr>
              <a:t>COVID-19!</a:t>
            </a:r>
            <a:endParaRPr lang="en-US" sz="2400" dirty="0">
              <a:solidFill>
                <a:srgbClr val="C00000"/>
              </a:solidFill>
            </a:endParaRPr>
          </a:p>
        </p:txBody>
      </p:sp>
    </p:spTree>
    <p:extLst>
      <p:ext uri="{BB962C8B-B14F-4D97-AF65-F5344CB8AC3E}">
        <p14:creationId xmlns:p14="http://schemas.microsoft.com/office/powerpoint/2010/main" val="353389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Brief Explanation for Why Inflation &amp; Interest Rates are So Dang High Right Now</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C00000"/>
                </a:solidFill>
              </a:rPr>
              <a:t>In order to get us through the extreme economic uncertainty of 2020, governments and central banks around the world increased the amount of money that was floating around in every economy.</a:t>
            </a:r>
          </a:p>
          <a:p>
            <a:pPr lvl="1"/>
            <a:r>
              <a:rPr lang="en-US" dirty="0">
                <a:solidFill>
                  <a:srgbClr val="C00000"/>
                </a:solidFill>
              </a:rPr>
              <a:t>The U.S. Federal Reserve increased its assets from $4 trillion to $7 trillion during Spring 2020. That’s $3 trillion of extra cash injected into the economy </a:t>
            </a:r>
            <a:r>
              <a:rPr lang="en-US" sz="1200" dirty="0">
                <a:solidFill>
                  <a:srgbClr val="C00000"/>
                </a:solidFill>
              </a:rPr>
              <a:t>(kind of)</a:t>
            </a:r>
            <a:r>
              <a:rPr lang="en-US" dirty="0">
                <a:solidFill>
                  <a:srgbClr val="C00000"/>
                </a:solidFill>
              </a:rPr>
              <a:t>.</a:t>
            </a:r>
          </a:p>
          <a:p>
            <a:pPr lvl="2"/>
            <a:r>
              <a:rPr lang="en-US" dirty="0">
                <a:solidFill>
                  <a:srgbClr val="C00000"/>
                </a:solidFill>
              </a:rPr>
              <a:t>Today, its assets are close to $9 trillion. That’s a huuuuuge change in just 3½ years.</a:t>
            </a:r>
            <a:br>
              <a:rPr lang="en-US" dirty="0">
                <a:solidFill>
                  <a:srgbClr val="C00000"/>
                </a:solidFill>
              </a:rPr>
            </a:br>
            <a:endParaRPr lang="en-US" dirty="0">
              <a:solidFill>
                <a:srgbClr val="C00000"/>
              </a:solidFill>
            </a:endParaRPr>
          </a:p>
          <a:p>
            <a:r>
              <a:rPr lang="en-US" sz="2400" dirty="0">
                <a:solidFill>
                  <a:srgbClr val="C00000"/>
                </a:solidFill>
              </a:rPr>
              <a:t>But, the actual economies that are using that money have not increased much at all. So, the value of each dollar bill is less.</a:t>
            </a:r>
          </a:p>
          <a:p>
            <a:pPr lvl="1"/>
            <a:r>
              <a:rPr lang="en-US" dirty="0">
                <a:solidFill>
                  <a:srgbClr val="C00000"/>
                </a:solidFill>
              </a:rPr>
              <a:t>If you cut a pizza into 16 slices instead of just 8, the entire pizza still has the same total calories but you have to eat more slices to get full. That’s inflation.</a:t>
            </a:r>
            <a:endParaRPr lang="en-US" sz="2400" dirty="0">
              <a:solidFill>
                <a:srgbClr val="C00000"/>
              </a:solidFill>
            </a:endParaRPr>
          </a:p>
        </p:txBody>
      </p:sp>
    </p:spTree>
    <p:extLst>
      <p:ext uri="{BB962C8B-B14F-4D97-AF65-F5344CB8AC3E}">
        <p14:creationId xmlns:p14="http://schemas.microsoft.com/office/powerpoint/2010/main" val="214279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blinds(horizontal)">
                                      <p:cBhvr>
                                        <p:cTn id="1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Brief Explanation for Why Inflation &amp; Interest Rates are So Dang High Right Now</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 order to try to slow inflation, central banks have tried to: </a:t>
            </a:r>
            <a:br>
              <a:rPr lang="en-US" dirty="0">
                <a:solidFill>
                  <a:srgbClr val="C00000"/>
                </a:solidFill>
              </a:rPr>
            </a:br>
            <a:br>
              <a:rPr lang="en-US" dirty="0">
                <a:solidFill>
                  <a:srgbClr val="C00000"/>
                </a:solidFill>
              </a:rPr>
            </a:br>
            <a:r>
              <a:rPr lang="en-US" dirty="0">
                <a:solidFill>
                  <a:srgbClr val="C00000"/>
                </a:solidFill>
              </a:rPr>
              <a:t>   (a) pull out some of the new cash that was in the economy, and, </a:t>
            </a:r>
            <a:br>
              <a:rPr lang="en-US" dirty="0">
                <a:solidFill>
                  <a:srgbClr val="C00000"/>
                </a:solidFill>
              </a:rPr>
            </a:br>
            <a:r>
              <a:rPr lang="en-US" dirty="0">
                <a:solidFill>
                  <a:srgbClr val="C00000"/>
                </a:solidFill>
              </a:rPr>
              <a:t>   (b) discourage spending…by raising interest rates. </a:t>
            </a:r>
            <a:br>
              <a:rPr lang="en-US" dirty="0">
                <a:solidFill>
                  <a:srgbClr val="C00000"/>
                </a:solidFill>
              </a:rPr>
            </a:br>
            <a:endParaRPr lang="en-US" dirty="0">
              <a:solidFill>
                <a:srgbClr val="C00000"/>
              </a:solidFill>
            </a:endParaRPr>
          </a:p>
          <a:p>
            <a:pPr lvl="1"/>
            <a:r>
              <a:rPr lang="en-US" sz="2800" dirty="0">
                <a:solidFill>
                  <a:srgbClr val="C00000"/>
                </a:solidFill>
              </a:rPr>
              <a:t>I’m going to borrow more when rates are 3% than when they’re 8%.</a:t>
            </a:r>
          </a:p>
          <a:p>
            <a:pPr lvl="1"/>
            <a:r>
              <a:rPr lang="en-US" sz="2800" dirty="0">
                <a:solidFill>
                  <a:srgbClr val="C00000"/>
                </a:solidFill>
              </a:rPr>
              <a:t>As we borrow less, we buy less, and prices should moderate and decrease (or at least stabilize).</a:t>
            </a:r>
          </a:p>
          <a:p>
            <a:pPr lvl="1"/>
            <a:r>
              <a:rPr lang="en-US" sz="2800" dirty="0">
                <a:solidFill>
                  <a:srgbClr val="C00000"/>
                </a:solidFill>
              </a:rPr>
              <a:t>They want to create a little bit of economic pain in order to avoid a whole lot of economic pain.</a:t>
            </a:r>
          </a:p>
        </p:txBody>
      </p:sp>
    </p:spTree>
    <p:extLst>
      <p:ext uri="{BB962C8B-B14F-4D97-AF65-F5344CB8AC3E}">
        <p14:creationId xmlns:p14="http://schemas.microsoft.com/office/powerpoint/2010/main" val="304899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Brief Explanation for Why Inflation &amp; Interest Rates are So Dang High Right Now</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The U.S. economy and the global economy are not speedboats.</a:t>
            </a:r>
            <a:br>
              <a:rPr lang="en-US" sz="3200" dirty="0">
                <a:solidFill>
                  <a:srgbClr val="C00000"/>
                </a:solidFill>
              </a:rPr>
            </a:br>
            <a:br>
              <a:rPr lang="en-US" sz="3200" dirty="0">
                <a:solidFill>
                  <a:srgbClr val="C00000"/>
                </a:solidFill>
              </a:rPr>
            </a:br>
            <a:r>
              <a:rPr lang="en-US" sz="3200" dirty="0">
                <a:solidFill>
                  <a:srgbClr val="C00000"/>
                </a:solidFill>
              </a:rPr>
              <a:t>They are enormously massive cargo freighters that take a very long time to turn. </a:t>
            </a:r>
          </a:p>
          <a:p>
            <a:pPr lvl="1"/>
            <a:r>
              <a:rPr lang="en-US" sz="3200" dirty="0">
                <a:solidFill>
                  <a:srgbClr val="C00000"/>
                </a:solidFill>
              </a:rPr>
              <a:t>It took a while for inflation to become a problem following all the new 2020 money.</a:t>
            </a:r>
          </a:p>
          <a:p>
            <a:pPr lvl="1"/>
            <a:r>
              <a:rPr lang="en-US" sz="3200" dirty="0">
                <a:solidFill>
                  <a:srgbClr val="C00000"/>
                </a:solidFill>
              </a:rPr>
              <a:t>And, it will take / is taking a while for higher interest rates to bring down inflation.</a:t>
            </a:r>
          </a:p>
        </p:txBody>
      </p:sp>
    </p:spTree>
    <p:extLst>
      <p:ext uri="{BB962C8B-B14F-4D97-AF65-F5344CB8AC3E}">
        <p14:creationId xmlns:p14="http://schemas.microsoft.com/office/powerpoint/2010/main" val="197264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Inflation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Tree>
    <p:extLst>
      <p:ext uri="{BB962C8B-B14F-4D97-AF65-F5344CB8AC3E}">
        <p14:creationId xmlns:p14="http://schemas.microsoft.com/office/powerpoint/2010/main" val="45743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currently </a:t>
            </a:r>
            <a:br>
              <a:rPr lang="en-US" dirty="0">
                <a:solidFill>
                  <a:srgbClr val="C00000"/>
                </a:solidFill>
              </a:rPr>
            </a:br>
            <a:r>
              <a:rPr lang="en-US" dirty="0">
                <a:solidFill>
                  <a:srgbClr val="C00000"/>
                </a:solidFill>
              </a:rPr>
              <a:t>has the highest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endParaRPr lang="en-US" sz="2000" b="1" dirty="0">
              <a:solidFill>
                <a:schemeClr val="bg1"/>
              </a:solidFill>
            </a:endParaRP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endParaRPr lang="en-US" sz="2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endParaRPr lang="en-US" sz="2000" b="1" dirty="0">
              <a:solidFill>
                <a:schemeClr val="bg1"/>
              </a:solidFill>
            </a:endParaRP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endParaRPr lang="en-US" sz="2000" b="1" dirty="0">
              <a:solidFill>
                <a:schemeClr val="bg1"/>
              </a:solidFill>
            </a:endParaRPr>
          </a:p>
        </p:txBody>
      </p:sp>
      <p:sp>
        <p:nvSpPr>
          <p:cNvPr id="2" name="Rectangle 2">
            <a:extLst>
              <a:ext uri="{FF2B5EF4-FFF2-40B4-BE49-F238E27FC236}">
                <a16:creationId xmlns:a16="http://schemas.microsoft.com/office/drawing/2014/main" id="{5345DDA5-11FD-70CD-8211-783212DD32E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Inflation Quiz – Question #1</a:t>
            </a:r>
          </a:p>
        </p:txBody>
      </p:sp>
    </p:spTree>
    <p:extLst>
      <p:ext uri="{BB962C8B-B14F-4D97-AF65-F5344CB8AC3E}">
        <p14:creationId xmlns:p14="http://schemas.microsoft.com/office/powerpoint/2010/main" val="295183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p>
        </p:txBody>
      </p:sp>
      <p:sp>
        <p:nvSpPr>
          <p:cNvPr id="2" name="Rectangle 2">
            <a:extLst>
              <a:ext uri="{FF2B5EF4-FFF2-40B4-BE49-F238E27FC236}">
                <a16:creationId xmlns:a16="http://schemas.microsoft.com/office/drawing/2014/main" id="{6F0B26CF-1393-42D4-AF2B-767794DAF520}"/>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Inflation Quiz – Question #2</a:t>
            </a:r>
          </a:p>
        </p:txBody>
      </p:sp>
    </p:spTree>
    <p:extLst>
      <p:ext uri="{BB962C8B-B14F-4D97-AF65-F5344CB8AC3E}">
        <p14:creationId xmlns:p14="http://schemas.microsoft.com/office/powerpoint/2010/main" val="211245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Which of these 4 countries </a:t>
            </a:r>
            <a:br>
              <a:rPr lang="en-US" dirty="0">
                <a:solidFill>
                  <a:srgbClr val="C00000"/>
                </a:solidFill>
              </a:rPr>
            </a:br>
            <a:r>
              <a:rPr lang="en-US" dirty="0">
                <a:solidFill>
                  <a:srgbClr val="C00000"/>
                </a:solidFill>
              </a:rPr>
              <a:t>currently has the LOWEST inflation rate?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United States </a:t>
            </a:r>
            <a:r>
              <a:rPr lang="en-US" sz="2000" b="1" dirty="0">
                <a:solidFill>
                  <a:schemeClr val="bg1"/>
                </a:solidFill>
              </a:rPr>
              <a:t>(3.2%)</a:t>
            </a:r>
          </a:p>
        </p:txBody>
      </p:sp>
      <p:sp>
        <p:nvSpPr>
          <p:cNvPr id="8" name="Content Placeholder 2">
            <a:extLst>
              <a:ext uri="{FF2B5EF4-FFF2-40B4-BE49-F238E27FC236}">
                <a16:creationId xmlns:a16="http://schemas.microsoft.com/office/drawing/2014/main" id="{C1CA2303-8B54-A45E-47A7-869C23DBFE38}"/>
              </a:ext>
            </a:extLst>
          </p:cNvPr>
          <p:cNvSpPr txBox="1">
            <a:spLocks/>
          </p:cNvSpPr>
          <p:nvPr/>
        </p:nvSpPr>
        <p:spPr>
          <a:xfrm>
            <a:off x="838198"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Germany</a:t>
            </a:r>
            <a:r>
              <a:rPr lang="en-US" sz="2000" b="1" dirty="0">
                <a:solidFill>
                  <a:schemeClr val="bg1"/>
                </a:solidFill>
              </a:rPr>
              <a:t> (6.2%)</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England </a:t>
            </a:r>
            <a:r>
              <a:rPr lang="en-US" sz="2000" b="1" dirty="0">
                <a:solidFill>
                  <a:schemeClr val="bg1"/>
                </a:solidFill>
              </a:rPr>
              <a:t>(7.9%)</a:t>
            </a:r>
          </a:p>
        </p:txBody>
      </p:sp>
      <p:sp>
        <p:nvSpPr>
          <p:cNvPr id="10" name="Content Placeholder 2">
            <a:extLst>
              <a:ext uri="{FF2B5EF4-FFF2-40B4-BE49-F238E27FC236}">
                <a16:creationId xmlns:a16="http://schemas.microsoft.com/office/drawing/2014/main" id="{75785B4D-F6DD-799C-04A8-F941F10411AE}"/>
              </a:ext>
            </a:extLst>
          </p:cNvPr>
          <p:cNvSpPr txBox="1">
            <a:spLocks/>
          </p:cNvSpPr>
          <p:nvPr/>
        </p:nvSpPr>
        <p:spPr>
          <a:xfrm>
            <a:off x="6170686" y="4241968"/>
            <a:ext cx="5257801" cy="1374628"/>
          </a:xfrm>
          <a:prstGeom prst="rect">
            <a:avLst/>
          </a:prstGeo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Mexico</a:t>
            </a:r>
            <a:r>
              <a:rPr lang="en-US" sz="2000" b="1" dirty="0">
                <a:solidFill>
                  <a:schemeClr val="bg1"/>
                </a:solidFill>
              </a:rPr>
              <a:t> (5.1%)</a:t>
            </a:r>
          </a:p>
        </p:txBody>
      </p:sp>
      <p:sp>
        <p:nvSpPr>
          <p:cNvPr id="2" name="Rectangle 2">
            <a:extLst>
              <a:ext uri="{FF2B5EF4-FFF2-40B4-BE49-F238E27FC236}">
                <a16:creationId xmlns:a16="http://schemas.microsoft.com/office/drawing/2014/main" id="{666B2B45-A0BA-23C7-F191-A3B2B62CBB9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Inflation Quiz – Question #2</a:t>
            </a:r>
          </a:p>
        </p:txBody>
      </p:sp>
      <p:sp>
        <p:nvSpPr>
          <p:cNvPr id="3" name="TextBox 2">
            <a:extLst>
              <a:ext uri="{FF2B5EF4-FFF2-40B4-BE49-F238E27FC236}">
                <a16:creationId xmlns:a16="http://schemas.microsoft.com/office/drawing/2014/main" id="{258E7077-5A00-2C02-A1FA-C132A9E10C18}"/>
              </a:ext>
            </a:extLst>
          </p:cNvPr>
          <p:cNvSpPr txBox="1"/>
          <p:nvPr/>
        </p:nvSpPr>
        <p:spPr>
          <a:xfrm>
            <a:off x="3136033" y="6112751"/>
            <a:ext cx="6069305"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The U.S.A. inflation rate is down 6% over the past year. The other 3 countries’ inflation rates are down 2-4% over the past year.</a:t>
            </a:r>
          </a:p>
        </p:txBody>
      </p:sp>
    </p:spTree>
    <p:extLst>
      <p:ext uri="{BB962C8B-B14F-4D97-AF65-F5344CB8AC3E}">
        <p14:creationId xmlns:p14="http://schemas.microsoft.com/office/powerpoint/2010/main" val="270857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8431913" y="1179480"/>
            <a:ext cx="3657600" cy="2743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10</a:t>
            </a:r>
          </a:p>
          <a:p>
            <a:pPr algn="ctr"/>
            <a:endParaRPr lang="en-US" sz="2600" b="1" dirty="0">
              <a:solidFill>
                <a:schemeClr val="tx1"/>
              </a:solidFill>
            </a:endParaRPr>
          </a:p>
          <a:p>
            <a:pPr algn="ctr"/>
            <a:r>
              <a:rPr lang="en-US" sz="2600" b="1" dirty="0">
                <a:solidFill>
                  <a:schemeClr val="tx1"/>
                </a:solidFill>
              </a:rPr>
              <a:t>DEBT MANGEMENT, INCOME MANAGEMENT &amp; YOUR FAMILY</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267200" y="1179480"/>
            <a:ext cx="3657600" cy="2743200"/>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SEPTEMBER 21</a:t>
            </a:r>
            <a:br>
              <a:rPr lang="en-US" sz="2600" b="1" dirty="0">
                <a:solidFill>
                  <a:schemeClr val="tx1"/>
                </a:solidFill>
              </a:rPr>
            </a:br>
            <a:endParaRPr lang="en-US" sz="2600" b="1" dirty="0">
              <a:solidFill>
                <a:schemeClr val="tx1"/>
              </a:solidFill>
            </a:endParaRPr>
          </a:p>
          <a:p>
            <a:pPr algn="ctr"/>
            <a:r>
              <a:rPr lang="en-US" sz="2600" b="1" dirty="0">
                <a:solidFill>
                  <a:schemeClr val="tx1"/>
                </a:solidFill>
              </a:rPr>
              <a:t>FOCUS ON INTERNATIONAL STUDENTS: TAXES, JOBS &amp; MONEY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AUGUST 30</a:t>
            </a:r>
          </a:p>
          <a:p>
            <a:pPr algn="ctr"/>
            <a:endParaRPr lang="en-US" sz="2600" b="1" dirty="0">
              <a:solidFill>
                <a:schemeClr val="bg1"/>
              </a:solidFill>
            </a:endParaRPr>
          </a:p>
          <a:p>
            <a:pPr algn="ctr"/>
            <a:r>
              <a:rPr lang="en-US" sz="2600" b="1" dirty="0">
                <a:solidFill>
                  <a:schemeClr val="bg1"/>
                </a:solidFill>
              </a:rPr>
              <a:t>ADDRESSING INFLATION AS A GRAD STUDENT</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16</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02487" y="4048812"/>
            <a:ext cx="3657600" cy="2743200"/>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26</a:t>
            </a:r>
          </a:p>
          <a:p>
            <a:pPr algn="ctr"/>
            <a:endParaRPr lang="en-US" sz="2600" b="1" dirty="0">
              <a:solidFill>
                <a:schemeClr val="tx1"/>
              </a:solidFill>
            </a:endParaRPr>
          </a:p>
          <a:p>
            <a:pPr algn="ctr"/>
            <a:r>
              <a:rPr lang="en-US" sz="2600" b="1" dirty="0">
                <a:solidFill>
                  <a:schemeClr val="tx1"/>
                </a:solidFill>
              </a:rPr>
              <a:t>INVESTING: </a:t>
            </a:r>
            <a:br>
              <a:rPr lang="en-US" sz="2600" b="1" dirty="0">
                <a:solidFill>
                  <a:schemeClr val="tx1"/>
                </a:solidFill>
              </a:rPr>
            </a:br>
            <a:r>
              <a:rPr lang="en-US" sz="2600" b="1" dirty="0">
                <a:solidFill>
                  <a:schemeClr val="tx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28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374865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b="1" u="sng" dirty="0">
                <a:solidFill>
                  <a:srgbClr val="006600"/>
                </a:solidFill>
              </a:rPr>
            </a:br>
            <a:br>
              <a:rPr lang="en-US" sz="2400" b="1" u="sng" dirty="0">
                <a:solidFill>
                  <a:srgbClr val="006600"/>
                </a:solidFill>
              </a:rPr>
            </a:br>
            <a:r>
              <a:rPr lang="en-US" sz="2400" dirty="0">
                <a:solidFill>
                  <a:srgbClr val="006600"/>
                </a:solidFill>
              </a:rPr>
              <a:t>Analyze your budget and cut your discretionary expenses by 25%. Stop dining our, shop in bulk, do potluck dinners, clean out your pantry. </a:t>
            </a:r>
            <a:br>
              <a:rPr lang="en-US" sz="2400" dirty="0">
                <a:solidFill>
                  <a:srgbClr val="006600"/>
                </a:solidFill>
              </a:rPr>
            </a:br>
            <a:br>
              <a:rPr lang="en-US" sz="2400" dirty="0">
                <a:solidFill>
                  <a:srgbClr val="006600"/>
                </a:solidFill>
              </a:rPr>
            </a:br>
            <a:r>
              <a:rPr lang="en-US" sz="2400" dirty="0">
                <a:solidFill>
                  <a:srgbClr val="006600"/>
                </a:solidFill>
              </a:rPr>
              <a:t>Have a dedicated savings account with the equivalent of 3-6 months of your non-discretionary expenses in it.</a:t>
            </a:r>
            <a:br>
              <a:rPr lang="en-US" sz="2400" dirty="0">
                <a:solidFill>
                  <a:srgbClr val="006600"/>
                </a:solidFill>
              </a:rPr>
            </a:br>
            <a:br>
              <a:rPr lang="en-US" sz="2400" dirty="0">
                <a:solidFill>
                  <a:srgbClr val="006600"/>
                </a:solidFill>
              </a:rPr>
            </a:br>
            <a:r>
              <a:rPr lang="en-US" sz="2400" dirty="0">
                <a:solidFill>
                  <a:srgbClr val="006600"/>
                </a:solidFill>
              </a:rPr>
              <a:t>Your budget is one of the few things you can (kind of) control in a turbulent economy. This is the perfect time to focus on essentials, behaviors &amp; habits.</a:t>
            </a:r>
          </a:p>
        </p:txBody>
      </p:sp>
    </p:spTree>
    <p:extLst>
      <p:ext uri="{BB962C8B-B14F-4D97-AF65-F5344CB8AC3E}">
        <p14:creationId xmlns:p14="http://schemas.microsoft.com/office/powerpoint/2010/main" val="14832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dirty="0">
                <a:solidFill>
                  <a:srgbClr val="006600"/>
                </a:solidFill>
              </a:rPr>
            </a:br>
            <a:endParaRPr lang="en-US" sz="1200" dirty="0">
              <a:solidFill>
                <a:srgbClr val="006600"/>
              </a:solidFill>
            </a:endParaRPr>
          </a:p>
          <a:p>
            <a:pPr marL="742950" indent="-742950">
              <a:buFont typeface="+mj-lt"/>
              <a:buAutoNum type="arabicPeriod"/>
            </a:pPr>
            <a:r>
              <a:rPr lang="en-US" sz="2400" b="1" u="sng" dirty="0">
                <a:solidFill>
                  <a:srgbClr val="006600"/>
                </a:solidFill>
              </a:rPr>
              <a:t>Take advantage of whatever interest rates are doing.</a:t>
            </a:r>
            <a:br>
              <a:rPr lang="en-US" sz="2400" b="1" u="sng" dirty="0">
                <a:solidFill>
                  <a:srgbClr val="006600"/>
                </a:solidFill>
              </a:rPr>
            </a:br>
            <a:r>
              <a:rPr lang="en-US" sz="2400" dirty="0">
                <a:solidFill>
                  <a:srgbClr val="006600"/>
                </a:solidFill>
              </a:rPr>
              <a:t>When they are low, refinance your mortgage, consolidate outstanding loans or credit cards (or stop using credit cards altogether). If you are close to graduating, and close to repaying student loans, learn about Income Driven Repayment or Public Service Loan Forgiveness programs.</a:t>
            </a:r>
            <a:br>
              <a:rPr lang="en-US" sz="2400" dirty="0">
                <a:solidFill>
                  <a:srgbClr val="006600"/>
                </a:solidFill>
              </a:rPr>
            </a:br>
            <a:br>
              <a:rPr lang="en-US" sz="2400" dirty="0">
                <a:solidFill>
                  <a:srgbClr val="006600"/>
                </a:solidFill>
              </a:rPr>
            </a:br>
            <a:r>
              <a:rPr lang="en-US" sz="2400" dirty="0">
                <a:solidFill>
                  <a:srgbClr val="006600"/>
                </a:solidFill>
              </a:rPr>
              <a:t>When interest rates are high, move savings into CDs and possibly the stock market. Be proactive with your money.</a:t>
            </a:r>
          </a:p>
          <a:p>
            <a:pPr lvl="2">
              <a:buFont typeface="Wingdings" pitchFamily="2" charset="2"/>
              <a:buChar char="Ø"/>
            </a:pPr>
            <a:r>
              <a:rPr lang="en-US" sz="1800" dirty="0">
                <a:solidFill>
                  <a:srgbClr val="006600"/>
                </a:solidFill>
              </a:rPr>
              <a:t>Most savings accounts are currently paying about 0.50%. If you have a little bit of savings, you can find a Certificate of Deposit that is earning 5.0% or more. That’s a huge difference.</a:t>
            </a:r>
          </a:p>
          <a:p>
            <a:pPr lvl="2">
              <a:buFont typeface="Wingdings" pitchFamily="2" charset="2"/>
              <a:buChar char="Ø"/>
            </a:pPr>
            <a:r>
              <a:rPr lang="en-US" sz="1800" dirty="0">
                <a:solidFill>
                  <a:srgbClr val="006600"/>
                </a:solidFill>
              </a:rPr>
              <a:t>The stock market has earned close to 15% this year so far. That’s great. (It lost 19% in 2022, so there will always be risk…but it may be an option if you can invest for the long run.)</a:t>
            </a:r>
          </a:p>
        </p:txBody>
      </p:sp>
    </p:spTree>
    <p:extLst>
      <p:ext uri="{BB962C8B-B14F-4D97-AF65-F5344CB8AC3E}">
        <p14:creationId xmlns:p14="http://schemas.microsoft.com/office/powerpoint/2010/main" val="37904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1122560"/>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Brian’s Top 3 Tips for </a:t>
            </a:r>
            <a:br>
              <a:rPr lang="en-US" b="1" cap="small" dirty="0">
                <a:solidFill>
                  <a:schemeClr val="bg1"/>
                </a:solidFill>
                <a:latin typeface="Calibri" panose="020F0502020204030204" pitchFamily="34" charset="0"/>
                <a:cs typeface="Calibri" panose="020F0502020204030204" pitchFamily="34" charset="0"/>
              </a:rPr>
            </a:br>
            <a:r>
              <a:rPr lang="en-US"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661020"/>
            <a:ext cx="10837053" cy="4311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2400" b="1" u="sng" dirty="0">
                <a:solidFill>
                  <a:srgbClr val="006600"/>
                </a:solidFill>
              </a:rPr>
              <a:t>Cut your expenses &amp; Build your emergency fund. </a:t>
            </a:r>
            <a:br>
              <a:rPr lang="en-US" sz="2400" dirty="0">
                <a:solidFill>
                  <a:srgbClr val="006600"/>
                </a:solidFill>
              </a:rPr>
            </a:br>
            <a:endParaRPr lang="en-US" sz="1200" dirty="0">
              <a:solidFill>
                <a:srgbClr val="006600"/>
              </a:solidFill>
            </a:endParaRPr>
          </a:p>
          <a:p>
            <a:pPr marL="742950" indent="-742950">
              <a:buFont typeface="+mj-lt"/>
              <a:buAutoNum type="arabicPeriod"/>
            </a:pPr>
            <a:r>
              <a:rPr lang="en-US" sz="2400" b="1" u="sng" dirty="0">
                <a:solidFill>
                  <a:srgbClr val="006600"/>
                </a:solidFill>
              </a:rPr>
              <a:t>Take advantage of whatever interest rates are doing.</a:t>
            </a:r>
            <a:br>
              <a:rPr lang="en-US" sz="2400" b="1" u="sng" dirty="0">
                <a:solidFill>
                  <a:srgbClr val="006600"/>
                </a:solidFill>
              </a:rPr>
            </a:br>
            <a:endParaRPr lang="en-US" sz="1200" b="1" u="sng" dirty="0">
              <a:solidFill>
                <a:srgbClr val="006600"/>
              </a:solidFill>
            </a:endParaRPr>
          </a:p>
          <a:p>
            <a:pPr marL="742950" indent="-742950">
              <a:buFont typeface="+mj-lt"/>
              <a:buAutoNum type="arabicPeriod"/>
            </a:pPr>
            <a:r>
              <a:rPr lang="en-US" sz="2400" b="1" u="sng" dirty="0">
                <a:solidFill>
                  <a:srgbClr val="006600"/>
                </a:solidFill>
              </a:rPr>
              <a:t>Finish your degree &amp; focus on your career opportunities.</a:t>
            </a:r>
            <a:br>
              <a:rPr lang="en-US" sz="2400" b="1" u="sng" dirty="0">
                <a:solidFill>
                  <a:srgbClr val="006600"/>
                </a:solidFill>
              </a:rPr>
            </a:br>
            <a:r>
              <a:rPr lang="en-US" sz="2400" dirty="0">
                <a:solidFill>
                  <a:srgbClr val="006600"/>
                </a:solidFill>
              </a:rPr>
              <a:t>Be proactive with your career planning. Look out for #1. Inflation is a much bigger problem when you’re earning a grad student stipend than when you’re earning a full-time professional salary.</a:t>
            </a:r>
            <a:br>
              <a:rPr lang="en-US" sz="2400" dirty="0">
                <a:solidFill>
                  <a:srgbClr val="006600"/>
                </a:solidFill>
              </a:rPr>
            </a:br>
            <a:br>
              <a:rPr lang="en-US" sz="2400" dirty="0">
                <a:solidFill>
                  <a:srgbClr val="006600"/>
                </a:solidFill>
              </a:rPr>
            </a:br>
            <a:r>
              <a:rPr lang="en-US" sz="2400" dirty="0">
                <a:solidFill>
                  <a:srgbClr val="006600"/>
                </a:solidFill>
              </a:rPr>
              <a:t>If you are not close to graduation, explore internship and part-time opportunities. If you are an international student, begin exploring CPT and OPT opportunities </a:t>
            </a:r>
            <a:r>
              <a:rPr lang="en-US" sz="1500" dirty="0">
                <a:solidFill>
                  <a:srgbClr val="006600"/>
                </a:solidFill>
              </a:rPr>
              <a:t>(Curricular Practical Training, for before graduation, and Optional Practical Training, for after graduation).</a:t>
            </a:r>
          </a:p>
        </p:txBody>
      </p:sp>
    </p:spTree>
    <p:extLst>
      <p:ext uri="{BB962C8B-B14F-4D97-AF65-F5344CB8AC3E}">
        <p14:creationId xmlns:p14="http://schemas.microsoft.com/office/powerpoint/2010/main" val="3802023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Inflation is decreasing…but it is still higher than most of us are used to. In June 2022, inflation was at 9.1%; it is now at 3.2%. </a:t>
            </a:r>
          </a:p>
          <a:p>
            <a:pPr lvl="1"/>
            <a:r>
              <a:rPr lang="en-US" dirty="0">
                <a:solidFill>
                  <a:srgbClr val="C00000"/>
                </a:solidFill>
              </a:rPr>
              <a:t>My best case estimate is for it to be at 3-4% in December. It will not be 8-9%.</a:t>
            </a:r>
            <a:br>
              <a:rPr lang="en-US" dirty="0">
                <a:solidFill>
                  <a:srgbClr val="C00000"/>
                </a:solidFill>
              </a:rPr>
            </a:br>
            <a:endParaRPr lang="en-US" sz="1100" dirty="0">
              <a:solidFill>
                <a:srgbClr val="C00000"/>
              </a:solidFill>
            </a:endParaRPr>
          </a:p>
          <a:p>
            <a:r>
              <a:rPr lang="en-US" dirty="0">
                <a:solidFill>
                  <a:srgbClr val="C00000"/>
                </a:solidFill>
              </a:rPr>
              <a:t>Interest rates are close to peaking, in general.</a:t>
            </a:r>
          </a:p>
          <a:p>
            <a:pPr lvl="1"/>
            <a:r>
              <a:rPr lang="en-US" dirty="0">
                <a:solidFill>
                  <a:srgbClr val="C00000"/>
                </a:solidFill>
              </a:rPr>
              <a:t>Most of us will see interest rates drift a little bit higher, but not a ton. Rates are likely to peak within 6-12 months.</a:t>
            </a:r>
          </a:p>
          <a:p>
            <a:pPr lvl="1"/>
            <a:r>
              <a:rPr lang="en-US" dirty="0">
                <a:solidFill>
                  <a:srgbClr val="C00000"/>
                </a:solidFill>
              </a:rPr>
              <a:t>But…Interest rates are unlikely to fall very quickly. They will likely stay near where they are well into 2024.</a:t>
            </a:r>
            <a:br>
              <a:rPr lang="en-US" dirty="0">
                <a:solidFill>
                  <a:srgbClr val="C00000"/>
                </a:solidFill>
              </a:rPr>
            </a:br>
            <a:endParaRPr lang="en-US" sz="1100" dirty="0">
              <a:solidFill>
                <a:srgbClr val="C00000"/>
              </a:solidFill>
            </a:endParaRPr>
          </a:p>
          <a:p>
            <a:r>
              <a:rPr lang="en-US" dirty="0">
                <a:solidFill>
                  <a:srgbClr val="C00000"/>
                </a:solidFill>
              </a:rPr>
              <a:t>Wages &amp; income have not increased as much as inflation for most of us. They may increase somewhat from here, but probably slowly.</a:t>
            </a:r>
          </a:p>
          <a:p>
            <a:pPr lvl="1"/>
            <a:r>
              <a:rPr lang="en-US" dirty="0">
                <a:solidFill>
                  <a:srgbClr val="C00000"/>
                </a:solidFill>
              </a:rPr>
              <a:t>The exception is for income that is inflation-adjusted…like Social Security.</a:t>
            </a:r>
          </a:p>
        </p:txBody>
      </p:sp>
      <p:sp>
        <p:nvSpPr>
          <p:cNvPr id="3" name="TextBox 2">
            <a:extLst>
              <a:ext uri="{FF2B5EF4-FFF2-40B4-BE49-F238E27FC236}">
                <a16:creationId xmlns:a16="http://schemas.microsoft.com/office/drawing/2014/main" id="{2CB4DD72-B2B1-36B1-805A-924446098E2E}"/>
              </a:ext>
            </a:extLst>
          </p:cNvPr>
          <p:cNvSpPr txBox="1"/>
          <p:nvPr/>
        </p:nvSpPr>
        <p:spPr>
          <a:xfrm>
            <a:off x="3381217" y="6113696"/>
            <a:ext cx="5775237"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Use these predictions with caution. </a:t>
            </a:r>
            <a:br>
              <a:rPr lang="en-US" sz="1600" b="1" dirty="0">
                <a:solidFill>
                  <a:schemeClr val="bg1"/>
                </a:solidFill>
              </a:rPr>
            </a:br>
            <a:r>
              <a:rPr lang="en-US" sz="1600" b="1" dirty="0">
                <a:solidFill>
                  <a:schemeClr val="bg1"/>
                </a:solidFill>
              </a:rPr>
              <a:t>This is just one guy’s perspective / opinion / guess.</a:t>
            </a:r>
          </a:p>
        </p:txBody>
      </p:sp>
    </p:spTree>
    <p:extLst>
      <p:ext uri="{BB962C8B-B14F-4D97-AF65-F5344CB8AC3E}">
        <p14:creationId xmlns:p14="http://schemas.microsoft.com/office/powerpoint/2010/main" val="317391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linds(horizontal)">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linds(horizontal)">
                                      <p:cBhvr>
                                        <p:cTn id="18" dur="500"/>
                                        <p:tgtEl>
                                          <p:spTgt spid="6">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blinds(horizontal)">
                                      <p:cBhvr>
                                        <p:cTn id="2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The job market has been very strong for the past 2.5 years. </a:t>
            </a:r>
            <a:br>
              <a:rPr lang="en-US" dirty="0">
                <a:solidFill>
                  <a:srgbClr val="C00000"/>
                </a:solidFill>
              </a:rPr>
            </a:br>
            <a:r>
              <a:rPr lang="en-US" dirty="0">
                <a:solidFill>
                  <a:srgbClr val="C00000"/>
                </a:solidFill>
              </a:rPr>
              <a:t>I expect that to continue…even if the growth does slow from here. </a:t>
            </a:r>
            <a:br>
              <a:rPr lang="en-US" dirty="0">
                <a:solidFill>
                  <a:srgbClr val="C00000"/>
                </a:solidFill>
              </a:rPr>
            </a:br>
            <a:endParaRPr lang="en-US" dirty="0">
              <a:solidFill>
                <a:srgbClr val="C00000"/>
              </a:solidFill>
            </a:endParaRPr>
          </a:p>
          <a:p>
            <a:r>
              <a:rPr lang="en-US" dirty="0">
                <a:solidFill>
                  <a:srgbClr val="C00000"/>
                </a:solidFill>
              </a:rPr>
              <a:t>The stock market has gained 15% in 2023 – after losing 19% in 2022 (which was after gaining 25% in 2021).</a:t>
            </a:r>
          </a:p>
          <a:p>
            <a:pPr lvl="1"/>
            <a:r>
              <a:rPr lang="en-US" dirty="0">
                <a:solidFill>
                  <a:srgbClr val="C00000"/>
                </a:solidFill>
              </a:rPr>
              <a:t>I predict </a:t>
            </a:r>
            <a:r>
              <a:rPr lang="en-US" sz="1600" dirty="0">
                <a:solidFill>
                  <a:srgbClr val="C00000"/>
                </a:solidFill>
              </a:rPr>
              <a:t>(with about 35% confidence) </a:t>
            </a:r>
            <a:r>
              <a:rPr lang="en-US" dirty="0">
                <a:solidFill>
                  <a:srgbClr val="C00000"/>
                </a:solidFill>
              </a:rPr>
              <a:t>that we will gain another 3-5% thru December.</a:t>
            </a:r>
          </a:p>
          <a:p>
            <a:pPr lvl="1"/>
            <a:r>
              <a:rPr lang="en-US" dirty="0">
                <a:solidFill>
                  <a:srgbClr val="C00000"/>
                </a:solidFill>
              </a:rPr>
              <a:t>We may lose 5% thru December. I do not expect us to lose &gt;10% this year.</a:t>
            </a:r>
            <a:br>
              <a:rPr lang="en-US" dirty="0">
                <a:solidFill>
                  <a:srgbClr val="C00000"/>
                </a:solidFill>
              </a:rPr>
            </a:br>
            <a:endParaRPr lang="en-US" dirty="0">
              <a:solidFill>
                <a:srgbClr val="C00000"/>
              </a:solidFill>
            </a:endParaRPr>
          </a:p>
          <a:p>
            <a:r>
              <a:rPr lang="en-US" dirty="0">
                <a:solidFill>
                  <a:srgbClr val="C00000"/>
                </a:solidFill>
              </a:rPr>
              <a:t>We are not in a recession. We have not been in a recession since 2020.</a:t>
            </a:r>
            <a:br>
              <a:rPr lang="en-US" dirty="0">
                <a:solidFill>
                  <a:srgbClr val="C00000"/>
                </a:solidFill>
              </a:rPr>
            </a:br>
            <a:r>
              <a:rPr lang="en-US" dirty="0">
                <a:solidFill>
                  <a:srgbClr val="C00000"/>
                </a:solidFill>
              </a:rPr>
              <a:t>We are probably not going to dip into a recession this year.</a:t>
            </a:r>
          </a:p>
        </p:txBody>
      </p:sp>
      <p:sp>
        <p:nvSpPr>
          <p:cNvPr id="2" name="TextBox 1">
            <a:extLst>
              <a:ext uri="{FF2B5EF4-FFF2-40B4-BE49-F238E27FC236}">
                <a16:creationId xmlns:a16="http://schemas.microsoft.com/office/drawing/2014/main" id="{F130AFEF-FD7E-0D3F-F086-F0F21CBA6A03}"/>
              </a:ext>
            </a:extLst>
          </p:cNvPr>
          <p:cNvSpPr txBox="1"/>
          <p:nvPr/>
        </p:nvSpPr>
        <p:spPr>
          <a:xfrm>
            <a:off x="3381217" y="6113696"/>
            <a:ext cx="5775237"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Use these predictions with caution. </a:t>
            </a:r>
            <a:br>
              <a:rPr lang="en-US" sz="1600" b="1" dirty="0">
                <a:solidFill>
                  <a:schemeClr val="bg1"/>
                </a:solidFill>
              </a:rPr>
            </a:br>
            <a:r>
              <a:rPr lang="en-US" sz="1600" b="1" dirty="0">
                <a:solidFill>
                  <a:schemeClr val="bg1"/>
                </a:solidFill>
              </a:rPr>
              <a:t>This is just one guy’s perspective / opinion / guess.</a:t>
            </a:r>
          </a:p>
        </p:txBody>
      </p:sp>
    </p:spTree>
    <p:extLst>
      <p:ext uri="{BB962C8B-B14F-4D97-AF65-F5344CB8AC3E}">
        <p14:creationId xmlns:p14="http://schemas.microsoft.com/office/powerpoint/2010/main" val="40604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We are not in a recession. We have not been in a recession since 2020.</a:t>
            </a:r>
            <a:br>
              <a:rPr lang="en-US" dirty="0">
                <a:solidFill>
                  <a:srgbClr val="C00000"/>
                </a:solidFill>
              </a:rPr>
            </a:br>
            <a:r>
              <a:rPr lang="en-US" dirty="0">
                <a:solidFill>
                  <a:srgbClr val="C00000"/>
                </a:solidFill>
              </a:rPr>
              <a:t>We are probably not going to dip into a recession this year.</a:t>
            </a:r>
            <a:br>
              <a:rPr lang="en-US" dirty="0">
                <a:solidFill>
                  <a:srgbClr val="C00000"/>
                </a:solidFill>
              </a:rPr>
            </a:br>
            <a:endParaRPr lang="en-US" dirty="0">
              <a:solidFill>
                <a:srgbClr val="C00000"/>
              </a:solidFill>
            </a:endParaRPr>
          </a:p>
          <a:p>
            <a:pPr lvl="1"/>
            <a:r>
              <a:rPr lang="en-US" dirty="0">
                <a:solidFill>
                  <a:srgbClr val="C00000"/>
                </a:solidFill>
              </a:rPr>
              <a:t>You may hear the word “recession” a lot in the media, especially as the 2024 election gets closer. Technically, a recession happens when we have 2 consecutive quarters with negative economic growth. We are not close to that.</a:t>
            </a:r>
            <a:br>
              <a:rPr lang="en-US" dirty="0">
                <a:solidFill>
                  <a:srgbClr val="C00000"/>
                </a:solidFill>
              </a:rPr>
            </a:br>
            <a:endParaRPr lang="en-US" dirty="0">
              <a:solidFill>
                <a:srgbClr val="C00000"/>
              </a:solidFill>
            </a:endParaRPr>
          </a:p>
          <a:p>
            <a:pPr lvl="1"/>
            <a:r>
              <a:rPr lang="en-US" dirty="0">
                <a:solidFill>
                  <a:srgbClr val="C00000"/>
                </a:solidFill>
              </a:rPr>
              <a:t>To me, whether or not we are in a “recession” does not really matter.</a:t>
            </a:r>
          </a:p>
          <a:p>
            <a:pPr lvl="2"/>
            <a:r>
              <a:rPr lang="en-US" dirty="0">
                <a:solidFill>
                  <a:srgbClr val="C00000"/>
                </a:solidFill>
              </a:rPr>
              <a:t>If you have lost your job already, the fact we are not in a recession is irrelevant.</a:t>
            </a:r>
          </a:p>
          <a:p>
            <a:pPr lvl="2"/>
            <a:r>
              <a:rPr lang="en-US" dirty="0">
                <a:solidFill>
                  <a:srgbClr val="C00000"/>
                </a:solidFill>
              </a:rPr>
              <a:t>If we enter a technical recession, that may have little impact on whether or not you can find the job of your dreams after graduation (unless we have a really, really bad recession).</a:t>
            </a:r>
          </a:p>
          <a:p>
            <a:pPr lvl="2"/>
            <a:r>
              <a:rPr lang="en-US" dirty="0">
                <a:solidFill>
                  <a:srgbClr val="C00000"/>
                </a:solidFill>
              </a:rPr>
              <a:t>And things like “inflation” and “interest rates” are going to float where markets push them, independent of whether we are technically in a recession or not.</a:t>
            </a:r>
          </a:p>
        </p:txBody>
      </p:sp>
      <p:sp>
        <p:nvSpPr>
          <p:cNvPr id="2" name="TextBox 1">
            <a:extLst>
              <a:ext uri="{FF2B5EF4-FFF2-40B4-BE49-F238E27FC236}">
                <a16:creationId xmlns:a16="http://schemas.microsoft.com/office/drawing/2014/main" id="{F130AFEF-FD7E-0D3F-F086-F0F21CBA6A03}"/>
              </a:ext>
            </a:extLst>
          </p:cNvPr>
          <p:cNvSpPr txBox="1"/>
          <p:nvPr/>
        </p:nvSpPr>
        <p:spPr>
          <a:xfrm>
            <a:off x="3381217" y="6113696"/>
            <a:ext cx="5775237"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Use these predictions with caution. </a:t>
            </a:r>
            <a:br>
              <a:rPr lang="en-US" sz="1600" b="1" dirty="0">
                <a:solidFill>
                  <a:schemeClr val="bg1"/>
                </a:solidFill>
              </a:rPr>
            </a:br>
            <a:r>
              <a:rPr lang="en-US" sz="1600" b="1" dirty="0">
                <a:solidFill>
                  <a:schemeClr val="bg1"/>
                </a:solidFill>
              </a:rPr>
              <a:t>This is just one guy’s perspective / opinion / guess.</a:t>
            </a:r>
          </a:p>
        </p:txBody>
      </p:sp>
    </p:spTree>
    <p:extLst>
      <p:ext uri="{BB962C8B-B14F-4D97-AF65-F5344CB8AC3E}">
        <p14:creationId xmlns:p14="http://schemas.microsoft.com/office/powerpoint/2010/main" val="270704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blinds(horizontal)">
                                      <p:cBhvr>
                                        <p:cTn id="10" dur="500"/>
                                        <p:tgtEl>
                                          <p:spTgt spid="6">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linds(horizontal)">
                                      <p:cBhvr>
                                        <p:cTn id="13" dur="500"/>
                                        <p:tgtEl>
                                          <p:spTgt spid="6">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blinds(horizontal)">
                                      <p:cBhvr>
                                        <p:cTn id="1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Brian’s Economic Predictions for 2023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130AFEF-FD7E-0D3F-F086-F0F21CBA6A03}"/>
              </a:ext>
            </a:extLst>
          </p:cNvPr>
          <p:cNvSpPr txBox="1"/>
          <p:nvPr/>
        </p:nvSpPr>
        <p:spPr>
          <a:xfrm>
            <a:off x="3381217" y="6113696"/>
            <a:ext cx="5775237" cy="584775"/>
          </a:xfrm>
          <a:prstGeom prst="rect">
            <a:avLst/>
          </a:prstGeom>
          <a:solidFill>
            <a:srgbClr val="C00000"/>
          </a:solidFill>
          <a:ln>
            <a:noFill/>
          </a:ln>
        </p:spPr>
        <p:txBody>
          <a:bodyPr wrap="square" rtlCol="0">
            <a:spAutoFit/>
          </a:bodyPr>
          <a:lstStyle/>
          <a:p>
            <a:pPr algn="ctr"/>
            <a:r>
              <a:rPr lang="en-US" sz="1600" b="1" dirty="0">
                <a:solidFill>
                  <a:schemeClr val="bg1"/>
                </a:solidFill>
              </a:rPr>
              <a:t>NOTE – Use these predictions with caution. </a:t>
            </a:r>
            <a:br>
              <a:rPr lang="en-US" sz="1600" b="1" dirty="0">
                <a:solidFill>
                  <a:schemeClr val="bg1"/>
                </a:solidFill>
              </a:rPr>
            </a:br>
            <a:r>
              <a:rPr lang="en-US" sz="1600" b="1" dirty="0">
                <a:solidFill>
                  <a:schemeClr val="bg1"/>
                </a:solidFill>
              </a:rPr>
              <a:t>This is just one guy’s perspective / opinion / guess.</a:t>
            </a:r>
          </a:p>
        </p:txBody>
      </p:sp>
      <p:sp>
        <p:nvSpPr>
          <p:cNvPr id="3" name="Octagon 2">
            <a:extLst>
              <a:ext uri="{FF2B5EF4-FFF2-40B4-BE49-F238E27FC236}">
                <a16:creationId xmlns:a16="http://schemas.microsoft.com/office/drawing/2014/main" id="{EC338BCC-D834-FD1E-AF2F-4F36EE6D29E6}"/>
              </a:ext>
            </a:extLst>
          </p:cNvPr>
          <p:cNvSpPr/>
          <p:nvPr/>
        </p:nvSpPr>
        <p:spPr>
          <a:xfrm>
            <a:off x="838200" y="1632488"/>
            <a:ext cx="10670628" cy="1758502"/>
          </a:xfrm>
          <a:prstGeom prst="octag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Plan ahead.</a:t>
            </a:r>
          </a:p>
        </p:txBody>
      </p:sp>
      <p:sp>
        <p:nvSpPr>
          <p:cNvPr id="4" name="Octagon 3">
            <a:extLst>
              <a:ext uri="{FF2B5EF4-FFF2-40B4-BE49-F238E27FC236}">
                <a16:creationId xmlns:a16="http://schemas.microsoft.com/office/drawing/2014/main" id="{91304B15-A048-92E6-96A2-6CA3B3E02A7B}"/>
              </a:ext>
            </a:extLst>
          </p:cNvPr>
          <p:cNvSpPr/>
          <p:nvPr/>
        </p:nvSpPr>
        <p:spPr>
          <a:xfrm>
            <a:off x="838199" y="3762321"/>
            <a:ext cx="10670627" cy="1609587"/>
          </a:xfrm>
          <a:prstGeom prst="octagon">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t>Control what you can control.</a:t>
            </a:r>
          </a:p>
        </p:txBody>
      </p:sp>
    </p:spTree>
    <p:extLst>
      <p:ext uri="{BB962C8B-B14F-4D97-AF65-F5344CB8AC3E}">
        <p14:creationId xmlns:p14="http://schemas.microsoft.com/office/powerpoint/2010/main" val="3655698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2060"/>
                </a:solidFill>
              </a:rPr>
              <a:t>Is a ‘soft-landing’ possible?</a:t>
            </a:r>
          </a:p>
          <a:p>
            <a:pPr marL="0" indent="0" algn="ctr">
              <a:buNone/>
            </a:pPr>
            <a:endParaRPr lang="en-US" sz="4800" b="1" i="1" dirty="0">
              <a:solidFill>
                <a:srgbClr val="002060"/>
              </a:solidFill>
            </a:endParaRPr>
          </a:p>
          <a:p>
            <a:pPr marL="0" indent="0" algn="ctr">
              <a:buNone/>
            </a:pPr>
            <a:r>
              <a:rPr lang="en-US" sz="4800" b="1" i="1" dirty="0">
                <a:solidFill>
                  <a:srgbClr val="002060"/>
                </a:solidFill>
              </a:rPr>
              <a:t>Is it possible for the Federal Reserve to fight inflation by raising interest rates WITHOUT triggering a recession or a whole lot of economic pain?</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From One Of You</a:t>
            </a:r>
          </a:p>
        </p:txBody>
      </p:sp>
    </p:spTree>
    <p:extLst>
      <p:ext uri="{BB962C8B-B14F-4D97-AF65-F5344CB8AC3E}">
        <p14:creationId xmlns:p14="http://schemas.microsoft.com/office/powerpoint/2010/main" val="3497525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002060"/>
                </a:solidFill>
              </a:rPr>
              <a:t>Is a ‘soft-landing’ possible?</a:t>
            </a:r>
          </a:p>
          <a:p>
            <a:pPr marL="0" indent="0" algn="ctr">
              <a:buNone/>
            </a:pPr>
            <a:endParaRPr lang="en-US" sz="2400" b="1" i="1" dirty="0">
              <a:solidFill>
                <a:srgbClr val="002060"/>
              </a:solidFill>
            </a:endParaRPr>
          </a:p>
          <a:p>
            <a:pPr marL="0" indent="0" algn="ctr">
              <a:buNone/>
            </a:pPr>
            <a:r>
              <a:rPr lang="en-US" sz="2400" b="1" i="1" dirty="0">
                <a:solidFill>
                  <a:srgbClr val="002060"/>
                </a:solidFill>
              </a:rPr>
              <a:t>Is it possible for the Federal Reserve to fight inflation by raising interest rates WITHOUT triggering a recession or a whole lot of economic pain?</a:t>
            </a:r>
            <a:br>
              <a:rPr lang="en-US" sz="2400" b="1" i="1" dirty="0">
                <a:solidFill>
                  <a:srgbClr val="002060"/>
                </a:solidFill>
              </a:rPr>
            </a:br>
            <a:endParaRPr lang="en-US" sz="2400" b="1" i="1" dirty="0">
              <a:solidFill>
                <a:srgbClr val="002060"/>
              </a:solidFill>
            </a:endParaRPr>
          </a:p>
          <a:p>
            <a:pPr marL="0" indent="0" algn="ctr">
              <a:buNone/>
            </a:pPr>
            <a:r>
              <a:rPr lang="en-US" b="1" i="1" dirty="0">
                <a:solidFill>
                  <a:srgbClr val="0000CC"/>
                </a:solidFill>
              </a:rPr>
              <a:t>In theory, yes, it’s possible. We have managed to get from 9.1% inflation to 3.2% inflation without big job losses, bankruptcies or other macroeconomic pain.</a:t>
            </a:r>
            <a:br>
              <a:rPr lang="en-US" b="1" i="1" dirty="0">
                <a:solidFill>
                  <a:srgbClr val="0000CC"/>
                </a:solidFill>
              </a:rPr>
            </a:br>
            <a:endParaRPr lang="en-US" b="1" i="1" dirty="0">
              <a:solidFill>
                <a:srgbClr val="0000CC"/>
              </a:solidFill>
            </a:endParaRPr>
          </a:p>
          <a:p>
            <a:pPr marL="0" indent="0" algn="ctr">
              <a:buNone/>
            </a:pPr>
            <a:r>
              <a:rPr lang="en-US" b="1" i="1" dirty="0">
                <a:solidFill>
                  <a:srgbClr val="0000CC"/>
                </a:solidFill>
              </a:rPr>
              <a:t>It’s possible that continuing to fight inflation, and trying to get inflation from 3.2% today to 2.0%, will be very difficult – and we may get some acute pain across the economy.</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From One Of You</a:t>
            </a:r>
          </a:p>
        </p:txBody>
      </p:sp>
    </p:spTree>
    <p:extLst>
      <p:ext uri="{BB962C8B-B14F-4D97-AF65-F5344CB8AC3E}">
        <p14:creationId xmlns:p14="http://schemas.microsoft.com/office/powerpoint/2010/main" val="406904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002060"/>
                </a:solidFill>
              </a:rPr>
              <a:t>Is a ‘soft-landing’ possible?</a:t>
            </a:r>
          </a:p>
          <a:p>
            <a:pPr marL="0" indent="0" algn="ctr">
              <a:buNone/>
            </a:pPr>
            <a:endParaRPr lang="en-US" sz="2400" b="1" i="1" dirty="0">
              <a:solidFill>
                <a:srgbClr val="002060"/>
              </a:solidFill>
            </a:endParaRPr>
          </a:p>
          <a:p>
            <a:pPr marL="0" indent="0" algn="ctr">
              <a:buNone/>
            </a:pPr>
            <a:r>
              <a:rPr lang="en-US" sz="2400" b="1" i="1" dirty="0">
                <a:solidFill>
                  <a:srgbClr val="002060"/>
                </a:solidFill>
              </a:rPr>
              <a:t>Is it possible for the Federal Reserve to fight inflation by raising interest rates WITHOUT triggering a recession or a whole lot of economic pain?</a:t>
            </a:r>
            <a:br>
              <a:rPr lang="en-US" sz="2400" b="1" i="1" dirty="0">
                <a:solidFill>
                  <a:srgbClr val="002060"/>
                </a:solidFill>
              </a:rPr>
            </a:br>
            <a:endParaRPr lang="en-US" sz="2400" b="1" i="1" dirty="0">
              <a:solidFill>
                <a:srgbClr val="002060"/>
              </a:solidFill>
            </a:endParaRPr>
          </a:p>
          <a:p>
            <a:pPr marL="0" indent="0" algn="ctr">
              <a:buNone/>
            </a:pPr>
            <a:r>
              <a:rPr lang="en-US" b="1" i="1" dirty="0">
                <a:solidFill>
                  <a:srgbClr val="0000CC"/>
                </a:solidFill>
              </a:rPr>
              <a:t>It’s possible that continuing to fight inflation, and trying to get inflation from 3.2% today to 2.0%, will be very difficult – and we may get some acute pain across the economy.</a:t>
            </a:r>
          </a:p>
          <a:p>
            <a:pPr marL="0" indent="0" algn="ctr">
              <a:buNone/>
            </a:pPr>
            <a:endParaRPr lang="en-US" b="1" i="1" dirty="0">
              <a:solidFill>
                <a:srgbClr val="0000CC"/>
              </a:solidFill>
            </a:endParaRPr>
          </a:p>
          <a:p>
            <a:pPr marL="0" indent="0" algn="ctr">
              <a:buNone/>
            </a:pPr>
            <a:r>
              <a:rPr lang="en-US" b="1" i="1" dirty="0">
                <a:solidFill>
                  <a:srgbClr val="0000CC"/>
                </a:solidFill>
              </a:rPr>
              <a:t>For each of us, there may be differences between MACRO issues and MICRO issues. Macro is about the whole, Micro is about Me.</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From One Of You</a:t>
            </a:r>
          </a:p>
        </p:txBody>
      </p:sp>
    </p:spTree>
    <p:extLst>
      <p:ext uri="{BB962C8B-B14F-4D97-AF65-F5344CB8AC3E}">
        <p14:creationId xmlns:p14="http://schemas.microsoft.com/office/powerpoint/2010/main" val="220810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6600"/>
                </a:solidFill>
              </a:rPr>
              <a:t>I’m about to receive $10,000 from a family member.</a:t>
            </a:r>
          </a:p>
          <a:p>
            <a:pPr marL="0" indent="0" algn="ctr">
              <a:buNone/>
            </a:pPr>
            <a:endParaRPr lang="en-US" sz="4800" b="1" i="1" dirty="0">
              <a:solidFill>
                <a:srgbClr val="006600"/>
              </a:solidFill>
            </a:endParaRPr>
          </a:p>
          <a:p>
            <a:pPr marL="0" indent="0" algn="ctr">
              <a:buNone/>
            </a:pPr>
            <a:r>
              <a:rPr lang="en-US" sz="4800" b="1" i="1" dirty="0">
                <a:solidFill>
                  <a:srgbClr val="006600"/>
                </a:solidFill>
              </a:rPr>
              <a:t>What should I do with it?</a:t>
            </a: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I Was Asked Recently</a:t>
            </a:r>
          </a:p>
        </p:txBody>
      </p:sp>
    </p:spTree>
    <p:extLst>
      <p:ext uri="{BB962C8B-B14F-4D97-AF65-F5344CB8AC3E}">
        <p14:creationId xmlns:p14="http://schemas.microsoft.com/office/powerpoint/2010/main" val="2718602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I Was Asked Recently</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2315360"/>
            <a:ext cx="10670628" cy="25586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b="1" i="1" dirty="0"/>
          </a:p>
          <a:p>
            <a:pPr marL="0" indent="0" algn="ctr">
              <a:buNone/>
            </a:pPr>
            <a:r>
              <a:rPr lang="en-US" b="1" i="1" dirty="0"/>
              <a:t>Personal Finance is PERSONAL.    Investing is PERSONAL.</a:t>
            </a:r>
          </a:p>
          <a:p>
            <a:pPr marL="0" indent="0" algn="ctr">
              <a:buNone/>
            </a:pPr>
            <a:endParaRPr lang="en-US" b="1" i="1" dirty="0"/>
          </a:p>
          <a:p>
            <a:pPr marL="0" indent="0" algn="ctr">
              <a:buNone/>
            </a:pPr>
            <a:r>
              <a:rPr lang="en-US" b="1" i="1" dirty="0"/>
              <a:t>If you ever meet with a financial advisor, they will ask you 2 questions:</a:t>
            </a:r>
          </a:p>
          <a:p>
            <a:pPr marL="457200" indent="-457200" algn="ctr">
              <a:buFont typeface="+mj-lt"/>
              <a:buAutoNum type="arabicPeriod"/>
            </a:pPr>
            <a:r>
              <a:rPr lang="en-US" b="1" i="1" dirty="0"/>
              <a:t>What are your goals?</a:t>
            </a:r>
          </a:p>
          <a:p>
            <a:pPr marL="457200" indent="-457200" algn="ctr">
              <a:buFont typeface="+mj-lt"/>
              <a:buAutoNum type="arabicPeriod"/>
            </a:pPr>
            <a:r>
              <a:rPr lang="en-US" b="1" i="1" dirty="0"/>
              <a:t>What is your risk tolerance?</a:t>
            </a:r>
          </a:p>
        </p:txBody>
      </p:sp>
      <p:sp>
        <p:nvSpPr>
          <p:cNvPr id="4" name="Content Placeholder 2">
            <a:extLst>
              <a:ext uri="{FF2B5EF4-FFF2-40B4-BE49-F238E27FC236}">
                <a16:creationId xmlns:a16="http://schemas.microsoft.com/office/drawing/2014/main" id="{F93D1468-B2CA-7F0E-5FE5-EE04CDA9C653}"/>
              </a:ext>
            </a:extLst>
          </p:cNvPr>
          <p:cNvSpPr txBox="1">
            <a:spLocks/>
          </p:cNvSpPr>
          <p:nvPr/>
        </p:nvSpPr>
        <p:spPr>
          <a:xfrm>
            <a:off x="838199" y="1326183"/>
            <a:ext cx="10670627" cy="98917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chemeClr val="bg1"/>
                </a:solidFill>
              </a:rPr>
              <a:t>I’m about to receive $10,000 from a family member.</a:t>
            </a:r>
          </a:p>
          <a:p>
            <a:pPr marL="0" indent="0" algn="ctr">
              <a:buNone/>
            </a:pPr>
            <a:r>
              <a:rPr lang="en-US" sz="2400" b="1" i="1" dirty="0">
                <a:solidFill>
                  <a:schemeClr val="bg1"/>
                </a:solidFill>
              </a:rPr>
              <a:t>What should I do with it?</a:t>
            </a:r>
          </a:p>
          <a:p>
            <a:pPr marL="0" indent="0" algn="ctr">
              <a:buNone/>
            </a:pPr>
            <a:endParaRPr lang="en-US" sz="2400" b="1" i="1" dirty="0">
              <a:solidFill>
                <a:schemeClr val="bg1"/>
              </a:solidFill>
            </a:endParaRPr>
          </a:p>
          <a:p>
            <a:pPr marL="0" indent="0" algn="ctr">
              <a:buNone/>
            </a:pPr>
            <a:endParaRPr lang="en-US" sz="2400" b="1" i="1" dirty="0">
              <a:solidFill>
                <a:schemeClr val="bg1"/>
              </a:solidFill>
            </a:endParaRPr>
          </a:p>
        </p:txBody>
      </p:sp>
    </p:spTree>
    <p:extLst>
      <p:ext uri="{BB962C8B-B14F-4D97-AF65-F5344CB8AC3E}">
        <p14:creationId xmlns:p14="http://schemas.microsoft.com/office/powerpoint/2010/main" val="10903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199" y="1326183"/>
            <a:ext cx="10670627" cy="98917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chemeClr val="bg1"/>
                </a:solidFill>
              </a:rPr>
              <a:t>I’m about to receive $10,000 from a family member.</a:t>
            </a:r>
          </a:p>
          <a:p>
            <a:pPr marL="0" indent="0" algn="ctr">
              <a:buNone/>
            </a:pPr>
            <a:r>
              <a:rPr lang="en-US" sz="2400" b="1" i="1" dirty="0">
                <a:solidFill>
                  <a:schemeClr val="bg1"/>
                </a:solidFill>
              </a:rPr>
              <a:t>What should I do with it?</a:t>
            </a:r>
          </a:p>
          <a:p>
            <a:pPr marL="0" indent="0" algn="ctr">
              <a:buNone/>
            </a:pPr>
            <a:endParaRPr lang="en-US" sz="2400" b="1" i="1" dirty="0">
              <a:solidFill>
                <a:schemeClr val="bg1"/>
              </a:solidFill>
            </a:endParaRPr>
          </a:p>
          <a:p>
            <a:pPr marL="0" indent="0" algn="ctr">
              <a:buNone/>
            </a:pPr>
            <a:endParaRPr lang="en-US" sz="2400" b="1" i="1" dirty="0">
              <a:solidFill>
                <a:schemeClr val="bg1"/>
              </a:solidFill>
            </a:endParaRPr>
          </a:p>
        </p:txBody>
      </p:sp>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I Was Asked Recently</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2315361"/>
            <a:ext cx="10670628" cy="31640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t>Let’s assume you are 25 years old:</a:t>
            </a:r>
          </a:p>
          <a:p>
            <a:pPr marL="457200" indent="-457200">
              <a:buFont typeface="+mj-lt"/>
              <a:buAutoNum type="arabicPeriod"/>
            </a:pPr>
            <a:r>
              <a:rPr lang="en-US" sz="2400" b="1" i="1" dirty="0"/>
              <a:t>Pay bills, pay off bad debt.</a:t>
            </a:r>
          </a:p>
          <a:p>
            <a:pPr marL="457200" indent="-457200">
              <a:buFont typeface="+mj-lt"/>
              <a:buAutoNum type="arabicPeriod"/>
            </a:pPr>
            <a:r>
              <a:rPr lang="en-US" sz="2400" b="1" i="1" dirty="0"/>
              <a:t>$2,000 in cash / savings</a:t>
            </a:r>
          </a:p>
          <a:p>
            <a:pPr marL="457200" indent="-457200">
              <a:buFont typeface="+mj-lt"/>
              <a:buAutoNum type="arabicPeriod"/>
            </a:pPr>
            <a:r>
              <a:rPr lang="en-US" sz="2400" b="1" i="1" dirty="0"/>
              <a:t>$2,000 in a 6 or 12 month certificate of deposit, earning a certain 5% per year.</a:t>
            </a:r>
          </a:p>
          <a:p>
            <a:pPr marL="457200" indent="-457200">
              <a:buFont typeface="+mj-lt"/>
              <a:buAutoNum type="arabicPeriod"/>
            </a:pPr>
            <a:r>
              <a:rPr lang="en-US" sz="2400" b="1" i="1" dirty="0"/>
              <a:t>$2,000 to $15,000 in the S&amp;P 500 Index, a broad basket of 500 of the largest companies in the U.S.  Average return over the past 100 years = 12.1%</a:t>
            </a:r>
          </a:p>
          <a:p>
            <a:pPr marL="457200" indent="-457200">
              <a:buFont typeface="+mj-lt"/>
              <a:buAutoNum type="arabicPeriod"/>
            </a:pPr>
            <a:r>
              <a:rPr lang="en-US" sz="2400" b="1" i="1" dirty="0"/>
              <a:t>$2,000 to $15,000 in 5-10 companies / stocks that interest you. Don’t stress or overanalyze. Don’t sell within 1 year. Just pick, watch, and wait patiently.</a:t>
            </a:r>
          </a:p>
        </p:txBody>
      </p:sp>
    </p:spTree>
    <p:extLst>
      <p:ext uri="{BB962C8B-B14F-4D97-AF65-F5344CB8AC3E}">
        <p14:creationId xmlns:p14="http://schemas.microsoft.com/office/powerpoint/2010/main" val="1061669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I Was Asked Recently</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2315361"/>
            <a:ext cx="10670628" cy="31640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C00000"/>
                </a:solidFill>
              </a:rPr>
              <a:t>Let’s assume you are 55 years old:</a:t>
            </a:r>
          </a:p>
          <a:p>
            <a:pPr marL="457200" indent="-457200">
              <a:buFont typeface="+mj-lt"/>
              <a:buAutoNum type="arabicPeriod"/>
            </a:pPr>
            <a:r>
              <a:rPr lang="en-US" sz="2400" b="1" i="1" dirty="0"/>
              <a:t>Pay bills, pay off bad debt.</a:t>
            </a:r>
          </a:p>
          <a:p>
            <a:pPr marL="457200" indent="-457200">
              <a:buFont typeface="+mj-lt"/>
              <a:buAutoNum type="arabicPeriod"/>
            </a:pPr>
            <a:r>
              <a:rPr lang="en-US" sz="2400" b="1" i="1" dirty="0">
                <a:solidFill>
                  <a:srgbClr val="C00000"/>
                </a:solidFill>
              </a:rPr>
              <a:t>$2,000 to $2,500 </a:t>
            </a:r>
            <a:r>
              <a:rPr lang="en-US" sz="2400" b="1" i="1" dirty="0"/>
              <a:t>in cash / savings</a:t>
            </a:r>
          </a:p>
          <a:p>
            <a:pPr marL="457200" indent="-457200">
              <a:buFont typeface="+mj-lt"/>
              <a:buAutoNum type="arabicPeriod"/>
            </a:pPr>
            <a:r>
              <a:rPr lang="en-US" sz="2400" b="1" i="1" dirty="0">
                <a:solidFill>
                  <a:srgbClr val="C00000"/>
                </a:solidFill>
              </a:rPr>
              <a:t>$2,000 to $3,000 in a 6, 12 or 18</a:t>
            </a:r>
            <a:r>
              <a:rPr lang="en-US" sz="2400" b="1" i="1" dirty="0"/>
              <a:t> month CD, earning a guaranteed 5% per year.</a:t>
            </a:r>
          </a:p>
          <a:p>
            <a:pPr marL="457200" indent="-457200">
              <a:buFont typeface="+mj-lt"/>
              <a:buAutoNum type="arabicPeriod"/>
            </a:pPr>
            <a:r>
              <a:rPr lang="en-US" sz="2400" b="1" i="1" dirty="0">
                <a:solidFill>
                  <a:srgbClr val="C00000"/>
                </a:solidFill>
              </a:rPr>
              <a:t>$2,000 to $3,000</a:t>
            </a:r>
            <a:r>
              <a:rPr lang="en-US" sz="2400" b="1" i="1" dirty="0"/>
              <a:t> in the S&amp;P 500 Index, a broad basket of 500 of the largest companies in the U.S.  Average return over the past 100 years = 12.1%</a:t>
            </a:r>
          </a:p>
          <a:p>
            <a:pPr marL="457200" indent="-457200">
              <a:buFont typeface="+mj-lt"/>
              <a:buAutoNum type="arabicPeriod"/>
            </a:pPr>
            <a:r>
              <a:rPr lang="en-US" sz="2400" b="1" i="1" strike="sngStrike" dirty="0">
                <a:solidFill>
                  <a:srgbClr val="C00000"/>
                </a:solidFill>
              </a:rPr>
              <a:t>$10,000 to $15,000 in 5-10 companies / stocks that interest you. Don’t stress or overanalyze. Just pick, watch, and wait very patiently.</a:t>
            </a:r>
          </a:p>
        </p:txBody>
      </p:sp>
      <p:sp>
        <p:nvSpPr>
          <p:cNvPr id="4" name="Content Placeholder 2">
            <a:extLst>
              <a:ext uri="{FF2B5EF4-FFF2-40B4-BE49-F238E27FC236}">
                <a16:creationId xmlns:a16="http://schemas.microsoft.com/office/drawing/2014/main" id="{254C46B6-C07E-8C36-575A-8CBE3B5638ED}"/>
              </a:ext>
            </a:extLst>
          </p:cNvPr>
          <p:cNvSpPr txBox="1">
            <a:spLocks/>
          </p:cNvSpPr>
          <p:nvPr/>
        </p:nvSpPr>
        <p:spPr>
          <a:xfrm>
            <a:off x="838199" y="1326183"/>
            <a:ext cx="10670627" cy="98917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chemeClr val="bg1"/>
                </a:solidFill>
              </a:rPr>
              <a:t>I’m about to receive $10,000 from a family member.</a:t>
            </a:r>
          </a:p>
          <a:p>
            <a:pPr marL="0" indent="0" algn="ctr">
              <a:buNone/>
            </a:pPr>
            <a:r>
              <a:rPr lang="en-US" sz="2400" b="1" i="1" dirty="0">
                <a:solidFill>
                  <a:schemeClr val="bg1"/>
                </a:solidFill>
              </a:rPr>
              <a:t>What should I do with it?</a:t>
            </a:r>
          </a:p>
          <a:p>
            <a:pPr marL="0" indent="0" algn="ctr">
              <a:buNone/>
            </a:pPr>
            <a:endParaRPr lang="en-US" sz="2400" b="1" i="1" dirty="0">
              <a:solidFill>
                <a:schemeClr val="bg1"/>
              </a:solidFill>
            </a:endParaRPr>
          </a:p>
          <a:p>
            <a:pPr marL="0" indent="0" algn="ctr">
              <a:buNone/>
            </a:pPr>
            <a:endParaRPr lang="en-US" sz="2400" b="1" i="1" dirty="0">
              <a:solidFill>
                <a:schemeClr val="bg1"/>
              </a:solidFill>
            </a:endParaRPr>
          </a:p>
        </p:txBody>
      </p:sp>
    </p:spTree>
    <p:extLst>
      <p:ext uri="{BB962C8B-B14F-4D97-AF65-F5344CB8AC3E}">
        <p14:creationId xmlns:p14="http://schemas.microsoft.com/office/powerpoint/2010/main" val="3116002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Question I Was Asked Recently</a:t>
            </a:r>
          </a:p>
        </p:txBody>
      </p:sp>
      <p:sp>
        <p:nvSpPr>
          <p:cNvPr id="3" name="Content Placeholder 2">
            <a:extLst>
              <a:ext uri="{FF2B5EF4-FFF2-40B4-BE49-F238E27FC236}">
                <a16:creationId xmlns:a16="http://schemas.microsoft.com/office/drawing/2014/main" id="{698B8625-7F7B-F013-E46E-75A25A3F53B4}"/>
              </a:ext>
            </a:extLst>
          </p:cNvPr>
          <p:cNvSpPr txBox="1">
            <a:spLocks/>
          </p:cNvSpPr>
          <p:nvPr/>
        </p:nvSpPr>
        <p:spPr>
          <a:xfrm>
            <a:off x="838200" y="2315361"/>
            <a:ext cx="10670628" cy="31640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b="1" i="1" dirty="0">
              <a:solidFill>
                <a:srgbClr val="C00000"/>
              </a:solidFill>
            </a:endParaRPr>
          </a:p>
          <a:p>
            <a:pPr marL="0" indent="0" algn="ctr">
              <a:buNone/>
            </a:pPr>
            <a:r>
              <a:rPr lang="en-US" sz="2400" b="1" i="1" dirty="0">
                <a:solidFill>
                  <a:srgbClr val="C00000"/>
                </a:solidFill>
              </a:rPr>
              <a:t>If you told me you wanted to take the entire $10,000 – regardless of your age or situation – and do the following, I would say that’s really smart &amp; reasonable:</a:t>
            </a:r>
          </a:p>
          <a:p>
            <a:pPr marL="0" indent="0" algn="ctr">
              <a:buNone/>
            </a:pPr>
            <a:endParaRPr lang="en-US" sz="1600" b="1" i="1" dirty="0">
              <a:solidFill>
                <a:srgbClr val="C00000"/>
              </a:solidFill>
            </a:endParaRPr>
          </a:p>
          <a:p>
            <a:pPr marL="457200" indent="-457200" algn="ctr">
              <a:buFont typeface="+mj-lt"/>
              <a:buAutoNum type="arabicPeriod"/>
            </a:pPr>
            <a:r>
              <a:rPr lang="en-US" sz="2400" b="1" i="1" dirty="0">
                <a:solidFill>
                  <a:srgbClr val="C00000"/>
                </a:solidFill>
              </a:rPr>
              <a:t>$2,500 in a 6-month CD (certificate of deposit) earning 5.25%.</a:t>
            </a:r>
          </a:p>
          <a:p>
            <a:pPr marL="457200" indent="-457200" algn="ctr">
              <a:buFont typeface="+mj-lt"/>
              <a:buAutoNum type="arabicPeriod"/>
            </a:pPr>
            <a:r>
              <a:rPr lang="en-US" sz="2400" b="1" i="1" dirty="0">
                <a:solidFill>
                  <a:srgbClr val="C00000"/>
                </a:solidFill>
              </a:rPr>
              <a:t>$2,500 in a 12-month CD (certificate of deposit) earning 5.25%.</a:t>
            </a:r>
          </a:p>
          <a:p>
            <a:pPr marL="457200" indent="-457200" algn="ctr">
              <a:buFont typeface="+mj-lt"/>
              <a:buAutoNum type="arabicPeriod"/>
            </a:pPr>
            <a:r>
              <a:rPr lang="en-US" sz="2400" b="1" i="1" dirty="0">
                <a:solidFill>
                  <a:srgbClr val="C00000"/>
                </a:solidFill>
              </a:rPr>
              <a:t>$2,500 in a 18-month CD (certificate of deposit) earning 5.00%.</a:t>
            </a:r>
          </a:p>
          <a:p>
            <a:pPr marL="457200" indent="-457200" algn="ctr">
              <a:buFont typeface="+mj-lt"/>
              <a:buAutoNum type="arabicPeriod"/>
            </a:pPr>
            <a:r>
              <a:rPr lang="en-US" sz="2400" b="1" i="1" dirty="0">
                <a:solidFill>
                  <a:srgbClr val="C00000"/>
                </a:solidFill>
              </a:rPr>
              <a:t>$2,500 in a 24-month CD (certificate of deposit) earning 5.00%.</a:t>
            </a:r>
          </a:p>
        </p:txBody>
      </p:sp>
      <p:sp>
        <p:nvSpPr>
          <p:cNvPr id="4" name="Content Placeholder 2">
            <a:extLst>
              <a:ext uri="{FF2B5EF4-FFF2-40B4-BE49-F238E27FC236}">
                <a16:creationId xmlns:a16="http://schemas.microsoft.com/office/drawing/2014/main" id="{254C46B6-C07E-8C36-575A-8CBE3B5638ED}"/>
              </a:ext>
            </a:extLst>
          </p:cNvPr>
          <p:cNvSpPr txBox="1">
            <a:spLocks/>
          </p:cNvSpPr>
          <p:nvPr/>
        </p:nvSpPr>
        <p:spPr>
          <a:xfrm>
            <a:off x="838199" y="1326183"/>
            <a:ext cx="10670627" cy="98917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chemeClr val="bg1"/>
                </a:solidFill>
              </a:rPr>
              <a:t>I’m about to receive $10,000 from a family member.</a:t>
            </a:r>
          </a:p>
          <a:p>
            <a:pPr marL="0" indent="0" algn="ctr">
              <a:buNone/>
            </a:pPr>
            <a:r>
              <a:rPr lang="en-US" sz="2400" b="1" i="1" dirty="0">
                <a:solidFill>
                  <a:schemeClr val="bg1"/>
                </a:solidFill>
              </a:rPr>
              <a:t>What should I do with it?</a:t>
            </a:r>
          </a:p>
          <a:p>
            <a:pPr marL="0" indent="0" algn="ctr">
              <a:buNone/>
            </a:pPr>
            <a:endParaRPr lang="en-US" sz="2400" b="1" i="1" dirty="0">
              <a:solidFill>
                <a:schemeClr val="bg1"/>
              </a:solidFill>
            </a:endParaRPr>
          </a:p>
          <a:p>
            <a:pPr marL="0" indent="0" algn="ctr">
              <a:buNone/>
            </a:pPr>
            <a:endParaRPr lang="en-US" sz="2400" b="1" i="1" dirty="0">
              <a:solidFill>
                <a:schemeClr val="bg1"/>
              </a:solidFill>
            </a:endParaRPr>
          </a:p>
        </p:txBody>
      </p:sp>
    </p:spTree>
    <p:extLst>
      <p:ext uri="{BB962C8B-B14F-4D97-AF65-F5344CB8AC3E}">
        <p14:creationId xmlns:p14="http://schemas.microsoft.com/office/powerpoint/2010/main" val="4264697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4"/>
            <a:ext cx="10670628" cy="1481211"/>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small" dirty="0">
                <a:solidFill>
                  <a:schemeClr val="bg1"/>
                </a:solidFill>
                <a:latin typeface="Calibri" panose="020F0502020204030204" pitchFamily="34" charset="0"/>
                <a:cs typeface="Calibri" panose="020F0502020204030204" pitchFamily="34" charset="0"/>
              </a:rPr>
              <a:t>4 More Tips for </a:t>
            </a:r>
            <a:br>
              <a:rPr lang="en-US" sz="4800" b="1" cap="small" dirty="0">
                <a:solidFill>
                  <a:schemeClr val="bg1"/>
                </a:solidFill>
                <a:latin typeface="Calibri" panose="020F0502020204030204" pitchFamily="34" charset="0"/>
                <a:cs typeface="Calibri" panose="020F0502020204030204" pitchFamily="34" charset="0"/>
              </a:rPr>
            </a:br>
            <a:r>
              <a:rPr lang="en-US" sz="4800" b="1" cap="small" dirty="0">
                <a:solidFill>
                  <a:schemeClr val="bg1"/>
                </a:solidFill>
                <a:latin typeface="Calibri" panose="020F0502020204030204" pitchFamily="34" charset="0"/>
                <a:cs typeface="Calibri" panose="020F0502020204030204" pitchFamily="34" charset="0"/>
              </a:rPr>
              <a:t>Navigating an Uncertain Economy</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932494"/>
            <a:ext cx="10837053" cy="4040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4400" b="1" dirty="0">
                <a:solidFill>
                  <a:srgbClr val="006600"/>
                </a:solidFill>
              </a:rPr>
              <a:t>Ignore the media.</a:t>
            </a:r>
            <a:br>
              <a:rPr lang="en-US" sz="4400" b="1" dirty="0">
                <a:solidFill>
                  <a:srgbClr val="006600"/>
                </a:solidFill>
              </a:rPr>
            </a:br>
            <a:endParaRPr lang="en-US" sz="2400" b="1" dirty="0">
              <a:solidFill>
                <a:srgbClr val="006600"/>
              </a:solidFill>
            </a:endParaRPr>
          </a:p>
          <a:p>
            <a:pPr marL="742950" indent="-742950">
              <a:buFont typeface="+mj-lt"/>
              <a:buAutoNum type="arabicPeriod"/>
            </a:pPr>
            <a:r>
              <a:rPr lang="en-US" sz="4400" b="1" dirty="0">
                <a:solidFill>
                  <a:srgbClr val="006600"/>
                </a:solidFill>
              </a:rPr>
              <a:t>Do your own research.</a:t>
            </a:r>
            <a:br>
              <a:rPr lang="en-US" sz="4400" b="1" dirty="0">
                <a:solidFill>
                  <a:srgbClr val="006600"/>
                </a:solidFill>
              </a:rPr>
            </a:br>
            <a:endParaRPr lang="en-US" sz="2400" b="1" dirty="0">
              <a:solidFill>
                <a:srgbClr val="006600"/>
              </a:solidFill>
            </a:endParaRPr>
          </a:p>
          <a:p>
            <a:pPr marL="742950" indent="-742950">
              <a:buFont typeface="+mj-lt"/>
              <a:buAutoNum type="arabicPeriod"/>
            </a:pPr>
            <a:r>
              <a:rPr lang="en-US" sz="4400" b="1" dirty="0">
                <a:solidFill>
                  <a:srgbClr val="006600"/>
                </a:solidFill>
              </a:rPr>
              <a:t>Focus on your own experience.</a:t>
            </a:r>
            <a:br>
              <a:rPr lang="en-US" sz="4400" b="1" dirty="0">
                <a:solidFill>
                  <a:srgbClr val="006600"/>
                </a:solidFill>
              </a:rPr>
            </a:br>
            <a:endParaRPr lang="en-US" sz="2400" b="1" dirty="0">
              <a:solidFill>
                <a:srgbClr val="006600"/>
              </a:solidFill>
            </a:endParaRPr>
          </a:p>
          <a:p>
            <a:pPr marL="742950" indent="-742950">
              <a:buFont typeface="+mj-lt"/>
              <a:buAutoNum type="arabicPeriod"/>
            </a:pPr>
            <a:r>
              <a:rPr lang="en-US" sz="4400" b="1" dirty="0">
                <a:solidFill>
                  <a:srgbClr val="006600"/>
                </a:solidFill>
              </a:rPr>
              <a:t>Control what you can control.</a:t>
            </a:r>
            <a:br>
              <a:rPr lang="en-US" sz="2400" b="1" u="sng" dirty="0">
                <a:solidFill>
                  <a:srgbClr val="006600"/>
                </a:solidFill>
              </a:rPr>
            </a:br>
            <a:endParaRPr lang="en-US" sz="2400" dirty="0">
              <a:solidFill>
                <a:srgbClr val="006600"/>
              </a:solidFill>
            </a:endParaRPr>
          </a:p>
        </p:txBody>
      </p:sp>
    </p:spTree>
    <p:extLst>
      <p:ext uri="{BB962C8B-B14F-4D97-AF65-F5344CB8AC3E}">
        <p14:creationId xmlns:p14="http://schemas.microsoft.com/office/powerpoint/2010/main" val="1546748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4064486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638025"/>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solidFill>
                  <a:srgbClr val="006600"/>
                </a:solidFill>
              </a:rPr>
              <a:t>INDULGENCE is good.</a:t>
            </a:r>
          </a:p>
          <a:p>
            <a:pPr marL="0" indent="0" algn="ctr">
              <a:buNone/>
            </a:pPr>
            <a:endParaRPr lang="en-US" sz="6600" b="1" i="1" dirty="0"/>
          </a:p>
          <a:p>
            <a:pPr marL="0" indent="0" algn="ctr">
              <a:buNone/>
            </a:pPr>
            <a:r>
              <a:rPr lang="en-US" sz="6600" b="1" i="1" dirty="0">
                <a:solidFill>
                  <a:srgbClr val="FF0000"/>
                </a:solidFill>
              </a:rPr>
              <a:t>IMPULSE is bad.</a:t>
            </a:r>
            <a:br>
              <a:rPr lang="en-US" sz="6600" b="1" i="1" dirty="0">
                <a:solidFill>
                  <a:srgbClr val="FF0000"/>
                </a:solidFill>
              </a:rPr>
            </a:br>
            <a:endParaRPr lang="en-US" sz="6600" b="1" i="1" dirty="0">
              <a:solidFill>
                <a:srgbClr val="FF0000"/>
              </a:solidFill>
            </a:endParaRPr>
          </a:p>
          <a:p>
            <a:pPr marL="0" indent="0" algn="ctr">
              <a:buNone/>
            </a:pPr>
            <a:r>
              <a:rPr lang="en-US" sz="6600" b="1" i="1" dirty="0">
                <a:solidFill>
                  <a:srgbClr val="7030A0"/>
                </a:solidFill>
              </a:rPr>
              <a:t>PLANNING AHEAD is the key.</a:t>
            </a:r>
            <a:endParaRPr lang="en-US" sz="6600" dirty="0">
              <a:solidFill>
                <a:srgbClr val="7030A0"/>
              </a:solidFill>
            </a:endParaRPr>
          </a:p>
        </p:txBody>
      </p:sp>
    </p:spTree>
    <p:extLst>
      <p:ext uri="{BB962C8B-B14F-4D97-AF65-F5344CB8AC3E}">
        <p14:creationId xmlns:p14="http://schemas.microsoft.com/office/powerpoint/2010/main" val="205033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1334065" y="0"/>
            <a:ext cx="9523869" cy="5035753"/>
          </a:xfrm>
          <a:prstGeom prst="rect">
            <a:avLst/>
          </a:prstGeom>
        </p:spPr>
      </p:pic>
    </p:spTree>
    <p:extLst>
      <p:ext uri="{BB962C8B-B14F-4D97-AF65-F5344CB8AC3E}">
        <p14:creationId xmlns:p14="http://schemas.microsoft.com/office/powerpoint/2010/main" val="1799266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1334065" y="0"/>
            <a:ext cx="9523869" cy="5035753"/>
          </a:xfrm>
          <a:prstGeom prst="rect">
            <a:avLst/>
          </a:prstGeom>
        </p:spPr>
      </p:pic>
      <p:sp>
        <p:nvSpPr>
          <p:cNvPr id="7" name="Rounded Rectangle 6">
            <a:extLst>
              <a:ext uri="{FF2B5EF4-FFF2-40B4-BE49-F238E27FC236}">
                <a16:creationId xmlns:a16="http://schemas.microsoft.com/office/drawing/2014/main" id="{104F92E4-3083-2075-9001-E074D0BB0183}"/>
              </a:ext>
            </a:extLst>
          </p:cNvPr>
          <p:cNvSpPr/>
          <p:nvPr/>
        </p:nvSpPr>
        <p:spPr>
          <a:xfrm>
            <a:off x="2426193" y="5129117"/>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RENT</a:t>
            </a:r>
          </a:p>
        </p:txBody>
      </p:sp>
      <p:sp>
        <p:nvSpPr>
          <p:cNvPr id="8" name="Rounded Rectangle 7">
            <a:extLst>
              <a:ext uri="{FF2B5EF4-FFF2-40B4-BE49-F238E27FC236}">
                <a16:creationId xmlns:a16="http://schemas.microsoft.com/office/drawing/2014/main" id="{2C673E5F-8DB0-8916-F1BC-08C4BDCD5BAB}"/>
              </a:ext>
            </a:extLst>
          </p:cNvPr>
          <p:cNvSpPr/>
          <p:nvPr/>
        </p:nvSpPr>
        <p:spPr>
          <a:xfrm>
            <a:off x="4873676" y="5129116"/>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FOOD</a:t>
            </a:r>
          </a:p>
        </p:txBody>
      </p:sp>
      <p:sp>
        <p:nvSpPr>
          <p:cNvPr id="9" name="Rounded Rectangle 8">
            <a:extLst>
              <a:ext uri="{FF2B5EF4-FFF2-40B4-BE49-F238E27FC236}">
                <a16:creationId xmlns:a16="http://schemas.microsoft.com/office/drawing/2014/main" id="{5D660BBD-27CA-2ACE-83A5-954A9C7F5CA8}"/>
              </a:ext>
            </a:extLst>
          </p:cNvPr>
          <p:cNvSpPr/>
          <p:nvPr/>
        </p:nvSpPr>
        <p:spPr>
          <a:xfrm>
            <a:off x="7318326" y="5129115"/>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SCHOOL</a:t>
            </a:r>
          </a:p>
        </p:txBody>
      </p:sp>
    </p:spTree>
    <p:extLst>
      <p:ext uri="{BB962C8B-B14F-4D97-AF65-F5344CB8AC3E}">
        <p14:creationId xmlns:p14="http://schemas.microsoft.com/office/powerpoint/2010/main" val="59919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1334065" y="0"/>
            <a:ext cx="9523869" cy="5035753"/>
          </a:xfrm>
          <a:prstGeom prst="rect">
            <a:avLst/>
          </a:prstGeom>
        </p:spPr>
      </p:pic>
      <p:sp>
        <p:nvSpPr>
          <p:cNvPr id="7" name="Rounded Rectangle 6">
            <a:extLst>
              <a:ext uri="{FF2B5EF4-FFF2-40B4-BE49-F238E27FC236}">
                <a16:creationId xmlns:a16="http://schemas.microsoft.com/office/drawing/2014/main" id="{104F92E4-3083-2075-9001-E074D0BB0183}"/>
              </a:ext>
            </a:extLst>
          </p:cNvPr>
          <p:cNvSpPr/>
          <p:nvPr/>
        </p:nvSpPr>
        <p:spPr>
          <a:xfrm>
            <a:off x="2426193" y="5129117"/>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RENT</a:t>
            </a:r>
          </a:p>
        </p:txBody>
      </p:sp>
      <p:sp>
        <p:nvSpPr>
          <p:cNvPr id="8" name="Rounded Rectangle 7">
            <a:extLst>
              <a:ext uri="{FF2B5EF4-FFF2-40B4-BE49-F238E27FC236}">
                <a16:creationId xmlns:a16="http://schemas.microsoft.com/office/drawing/2014/main" id="{2C673E5F-8DB0-8916-F1BC-08C4BDCD5BAB}"/>
              </a:ext>
            </a:extLst>
          </p:cNvPr>
          <p:cNvSpPr/>
          <p:nvPr/>
        </p:nvSpPr>
        <p:spPr>
          <a:xfrm>
            <a:off x="4873676" y="5129116"/>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FOOD</a:t>
            </a:r>
          </a:p>
        </p:txBody>
      </p:sp>
      <p:sp>
        <p:nvSpPr>
          <p:cNvPr id="9" name="Rounded Rectangle 8">
            <a:extLst>
              <a:ext uri="{FF2B5EF4-FFF2-40B4-BE49-F238E27FC236}">
                <a16:creationId xmlns:a16="http://schemas.microsoft.com/office/drawing/2014/main" id="{5D660BBD-27CA-2ACE-83A5-954A9C7F5CA8}"/>
              </a:ext>
            </a:extLst>
          </p:cNvPr>
          <p:cNvSpPr/>
          <p:nvPr/>
        </p:nvSpPr>
        <p:spPr>
          <a:xfrm>
            <a:off x="7318326" y="5129115"/>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SCHOOL</a:t>
            </a:r>
          </a:p>
        </p:txBody>
      </p:sp>
      <p:sp>
        <p:nvSpPr>
          <p:cNvPr id="2" name="Rounded Rectangle 1">
            <a:extLst>
              <a:ext uri="{FF2B5EF4-FFF2-40B4-BE49-F238E27FC236}">
                <a16:creationId xmlns:a16="http://schemas.microsoft.com/office/drawing/2014/main" id="{63207EC4-572F-57EA-C1A1-C64E74FFEE7A}"/>
              </a:ext>
            </a:extLst>
          </p:cNvPr>
          <p:cNvSpPr/>
          <p:nvPr/>
        </p:nvSpPr>
        <p:spPr>
          <a:xfrm>
            <a:off x="2426193" y="5886484"/>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 FUN VACATION</a:t>
            </a:r>
          </a:p>
        </p:txBody>
      </p:sp>
      <p:sp>
        <p:nvSpPr>
          <p:cNvPr id="4" name="Rounded Rectangle 3">
            <a:extLst>
              <a:ext uri="{FF2B5EF4-FFF2-40B4-BE49-F238E27FC236}">
                <a16:creationId xmlns:a16="http://schemas.microsoft.com/office/drawing/2014/main" id="{B9B44531-78F4-165F-D60E-22DC0EC84D86}"/>
              </a:ext>
            </a:extLst>
          </p:cNvPr>
          <p:cNvSpPr/>
          <p:nvPr/>
        </p:nvSpPr>
        <p:spPr>
          <a:xfrm>
            <a:off x="4873676" y="5886484"/>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A NEW CAR</a:t>
            </a:r>
          </a:p>
        </p:txBody>
      </p:sp>
      <p:sp>
        <p:nvSpPr>
          <p:cNvPr id="5" name="Rounded Rectangle 4">
            <a:extLst>
              <a:ext uri="{FF2B5EF4-FFF2-40B4-BE49-F238E27FC236}">
                <a16:creationId xmlns:a16="http://schemas.microsoft.com/office/drawing/2014/main" id="{FF58AF9D-C723-5B44-A9CA-03ABDC6554E1}"/>
              </a:ext>
            </a:extLst>
          </p:cNvPr>
          <p:cNvSpPr/>
          <p:nvPr/>
        </p:nvSpPr>
        <p:spPr>
          <a:xfrm>
            <a:off x="7318326" y="5886484"/>
            <a:ext cx="2184256" cy="54500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SATURDAY NIGHT</a:t>
            </a:r>
          </a:p>
        </p:txBody>
      </p:sp>
    </p:spTree>
    <p:extLst>
      <p:ext uri="{BB962C8B-B14F-4D97-AF65-F5344CB8AC3E}">
        <p14:creationId xmlns:p14="http://schemas.microsoft.com/office/powerpoint/2010/main" val="163169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1334065" y="0"/>
            <a:ext cx="9523869" cy="5035753"/>
          </a:xfrm>
          <a:prstGeom prst="rect">
            <a:avLst/>
          </a:prstGeom>
        </p:spPr>
      </p:pic>
      <p:sp>
        <p:nvSpPr>
          <p:cNvPr id="2" name="Rounded Rectangle 1">
            <a:extLst>
              <a:ext uri="{FF2B5EF4-FFF2-40B4-BE49-F238E27FC236}">
                <a16:creationId xmlns:a16="http://schemas.microsoft.com/office/drawing/2014/main" id="{EEDAB37F-944B-F179-7607-7E8A33A617F2}"/>
              </a:ext>
            </a:extLst>
          </p:cNvPr>
          <p:cNvSpPr/>
          <p:nvPr/>
        </p:nvSpPr>
        <p:spPr>
          <a:xfrm>
            <a:off x="4477032" y="5338842"/>
            <a:ext cx="3237935" cy="1154237"/>
          </a:xfrm>
          <a:prstGeom prst="roundRect">
            <a:avLst/>
          </a:prstGeom>
          <a:solidFill>
            <a:srgbClr val="FFFF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rPr>
              <a:t>HAPPINESS</a:t>
            </a:r>
          </a:p>
        </p:txBody>
      </p:sp>
    </p:spTree>
    <p:extLst>
      <p:ext uri="{BB962C8B-B14F-4D97-AF65-F5344CB8AC3E}">
        <p14:creationId xmlns:p14="http://schemas.microsoft.com/office/powerpoint/2010/main" val="12240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Tree>
    <p:extLst>
      <p:ext uri="{BB962C8B-B14F-4D97-AF65-F5344CB8AC3E}">
        <p14:creationId xmlns:p14="http://schemas.microsoft.com/office/powerpoint/2010/main" val="550194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2D2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You cannot escape the responsibility of tomorrow by avoiding it today.</a:t>
            </a:r>
          </a:p>
        </p:txBody>
      </p:sp>
    </p:spTree>
    <p:extLst>
      <p:ext uri="{BB962C8B-B14F-4D97-AF65-F5344CB8AC3E}">
        <p14:creationId xmlns:p14="http://schemas.microsoft.com/office/powerpoint/2010/main" val="885479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2D2D83"/>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w="28575">
            <a:solidFill>
              <a:srgbClr val="2D2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2D2D83"/>
                </a:solidFill>
              </a:rPr>
              <a:t>You cannot escape the responsibility of tomorrow by avoiding it today.</a:t>
            </a:r>
          </a:p>
        </p:txBody>
      </p:sp>
      <p:sp>
        <p:nvSpPr>
          <p:cNvPr id="3" name="Cloud Callout 2">
            <a:extLst>
              <a:ext uri="{FF2B5EF4-FFF2-40B4-BE49-F238E27FC236}">
                <a16:creationId xmlns:a16="http://schemas.microsoft.com/office/drawing/2014/main" id="{38B57FA5-D707-C3C9-4CB9-DE7DA4D5A4CA}"/>
              </a:ext>
            </a:extLst>
          </p:cNvPr>
          <p:cNvSpPr/>
          <p:nvPr/>
        </p:nvSpPr>
        <p:spPr>
          <a:xfrm>
            <a:off x="3831153" y="106937"/>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1464646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2023</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8431913" y="1179480"/>
            <a:ext cx="3657600" cy="27432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10</a:t>
            </a:r>
          </a:p>
          <a:p>
            <a:pPr algn="ctr"/>
            <a:endParaRPr lang="en-US" sz="2600" b="1" dirty="0">
              <a:solidFill>
                <a:schemeClr val="tx1"/>
              </a:solidFill>
            </a:endParaRPr>
          </a:p>
          <a:p>
            <a:pPr algn="ctr"/>
            <a:r>
              <a:rPr lang="en-US" sz="2600" b="1" dirty="0">
                <a:solidFill>
                  <a:schemeClr val="tx1"/>
                </a:solidFill>
              </a:rPr>
              <a:t>DEBT MANGEMENT, INCOME MANAGEMENT &amp; YOUR FAMILY</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4267200" y="1179480"/>
            <a:ext cx="3657600" cy="2743200"/>
          </a:xfrm>
          <a:prstGeom prst="roundRect">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SEPTEMBER 21</a:t>
            </a:r>
            <a:br>
              <a:rPr lang="en-US" sz="2600" b="1" dirty="0">
                <a:solidFill>
                  <a:schemeClr val="bg1"/>
                </a:solidFill>
              </a:rPr>
            </a:br>
            <a:endParaRPr lang="en-US" sz="2600" b="1" dirty="0">
              <a:solidFill>
                <a:schemeClr val="bg1"/>
              </a:solidFill>
            </a:endParaRPr>
          </a:p>
          <a:p>
            <a:pPr algn="ctr"/>
            <a:r>
              <a:rPr lang="en-US" sz="2600" b="1" dirty="0">
                <a:solidFill>
                  <a:schemeClr val="bg1"/>
                </a:solidFill>
              </a:rPr>
              <a:t>FOCUS ON INTERNATIONAL STUDENTS: TAXES, JOBS &amp; MONEY</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102487" y="1179480"/>
            <a:ext cx="3657600" cy="2743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AUGUST 30</a:t>
            </a:r>
          </a:p>
          <a:p>
            <a:pPr algn="ctr"/>
            <a:endParaRPr lang="en-US" sz="2600" b="1" dirty="0">
              <a:solidFill>
                <a:schemeClr val="bg1"/>
              </a:solidFill>
            </a:endParaRPr>
          </a:p>
          <a:p>
            <a:pPr algn="ctr"/>
            <a:r>
              <a:rPr lang="en-US" sz="2600" b="1" dirty="0">
                <a:solidFill>
                  <a:schemeClr val="bg1"/>
                </a:solidFill>
              </a:rPr>
              <a:t>ADDRESSING INFLATION AS A GRAD STUDENT</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4267200"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16</a:t>
            </a:r>
          </a:p>
          <a:p>
            <a:pPr algn="ctr"/>
            <a:endParaRPr lang="en-US" sz="2600" b="1" dirty="0">
              <a:solidFill>
                <a:schemeClr val="tx1"/>
              </a:solidFill>
            </a:endParaRPr>
          </a:p>
          <a:p>
            <a:pPr algn="ctr"/>
            <a:r>
              <a:rPr lang="en-US" sz="2600" b="1" dirty="0">
                <a:solidFill>
                  <a:schemeClr val="tx1"/>
                </a:solidFill>
              </a:rPr>
              <a:t>CREATING &amp; BUILDING A SIDE-HUSTLE: MAKING IT A BUSINESS</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102487" y="4048812"/>
            <a:ext cx="3657600" cy="2743200"/>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 26</a:t>
            </a:r>
          </a:p>
          <a:p>
            <a:pPr algn="ctr"/>
            <a:endParaRPr lang="en-US" sz="2600" b="1" dirty="0">
              <a:solidFill>
                <a:schemeClr val="tx1"/>
              </a:solidFill>
            </a:endParaRPr>
          </a:p>
          <a:p>
            <a:pPr algn="ctr"/>
            <a:r>
              <a:rPr lang="en-US" sz="2600" b="1" dirty="0">
                <a:solidFill>
                  <a:schemeClr val="tx1"/>
                </a:solidFill>
              </a:rPr>
              <a:t>INVESTING: </a:t>
            </a:r>
            <a:br>
              <a:rPr lang="en-US" sz="2600" b="1" dirty="0">
                <a:solidFill>
                  <a:schemeClr val="tx1"/>
                </a:solidFill>
              </a:rPr>
            </a:br>
            <a:r>
              <a:rPr lang="en-US" sz="2600" b="1" dirty="0">
                <a:solidFill>
                  <a:schemeClr val="tx1"/>
                </a:solidFill>
              </a:rPr>
              <a:t>OPENING YOUR OWN ROTH IRA</a:t>
            </a:r>
          </a:p>
        </p:txBody>
      </p:sp>
      <p:sp>
        <p:nvSpPr>
          <p:cNvPr id="3" name="Rounded Rectangle 2">
            <a:extLst>
              <a:ext uri="{FF2B5EF4-FFF2-40B4-BE49-F238E27FC236}">
                <a16:creationId xmlns:a16="http://schemas.microsoft.com/office/drawing/2014/main" id="{D5D93369-B92D-7A9D-ACA1-156A1F66FC82}"/>
              </a:ext>
            </a:extLst>
          </p:cNvPr>
          <p:cNvSpPr/>
          <p:nvPr/>
        </p:nvSpPr>
        <p:spPr>
          <a:xfrm>
            <a:off x="8431913" y="4048812"/>
            <a:ext cx="3657600" cy="2743200"/>
          </a:xfrm>
          <a:prstGeom prst="round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28</a:t>
            </a:r>
          </a:p>
          <a:p>
            <a:pPr algn="ctr"/>
            <a:endParaRPr lang="en-US" sz="2600" b="1" dirty="0">
              <a:solidFill>
                <a:schemeClr val="tx1"/>
              </a:solidFill>
            </a:endParaRPr>
          </a:p>
          <a:p>
            <a:pPr algn="ctr"/>
            <a:r>
              <a:rPr lang="en-US" sz="2600" b="1" dirty="0">
                <a:solidFill>
                  <a:schemeClr val="tx1"/>
                </a:solidFill>
              </a:rPr>
              <a:t>CAREER PLANNING: YOUR FUTURE &amp; YOUR MONEY</a:t>
            </a:r>
          </a:p>
        </p:txBody>
      </p:sp>
    </p:spTree>
    <p:extLst>
      <p:ext uri="{BB962C8B-B14F-4D97-AF65-F5344CB8AC3E}">
        <p14:creationId xmlns:p14="http://schemas.microsoft.com/office/powerpoint/2010/main" val="1888774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A Word of Caution</a:t>
            </a:r>
          </a:p>
        </p:txBody>
      </p:sp>
      <p:sp>
        <p:nvSpPr>
          <p:cNvPr id="4" name="Text Box 3">
            <a:extLst>
              <a:ext uri="{FF2B5EF4-FFF2-40B4-BE49-F238E27FC236}">
                <a16:creationId xmlns:a16="http://schemas.microsoft.com/office/drawing/2014/main" id="{2B2A207B-A16C-B074-7CDA-F9CFDF8C4C6A}"/>
              </a:ext>
            </a:extLst>
          </p:cNvPr>
          <p:cNvSpPr txBox="1">
            <a:spLocks noChangeArrowheads="1"/>
          </p:cNvSpPr>
          <p:nvPr/>
        </p:nvSpPr>
        <p:spPr bwMode="auto">
          <a:xfrm>
            <a:off x="1847088" y="1682497"/>
            <a:ext cx="8924544" cy="2554545"/>
          </a:xfrm>
          <a:prstGeom prst="rect">
            <a:avLst/>
          </a:prstGeom>
          <a:noFill/>
          <a:ln w="9525">
            <a:noFill/>
            <a:miter lim="800000"/>
            <a:headEnd/>
            <a:tailEnd/>
          </a:ln>
        </p:spPr>
        <p:txBody>
          <a:bodyPr wrap="square">
            <a:spAutoFit/>
          </a:bodyPr>
          <a:lstStyle/>
          <a:p>
            <a:r>
              <a:rPr lang="en-US" sz="4400" b="1" i="1" dirty="0"/>
              <a:t>“Prediction is difficult…</a:t>
            </a:r>
            <a:br>
              <a:rPr lang="en-US" sz="4400" b="1" i="1" dirty="0"/>
            </a:br>
            <a:r>
              <a:rPr lang="en-US" sz="4400" b="1" i="1" dirty="0"/>
              <a:t> 	…especially about the future.”</a:t>
            </a:r>
            <a:br>
              <a:rPr lang="en-US" sz="4400" b="1" i="1" dirty="0"/>
            </a:br>
            <a:endParaRPr lang="en-US" sz="4400" b="1" i="1" dirty="0"/>
          </a:p>
          <a:p>
            <a:r>
              <a:rPr lang="en-US" sz="2800" dirty="0"/>
              <a:t>					–Niels Bohr</a:t>
            </a:r>
            <a:endParaRPr lang="en-US" sz="2800" dirty="0">
              <a:solidFill>
                <a:prstClr val="black"/>
              </a:solidFill>
            </a:endParaRPr>
          </a:p>
        </p:txBody>
      </p:sp>
    </p:spTree>
    <p:extLst>
      <p:ext uri="{BB962C8B-B14F-4D97-AF65-F5344CB8AC3E}">
        <p14:creationId xmlns:p14="http://schemas.microsoft.com/office/powerpoint/2010/main" val="421593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65E1B-797A-74D7-2D85-46942C3F5FFD}"/>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A Word of Caution</a:t>
            </a:r>
          </a:p>
        </p:txBody>
      </p:sp>
      <p:sp>
        <p:nvSpPr>
          <p:cNvPr id="4" name="Text Box 3">
            <a:extLst>
              <a:ext uri="{FF2B5EF4-FFF2-40B4-BE49-F238E27FC236}">
                <a16:creationId xmlns:a16="http://schemas.microsoft.com/office/drawing/2014/main" id="{2B2A207B-A16C-B074-7CDA-F9CFDF8C4C6A}"/>
              </a:ext>
            </a:extLst>
          </p:cNvPr>
          <p:cNvSpPr txBox="1">
            <a:spLocks noChangeArrowheads="1"/>
          </p:cNvSpPr>
          <p:nvPr/>
        </p:nvSpPr>
        <p:spPr bwMode="auto">
          <a:xfrm>
            <a:off x="1806563" y="1447605"/>
            <a:ext cx="8924544" cy="954107"/>
          </a:xfrm>
          <a:prstGeom prst="rect">
            <a:avLst/>
          </a:prstGeom>
          <a:noFill/>
          <a:ln w="9525">
            <a:noFill/>
            <a:miter lim="800000"/>
            <a:headEnd/>
            <a:tailEnd/>
          </a:ln>
        </p:spPr>
        <p:txBody>
          <a:bodyPr wrap="square">
            <a:spAutoFit/>
          </a:bodyPr>
          <a:lstStyle/>
          <a:p>
            <a:r>
              <a:rPr lang="en-US" sz="2800" b="1" i="1" dirty="0"/>
              <a:t>“Prediction is difficult…especially about the future.”</a:t>
            </a:r>
            <a:br>
              <a:rPr lang="en-US" sz="2800" b="1" i="1" dirty="0"/>
            </a:br>
            <a:r>
              <a:rPr lang="en-US" sz="2800" b="1" i="1" dirty="0"/>
              <a:t>		</a:t>
            </a:r>
            <a:r>
              <a:rPr lang="en-US" sz="2800" dirty="0"/>
              <a:t>					        –Niels Bohr</a:t>
            </a:r>
            <a:endParaRPr lang="en-US" sz="2800" dirty="0">
              <a:solidFill>
                <a:prstClr val="black"/>
              </a:solidFill>
            </a:endParaRPr>
          </a:p>
        </p:txBody>
      </p:sp>
      <p:sp>
        <p:nvSpPr>
          <p:cNvPr id="3" name="TextBox 2">
            <a:extLst>
              <a:ext uri="{FF2B5EF4-FFF2-40B4-BE49-F238E27FC236}">
                <a16:creationId xmlns:a16="http://schemas.microsoft.com/office/drawing/2014/main" id="{CA345114-B142-4C28-D382-25F7D9787C34}"/>
              </a:ext>
            </a:extLst>
          </p:cNvPr>
          <p:cNvSpPr txBox="1"/>
          <p:nvPr/>
        </p:nvSpPr>
        <p:spPr>
          <a:xfrm>
            <a:off x="838200" y="2797886"/>
            <a:ext cx="10670627" cy="2554545"/>
          </a:xfrm>
          <a:prstGeom prst="rect">
            <a:avLst/>
          </a:prstGeom>
          <a:solidFill>
            <a:srgbClr val="C00000"/>
          </a:solidFill>
          <a:ln>
            <a:noFill/>
          </a:ln>
        </p:spPr>
        <p:txBody>
          <a:bodyPr wrap="square" rtlCol="0">
            <a:spAutoFit/>
          </a:bodyPr>
          <a:lstStyle/>
          <a:p>
            <a:pPr algn="ctr"/>
            <a:r>
              <a:rPr lang="en-US" sz="2000" b="1" dirty="0">
                <a:solidFill>
                  <a:schemeClr val="bg1"/>
                </a:solidFill>
              </a:rPr>
              <a:t>Today’s conversation includes a variety of predictions, opinions, perspectives &amp; guesses.</a:t>
            </a:r>
          </a:p>
          <a:p>
            <a:pPr algn="ctr"/>
            <a:endParaRPr lang="en-US" sz="2000" b="1" dirty="0">
              <a:solidFill>
                <a:schemeClr val="bg1"/>
              </a:solidFill>
            </a:endParaRPr>
          </a:p>
          <a:p>
            <a:pPr algn="ctr"/>
            <a:r>
              <a:rPr lang="en-US" sz="2000" b="1" dirty="0">
                <a:solidFill>
                  <a:schemeClr val="bg1"/>
                </a:solidFill>
              </a:rPr>
              <a:t>Please keep in mind that that is all that they are – </a:t>
            </a:r>
            <a:br>
              <a:rPr lang="en-US" sz="2000" b="1" dirty="0">
                <a:solidFill>
                  <a:schemeClr val="bg1"/>
                </a:solidFill>
              </a:rPr>
            </a:br>
            <a:r>
              <a:rPr lang="en-US" sz="2000" b="1" dirty="0">
                <a:solidFill>
                  <a:schemeClr val="bg1"/>
                </a:solidFill>
              </a:rPr>
              <a:t>just one guy’s predictions, opinions, perspectives &amp; guesses.</a:t>
            </a:r>
          </a:p>
          <a:p>
            <a:pPr algn="ctr"/>
            <a:r>
              <a:rPr lang="en-US" sz="2000" b="1" dirty="0">
                <a:solidFill>
                  <a:schemeClr val="bg1"/>
                </a:solidFill>
              </a:rPr>
              <a:t>That guy is not Nostradamus. The future is very difficult to predict. </a:t>
            </a:r>
          </a:p>
          <a:p>
            <a:pPr algn="ctr"/>
            <a:endParaRPr lang="en-US" sz="2000" b="1" dirty="0">
              <a:solidFill>
                <a:schemeClr val="bg1"/>
              </a:solidFill>
            </a:endParaRPr>
          </a:p>
          <a:p>
            <a:pPr algn="ctr"/>
            <a:r>
              <a:rPr lang="en-US" sz="2000" b="1" dirty="0">
                <a:solidFill>
                  <a:schemeClr val="bg1"/>
                </a:solidFill>
              </a:rPr>
              <a:t>Even if these opinions and perspectives are reasonable, they could still be very wrong.</a:t>
            </a:r>
          </a:p>
          <a:p>
            <a:pPr algn="ctr"/>
            <a:r>
              <a:rPr lang="en-US" sz="2000" b="1" dirty="0">
                <a:solidFill>
                  <a:schemeClr val="bg1"/>
                </a:solidFill>
              </a:rPr>
              <a:t>Please use any and all of these predictions with caution and your own forethought.</a:t>
            </a:r>
          </a:p>
        </p:txBody>
      </p:sp>
    </p:spTree>
    <p:extLst>
      <p:ext uri="{BB962C8B-B14F-4D97-AF65-F5344CB8AC3E}">
        <p14:creationId xmlns:p14="http://schemas.microsoft.com/office/powerpoint/2010/main" val="39213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17197</TotalTime>
  <Words>3253</Words>
  <Application>Microsoft Macintosh PowerPoint</Application>
  <PresentationFormat>Widescreen</PresentationFormat>
  <Paragraphs>325</Paragraphs>
  <Slides>48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143</cp:revision>
  <dcterms:created xsi:type="dcterms:W3CDTF">2019-08-26T13:43:19Z</dcterms:created>
  <dcterms:modified xsi:type="dcterms:W3CDTF">2023-09-20T11:07:25Z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2023-09-20T11:06:58Z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01150414-4d55-4e5f-b78e-06083a53116b</vt:lpwstr>
  </property>
  <property fmtid="{D5CDD505-2E9C-101B-9397-08002B2CF9AE}" pid="8" name="MSIP_Label_638202f9-8d41-4950-b014-f183e397b746_ContentBits">
    <vt:lpwstr>0</vt:lpwstr>
  </property>
</Properties>
</file>