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10" r:id="rId2"/>
    <p:sldId id="1992" r:id="rId3"/>
    <p:sldId id="1993" r:id="rId4"/>
    <p:sldId id="1994" r:id="rId5"/>
    <p:sldId id="1995" r:id="rId6"/>
    <p:sldId id="1245" r:id="rId7"/>
    <p:sldId id="2015" r:id="rId8"/>
    <p:sldId id="2006" r:id="rId9"/>
    <p:sldId id="2003" r:id="rId10"/>
    <p:sldId id="2029" r:id="rId11"/>
    <p:sldId id="2022" r:id="rId12"/>
    <p:sldId id="2023" r:id="rId13"/>
    <p:sldId id="2021" r:id="rId14"/>
    <p:sldId id="2016" r:id="rId15"/>
    <p:sldId id="2004" r:id="rId16"/>
    <p:sldId id="2014" r:id="rId17"/>
    <p:sldId id="2001" r:id="rId18"/>
    <p:sldId id="2018" r:id="rId19"/>
    <p:sldId id="2020" r:id="rId20"/>
    <p:sldId id="2025" r:id="rId21"/>
    <p:sldId id="2024" r:id="rId22"/>
    <p:sldId id="2027" r:id="rId23"/>
    <p:sldId id="2028" r:id="rId24"/>
    <p:sldId id="2042" r:id="rId25"/>
    <p:sldId id="2031" r:id="rId26"/>
    <p:sldId id="2032" r:id="rId27"/>
    <p:sldId id="2033" r:id="rId28"/>
    <p:sldId id="2036" r:id="rId29"/>
    <p:sldId id="2040" r:id="rId30"/>
    <p:sldId id="2035" r:id="rId31"/>
    <p:sldId id="2041" r:id="rId32"/>
    <p:sldId id="2037" r:id="rId33"/>
    <p:sldId id="2026" r:id="rId34"/>
    <p:sldId id="1989" r:id="rId35"/>
    <p:sldId id="2017" r:id="rId36"/>
    <p:sldId id="2038" r:id="rId37"/>
    <p:sldId id="2039" r:id="rId38"/>
    <p:sldId id="1266" r:id="rId39"/>
    <p:sldId id="1957" r:id="rId40"/>
    <p:sldId id="1260" r:id="rId41"/>
    <p:sldId id="1311" r:id="rId42"/>
    <p:sldId id="2030" r:id="rId43"/>
    <p:sldId id="2013" r:id="rId44"/>
    <p:sldId id="9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2/9/22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irs.gov/faqs/itemized-deductions-standard-deduction/autos-computers-electronic-devices/autos-computers-electronic-device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#6</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TAX PLANNING FOR GRADUATE STUDENTS</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Some income tax planning opportunities &amp; responsibilities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that might be unique to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February 9, 2022</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r>
              <a:rPr lang="en-US" sz="2600" dirty="0">
                <a:solidFill>
                  <a:srgbClr val="0000CC"/>
                </a:solidFill>
              </a:rPr>
              <a:t>We only owe income taxes on income. </a:t>
            </a:r>
          </a:p>
          <a:p>
            <a:pPr lvl="3"/>
            <a:r>
              <a:rPr lang="en-US" dirty="0">
                <a:solidFill>
                  <a:srgbClr val="0000CC"/>
                </a:solidFill>
              </a:rPr>
              <a:t>If you invest $1,000 and it grows to $1,500, you owe taxes on $500 only…when you sell. </a:t>
            </a:r>
          </a:p>
          <a:p>
            <a:pPr lvl="3"/>
            <a:r>
              <a:rPr lang="en-US" dirty="0">
                <a:solidFill>
                  <a:srgbClr val="0000CC"/>
                </a:solidFill>
              </a:rPr>
              <a:t>There may be years when your taxable income – your income less deductible expenses – is negative. You may be able to apply these losses to the income you make in other years. </a:t>
            </a:r>
          </a:p>
          <a:p>
            <a:pPr lvl="0"/>
            <a:r>
              <a:rPr lang="en-US" sz="2600" dirty="0">
                <a:solidFill>
                  <a:srgbClr val="0000CC"/>
                </a:solidFill>
              </a:rPr>
              <a:t>File and pay. There are penalties if you do not.</a:t>
            </a:r>
          </a:p>
          <a:p>
            <a:pPr lvl="0"/>
            <a:r>
              <a:rPr lang="en-US" sz="2600"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sz="2600" dirty="0">
                <a:solidFill>
                  <a:srgbClr val="0000CC"/>
                </a:solidFill>
              </a:rPr>
              <a:t>You may need to file personal and business taxes as an entrepreneur.</a:t>
            </a:r>
          </a:p>
          <a:p>
            <a:pPr lvl="0"/>
            <a:r>
              <a:rPr lang="en-US" sz="2600" dirty="0">
                <a:solidFill>
                  <a:srgbClr val="0000CC"/>
                </a:solidFill>
              </a:rPr>
              <a:t>The discussion that follows is only for U.S. federal tax policy. Most states have their own policies which will impose taxes in addition to those discussed here. Sorry.</a:t>
            </a:r>
          </a:p>
        </p:txBody>
      </p:sp>
    </p:spTree>
    <p:extLst>
      <p:ext uri="{BB962C8B-B14F-4D97-AF65-F5344CB8AC3E}">
        <p14:creationId xmlns:p14="http://schemas.microsoft.com/office/powerpoint/2010/main" val="27547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endParaRPr lang="en-US" dirty="0">
              <a:solidFill>
                <a:srgbClr val="0000CC"/>
              </a:solidFill>
            </a:endParaRPr>
          </a:p>
          <a:p>
            <a:pPr lvl="0"/>
            <a:r>
              <a:rPr lang="en-US" dirty="0">
                <a:solidFill>
                  <a:srgbClr val="0000CC"/>
                </a:solidFill>
              </a:rPr>
              <a:t>Tax Credits</a:t>
            </a:r>
          </a:p>
          <a:p>
            <a:pPr lvl="1"/>
            <a:r>
              <a:rPr lang="en-US" dirty="0">
                <a:solidFill>
                  <a:srgbClr val="0000CC"/>
                </a:solidFill>
              </a:rPr>
              <a:t>A dollar-for-dollar reduction in taxes owed.</a:t>
            </a:r>
          </a:p>
          <a:p>
            <a:pPr lvl="1"/>
            <a:r>
              <a:rPr lang="en-US" dirty="0">
                <a:solidFill>
                  <a:srgbClr val="0000CC"/>
                </a:solidFill>
              </a:rPr>
              <a:t>If you owe $2,500 in taxes for the year and find a $1,000 credit, your taxes owed will be reduced to $1,500.</a:t>
            </a:r>
          </a:p>
          <a:p>
            <a:pPr lvl="1"/>
            <a:r>
              <a:rPr lang="en-US" dirty="0">
                <a:solidFill>
                  <a:srgbClr val="0000CC"/>
                </a:solidFill>
              </a:rPr>
              <a:t>We really really like tax credits.</a:t>
            </a:r>
          </a:p>
        </p:txBody>
      </p:sp>
    </p:spTree>
    <p:extLst>
      <p:ext uri="{BB962C8B-B14F-4D97-AF65-F5344CB8AC3E}">
        <p14:creationId xmlns:p14="http://schemas.microsoft.com/office/powerpoint/2010/main" val="72732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br>
              <a:rPr lang="en-US" dirty="0">
                <a:solidFill>
                  <a:srgbClr val="0000CC"/>
                </a:solidFill>
              </a:rPr>
            </a:br>
            <a:endParaRPr lang="en-US" dirty="0">
              <a:solidFill>
                <a:srgbClr val="0000CC"/>
              </a:solidFill>
            </a:endParaRPr>
          </a:p>
          <a:p>
            <a:r>
              <a:rPr lang="en-US" dirty="0">
                <a:solidFill>
                  <a:srgbClr val="0000CC"/>
                </a:solidFill>
              </a:rPr>
              <a:t>Tax Deductions</a:t>
            </a:r>
          </a:p>
          <a:p>
            <a:pPr lvl="1"/>
            <a:r>
              <a:rPr lang="en-US" dirty="0">
                <a:solidFill>
                  <a:srgbClr val="0000CC"/>
                </a:solidFill>
              </a:rPr>
              <a:t>Qualifying reductions to your Taxable Income that will reduce how much Taxable Income you have…that may reduce the taxes you owe.</a:t>
            </a:r>
          </a:p>
          <a:p>
            <a:pPr lvl="1"/>
            <a:r>
              <a:rPr lang="en-US" dirty="0">
                <a:solidFill>
                  <a:srgbClr val="0000CC"/>
                </a:solidFill>
              </a:rPr>
              <a:t>All filers are allowed the standard deduction ($12,550 for single, $25,100 for married). If your Taxable Income is less than this, you do not owe taxes.</a:t>
            </a:r>
          </a:p>
          <a:p>
            <a:pPr lvl="2"/>
            <a:r>
              <a:rPr lang="en-US" dirty="0">
                <a:solidFill>
                  <a:srgbClr val="0000CC"/>
                </a:solidFill>
              </a:rPr>
              <a:t>Some deductions are above-the-line, reducing your Gross Income.</a:t>
            </a:r>
          </a:p>
          <a:p>
            <a:pPr lvl="3"/>
            <a:r>
              <a:rPr lang="en-US" dirty="0">
                <a:solidFill>
                  <a:srgbClr val="0000CC"/>
                </a:solidFill>
              </a:rPr>
              <a:t>We really like these because we can also take the standard deduction.</a:t>
            </a:r>
          </a:p>
          <a:p>
            <a:pPr lvl="3"/>
            <a:r>
              <a:rPr lang="en-US" dirty="0">
                <a:solidFill>
                  <a:srgbClr val="0000CC"/>
                </a:solidFill>
              </a:rPr>
              <a:t>We really like these because they lower the income we receive that may allow us to receive certain credits.</a:t>
            </a:r>
          </a:p>
          <a:p>
            <a:pPr lvl="3"/>
            <a:r>
              <a:rPr lang="en-US" dirty="0">
                <a:solidFill>
                  <a:srgbClr val="0000CC"/>
                </a:solidFill>
              </a:rPr>
              <a:t>Examples: school tuition, fees, some student loan interest, some moving expenses, some health care expenses, contributions to an IRA</a:t>
            </a:r>
          </a:p>
        </p:txBody>
      </p:sp>
    </p:spTree>
    <p:extLst>
      <p:ext uri="{BB962C8B-B14F-4D97-AF65-F5344CB8AC3E}">
        <p14:creationId xmlns:p14="http://schemas.microsoft.com/office/powerpoint/2010/main" val="62867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400" dirty="0"/>
              <a:t>If you earn income in any given you, you are required to file an income tax return by the deadline (usually April 15, April 18 this year).</a:t>
            </a:r>
          </a:p>
          <a:p>
            <a:pPr lvl="1"/>
            <a:r>
              <a:rPr lang="en-US" sz="2000" dirty="0"/>
              <a:t>You are required to FILE, even if you do not OWE any taxes.</a:t>
            </a:r>
          </a:p>
          <a:p>
            <a:pPr lvl="1"/>
            <a:r>
              <a:rPr lang="en-US" sz="2000" dirty="0"/>
              <a:t>You might not OWE any taxes if your income is less than the standard deduction or allowance ($12,550 for single filers, $25,100 for married filers)</a:t>
            </a:r>
            <a:br>
              <a:rPr lang="en-US" sz="2000" dirty="0"/>
            </a:br>
            <a:endParaRPr lang="en-US" sz="2000" dirty="0"/>
          </a:p>
          <a:p>
            <a:r>
              <a:rPr lang="en-US" sz="2400" dirty="0"/>
              <a:t>In general, we only owe taxes on income…or any compensation of value.</a:t>
            </a:r>
          </a:p>
          <a:p>
            <a:pPr lvl="1"/>
            <a:r>
              <a:rPr lang="en-US" sz="2000" dirty="0"/>
              <a:t>If your employer gives you a $50 Applebee’s gift card, that’s taxable income</a:t>
            </a:r>
          </a:p>
          <a:p>
            <a:pPr lvl="1"/>
            <a:r>
              <a:rPr lang="en-US" sz="2000" dirty="0"/>
              <a:t>And, as many of you know, stipends and tuition waivers for graduate students are generally considered taxable income (subject to limits and other fine-print).</a:t>
            </a:r>
            <a:br>
              <a:rPr lang="en-US" sz="2000" dirty="0"/>
            </a:br>
            <a:endParaRPr lang="en-US" sz="2000" dirty="0"/>
          </a:p>
          <a:p>
            <a:r>
              <a:rPr lang="en-US" sz="2400" dirty="0"/>
              <a:t>You can reduce your taxable income with qualified deductions and credits.</a:t>
            </a:r>
            <a:endParaRPr lang="en-US" dirty="0"/>
          </a:p>
        </p:txBody>
      </p:sp>
    </p:spTree>
    <p:extLst>
      <p:ext uri="{BB962C8B-B14F-4D97-AF65-F5344CB8AC3E}">
        <p14:creationId xmlns:p14="http://schemas.microsoft.com/office/powerpoint/2010/main" val="178529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a:t>
            </a:r>
            <a:r>
              <a:rPr lang="en-US" dirty="0"/>
              <a:t>:     </a:t>
            </a:r>
          </a:p>
          <a:p>
            <a:r>
              <a:rPr lang="en-US" sz="2400" dirty="0"/>
              <a:t>It’s important to be aware that, as a nonresident student in the US, you’re legally required to file a tax return if you received US income during 2020.</a:t>
            </a:r>
            <a:br>
              <a:rPr lang="en-US" sz="2400" dirty="0"/>
            </a:br>
            <a:endParaRPr lang="en-US" sz="1300" dirty="0"/>
          </a:p>
          <a:p>
            <a:r>
              <a:rPr lang="en-US" sz="2400" dirty="0"/>
              <a:t>And even if you didn’t work or receive income in the US, you’re still obliged to file a Form 8843 with the IRS.</a:t>
            </a:r>
            <a:br>
              <a:rPr lang="en-US" sz="2400" dirty="0"/>
            </a:br>
            <a:endParaRPr lang="en-US" sz="1300" dirty="0"/>
          </a:p>
          <a:p>
            <a:r>
              <a:rPr lang="en-US" sz="2400" dirty="0"/>
              <a:t>University of Louisiana at Lafayette has arranged discounted access to Sprintax Tax Preparation for you. Sprintax will guide you through the tax preparation process, arrange the necessary documents and check if you’re due a tax refund.</a:t>
            </a:r>
            <a:br>
              <a:rPr lang="en-US" sz="2400" dirty="0"/>
            </a:br>
            <a:endParaRPr lang="en-US" sz="1300" dirty="0"/>
          </a:p>
          <a:p>
            <a:r>
              <a:rPr lang="en-US" sz="2400" dirty="0"/>
              <a:t>Sprintax was used by over 225,000 international students and scholars last year, and the average Federal refund received by eligible students was over $1,126.</a:t>
            </a:r>
          </a:p>
          <a:p>
            <a:pPr marL="0" indent="0">
              <a:buNone/>
            </a:pPr>
            <a:endParaRPr lang="en-US" dirty="0"/>
          </a:p>
        </p:txBody>
      </p:sp>
    </p:spTree>
    <p:extLst>
      <p:ext uri="{BB962C8B-B14F-4D97-AF65-F5344CB8AC3E}">
        <p14:creationId xmlns:p14="http://schemas.microsoft.com/office/powerpoint/2010/main" val="132122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Enter your unique discount code: </a:t>
            </a:r>
            <a:r>
              <a:rPr lang="en-US" b="1" dirty="0">
                <a:solidFill>
                  <a:srgbClr val="C00000"/>
                </a:solidFill>
              </a:rPr>
              <a:t>21ULL100F5</a:t>
            </a:r>
            <a:r>
              <a:rPr lang="en-US" dirty="0"/>
              <a:t> in the box on the ‘Review your order’ page</a:t>
            </a:r>
          </a:p>
          <a:p>
            <a:pPr marL="514350" indent="-514350">
              <a:buFont typeface="+mj-lt"/>
              <a:buAutoNum type="arabicPeriod"/>
            </a:pPr>
            <a:r>
              <a:rPr lang="en-US" dirty="0"/>
              <a:t>Sprintax will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Questions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1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receive $15,000 of stipend as a graduate assistant.</a:t>
            </a:r>
          </a:p>
          <a:p>
            <a:pPr marL="0" indent="0">
              <a:buNone/>
            </a:pPr>
            <a:r>
              <a:rPr lang="en-US" sz="2600" dirty="0"/>
              <a:t>You receive $12,000 of tuition forgiveness as a graduate assistant.</a:t>
            </a:r>
          </a:p>
          <a:p>
            <a:pPr marL="0" indent="0">
              <a:buNone/>
            </a:pPr>
            <a:endParaRPr lang="en-US" sz="1200" dirty="0"/>
          </a:p>
          <a:p>
            <a:pPr marL="0" indent="0">
              <a:buNone/>
            </a:pPr>
            <a:r>
              <a:rPr lang="en-US" sz="2600" b="1" dirty="0">
                <a:solidFill>
                  <a:srgbClr val="C00000"/>
                </a:solidFill>
              </a:rPr>
              <a:t>	It is possible that you will have $27,000 of taxable income.</a:t>
            </a:r>
          </a:p>
          <a:p>
            <a:pPr marL="0" indent="0">
              <a:buNone/>
            </a:pPr>
            <a:endParaRPr lang="en-US" sz="1200" dirty="0"/>
          </a:p>
          <a:p>
            <a:pPr marL="0" indent="0">
              <a:buNone/>
            </a:pPr>
            <a:r>
              <a:rPr lang="en-US" sz="2600" dirty="0"/>
              <a:t>You pay $7,000 of course-related qualifying education expenses. These include tuition, fees, books, supplies and other required expenses.</a:t>
            </a:r>
          </a:p>
          <a:p>
            <a:pPr marL="0" indent="0">
              <a:buNone/>
            </a:pPr>
            <a:endParaRPr lang="en-US" sz="1200" dirty="0"/>
          </a:p>
          <a:p>
            <a:pPr marL="0" indent="0">
              <a:buNone/>
            </a:pPr>
            <a:r>
              <a:rPr lang="en-US" sz="2600" b="1" dirty="0">
                <a:solidFill>
                  <a:srgbClr val="C00000"/>
                </a:solidFill>
              </a:rPr>
              <a:t>	It is possible that you now have $20,000 of taxable income.</a:t>
            </a:r>
          </a:p>
          <a:p>
            <a:pPr marL="0" indent="0">
              <a:buNone/>
            </a:pPr>
            <a:endParaRPr lang="en-US" sz="1200" dirty="0"/>
          </a:p>
          <a:p>
            <a:pPr marL="0" indent="0">
              <a:buNone/>
            </a:pPr>
            <a:r>
              <a:rPr lang="en-US" sz="2600" dirty="0"/>
              <a:t> 	</a:t>
            </a:r>
            <a:r>
              <a:rPr lang="en-US" sz="2600" dirty="0">
                <a:solidFill>
                  <a:srgbClr val="C00000"/>
                </a:solidFill>
              </a:rPr>
              <a:t>Room, board, travel, personal research are not qualifying expenses.</a:t>
            </a:r>
          </a:p>
        </p:txBody>
      </p:sp>
    </p:spTree>
    <p:extLst>
      <p:ext uri="{BB962C8B-B14F-4D97-AF65-F5344CB8AC3E}">
        <p14:creationId xmlns:p14="http://schemas.microsoft.com/office/powerpoint/2010/main" val="32453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blinds(horizontal)">
                                      <p:cBhvr>
                                        <p:cTn id="2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23 years old.</a:t>
            </a:r>
          </a:p>
          <a:p>
            <a:pPr marL="0" indent="0">
              <a:buNone/>
            </a:pPr>
            <a:endParaRPr lang="en-US" sz="2600" dirty="0"/>
          </a:p>
          <a:p>
            <a:pPr marL="0" indent="0">
              <a:buNone/>
            </a:pPr>
            <a:r>
              <a:rPr lang="en-US" sz="2600" dirty="0"/>
              <a:t>Your parents claim you as a dependent.</a:t>
            </a:r>
          </a:p>
          <a:p>
            <a:pPr marL="0" indent="0">
              <a:buNone/>
            </a:pPr>
            <a:endParaRPr lang="en-US" sz="2600" dirty="0"/>
          </a:p>
          <a:p>
            <a:pPr marL="0" indent="0">
              <a:buNone/>
            </a:pPr>
            <a:r>
              <a:rPr lang="en-US" sz="2600" b="1" dirty="0">
                <a:solidFill>
                  <a:srgbClr val="0000CC"/>
                </a:solidFill>
              </a:rPr>
              <a:t>That helps them and they get the good deductions &amp; credits.</a:t>
            </a:r>
          </a:p>
          <a:p>
            <a:pPr marL="0" indent="0">
              <a:buNone/>
            </a:pPr>
            <a:r>
              <a:rPr lang="en-US" sz="2600" b="1" dirty="0">
                <a:solidFill>
                  <a:srgbClr val="0000CC"/>
                </a:solidFill>
              </a:rPr>
              <a:t>You will still have to file a return – and possibly pay taxes – if your income exceeds a certain amount (but you will not get the good deductions &amp; credits that your parents take).</a:t>
            </a:r>
          </a:p>
        </p:txBody>
      </p:sp>
    </p:spTree>
    <p:extLst>
      <p:ext uri="{BB962C8B-B14F-4D97-AF65-F5344CB8AC3E}">
        <p14:creationId xmlns:p14="http://schemas.microsoft.com/office/powerpoint/2010/main" val="24424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br>
              <a:rPr lang="en-US" sz="2600" b="1" dirty="0">
                <a:solidFill>
                  <a:srgbClr val="006600"/>
                </a:solidFill>
              </a:rPr>
            </a:br>
            <a:endParaRPr lang="en-US" sz="2600" b="1" dirty="0">
              <a:solidFill>
                <a:srgbClr val="006600"/>
              </a:solidFill>
            </a:endParaRPr>
          </a:p>
          <a:p>
            <a:r>
              <a:rPr lang="en-US" sz="2200" b="1" dirty="0">
                <a:solidFill>
                  <a:srgbClr val="006600"/>
                </a:solidFill>
              </a:rPr>
              <a:t>You do not (really) get any “graduate student having a child” benefits…other than the benefits any non-graduate student would receive.</a:t>
            </a:r>
          </a:p>
          <a:p>
            <a:r>
              <a:rPr lang="en-US" sz="2200" b="1" dirty="0">
                <a:solidFill>
                  <a:srgbClr val="006600"/>
                </a:solidFill>
              </a:rPr>
              <a:t>You now have a dependent that can improve your tax status.</a:t>
            </a:r>
          </a:p>
          <a:p>
            <a:r>
              <a:rPr lang="en-US" sz="2200" b="1" dirty="0">
                <a:solidFill>
                  <a:srgbClr val="006600"/>
                </a:solidFill>
              </a:rPr>
              <a:t>You may get a Child Tax Credit ($3,600 per child under 6).</a:t>
            </a:r>
          </a:p>
        </p:txBody>
      </p:sp>
    </p:spTree>
    <p:extLst>
      <p:ext uri="{BB962C8B-B14F-4D97-AF65-F5344CB8AC3E}">
        <p14:creationId xmlns:p14="http://schemas.microsoft.com/office/powerpoint/2010/main" val="36529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358228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p>
          <a:p>
            <a:endParaRPr lang="en-US" sz="2200" b="1" dirty="0">
              <a:solidFill>
                <a:srgbClr val="006600"/>
              </a:solidFill>
            </a:endParaRPr>
          </a:p>
          <a:p>
            <a:r>
              <a:rPr lang="en-US" sz="2200" b="1" dirty="0">
                <a:solidFill>
                  <a:srgbClr val="006600"/>
                </a:solidFill>
              </a:rPr>
              <a:t>If you’re single, you might become a Head of Household instead of Single</a:t>
            </a:r>
          </a:p>
          <a:p>
            <a:r>
              <a:rPr lang="en-US" sz="2200" b="1" dirty="0">
                <a:solidFill>
                  <a:srgbClr val="006600"/>
                </a:solidFill>
              </a:rPr>
              <a:t>You may qualify for the Child &amp; Dependent Care Credit ($4,000).</a:t>
            </a:r>
          </a:p>
          <a:p>
            <a:r>
              <a:rPr lang="en-US" sz="2200" b="1" dirty="0">
                <a:solidFill>
                  <a:srgbClr val="006600"/>
                </a:solidFill>
              </a:rPr>
              <a:t>Lower income taxpayers may receive the Earned Income Credit.</a:t>
            </a:r>
          </a:p>
          <a:p>
            <a:r>
              <a:rPr lang="en-US" sz="2200" b="1" dirty="0">
                <a:solidFill>
                  <a:srgbClr val="006600"/>
                </a:solidFill>
              </a:rPr>
              <a:t>Your hospital bills/fees may be above-the-line deductions.</a:t>
            </a:r>
          </a:p>
        </p:txBody>
      </p:sp>
    </p:spTree>
    <p:extLst>
      <p:ext uri="{BB962C8B-B14F-4D97-AF65-F5344CB8AC3E}">
        <p14:creationId xmlns:p14="http://schemas.microsoft.com/office/powerpoint/2010/main" val="26962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p>
          <a:p>
            <a:endParaRPr lang="en-US" sz="2200" b="1" dirty="0">
              <a:solidFill>
                <a:srgbClr val="006600"/>
              </a:solidFill>
            </a:endParaRPr>
          </a:p>
          <a:p>
            <a:r>
              <a:rPr lang="en-US" sz="2200" b="1" dirty="0">
                <a:solidFill>
                  <a:srgbClr val="006600"/>
                </a:solidFill>
              </a:rPr>
              <a:t>Your key to getting these benefits: get the kid a social security number.</a:t>
            </a:r>
          </a:p>
          <a:p>
            <a:r>
              <a:rPr lang="en-US" sz="2200" b="1" dirty="0">
                <a:solidFill>
                  <a:srgbClr val="006600"/>
                </a:solidFill>
              </a:rPr>
              <a:t>Tell your employer. Change your withholding. </a:t>
            </a:r>
          </a:p>
          <a:p>
            <a:r>
              <a:rPr lang="en-US" sz="2200" b="1" dirty="0">
                <a:solidFill>
                  <a:srgbClr val="006600"/>
                </a:solidFill>
              </a:rPr>
              <a:t>If you think your child is going to go to college, consider establishing a 529 savings plan as soon as possible…even if you don’t have much money to contribute yet.</a:t>
            </a:r>
          </a:p>
          <a:p>
            <a:pPr lvl="1"/>
            <a:r>
              <a:rPr lang="en-US" sz="1800" b="1" dirty="0">
                <a:solidFill>
                  <a:srgbClr val="006600"/>
                </a:solidFill>
              </a:rPr>
              <a:t>A Coverdell Education Savings Account is another option…which can be used to pay for elementary and high school expenses (not just tuition).</a:t>
            </a:r>
            <a:endParaRPr lang="en-US" sz="2200" b="1" dirty="0">
              <a:solidFill>
                <a:srgbClr val="006600"/>
              </a:solidFill>
            </a:endParaRPr>
          </a:p>
        </p:txBody>
      </p:sp>
    </p:spTree>
    <p:extLst>
      <p:ext uri="{BB962C8B-B14F-4D97-AF65-F5344CB8AC3E}">
        <p14:creationId xmlns:p14="http://schemas.microsoft.com/office/powerpoint/2010/main" val="388108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also a full-time employee (not at UL).</a:t>
            </a:r>
          </a:p>
          <a:p>
            <a:pPr marL="0" indent="0">
              <a:buNone/>
            </a:pPr>
            <a:endParaRPr lang="en-US" sz="2600" dirty="0"/>
          </a:p>
          <a:p>
            <a:pPr marL="0" indent="0">
              <a:buNone/>
            </a:pPr>
            <a:r>
              <a:rPr lang="en-US" sz="2600" dirty="0"/>
              <a:t>You have been working remotely since March 2020.</a:t>
            </a:r>
          </a:p>
          <a:p>
            <a:pPr marL="0" indent="0">
              <a:buNone/>
            </a:pPr>
            <a:r>
              <a:rPr lang="en-US" sz="2600" dirty="0"/>
              <a:t>Can you take receive home office deductions and benefits?</a:t>
            </a:r>
          </a:p>
          <a:p>
            <a:endParaRPr lang="en-US" sz="2200" b="1" dirty="0">
              <a:solidFill>
                <a:srgbClr val="006600"/>
              </a:solidFill>
            </a:endParaRPr>
          </a:p>
          <a:p>
            <a:r>
              <a:rPr lang="en-US" sz="2200" b="1" dirty="0">
                <a:solidFill>
                  <a:srgbClr val="7030A0"/>
                </a:solidFill>
              </a:rPr>
              <a:t>Nope, probably not.</a:t>
            </a:r>
          </a:p>
          <a:p>
            <a:r>
              <a:rPr lang="en-US" sz="2200" b="1" dirty="0">
                <a:solidFill>
                  <a:srgbClr val="7030A0"/>
                </a:solidFill>
              </a:rPr>
              <a:t>If an employer is paying you, they get the deduction for your remoteness.</a:t>
            </a:r>
          </a:p>
          <a:p>
            <a:pPr lvl="1"/>
            <a:r>
              <a:rPr lang="en-US" sz="1800" b="1" dirty="0">
                <a:solidFill>
                  <a:srgbClr val="7030A0"/>
                </a:solidFill>
              </a:rPr>
              <a:t>They should be paying to set up any facilities or technology.</a:t>
            </a:r>
          </a:p>
          <a:p>
            <a:r>
              <a:rPr lang="en-US" sz="2200" b="1" dirty="0">
                <a:solidFill>
                  <a:srgbClr val="7030A0"/>
                </a:solidFill>
              </a:rPr>
              <a:t>If the home office is required for the purpose of the work, you may be eligible for savings…such as a hotel manager having to live at the hotel to be the manager.</a:t>
            </a:r>
          </a:p>
          <a:p>
            <a:r>
              <a:rPr lang="en-US" sz="2200" b="1" dirty="0">
                <a:solidFill>
                  <a:srgbClr val="7030A0"/>
                </a:solidFill>
              </a:rPr>
              <a:t>For entrepreneurs, the home office must be the primary place of work. </a:t>
            </a:r>
            <a:br>
              <a:rPr lang="en-US" sz="2200" b="1" dirty="0">
                <a:solidFill>
                  <a:srgbClr val="7030A0"/>
                </a:solidFill>
              </a:rPr>
            </a:br>
            <a:r>
              <a:rPr lang="en-US" sz="2200" b="1" dirty="0">
                <a:solidFill>
                  <a:srgbClr val="7030A0"/>
                </a:solidFill>
              </a:rPr>
              <a:t>And the work must be regular and exclusive. This is pretty rare.</a:t>
            </a:r>
          </a:p>
        </p:txBody>
      </p:sp>
    </p:spTree>
    <p:extLst>
      <p:ext uri="{BB962C8B-B14F-4D97-AF65-F5344CB8AC3E}">
        <p14:creationId xmlns:p14="http://schemas.microsoft.com/office/powerpoint/2010/main" val="4931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endParaRPr lang="en-US" sz="2600" dirty="0"/>
          </a:p>
          <a:p>
            <a:pPr marL="0" indent="0">
              <a:buNone/>
            </a:pPr>
            <a:r>
              <a:rPr lang="en-US" sz="2600" dirty="0"/>
              <a:t>What credits and deductions are available in general?</a:t>
            </a:r>
          </a:p>
          <a:p>
            <a:endParaRPr lang="en-US" sz="2200" b="1" dirty="0">
              <a:solidFill>
                <a:srgbClr val="006600"/>
              </a:solidFill>
            </a:endParaRPr>
          </a:p>
          <a:p>
            <a:pPr fontAlgn="base"/>
            <a:r>
              <a:rPr lang="en-US" b="1" dirty="0">
                <a:solidFill>
                  <a:srgbClr val="C00000"/>
                </a:solidFill>
              </a:rPr>
              <a:t>The Lifetime Learning Credit,</a:t>
            </a:r>
            <a:r>
              <a:rPr lang="en-US" dirty="0">
                <a:solidFill>
                  <a:srgbClr val="C00000"/>
                </a:solidFill>
              </a:rPr>
              <a:t> </a:t>
            </a:r>
            <a:r>
              <a:rPr lang="en-US" sz="2200" dirty="0">
                <a:solidFill>
                  <a:srgbClr val="C00000"/>
                </a:solidFill>
              </a:rPr>
              <a:t>which refunds 20 percent of up to $10,000 of qualified expenses, providing students with up to $2,000.</a:t>
            </a:r>
          </a:p>
          <a:p>
            <a:pPr fontAlgn="base"/>
            <a:r>
              <a:rPr lang="en-US" b="1" dirty="0">
                <a:solidFill>
                  <a:srgbClr val="C00000"/>
                </a:solidFill>
              </a:rPr>
              <a:t>The Tuition and Fees Deduction,</a:t>
            </a:r>
            <a:r>
              <a:rPr lang="en-US" dirty="0">
                <a:solidFill>
                  <a:srgbClr val="C00000"/>
                </a:solidFill>
              </a:rPr>
              <a:t> </a:t>
            </a:r>
            <a:r>
              <a:rPr lang="en-US" sz="2200" dirty="0">
                <a:solidFill>
                  <a:srgbClr val="C00000"/>
                </a:solidFill>
              </a:rPr>
              <a:t>which allows students to deduct up to $4,000 of qualified higher education expenses. The IRS defines qualified higher education expenses as tuition and fees paid directly to the institution. The cost of books, supplies and other equipment is generally not deductible under this rule unless this money is paid directly to the institution as a condition of enrollment and attendance. We mentioned this earlier.</a:t>
            </a:r>
            <a:endParaRPr lang="en-US" dirty="0">
              <a:solidFill>
                <a:srgbClr val="C00000"/>
              </a:solidFill>
            </a:endParaRPr>
          </a:p>
        </p:txBody>
      </p:sp>
    </p:spTree>
    <p:extLst>
      <p:ext uri="{BB962C8B-B14F-4D97-AF65-F5344CB8AC3E}">
        <p14:creationId xmlns:p14="http://schemas.microsoft.com/office/powerpoint/2010/main" val="32634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#5a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endParaRPr lang="en-US" sz="2600" dirty="0"/>
          </a:p>
          <a:p>
            <a:pPr marL="0" indent="0">
              <a:buNone/>
            </a:pPr>
            <a:r>
              <a:rPr lang="en-US" sz="2600" dirty="0"/>
              <a:t>What credits and deductions are available in general?</a:t>
            </a:r>
          </a:p>
          <a:p>
            <a:pPr marL="0" indent="0">
              <a:buNone/>
            </a:pPr>
            <a:r>
              <a:rPr lang="en-US" sz="2600" dirty="0"/>
              <a:t>Is a computer a “qualified higher education expense?”</a:t>
            </a:r>
          </a:p>
          <a:p>
            <a:endParaRPr lang="en-US" sz="2200" b="1" dirty="0">
              <a:solidFill>
                <a:srgbClr val="006600"/>
              </a:solidFill>
            </a:endParaRPr>
          </a:p>
          <a:p>
            <a:pPr fontAlgn="base"/>
            <a:r>
              <a:rPr lang="en-US" sz="2000" dirty="0">
                <a:solidFill>
                  <a:srgbClr val="C00000"/>
                </a:solidFill>
              </a:rPr>
              <a:t>This is a gray area. </a:t>
            </a:r>
            <a:r>
              <a:rPr lang="en-US" sz="2000" dirty="0">
                <a:solidFill>
                  <a:srgbClr val="C00000"/>
                </a:solidFill>
                <a:hlinkClick r:id="rId2"/>
              </a:rPr>
              <a:t>Here’s the IRS answer to this question.</a:t>
            </a:r>
            <a:endParaRPr lang="en-US" sz="2000" dirty="0">
              <a:solidFill>
                <a:srgbClr val="C00000"/>
              </a:solidFill>
            </a:endParaRPr>
          </a:p>
          <a:p>
            <a:pPr fontAlgn="base"/>
            <a:r>
              <a:rPr lang="en-US" sz="2000" dirty="0">
                <a:solidFill>
                  <a:srgbClr val="C00000"/>
                </a:solidFill>
              </a:rPr>
              <a:t>If the computer is a personal use asset that you use as a student for convenience and to enhance your education, then it is probably NOT a qualified education expense.</a:t>
            </a:r>
          </a:p>
          <a:p>
            <a:pPr fontAlgn="base"/>
            <a:r>
              <a:rPr lang="en-US" sz="2000" dirty="0">
                <a:solidFill>
                  <a:srgbClr val="C00000"/>
                </a:solidFill>
              </a:rPr>
              <a:t>If the computer is required by the institution, if it is essential to being a student, if you would not have the computer if you were not in school, then you may be able to take a credit or deduction for the expense of the computer.</a:t>
            </a:r>
          </a:p>
          <a:p>
            <a:pPr lvl="1" fontAlgn="base"/>
            <a:r>
              <a:rPr lang="en-US" sz="1800" dirty="0">
                <a:solidFill>
                  <a:srgbClr val="C00000"/>
                </a:solidFill>
              </a:rPr>
              <a:t>Online program students might be able to make a better case that the computer is essential.</a:t>
            </a:r>
          </a:p>
          <a:p>
            <a:pPr lvl="1" fontAlgn="base"/>
            <a:r>
              <a:rPr lang="en-US" sz="1800" dirty="0">
                <a:solidFill>
                  <a:srgbClr val="C00000"/>
                </a:solidFill>
              </a:rPr>
              <a:t>All students might be able to justify unique software they had to purchase for their</a:t>
            </a:r>
            <a:br>
              <a:rPr lang="en-US" sz="1800" dirty="0">
                <a:solidFill>
                  <a:srgbClr val="C00000"/>
                </a:solidFill>
              </a:rPr>
            </a:br>
            <a:r>
              <a:rPr lang="en-US" sz="1800" dirty="0">
                <a:solidFill>
                  <a:srgbClr val="C00000"/>
                </a:solidFill>
              </a:rPr>
              <a:t>program, as it is less likely they would have had the software if not in the program.</a:t>
            </a:r>
          </a:p>
        </p:txBody>
      </p:sp>
    </p:spTree>
    <p:extLst>
      <p:ext uri="{BB962C8B-B14F-4D97-AF65-F5344CB8AC3E}">
        <p14:creationId xmlns:p14="http://schemas.microsoft.com/office/powerpoint/2010/main" val="17418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file as a single taxpayer (thus, have a $12,550 standard deduction). </a:t>
            </a:r>
          </a:p>
          <a:p>
            <a:pPr marL="0" indent="0">
              <a:buNone/>
            </a:pPr>
            <a:endParaRPr lang="en-US" sz="2600" dirty="0"/>
          </a:p>
          <a:p>
            <a:pPr marL="0" indent="0">
              <a:buNone/>
            </a:pPr>
            <a:r>
              <a:rPr lang="en-US" sz="2600" dirty="0"/>
              <a:t>What are some tax planning / clustering strategies?</a:t>
            </a:r>
          </a:p>
          <a:p>
            <a:endParaRPr lang="en-US" sz="2200" b="1" dirty="0">
              <a:solidFill>
                <a:srgbClr val="006600"/>
              </a:solidFill>
            </a:endParaRPr>
          </a:p>
          <a:p>
            <a:pPr fontAlgn="base"/>
            <a:r>
              <a:rPr lang="en-US" sz="2000" b="1" dirty="0">
                <a:solidFill>
                  <a:srgbClr val="0000CC"/>
                </a:solidFill>
              </a:rPr>
              <a:t>Imagine you want to donate $10,000 to your favorite charity every year.</a:t>
            </a:r>
          </a:p>
          <a:p>
            <a:pPr fontAlgn="base"/>
            <a:r>
              <a:rPr lang="en-US" sz="2000" b="1" dirty="0">
                <a:solidFill>
                  <a:srgbClr val="0000CC"/>
                </a:solidFill>
              </a:rPr>
              <a:t>If you donate $10,000 each year and do not have any other allowable deductions, you will claim the standard deduction of $12,550 every year. That’s okay.</a:t>
            </a:r>
          </a:p>
          <a:p>
            <a:pPr fontAlgn="base"/>
            <a:r>
              <a:rPr lang="en-US" sz="2000" b="1" dirty="0">
                <a:solidFill>
                  <a:srgbClr val="0000CC"/>
                </a:solidFill>
              </a:rPr>
              <a:t>If you donate $20,000 this year and $0 next year, you will claim $20,000 in itemized deductions this year and the standard deduction of $12,550 next year. That’s much better.</a:t>
            </a:r>
          </a:p>
          <a:p>
            <a:pPr fontAlgn="base"/>
            <a:r>
              <a:rPr lang="en-US" sz="2000" b="1" dirty="0">
                <a:solidFill>
                  <a:srgbClr val="0000CC"/>
                </a:solidFill>
              </a:rPr>
              <a:t>The point is…by clustering deductions and credits, when you have a choice, you may be able to get larger benefits without any significant costs on your part. Tax strategy is not tax evasion.</a:t>
            </a:r>
            <a:endParaRPr lang="en-US" sz="2000" dirty="0">
              <a:solidFill>
                <a:srgbClr val="0000CC"/>
              </a:solidFill>
            </a:endParaRPr>
          </a:p>
        </p:txBody>
      </p:sp>
    </p:spTree>
    <p:extLst>
      <p:ext uri="{BB962C8B-B14F-4D97-AF65-F5344CB8AC3E}">
        <p14:creationId xmlns:p14="http://schemas.microsoft.com/office/powerpoint/2010/main" val="41482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or any other type of taxpayer.</a:t>
            </a:r>
          </a:p>
          <a:p>
            <a:pPr marL="0" indent="0">
              <a:buNone/>
            </a:pPr>
            <a:endParaRPr lang="en-US" sz="2600" dirty="0"/>
          </a:p>
          <a:p>
            <a:pPr marL="0" indent="0">
              <a:buNone/>
            </a:pPr>
            <a:r>
              <a:rPr lang="en-US" sz="2600" dirty="0"/>
              <a:t>Do you really want a tax refund?</a:t>
            </a:r>
          </a:p>
          <a:p>
            <a:endParaRPr lang="en-US" sz="2200" b="1" dirty="0">
              <a:solidFill>
                <a:srgbClr val="006600"/>
              </a:solidFill>
            </a:endParaRPr>
          </a:p>
          <a:p>
            <a:endParaRPr lang="en-US" sz="2200" b="1" dirty="0">
              <a:solidFill>
                <a:srgbClr val="006600"/>
              </a:solidFill>
            </a:endParaRPr>
          </a:p>
          <a:p>
            <a:endParaRPr lang="en-US" sz="2200" b="1" dirty="0">
              <a:solidFill>
                <a:srgbClr val="006600"/>
              </a:solidFill>
            </a:endParaRPr>
          </a:p>
          <a:p>
            <a:pPr marL="0" indent="0" algn="ctr" fontAlgn="base">
              <a:buNone/>
            </a:pPr>
            <a:r>
              <a:rPr lang="en-US" b="1" dirty="0">
                <a:solidFill>
                  <a:srgbClr val="006600"/>
                </a:solidFill>
              </a:rPr>
              <a:t>Of the two scenarios on the following slide, which do you prefer?</a:t>
            </a:r>
            <a:endParaRPr lang="en-US" dirty="0">
              <a:solidFill>
                <a:srgbClr val="006600"/>
              </a:solidFill>
            </a:endParaRPr>
          </a:p>
        </p:txBody>
      </p:sp>
    </p:spTree>
    <p:extLst>
      <p:ext uri="{BB962C8B-B14F-4D97-AF65-F5344CB8AC3E}">
        <p14:creationId xmlns:p14="http://schemas.microsoft.com/office/powerpoint/2010/main" val="32185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4" name="Content Placeholder 2">
            <a:extLst>
              <a:ext uri="{FF2B5EF4-FFF2-40B4-BE49-F238E27FC236}">
                <a16:creationId xmlns:a16="http://schemas.microsoft.com/office/drawing/2014/main" id="{3D8D49FE-410E-FA4C-A6BF-CCC88A78B56B}"/>
              </a:ext>
            </a:extLst>
          </p:cNvPr>
          <p:cNvSpPr txBox="1">
            <a:spLocks/>
          </p:cNvSpPr>
          <p:nvPr/>
        </p:nvSpPr>
        <p:spPr>
          <a:xfrm>
            <a:off x="1662777" y="1202043"/>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006600"/>
                </a:solidFill>
              </a:rPr>
              <a:t>January		$1,200</a:t>
            </a:r>
          </a:p>
          <a:p>
            <a:pPr marL="0" indent="0" fontAlgn="base">
              <a:buNone/>
            </a:pPr>
            <a:r>
              <a:rPr lang="en-US" sz="1800" b="1" dirty="0">
                <a:solidFill>
                  <a:srgbClr val="006600"/>
                </a:solidFill>
              </a:rPr>
              <a:t>February		$1,200</a:t>
            </a:r>
          </a:p>
          <a:p>
            <a:pPr marL="0" indent="0" fontAlgn="base">
              <a:buNone/>
            </a:pPr>
            <a:r>
              <a:rPr lang="en-US" sz="1800" b="1" dirty="0">
                <a:solidFill>
                  <a:srgbClr val="006600"/>
                </a:solidFill>
              </a:rPr>
              <a:t>March		$1,200</a:t>
            </a:r>
          </a:p>
          <a:p>
            <a:pPr marL="0" indent="0" fontAlgn="base">
              <a:buNone/>
            </a:pPr>
            <a:r>
              <a:rPr lang="en-US" sz="1800" b="1" dirty="0">
                <a:solidFill>
                  <a:srgbClr val="006600"/>
                </a:solidFill>
              </a:rPr>
              <a:t>April		$1,200</a:t>
            </a:r>
          </a:p>
          <a:p>
            <a:pPr marL="0" indent="0" fontAlgn="base">
              <a:buNone/>
            </a:pPr>
            <a:r>
              <a:rPr lang="en-US" sz="1800" b="1" dirty="0">
                <a:solidFill>
                  <a:srgbClr val="006600"/>
                </a:solidFill>
              </a:rPr>
              <a:t>May		$1,200</a:t>
            </a:r>
          </a:p>
          <a:p>
            <a:pPr marL="0" indent="0" fontAlgn="base">
              <a:buNone/>
            </a:pPr>
            <a:r>
              <a:rPr lang="en-US" sz="1800" b="1" dirty="0">
                <a:solidFill>
                  <a:srgbClr val="006600"/>
                </a:solidFill>
              </a:rPr>
              <a:t>June		$1,200</a:t>
            </a:r>
          </a:p>
          <a:p>
            <a:pPr marL="0" indent="0" fontAlgn="base">
              <a:buNone/>
            </a:pPr>
            <a:r>
              <a:rPr lang="en-US" sz="1800" b="1" dirty="0">
                <a:solidFill>
                  <a:srgbClr val="006600"/>
                </a:solidFill>
              </a:rPr>
              <a:t>July		$1,200</a:t>
            </a:r>
          </a:p>
          <a:p>
            <a:pPr marL="0" indent="0" fontAlgn="base">
              <a:buNone/>
            </a:pPr>
            <a:r>
              <a:rPr lang="en-US" sz="1800" b="1" dirty="0">
                <a:solidFill>
                  <a:srgbClr val="006600"/>
                </a:solidFill>
              </a:rPr>
              <a:t>August		$1,200</a:t>
            </a:r>
          </a:p>
          <a:p>
            <a:pPr marL="0" indent="0" fontAlgn="base">
              <a:buNone/>
            </a:pPr>
            <a:r>
              <a:rPr lang="en-US" sz="1800" b="1" dirty="0">
                <a:solidFill>
                  <a:srgbClr val="006600"/>
                </a:solidFill>
              </a:rPr>
              <a:t>September	$1,200</a:t>
            </a:r>
          </a:p>
          <a:p>
            <a:pPr marL="0" indent="0" fontAlgn="base">
              <a:buNone/>
            </a:pPr>
            <a:r>
              <a:rPr lang="en-US" sz="1800" b="1" dirty="0">
                <a:solidFill>
                  <a:srgbClr val="006600"/>
                </a:solidFill>
              </a:rPr>
              <a:t>October		$1,200</a:t>
            </a:r>
          </a:p>
          <a:p>
            <a:pPr marL="0" indent="0" fontAlgn="base">
              <a:buNone/>
            </a:pPr>
            <a:r>
              <a:rPr lang="en-US" sz="1800" b="1" dirty="0">
                <a:solidFill>
                  <a:srgbClr val="006600"/>
                </a:solidFill>
              </a:rPr>
              <a:t>November	$1,200</a:t>
            </a:r>
          </a:p>
          <a:p>
            <a:pPr marL="0" indent="0" fontAlgn="base">
              <a:buNone/>
            </a:pPr>
            <a:r>
              <a:rPr lang="en-US" sz="1800" b="1" dirty="0">
                <a:solidFill>
                  <a:srgbClr val="006600"/>
                </a:solidFill>
              </a:rPr>
              <a:t>December	$1,200</a:t>
            </a:r>
          </a:p>
          <a:p>
            <a:pPr marL="0" indent="0" fontAlgn="base">
              <a:buNone/>
            </a:pPr>
            <a:r>
              <a:rPr lang="en-US" sz="1800" b="1" dirty="0">
                <a:solidFill>
                  <a:srgbClr val="006600"/>
                </a:solidFill>
              </a:rPr>
              <a:t>January		$0</a:t>
            </a:r>
          </a:p>
          <a:p>
            <a:pPr marL="0" indent="0" fontAlgn="base">
              <a:buNone/>
            </a:pPr>
            <a:r>
              <a:rPr lang="en-US" sz="1800" b="1" dirty="0">
                <a:solidFill>
                  <a:srgbClr val="006600"/>
                </a:solidFill>
              </a:rPr>
              <a:t>February		$0</a:t>
            </a:r>
          </a:p>
          <a:p>
            <a:pPr marL="0" indent="0" fontAlgn="base">
              <a:buNone/>
            </a:pPr>
            <a:r>
              <a:rPr lang="en-US" sz="1800" b="1" dirty="0">
                <a:solidFill>
                  <a:srgbClr val="006600"/>
                </a:solidFill>
              </a:rPr>
              <a:t>March		$3,600</a:t>
            </a:r>
            <a:endParaRPr lang="en-US" sz="1800" dirty="0">
              <a:solidFill>
                <a:srgbClr val="006600"/>
              </a:solidFill>
            </a:endParaRP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4132465" y="5789181"/>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30787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6544625" y="1202042"/>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7030A0"/>
                </a:solidFill>
              </a:rPr>
              <a:t>January		$1,500</a:t>
            </a:r>
          </a:p>
          <a:p>
            <a:pPr marL="0" indent="0" fontAlgn="base">
              <a:buNone/>
            </a:pPr>
            <a:r>
              <a:rPr lang="en-US" sz="1800" b="1" dirty="0">
                <a:solidFill>
                  <a:srgbClr val="7030A0"/>
                </a:solidFill>
              </a:rPr>
              <a:t>February		$1,500</a:t>
            </a:r>
          </a:p>
          <a:p>
            <a:pPr marL="0" indent="0" fontAlgn="base">
              <a:buNone/>
            </a:pPr>
            <a:r>
              <a:rPr lang="en-US" sz="1800" b="1" dirty="0">
                <a:solidFill>
                  <a:srgbClr val="7030A0"/>
                </a:solidFill>
              </a:rPr>
              <a:t>March		$1,500</a:t>
            </a:r>
          </a:p>
          <a:p>
            <a:pPr marL="0" indent="0" fontAlgn="base">
              <a:buNone/>
            </a:pPr>
            <a:r>
              <a:rPr lang="en-US" sz="1800" b="1" dirty="0">
                <a:solidFill>
                  <a:srgbClr val="7030A0"/>
                </a:solidFill>
              </a:rPr>
              <a:t>April		$1,500</a:t>
            </a:r>
          </a:p>
          <a:p>
            <a:pPr marL="0" indent="0" fontAlgn="base">
              <a:buNone/>
            </a:pPr>
            <a:r>
              <a:rPr lang="en-US" sz="1800" b="1" dirty="0">
                <a:solidFill>
                  <a:srgbClr val="7030A0"/>
                </a:solidFill>
              </a:rPr>
              <a:t>May		$1,500</a:t>
            </a:r>
          </a:p>
          <a:p>
            <a:pPr marL="0" indent="0" fontAlgn="base">
              <a:buNone/>
            </a:pPr>
            <a:r>
              <a:rPr lang="en-US" sz="1800" b="1" dirty="0">
                <a:solidFill>
                  <a:srgbClr val="7030A0"/>
                </a:solidFill>
              </a:rPr>
              <a:t>June		$1,500</a:t>
            </a:r>
          </a:p>
          <a:p>
            <a:pPr marL="0" indent="0" fontAlgn="base">
              <a:buNone/>
            </a:pPr>
            <a:r>
              <a:rPr lang="en-US" sz="1800" b="1" dirty="0">
                <a:solidFill>
                  <a:srgbClr val="7030A0"/>
                </a:solidFill>
              </a:rPr>
              <a:t>July		$1,500</a:t>
            </a:r>
          </a:p>
          <a:p>
            <a:pPr marL="0" indent="0" fontAlgn="base">
              <a:buNone/>
            </a:pPr>
            <a:r>
              <a:rPr lang="en-US" sz="1800" b="1" dirty="0">
                <a:solidFill>
                  <a:srgbClr val="7030A0"/>
                </a:solidFill>
              </a:rPr>
              <a:t>August		$1,500</a:t>
            </a:r>
          </a:p>
          <a:p>
            <a:pPr marL="0" indent="0" fontAlgn="base">
              <a:buNone/>
            </a:pPr>
            <a:r>
              <a:rPr lang="en-US" sz="1800" b="1" dirty="0">
                <a:solidFill>
                  <a:srgbClr val="7030A0"/>
                </a:solidFill>
              </a:rPr>
              <a:t>September	$1,500</a:t>
            </a:r>
          </a:p>
          <a:p>
            <a:pPr marL="0" indent="0" fontAlgn="base">
              <a:buNone/>
            </a:pPr>
            <a:r>
              <a:rPr lang="en-US" sz="1800" b="1" dirty="0">
                <a:solidFill>
                  <a:srgbClr val="7030A0"/>
                </a:solidFill>
              </a:rPr>
              <a:t>October		$1,500</a:t>
            </a:r>
          </a:p>
          <a:p>
            <a:pPr marL="0" indent="0" fontAlgn="base">
              <a:buNone/>
            </a:pPr>
            <a:r>
              <a:rPr lang="en-US" sz="1800" b="1" dirty="0">
                <a:solidFill>
                  <a:srgbClr val="7030A0"/>
                </a:solidFill>
              </a:rPr>
              <a:t>November	$1,500</a:t>
            </a:r>
          </a:p>
          <a:p>
            <a:pPr marL="0" indent="0" fontAlgn="base">
              <a:buNone/>
            </a:pPr>
            <a:r>
              <a:rPr lang="en-US" sz="1800" b="1" dirty="0">
                <a:solidFill>
                  <a:srgbClr val="7030A0"/>
                </a:solidFill>
              </a:rPr>
              <a:t>December	$1,500</a:t>
            </a:r>
          </a:p>
          <a:p>
            <a:pPr marL="0" indent="0" fontAlgn="base">
              <a:buNone/>
            </a:pPr>
            <a:r>
              <a:rPr lang="en-US" sz="1800" b="1" dirty="0">
                <a:solidFill>
                  <a:srgbClr val="7030A0"/>
                </a:solidFill>
              </a:rPr>
              <a:t>January		$0</a:t>
            </a:r>
          </a:p>
          <a:p>
            <a:pPr marL="0" indent="0" fontAlgn="base">
              <a:buNone/>
            </a:pPr>
            <a:r>
              <a:rPr lang="en-US" sz="1800" b="1" dirty="0">
                <a:solidFill>
                  <a:srgbClr val="7030A0"/>
                </a:solidFill>
              </a:rPr>
              <a:t>February		$0</a:t>
            </a:r>
          </a:p>
          <a:p>
            <a:pPr marL="0" indent="0" fontAlgn="base">
              <a:buNone/>
            </a:pPr>
            <a:r>
              <a:rPr lang="en-US" sz="1800" b="1" dirty="0">
                <a:solidFill>
                  <a:srgbClr val="7030A0"/>
                </a:solidFill>
              </a:rPr>
              <a:t>March		$0</a:t>
            </a:r>
            <a:endParaRPr lang="en-US" sz="1800" dirty="0">
              <a:solidFill>
                <a:srgbClr val="7030A0"/>
              </a:solidFill>
            </a:endParaRPr>
          </a:p>
        </p:txBody>
      </p:sp>
      <p:sp>
        <p:nvSpPr>
          <p:cNvPr id="8" name="Content Placeholder 2">
            <a:extLst>
              <a:ext uri="{FF2B5EF4-FFF2-40B4-BE49-F238E27FC236}">
                <a16:creationId xmlns:a16="http://schemas.microsoft.com/office/drawing/2014/main" id="{E3AD0893-8741-5343-BEEF-45B0CDC560CE}"/>
              </a:ext>
            </a:extLst>
          </p:cNvPr>
          <p:cNvSpPr txBox="1">
            <a:spLocks/>
          </p:cNvSpPr>
          <p:nvPr/>
        </p:nvSpPr>
        <p:spPr>
          <a:xfrm>
            <a:off x="9462938" y="4717336"/>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5034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4" name="Content Placeholder 2">
            <a:extLst>
              <a:ext uri="{FF2B5EF4-FFF2-40B4-BE49-F238E27FC236}">
                <a16:creationId xmlns:a16="http://schemas.microsoft.com/office/drawing/2014/main" id="{3D8D49FE-410E-FA4C-A6BF-CCC88A78B56B}"/>
              </a:ext>
            </a:extLst>
          </p:cNvPr>
          <p:cNvSpPr txBox="1">
            <a:spLocks/>
          </p:cNvSpPr>
          <p:nvPr/>
        </p:nvSpPr>
        <p:spPr>
          <a:xfrm>
            <a:off x="1662777" y="1202043"/>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006600"/>
                </a:solidFill>
              </a:rPr>
              <a:t>January		$1,200</a:t>
            </a:r>
          </a:p>
          <a:p>
            <a:pPr marL="0" indent="0" fontAlgn="base">
              <a:buNone/>
            </a:pPr>
            <a:r>
              <a:rPr lang="en-US" sz="1800" b="1" dirty="0">
                <a:solidFill>
                  <a:srgbClr val="006600"/>
                </a:solidFill>
              </a:rPr>
              <a:t>February		$1,200</a:t>
            </a:r>
          </a:p>
          <a:p>
            <a:pPr marL="0" indent="0" fontAlgn="base">
              <a:buNone/>
            </a:pPr>
            <a:r>
              <a:rPr lang="en-US" sz="1800" b="1" dirty="0">
                <a:solidFill>
                  <a:srgbClr val="006600"/>
                </a:solidFill>
              </a:rPr>
              <a:t>March		$1,200</a:t>
            </a:r>
          </a:p>
          <a:p>
            <a:pPr marL="0" indent="0" fontAlgn="base">
              <a:buNone/>
            </a:pPr>
            <a:r>
              <a:rPr lang="en-US" sz="1800" b="1" dirty="0">
                <a:solidFill>
                  <a:srgbClr val="006600"/>
                </a:solidFill>
              </a:rPr>
              <a:t>April		$1,200</a:t>
            </a:r>
          </a:p>
          <a:p>
            <a:pPr marL="0" indent="0" fontAlgn="base">
              <a:buNone/>
            </a:pPr>
            <a:r>
              <a:rPr lang="en-US" sz="1800" b="1" dirty="0">
                <a:solidFill>
                  <a:srgbClr val="006600"/>
                </a:solidFill>
              </a:rPr>
              <a:t>May		$1,200</a:t>
            </a:r>
          </a:p>
          <a:p>
            <a:pPr marL="0" indent="0" fontAlgn="base">
              <a:buNone/>
            </a:pPr>
            <a:r>
              <a:rPr lang="en-US" sz="1800" b="1" dirty="0">
                <a:solidFill>
                  <a:srgbClr val="006600"/>
                </a:solidFill>
              </a:rPr>
              <a:t>June		$1,200</a:t>
            </a:r>
          </a:p>
          <a:p>
            <a:pPr marL="0" indent="0" fontAlgn="base">
              <a:buNone/>
            </a:pPr>
            <a:r>
              <a:rPr lang="en-US" sz="1800" b="1" dirty="0">
                <a:solidFill>
                  <a:srgbClr val="006600"/>
                </a:solidFill>
              </a:rPr>
              <a:t>July		$1,200</a:t>
            </a:r>
          </a:p>
          <a:p>
            <a:pPr marL="0" indent="0" fontAlgn="base">
              <a:buNone/>
            </a:pPr>
            <a:r>
              <a:rPr lang="en-US" sz="1800" b="1" dirty="0">
                <a:solidFill>
                  <a:srgbClr val="006600"/>
                </a:solidFill>
              </a:rPr>
              <a:t>August		$1,200</a:t>
            </a:r>
          </a:p>
          <a:p>
            <a:pPr marL="0" indent="0" fontAlgn="base">
              <a:buNone/>
            </a:pPr>
            <a:r>
              <a:rPr lang="en-US" sz="1800" b="1" dirty="0">
                <a:solidFill>
                  <a:srgbClr val="006600"/>
                </a:solidFill>
              </a:rPr>
              <a:t>September	$1,200</a:t>
            </a:r>
          </a:p>
          <a:p>
            <a:pPr marL="0" indent="0" fontAlgn="base">
              <a:buNone/>
            </a:pPr>
            <a:r>
              <a:rPr lang="en-US" sz="1800" b="1" dirty="0">
                <a:solidFill>
                  <a:srgbClr val="006600"/>
                </a:solidFill>
              </a:rPr>
              <a:t>October		$1,200</a:t>
            </a:r>
          </a:p>
          <a:p>
            <a:pPr marL="0" indent="0" fontAlgn="base">
              <a:buNone/>
            </a:pPr>
            <a:r>
              <a:rPr lang="en-US" sz="1800" b="1" dirty="0">
                <a:solidFill>
                  <a:srgbClr val="006600"/>
                </a:solidFill>
              </a:rPr>
              <a:t>November	$1,200</a:t>
            </a:r>
          </a:p>
          <a:p>
            <a:pPr marL="0" indent="0" fontAlgn="base">
              <a:buNone/>
            </a:pPr>
            <a:r>
              <a:rPr lang="en-US" sz="1800" b="1" dirty="0">
                <a:solidFill>
                  <a:srgbClr val="006600"/>
                </a:solidFill>
              </a:rPr>
              <a:t>December	$1,200</a:t>
            </a:r>
          </a:p>
          <a:p>
            <a:pPr marL="0" indent="0" fontAlgn="base">
              <a:buNone/>
            </a:pPr>
            <a:r>
              <a:rPr lang="en-US" sz="1800" b="1" dirty="0">
                <a:solidFill>
                  <a:srgbClr val="006600"/>
                </a:solidFill>
              </a:rPr>
              <a:t>January		$0</a:t>
            </a:r>
          </a:p>
          <a:p>
            <a:pPr marL="0" indent="0" fontAlgn="base">
              <a:buNone/>
            </a:pPr>
            <a:r>
              <a:rPr lang="en-US" sz="1800" b="1" dirty="0">
                <a:solidFill>
                  <a:srgbClr val="006600"/>
                </a:solidFill>
              </a:rPr>
              <a:t>February		$0</a:t>
            </a:r>
          </a:p>
          <a:p>
            <a:pPr marL="0" indent="0" fontAlgn="base">
              <a:buNone/>
            </a:pPr>
            <a:r>
              <a:rPr lang="en-US" sz="1800" b="1" dirty="0">
                <a:solidFill>
                  <a:srgbClr val="006600"/>
                </a:solidFill>
              </a:rPr>
              <a:t>March		$3,600</a:t>
            </a:r>
            <a:endParaRPr lang="en-US" sz="1800" dirty="0">
              <a:solidFill>
                <a:srgbClr val="006600"/>
              </a:solidFill>
            </a:endParaRP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6544625" y="1202042"/>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7030A0"/>
                </a:solidFill>
              </a:rPr>
              <a:t>January		$1,500</a:t>
            </a:r>
          </a:p>
          <a:p>
            <a:pPr marL="0" indent="0" fontAlgn="base">
              <a:buNone/>
            </a:pPr>
            <a:r>
              <a:rPr lang="en-US" sz="1800" b="1" dirty="0">
                <a:solidFill>
                  <a:srgbClr val="7030A0"/>
                </a:solidFill>
              </a:rPr>
              <a:t>February		$1,500</a:t>
            </a:r>
          </a:p>
          <a:p>
            <a:pPr marL="0" indent="0" fontAlgn="base">
              <a:buNone/>
            </a:pPr>
            <a:r>
              <a:rPr lang="en-US" sz="1800" b="1" dirty="0">
                <a:solidFill>
                  <a:srgbClr val="7030A0"/>
                </a:solidFill>
              </a:rPr>
              <a:t>March		$1,500</a:t>
            </a:r>
          </a:p>
          <a:p>
            <a:pPr marL="0" indent="0" fontAlgn="base">
              <a:buNone/>
            </a:pPr>
            <a:r>
              <a:rPr lang="en-US" sz="1800" b="1" dirty="0">
                <a:solidFill>
                  <a:srgbClr val="7030A0"/>
                </a:solidFill>
              </a:rPr>
              <a:t>April		$1,500</a:t>
            </a:r>
          </a:p>
          <a:p>
            <a:pPr marL="0" indent="0" fontAlgn="base">
              <a:buNone/>
            </a:pPr>
            <a:r>
              <a:rPr lang="en-US" sz="1800" b="1" dirty="0">
                <a:solidFill>
                  <a:srgbClr val="7030A0"/>
                </a:solidFill>
              </a:rPr>
              <a:t>May		$1,500</a:t>
            </a:r>
          </a:p>
          <a:p>
            <a:pPr marL="0" indent="0" fontAlgn="base">
              <a:buNone/>
            </a:pPr>
            <a:r>
              <a:rPr lang="en-US" sz="1800" b="1" dirty="0">
                <a:solidFill>
                  <a:srgbClr val="7030A0"/>
                </a:solidFill>
              </a:rPr>
              <a:t>June		$1,500</a:t>
            </a:r>
          </a:p>
          <a:p>
            <a:pPr marL="0" indent="0" fontAlgn="base">
              <a:buNone/>
            </a:pPr>
            <a:r>
              <a:rPr lang="en-US" sz="1800" b="1" dirty="0">
                <a:solidFill>
                  <a:srgbClr val="7030A0"/>
                </a:solidFill>
              </a:rPr>
              <a:t>July		$1,500</a:t>
            </a:r>
          </a:p>
          <a:p>
            <a:pPr marL="0" indent="0" fontAlgn="base">
              <a:buNone/>
            </a:pPr>
            <a:r>
              <a:rPr lang="en-US" sz="1800" b="1" dirty="0">
                <a:solidFill>
                  <a:srgbClr val="7030A0"/>
                </a:solidFill>
              </a:rPr>
              <a:t>August		$1,500</a:t>
            </a:r>
          </a:p>
          <a:p>
            <a:pPr marL="0" indent="0" fontAlgn="base">
              <a:buNone/>
            </a:pPr>
            <a:r>
              <a:rPr lang="en-US" sz="1800" b="1" dirty="0">
                <a:solidFill>
                  <a:srgbClr val="7030A0"/>
                </a:solidFill>
              </a:rPr>
              <a:t>September	$1,500</a:t>
            </a:r>
          </a:p>
          <a:p>
            <a:pPr marL="0" indent="0" fontAlgn="base">
              <a:buNone/>
            </a:pPr>
            <a:r>
              <a:rPr lang="en-US" sz="1800" b="1" dirty="0">
                <a:solidFill>
                  <a:srgbClr val="7030A0"/>
                </a:solidFill>
              </a:rPr>
              <a:t>October		$1,500</a:t>
            </a:r>
          </a:p>
          <a:p>
            <a:pPr marL="0" indent="0" fontAlgn="base">
              <a:buNone/>
            </a:pPr>
            <a:r>
              <a:rPr lang="en-US" sz="1800" b="1" dirty="0">
                <a:solidFill>
                  <a:srgbClr val="7030A0"/>
                </a:solidFill>
              </a:rPr>
              <a:t>November	$1,500</a:t>
            </a:r>
          </a:p>
          <a:p>
            <a:pPr marL="0" indent="0" fontAlgn="base">
              <a:buNone/>
            </a:pPr>
            <a:r>
              <a:rPr lang="en-US" sz="1800" b="1" dirty="0">
                <a:solidFill>
                  <a:srgbClr val="7030A0"/>
                </a:solidFill>
              </a:rPr>
              <a:t>December	$1,500</a:t>
            </a:r>
          </a:p>
          <a:p>
            <a:pPr marL="0" indent="0" fontAlgn="base">
              <a:buNone/>
            </a:pPr>
            <a:r>
              <a:rPr lang="en-US" sz="1800" b="1" dirty="0">
                <a:solidFill>
                  <a:srgbClr val="7030A0"/>
                </a:solidFill>
              </a:rPr>
              <a:t>January		$0</a:t>
            </a:r>
          </a:p>
          <a:p>
            <a:pPr marL="0" indent="0" fontAlgn="base">
              <a:buNone/>
            </a:pPr>
            <a:r>
              <a:rPr lang="en-US" sz="1800" b="1" dirty="0">
                <a:solidFill>
                  <a:srgbClr val="7030A0"/>
                </a:solidFill>
              </a:rPr>
              <a:t>February		$0</a:t>
            </a:r>
          </a:p>
          <a:p>
            <a:pPr marL="0" indent="0" fontAlgn="base">
              <a:buNone/>
            </a:pPr>
            <a:r>
              <a:rPr lang="en-US" sz="1800" b="1" dirty="0">
                <a:solidFill>
                  <a:srgbClr val="7030A0"/>
                </a:solidFill>
              </a:rPr>
              <a:t>March		$0</a:t>
            </a:r>
            <a:endParaRPr lang="en-US" sz="1800" dirty="0">
              <a:solidFill>
                <a:srgbClr val="7030A0"/>
              </a:solidFill>
            </a:endParaRPr>
          </a:p>
        </p:txBody>
      </p:sp>
      <p:sp>
        <p:nvSpPr>
          <p:cNvPr id="7" name="Content Placeholder 2">
            <a:extLst>
              <a:ext uri="{FF2B5EF4-FFF2-40B4-BE49-F238E27FC236}">
                <a16:creationId xmlns:a16="http://schemas.microsoft.com/office/drawing/2014/main" id="{B66ADFE1-C3EA-3D44-8D29-34C1913E4E91}"/>
              </a:ext>
            </a:extLst>
          </p:cNvPr>
          <p:cNvSpPr txBox="1">
            <a:spLocks/>
          </p:cNvSpPr>
          <p:nvPr/>
        </p:nvSpPr>
        <p:spPr>
          <a:xfrm>
            <a:off x="4132465" y="5789181"/>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
        <p:nvSpPr>
          <p:cNvPr id="8" name="Content Placeholder 2">
            <a:extLst>
              <a:ext uri="{FF2B5EF4-FFF2-40B4-BE49-F238E27FC236}">
                <a16:creationId xmlns:a16="http://schemas.microsoft.com/office/drawing/2014/main" id="{E3AD0893-8741-5343-BEEF-45B0CDC560CE}"/>
              </a:ext>
            </a:extLst>
          </p:cNvPr>
          <p:cNvSpPr txBox="1">
            <a:spLocks/>
          </p:cNvSpPr>
          <p:nvPr/>
        </p:nvSpPr>
        <p:spPr>
          <a:xfrm>
            <a:off x="9462938" y="4717336"/>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390922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367522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or any other type of taxpayer.</a:t>
            </a:r>
          </a:p>
          <a:p>
            <a:pPr marL="0" indent="0">
              <a:buNone/>
            </a:pPr>
            <a:endParaRPr lang="en-US" sz="2600" dirty="0"/>
          </a:p>
          <a:p>
            <a:pPr marL="0" indent="0">
              <a:buNone/>
            </a:pPr>
            <a:r>
              <a:rPr lang="en-US" sz="2600" dirty="0"/>
              <a:t>Do you really want a tax refund?</a:t>
            </a:r>
          </a:p>
          <a:p>
            <a:endParaRPr lang="en-US" sz="2200" b="1" dirty="0">
              <a:solidFill>
                <a:srgbClr val="006600"/>
              </a:solidFill>
            </a:endParaRPr>
          </a:p>
          <a:p>
            <a:pPr marL="0" indent="0" fontAlgn="base">
              <a:buNone/>
            </a:pPr>
            <a:r>
              <a:rPr lang="en-US" sz="2000" b="1" dirty="0">
                <a:solidFill>
                  <a:srgbClr val="006600"/>
                </a:solidFill>
              </a:rPr>
              <a:t>I do not want a tax refund.</a:t>
            </a:r>
          </a:p>
          <a:p>
            <a:pPr fontAlgn="base"/>
            <a:r>
              <a:rPr lang="en-US" sz="2000" b="1" dirty="0">
                <a:solidFill>
                  <a:srgbClr val="006600"/>
                </a:solidFill>
              </a:rPr>
              <a:t>I get the same amount of money either way.</a:t>
            </a:r>
          </a:p>
          <a:p>
            <a:pPr fontAlgn="base"/>
            <a:r>
              <a:rPr lang="en-US" sz="2000" b="1" dirty="0">
                <a:solidFill>
                  <a:srgbClr val="006600"/>
                </a:solidFill>
              </a:rPr>
              <a:t>I would rather get MY money sooner and not make an interest-free loan to the government.</a:t>
            </a:r>
          </a:p>
          <a:p>
            <a:pPr fontAlgn="base"/>
            <a:r>
              <a:rPr lang="en-US" sz="2000" b="1" dirty="0">
                <a:solidFill>
                  <a:srgbClr val="006600"/>
                </a:solidFill>
              </a:rPr>
              <a:t>The sooner I get MY money, the sooner I can invest it or use it to pay down debt.</a:t>
            </a:r>
          </a:p>
          <a:p>
            <a:pPr fontAlgn="base"/>
            <a:r>
              <a:rPr lang="en-US" sz="2000" b="1" dirty="0">
                <a:solidFill>
                  <a:srgbClr val="006600"/>
                </a:solidFill>
              </a:rPr>
              <a:t>HOWEVER….if your brain is not good at saving and investing relatively small amounts, and you’re more likely to take the $3,600 refund in the previous example and invest it in savings or debt reduction, then maybe getting the tax refund makes some sense.</a:t>
            </a:r>
          </a:p>
          <a:p>
            <a:pPr lvl="1" fontAlgn="base"/>
            <a:r>
              <a:rPr lang="en-US" sz="2000" b="1" dirty="0">
                <a:solidFill>
                  <a:srgbClr val="006600"/>
                </a:solidFill>
              </a:rPr>
              <a:t>But please do try to get to the point where you can save and invest smaller amounts regularly.</a:t>
            </a:r>
            <a:endParaRPr lang="en-US" sz="2000" dirty="0">
              <a:solidFill>
                <a:srgbClr val="006600"/>
              </a:solidFill>
            </a:endParaRPr>
          </a:p>
        </p:txBody>
      </p:sp>
    </p:spTree>
    <p:extLst>
      <p:ext uri="{BB962C8B-B14F-4D97-AF65-F5344CB8AC3E}">
        <p14:creationId xmlns:p14="http://schemas.microsoft.com/office/powerpoint/2010/main" val="3660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#8</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married.</a:t>
            </a:r>
          </a:p>
          <a:p>
            <a:pPr marL="0" indent="0">
              <a:buNone/>
            </a:pPr>
            <a:endParaRPr lang="en-US" sz="2600" dirty="0"/>
          </a:p>
          <a:p>
            <a:pPr marL="0" indent="0">
              <a:buNone/>
            </a:pPr>
            <a:r>
              <a:rPr lang="en-US" sz="2600" dirty="0"/>
              <a:t>Should you file each individually or married-filing-jointly?</a:t>
            </a:r>
          </a:p>
          <a:p>
            <a:endParaRPr lang="en-US" sz="2200" b="1" dirty="0">
              <a:solidFill>
                <a:srgbClr val="006600"/>
              </a:solidFill>
            </a:endParaRPr>
          </a:p>
          <a:p>
            <a:pPr marL="0" indent="0" fontAlgn="base">
              <a:buNone/>
            </a:pPr>
            <a:r>
              <a:rPr lang="en-US" sz="2000" b="1" dirty="0">
                <a:solidFill>
                  <a:srgbClr val="7030A0"/>
                </a:solidFill>
              </a:rPr>
              <a:t>As always, it depends…It depends on the income of each spouse and the deductions &amp; credits that each spouse is eligible for.</a:t>
            </a:r>
          </a:p>
          <a:p>
            <a:pPr fontAlgn="base"/>
            <a:r>
              <a:rPr lang="en-US" sz="2000" b="1" dirty="0">
                <a:solidFill>
                  <a:srgbClr val="7030A0"/>
                </a:solidFill>
              </a:rPr>
              <a:t>Both spouses are NOT allowed to take the same deductions &amp; credits on their own returns.</a:t>
            </a:r>
          </a:p>
          <a:p>
            <a:pPr fontAlgn="base"/>
            <a:r>
              <a:rPr lang="en-US" sz="2000" b="1" dirty="0">
                <a:solidFill>
                  <a:srgbClr val="7030A0"/>
                </a:solidFill>
              </a:rPr>
              <a:t>So you want to be strategic and do the math to see where your combined tax liability is lowest.</a:t>
            </a:r>
          </a:p>
          <a:p>
            <a:pPr fontAlgn="base"/>
            <a:r>
              <a:rPr lang="en-US" sz="2000" b="1" dirty="0">
                <a:solidFill>
                  <a:srgbClr val="7030A0"/>
                </a:solidFill>
              </a:rPr>
              <a:t>Perhaps you file individually and the higher-income spouse claims all of the deductions &amp; credits to reduce their income the most. </a:t>
            </a:r>
          </a:p>
          <a:p>
            <a:pPr lvl="1" fontAlgn="base"/>
            <a:r>
              <a:rPr lang="en-US" sz="1600" b="1" dirty="0">
                <a:solidFill>
                  <a:srgbClr val="7030A0"/>
                </a:solidFill>
              </a:rPr>
              <a:t>If there is a big difference in your incomes, you may be able to strategically lower your tax liability by filing individually (in theory).</a:t>
            </a:r>
          </a:p>
          <a:p>
            <a:pPr lvl="1" fontAlgn="base"/>
            <a:r>
              <a:rPr lang="en-US" sz="1600" b="1" dirty="0">
                <a:solidFill>
                  <a:srgbClr val="7030A0"/>
                </a:solidFill>
              </a:rPr>
              <a:t>It all depends on your situations. My advice: Look at both options and choose the better one.</a:t>
            </a:r>
            <a:endParaRPr lang="en-US" sz="2000" dirty="0">
              <a:solidFill>
                <a:srgbClr val="7030A0"/>
              </a:solidFill>
            </a:endParaRPr>
          </a:p>
        </p:txBody>
      </p:sp>
    </p:spTree>
    <p:extLst>
      <p:ext uri="{BB962C8B-B14F-4D97-AF65-F5344CB8AC3E}">
        <p14:creationId xmlns:p14="http://schemas.microsoft.com/office/powerpoint/2010/main" val="19662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Rules &amp;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Track &amp; categorize every penny that you earn. If you’re getting it, assume someone else is claiming it as an expense.</a:t>
            </a:r>
          </a:p>
          <a:p>
            <a:pPr marL="514350" indent="-514350">
              <a:buAutoNum type="arabicPeriod"/>
            </a:pPr>
            <a:r>
              <a:rPr lang="en-US" dirty="0">
                <a:solidFill>
                  <a:srgbClr val="0000CC"/>
                </a:solidFill>
              </a:rPr>
              <a:t>Track &amp; categorize every penny that you spend…for school and for any side-hustles you may have. You may be able to claim these as business or qualifying deductions that can lower your tax bill.</a:t>
            </a:r>
          </a:p>
          <a:p>
            <a:pPr marL="514350" indent="-514350">
              <a:buAutoNum type="arabicPeriod"/>
            </a:pPr>
            <a:r>
              <a:rPr lang="en-US" dirty="0"/>
              <a:t>Taxes are based on cash – things are taxable when cash is exchanged.</a:t>
            </a:r>
          </a:p>
          <a:p>
            <a:pPr lvl="1"/>
            <a:r>
              <a:rPr lang="en-US" dirty="0"/>
              <a:t>This means your academic year expenses will spread across 2 tax years.</a:t>
            </a:r>
          </a:p>
          <a:p>
            <a:pPr lvl="1"/>
            <a:r>
              <a:rPr lang="en-US" dirty="0"/>
              <a:t>Having a baby on December 31 is better than having one on January 1.</a:t>
            </a:r>
          </a:p>
          <a:p>
            <a:pPr lvl="1"/>
            <a:r>
              <a:rPr lang="en-US" dirty="0"/>
              <a:t>Think about clustering cash flows – if possible – to benefit across tax years.</a:t>
            </a:r>
          </a:p>
          <a:p>
            <a:pPr lvl="2"/>
            <a:r>
              <a:rPr lang="en-US" dirty="0"/>
              <a:t>Maybe make 1 big charitable donation in 1 year rather than 2 smaller donations in  years.</a:t>
            </a:r>
          </a:p>
          <a:p>
            <a:pPr marL="514350" indent="-514350">
              <a:buAutoNum type="arabicPeriod"/>
            </a:pPr>
            <a:r>
              <a:rPr lang="en-US" dirty="0">
                <a:solidFill>
                  <a:srgbClr val="0000CC"/>
                </a:solidFill>
              </a:rPr>
              <a:t>Communicate and plan with your family.</a:t>
            </a:r>
          </a:p>
        </p:txBody>
      </p:sp>
    </p:spTree>
    <p:extLst>
      <p:ext uri="{BB962C8B-B14F-4D97-AF65-F5344CB8AC3E}">
        <p14:creationId xmlns:p14="http://schemas.microsoft.com/office/powerpoint/2010/main" val="8274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Turning a Side Hustle Into a Business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Separate Your Business &amp; Personal Lives</a:t>
            </a:r>
          </a:p>
          <a:p>
            <a:pPr marL="0" indent="0" algn="ctr">
              <a:buNone/>
            </a:pPr>
            <a:r>
              <a:rPr lang="en-US" sz="3000" dirty="0">
                <a:solidFill>
                  <a:srgbClr val="006600"/>
                </a:solidFill>
              </a:rPr>
              <a:t>Build Your Team – Accounting, Tax, Law</a:t>
            </a:r>
          </a:p>
          <a:p>
            <a:pPr marL="0" indent="0" algn="ctr">
              <a:buNone/>
            </a:pPr>
            <a:r>
              <a:rPr lang="en-US" sz="3000" dirty="0"/>
              <a:t>Create a Business Plan</a:t>
            </a:r>
          </a:p>
          <a:p>
            <a:pPr marL="0" indent="0" algn="ctr">
              <a:buNone/>
            </a:pPr>
            <a:r>
              <a:rPr lang="en-US" sz="3000" dirty="0">
                <a:solidFill>
                  <a:srgbClr val="006600"/>
                </a:solidFill>
              </a:rPr>
              <a:t>Write Your Personal Biography</a:t>
            </a:r>
          </a:p>
          <a:p>
            <a:pPr marL="0" indent="0" algn="ctr">
              <a:buNone/>
            </a:pPr>
            <a:r>
              <a:rPr lang="en-US" sz="3000" dirty="0"/>
              <a:t>Establish Finance &amp; Accounting Systems</a:t>
            </a:r>
          </a:p>
          <a:p>
            <a:pPr marL="0" indent="0" algn="ctr">
              <a:buNone/>
            </a:pPr>
            <a:r>
              <a:rPr lang="en-US" sz="3000" dirty="0">
                <a:solidFill>
                  <a:srgbClr val="006600"/>
                </a:solidFill>
              </a:rPr>
              <a:t>Document &amp; Track Everything</a:t>
            </a:r>
          </a:p>
          <a:p>
            <a:pPr marL="0" indent="0" algn="ctr">
              <a:buNone/>
            </a:pPr>
            <a:r>
              <a:rPr lang="en-US" sz="3000" dirty="0"/>
              <a:t>Create Business &amp; Personal Financial Plans</a:t>
            </a:r>
          </a:p>
          <a:p>
            <a:pPr marL="0" indent="0" algn="ctr">
              <a:buNone/>
            </a:pPr>
            <a:endParaRPr lang="en-US" sz="3000" dirty="0"/>
          </a:p>
          <a:p>
            <a:pPr marL="0" indent="0" algn="ctr">
              <a:buNone/>
            </a:pPr>
            <a:r>
              <a:rPr lang="en-US" sz="3000" dirty="0">
                <a:solidFill>
                  <a:srgbClr val="C00000"/>
                </a:solidFill>
              </a:rPr>
              <a:t>We want to create this structure so that we can benefit as much as possible from business tax deductions</a:t>
            </a:r>
            <a:r>
              <a:rPr lang="en-US" sz="3000" dirty="0"/>
              <a:t>	</a:t>
            </a:r>
          </a:p>
        </p:txBody>
      </p:sp>
    </p:spTree>
    <p:extLst>
      <p:ext uri="{BB962C8B-B14F-4D97-AF65-F5344CB8AC3E}">
        <p14:creationId xmlns:p14="http://schemas.microsoft.com/office/powerpoint/2010/main" val="3254708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extLst>
              <p:ext uri="{D42A27DB-BD31-4B8C-83A1-F6EECF244321}">
                <p14:modId xmlns:p14="http://schemas.microsoft.com/office/powerpoint/2010/main" val="4257885265"/>
              </p:ext>
            </p:extLst>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have short-term wants and needs…including school, family, rent.</a:t>
            </a:r>
          </a:p>
          <a:p>
            <a:pPr marL="0" indent="0">
              <a:buNone/>
            </a:pPr>
            <a:r>
              <a:rPr lang="en-US" dirty="0"/>
              <a:t>I have long-term wants and needs…including a new house, a family, education for my children and my own retirement.</a:t>
            </a:r>
          </a:p>
          <a:p>
            <a:pPr marL="0" indent="0">
              <a:buNone/>
            </a:pPr>
            <a:endParaRPr lang="en-US" dirty="0"/>
          </a:p>
          <a:p>
            <a:pPr marL="0" indent="0" algn="ctr">
              <a:buNone/>
            </a:pPr>
            <a:r>
              <a:rPr lang="en-US" sz="3200" b="1" dirty="0">
                <a:solidFill>
                  <a:srgbClr val="C00000"/>
                </a:solidFill>
              </a:rPr>
              <a:t>As a graduate student, it is very difficult to focus </a:t>
            </a:r>
            <a:br>
              <a:rPr lang="en-US" sz="3200" b="1" dirty="0">
                <a:solidFill>
                  <a:srgbClr val="C00000"/>
                </a:solidFill>
              </a:rPr>
            </a:br>
            <a:r>
              <a:rPr lang="en-US" sz="3200" b="1" dirty="0">
                <a:solidFill>
                  <a:srgbClr val="C00000"/>
                </a:solidFill>
              </a:rPr>
              <a:t>on all of these right now.  </a:t>
            </a:r>
            <a:br>
              <a:rPr lang="en-US" sz="3200" b="1" dirty="0">
                <a:solidFill>
                  <a:srgbClr val="C00000"/>
                </a:solidFill>
              </a:rPr>
            </a:br>
            <a:r>
              <a:rPr lang="en-US" sz="3200" b="1" dirty="0">
                <a:solidFill>
                  <a:srgbClr val="C00000"/>
                </a:solidFill>
              </a:rPr>
              <a:t>How do I balance the financial planning of each goal?</a:t>
            </a:r>
          </a:p>
        </p:txBody>
      </p:sp>
    </p:spTree>
    <p:extLst>
      <p:ext uri="{BB962C8B-B14F-4D97-AF65-F5344CB8AC3E}">
        <p14:creationId xmlns:p14="http://schemas.microsoft.com/office/powerpoint/2010/main" val="396231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 have short-term wants and needs…including school, family, rent.</a:t>
            </a:r>
          </a:p>
          <a:p>
            <a:pPr marL="0" indent="0">
              <a:buNone/>
            </a:pPr>
            <a:r>
              <a:rPr lang="en-US" sz="1600" dirty="0"/>
              <a:t>I have long-term wants and needs…including a new house, a family, education for my children and my own retirement.</a:t>
            </a:r>
          </a:p>
          <a:p>
            <a:pPr marL="0" indent="0">
              <a:buNone/>
            </a:pPr>
            <a:endParaRPr lang="en-US" dirty="0"/>
          </a:p>
          <a:p>
            <a:pPr marL="0" indent="0" algn="ctr">
              <a:buNone/>
            </a:pPr>
            <a:r>
              <a:rPr lang="en-US" sz="2400" b="1" dirty="0">
                <a:solidFill>
                  <a:srgbClr val="C00000"/>
                </a:solidFill>
              </a:rPr>
              <a:t>As a graduate student, it is very difficult to focus on all of these right now.  </a:t>
            </a:r>
            <a:br>
              <a:rPr lang="en-US" sz="2400" b="1" dirty="0">
                <a:solidFill>
                  <a:srgbClr val="C00000"/>
                </a:solidFill>
              </a:rPr>
            </a:br>
            <a:r>
              <a:rPr lang="en-US" sz="2400" b="1" dirty="0">
                <a:solidFill>
                  <a:srgbClr val="C00000"/>
                </a:solidFill>
              </a:rPr>
              <a:t>How do I balance the financial planning of each goal?</a:t>
            </a:r>
          </a:p>
          <a:p>
            <a:pPr marL="0" indent="0" algn="ctr">
              <a:buNone/>
            </a:pPr>
            <a:endParaRPr lang="en-US" sz="2400" b="1" dirty="0">
              <a:solidFill>
                <a:srgbClr val="C00000"/>
              </a:solidFill>
            </a:endParaRPr>
          </a:p>
          <a:p>
            <a:pPr algn="ctr"/>
            <a:r>
              <a:rPr lang="en-US" sz="2400" dirty="0">
                <a:solidFill>
                  <a:srgbClr val="0000CC"/>
                </a:solidFill>
              </a:rPr>
              <a:t>Right now, it’s about priorities. </a:t>
            </a:r>
          </a:p>
          <a:p>
            <a:pPr algn="ctr"/>
            <a:r>
              <a:rPr lang="en-US" sz="2400" dirty="0">
                <a:solidFill>
                  <a:srgbClr val="0000CC"/>
                </a:solidFill>
              </a:rPr>
              <a:t>Your immediate priorities my be your education and your family.</a:t>
            </a:r>
          </a:p>
          <a:p>
            <a:pPr algn="ctr"/>
            <a:r>
              <a:rPr lang="en-US" sz="2400" dirty="0">
                <a:solidFill>
                  <a:srgbClr val="0000CC"/>
                </a:solidFill>
              </a:rPr>
              <a:t>The balance will come from the habits you develop during graduate school. </a:t>
            </a:r>
          </a:p>
          <a:p>
            <a:pPr algn="ctr"/>
            <a:r>
              <a:rPr lang="en-US" sz="2400" dirty="0">
                <a:solidFill>
                  <a:srgbClr val="0000CC"/>
                </a:solidFill>
              </a:rPr>
              <a:t>The balance will come from you creating different plans for your education, your family, your career and your finances.</a:t>
            </a:r>
          </a:p>
          <a:p>
            <a:pPr algn="ctr"/>
            <a:r>
              <a:rPr lang="en-US" sz="2400" dirty="0">
                <a:solidFill>
                  <a:srgbClr val="0000CC"/>
                </a:solidFill>
              </a:rPr>
              <a:t>Being aware of the trade-offs is a big first step.</a:t>
            </a:r>
            <a:endParaRPr lang="en-US" sz="2400" b="1" dirty="0">
              <a:solidFill>
                <a:srgbClr val="C00000"/>
              </a:solidFill>
            </a:endParaRPr>
          </a:p>
        </p:txBody>
      </p:sp>
    </p:spTree>
    <p:extLst>
      <p:ext uri="{BB962C8B-B14F-4D97-AF65-F5344CB8AC3E}">
        <p14:creationId xmlns:p14="http://schemas.microsoft.com/office/powerpoint/2010/main" val="163781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 have short-term wants and needs…including school, family, rent.</a:t>
            </a:r>
          </a:p>
          <a:p>
            <a:pPr marL="0" indent="0">
              <a:buNone/>
            </a:pPr>
            <a:r>
              <a:rPr lang="en-US" sz="1600" dirty="0"/>
              <a:t>I have long-term wants and needs…including a new house, a family, education for my children and my own retirement.</a:t>
            </a:r>
          </a:p>
          <a:p>
            <a:pPr marL="0" indent="0">
              <a:buNone/>
            </a:pPr>
            <a:endParaRPr lang="en-US" dirty="0"/>
          </a:p>
          <a:p>
            <a:pPr algn="ctr"/>
            <a:r>
              <a:rPr lang="en-US" sz="2400" dirty="0">
                <a:solidFill>
                  <a:srgbClr val="0000CC"/>
                </a:solidFill>
              </a:rPr>
              <a:t>Just like with your education, your goals will not achieve themselves. You have to make them happen. </a:t>
            </a:r>
          </a:p>
          <a:p>
            <a:pPr algn="ctr"/>
            <a:r>
              <a:rPr lang="en-US" sz="2400" dirty="0">
                <a:solidFill>
                  <a:srgbClr val="0000CC"/>
                </a:solidFill>
              </a:rPr>
              <a:t>But you are all expert at time management and focusing on priorities: research, exams, thesis, family. You are all expert at balancing your short-term and longer-term graduate school priorities.</a:t>
            </a:r>
          </a:p>
          <a:p>
            <a:pPr algn="ctr"/>
            <a:r>
              <a:rPr lang="en-US" sz="2400" dirty="0">
                <a:solidFill>
                  <a:srgbClr val="0000CC"/>
                </a:solidFill>
              </a:rPr>
              <a:t>As you develop your financial goals and plans, the habits you’ve developed with your education can be applied to all other plans you have in life…including your financial plans.</a:t>
            </a:r>
          </a:p>
          <a:p>
            <a:pPr algn="ctr"/>
            <a:r>
              <a:rPr lang="en-US" sz="2400" dirty="0">
                <a:solidFill>
                  <a:srgbClr val="0000CC"/>
                </a:solidFill>
              </a:rPr>
              <a:t>Be aware, be thoughtful, be intentional, be patient.</a:t>
            </a:r>
          </a:p>
        </p:txBody>
      </p:sp>
    </p:spTree>
    <p:extLst>
      <p:ext uri="{BB962C8B-B14F-4D97-AF65-F5344CB8AC3E}">
        <p14:creationId xmlns:p14="http://schemas.microsoft.com/office/powerpoint/2010/main" val="379722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417422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265875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26464"/>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Tax returns (and payments) due by Monday, April 18.</a:t>
            </a:r>
          </a:p>
          <a:p>
            <a:pPr lvl="1"/>
            <a:r>
              <a:rPr lang="en-US" sz="2900" dirty="0"/>
              <a:t>You may be eligible for an extension…but you have to request it.</a:t>
            </a:r>
          </a:p>
          <a:p>
            <a:r>
              <a:rPr lang="en-US" sz="2900" dirty="0">
                <a:solidFill>
                  <a:srgbClr val="0000CC"/>
                </a:solidFill>
              </a:rPr>
              <a:t>If you have income of any kind, you must file a return.</a:t>
            </a:r>
          </a:p>
          <a:p>
            <a:pPr lvl="1"/>
            <a:r>
              <a:rPr lang="en-US" sz="2900" dirty="0">
                <a:solidFill>
                  <a:srgbClr val="0000CC"/>
                </a:solidFill>
              </a:rPr>
              <a:t>There are penalties if you do not file or pay.</a:t>
            </a:r>
          </a:p>
          <a:p>
            <a:r>
              <a:rPr lang="en-US" sz="2900" dirty="0"/>
              <a:t>Track every penny of income and of expenses…you never know when it will help you lower your tax return.</a:t>
            </a:r>
          </a:p>
          <a:p>
            <a:r>
              <a:rPr lang="en-US" sz="2900" dirty="0">
                <a:solidFill>
                  <a:srgbClr val="0000CC"/>
                </a:solidFill>
              </a:rPr>
              <a:t>If you live in Louisiana, you might owe state income taxes, too.</a:t>
            </a:r>
          </a:p>
          <a:p>
            <a:r>
              <a:rPr lang="en-US" sz="2900" dirty="0"/>
              <a:t>Think strategically. Being proactive can make your life much better.</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FINAL TAX TIPS</a:t>
            </a:r>
          </a:p>
        </p:txBody>
      </p:sp>
    </p:spTree>
    <p:extLst>
      <p:ext uri="{BB962C8B-B14F-4D97-AF65-F5344CB8AC3E}">
        <p14:creationId xmlns:p14="http://schemas.microsoft.com/office/powerpoint/2010/main" val="351692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Wednesday,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179034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207635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FOR GRADUATE STUDENTS</a:t>
            </a:r>
          </a:p>
          <a:p>
            <a:pPr algn="ctr"/>
            <a:r>
              <a:rPr lang="en-US" sz="2500" b="1" dirty="0"/>
              <a:t>Today, February 9</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FOR GRADUATE STUDENTS</a:t>
            </a:r>
          </a:p>
          <a:p>
            <a:pPr algn="ctr"/>
            <a:r>
              <a:rPr lang="en-US" sz="2500" b="1" dirty="0"/>
              <a:t>Today</a:t>
            </a:r>
            <a:r>
              <a:rPr lang="en-US" sz="2500" b="1"/>
              <a:t>, February 9</a:t>
            </a:r>
            <a:endParaRPr lang="en-US" sz="2500" b="1" dirty="0"/>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cxnSp>
        <p:nvCxnSpPr>
          <p:cNvPr id="19" name="Straight Arrow Connector 18">
            <a:extLst>
              <a:ext uri="{FF2B5EF4-FFF2-40B4-BE49-F238E27FC236}">
                <a16:creationId xmlns:a16="http://schemas.microsoft.com/office/drawing/2014/main" id="{5B8F6826-4ED1-1E4E-97BC-E3B292DB666F}"/>
              </a:ext>
            </a:extLst>
          </p:cNvPr>
          <p:cNvCxnSpPr>
            <a:cxnSpLocks/>
          </p:cNvCxnSpPr>
          <p:nvPr/>
        </p:nvCxnSpPr>
        <p:spPr>
          <a:xfrm flipV="1">
            <a:off x="4559889" y="5595401"/>
            <a:ext cx="2060614" cy="567998"/>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F8B05D-829A-484E-97A5-C2037D59718B}"/>
              </a:ext>
            </a:extLst>
          </p:cNvPr>
          <p:cNvCxnSpPr>
            <a:cxnSpLocks/>
          </p:cNvCxnSpPr>
          <p:nvPr/>
        </p:nvCxnSpPr>
        <p:spPr>
          <a:xfrm flipV="1">
            <a:off x="4536709" y="6608651"/>
            <a:ext cx="3311001" cy="82819"/>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B21EF5-D2AD-1B4E-8492-C6F4778D0110}"/>
              </a:ext>
            </a:extLst>
          </p:cNvPr>
          <p:cNvCxnSpPr>
            <a:cxnSpLocks/>
          </p:cNvCxnSpPr>
          <p:nvPr/>
        </p:nvCxnSpPr>
        <p:spPr>
          <a:xfrm flipV="1">
            <a:off x="3357840" y="4371172"/>
            <a:ext cx="644968" cy="1748969"/>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9F534B-3FD3-8A4D-A620-2A0DDFC83A75}"/>
              </a:ext>
            </a:extLst>
          </p:cNvPr>
          <p:cNvCxnSpPr>
            <a:cxnSpLocks/>
          </p:cNvCxnSpPr>
          <p:nvPr/>
        </p:nvCxnSpPr>
        <p:spPr>
          <a:xfrm flipV="1">
            <a:off x="3963291" y="5515627"/>
            <a:ext cx="381001" cy="841733"/>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9039BC-F54C-4B44-A004-B1C18F2D9FFA}"/>
              </a:ext>
            </a:extLst>
          </p:cNvPr>
          <p:cNvCxnSpPr>
            <a:cxnSpLocks/>
          </p:cNvCxnSpPr>
          <p:nvPr/>
        </p:nvCxnSpPr>
        <p:spPr>
          <a:xfrm flipH="1" flipV="1">
            <a:off x="1301960" y="5595401"/>
            <a:ext cx="795952" cy="872011"/>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93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33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pic>
        <p:nvPicPr>
          <p:cNvPr id="2" name="Picture 1">
            <a:extLst>
              <a:ext uri="{FF2B5EF4-FFF2-40B4-BE49-F238E27FC236}">
                <a16:creationId xmlns:a16="http://schemas.microsoft.com/office/drawing/2014/main" id="{7938BEB2-0810-E946-AFDE-127976B78020}"/>
              </a:ext>
            </a:extLst>
          </p:cNvPr>
          <p:cNvPicPr>
            <a:picLocks noChangeAspect="1"/>
          </p:cNvPicPr>
          <p:nvPr/>
        </p:nvPicPr>
        <p:blipFill>
          <a:blip r:embed="rId2"/>
          <a:stretch>
            <a:fillRect/>
          </a:stretch>
        </p:blipFill>
        <p:spPr>
          <a:xfrm>
            <a:off x="2882479" y="1252579"/>
            <a:ext cx="6622335" cy="5143763"/>
          </a:xfrm>
          <a:prstGeom prst="rect">
            <a:avLst/>
          </a:prstGeom>
        </p:spPr>
      </p:pic>
      <p:sp>
        <p:nvSpPr>
          <p:cNvPr id="4" name="TextBox 3">
            <a:extLst>
              <a:ext uri="{FF2B5EF4-FFF2-40B4-BE49-F238E27FC236}">
                <a16:creationId xmlns:a16="http://schemas.microsoft.com/office/drawing/2014/main" id="{EF64A806-1C23-BA43-B9AD-636DAEBE6F29}"/>
              </a:ext>
            </a:extLst>
          </p:cNvPr>
          <p:cNvSpPr txBox="1"/>
          <p:nvPr/>
        </p:nvSpPr>
        <p:spPr>
          <a:xfrm>
            <a:off x="8956275" y="1553088"/>
            <a:ext cx="3106537"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$73,000 is the same regardless of whether you are filing individually or married-jointly. Sorry.</a:t>
            </a:r>
          </a:p>
        </p:txBody>
      </p:sp>
      <p:sp>
        <p:nvSpPr>
          <p:cNvPr id="5" name="TextBox 4">
            <a:extLst>
              <a:ext uri="{FF2B5EF4-FFF2-40B4-BE49-F238E27FC236}">
                <a16:creationId xmlns:a16="http://schemas.microsoft.com/office/drawing/2014/main" id="{9AC06C9F-E6C7-D042-801A-C6749071CB9A}"/>
              </a:ext>
            </a:extLst>
          </p:cNvPr>
          <p:cNvSpPr txBox="1"/>
          <p:nvPr/>
        </p:nvSpPr>
        <p:spPr>
          <a:xfrm>
            <a:off x="8956275" y="3432244"/>
            <a:ext cx="3106537" cy="2123658"/>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$73,000, most online tax software will cost you anywhere from $30 to $100 to do both federal and state filings.</a:t>
            </a:r>
          </a:p>
        </p:txBody>
      </p:sp>
    </p:spTree>
    <p:extLst>
      <p:ext uri="{BB962C8B-B14F-4D97-AF65-F5344CB8AC3E}">
        <p14:creationId xmlns:p14="http://schemas.microsoft.com/office/powerpoint/2010/main" val="300901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19012</TotalTime>
  <Words>3857</Words>
  <Application>Microsoft Macintosh PowerPoint</Application>
  <PresentationFormat>Widescreen</PresentationFormat>
  <Paragraphs>447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109</cp:revision>
  <dcterms:created xsi:type="dcterms:W3CDTF">2019-08-26T13:43:19Z</dcterms:created>
  <dcterms:modified xsi:type="dcterms:W3CDTF">2022-02-09T19:47:21Z</dcterms:modified>
  <cp:category/>
</cp:coreProperties>
</file>