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handoutMasterIdLst>
    <p:handoutMasterId r:id="rId68"/>
  </p:handoutMasterIdLst>
  <p:sldIdLst>
    <p:sldId id="521" r:id="rId2"/>
    <p:sldId id="991" r:id="rId3"/>
    <p:sldId id="2575" r:id="rId4"/>
    <p:sldId id="837" r:id="rId5"/>
    <p:sldId id="996" r:id="rId6"/>
    <p:sldId id="997" r:id="rId7"/>
    <p:sldId id="2570" r:id="rId8"/>
    <p:sldId id="805" r:id="rId9"/>
    <p:sldId id="933" r:id="rId10"/>
    <p:sldId id="2099" r:id="rId11"/>
    <p:sldId id="2100" r:id="rId12"/>
    <p:sldId id="2576" r:id="rId13"/>
    <p:sldId id="605" r:id="rId14"/>
    <p:sldId id="583" r:id="rId15"/>
    <p:sldId id="584" r:id="rId16"/>
    <p:sldId id="999" r:id="rId17"/>
    <p:sldId id="1000" r:id="rId18"/>
    <p:sldId id="1002" r:id="rId19"/>
    <p:sldId id="1005" r:id="rId20"/>
    <p:sldId id="1007" r:id="rId21"/>
    <p:sldId id="1006" r:id="rId22"/>
    <p:sldId id="1003" r:id="rId23"/>
    <p:sldId id="1004" r:id="rId24"/>
    <p:sldId id="2582" r:id="rId25"/>
    <p:sldId id="2101" r:id="rId26"/>
    <p:sldId id="2102" r:id="rId27"/>
    <p:sldId id="2577" r:id="rId28"/>
    <p:sldId id="2572" r:id="rId29"/>
    <p:sldId id="2103" r:id="rId30"/>
    <p:sldId id="2104" r:id="rId31"/>
    <p:sldId id="1017" r:id="rId32"/>
    <p:sldId id="1018" r:id="rId33"/>
    <p:sldId id="2573" r:id="rId34"/>
    <p:sldId id="1020" r:id="rId35"/>
    <p:sldId id="694" r:id="rId36"/>
    <p:sldId id="2578" r:id="rId37"/>
    <p:sldId id="603" r:id="rId38"/>
    <p:sldId id="2564" r:id="rId39"/>
    <p:sldId id="2565" r:id="rId40"/>
    <p:sldId id="2466" r:id="rId41"/>
    <p:sldId id="2568" r:id="rId42"/>
    <p:sldId id="634" r:id="rId43"/>
    <p:sldId id="2567" r:id="rId44"/>
    <p:sldId id="2566" r:id="rId45"/>
    <p:sldId id="2557" r:id="rId46"/>
    <p:sldId id="2558" r:id="rId47"/>
    <p:sldId id="992" r:id="rId48"/>
    <p:sldId id="993" r:id="rId49"/>
    <p:sldId id="994" r:id="rId50"/>
    <p:sldId id="995" r:id="rId51"/>
    <p:sldId id="928" r:id="rId52"/>
    <p:sldId id="944" r:id="rId53"/>
    <p:sldId id="945" r:id="rId54"/>
    <p:sldId id="946" r:id="rId55"/>
    <p:sldId id="947" r:id="rId56"/>
    <p:sldId id="948" r:id="rId57"/>
    <p:sldId id="949" r:id="rId58"/>
    <p:sldId id="950" r:id="rId59"/>
    <p:sldId id="1010" r:id="rId60"/>
    <p:sldId id="964" r:id="rId61"/>
    <p:sldId id="2579" r:id="rId62"/>
    <p:sldId id="2580" r:id="rId63"/>
    <p:sldId id="2581" r:id="rId64"/>
    <p:sldId id="1011" r:id="rId65"/>
    <p:sldId id="968"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0317F"/>
    <a:srgbClr val="1702B0"/>
    <a:srgbClr val="CC3333"/>
    <a:srgbClr val="AFCBDC"/>
    <a:srgbClr val="AFE9FF"/>
    <a:srgbClr val="D0D6FF"/>
    <a:srgbClr val="86CFFF"/>
    <a:srgbClr val="FFFF66"/>
    <a:srgbClr val="9697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98" autoAdjust="0"/>
    <p:restoredTop sz="96315" autoAdjust="0"/>
  </p:normalViewPr>
  <p:slideViewPr>
    <p:cSldViewPr snapToGrid="0" snapToObjects="1">
      <p:cViewPr varScale="1">
        <p:scale>
          <a:sx n="134" d="100"/>
          <a:sy n="134" d="100"/>
        </p:scale>
        <p:origin x="200" y="616"/>
      </p:cViewPr>
      <p:guideLst>
        <p:guide orient="horz" pos="4319"/>
        <p:guide pos="3840"/>
      </p:guideLst>
    </p:cSldViewPr>
  </p:slideViewPr>
  <p:notesTextViewPr>
    <p:cViewPr>
      <p:scale>
        <a:sx n="114" d="100"/>
        <a:sy n="114" d="100"/>
      </p:scale>
      <p:origin x="0" y="0"/>
    </p:cViewPr>
  </p:notesTextViewPr>
  <p:sorterViewPr>
    <p:cViewPr>
      <p:scale>
        <a:sx n="66" d="100"/>
        <a:sy n="66" d="100"/>
      </p:scale>
      <p:origin x="0" y="0"/>
    </p:cViewPr>
  </p:sorterViewPr>
  <p:notesViewPr>
    <p:cSldViewPr snapToGrid="0" snapToObjects="1">
      <p:cViewPr varScale="1">
        <p:scale>
          <a:sx n="89" d="100"/>
          <a:sy n="89" d="100"/>
        </p:scale>
        <p:origin x="2520"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8E1944-97E5-264B-A7B5-90C951C05A87}" type="datetimeFigureOut">
              <a:rPr lang="en-US" smtClean="0"/>
              <a:t>5/19/25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3553E5-177F-B94F-8043-42DD140C0BAD}" type="slidenum">
              <a:rPr lang="en-US" smtClean="0"/>
              <a:t>‹#›</a:t>
            </a:fld>
            <a:endParaRPr lang="en-US" dirty="0"/>
          </a:p>
        </p:txBody>
      </p:sp>
    </p:spTree>
    <p:extLst>
      <p:ext uri="{BB962C8B-B14F-4D97-AF65-F5344CB8AC3E}">
        <p14:creationId xmlns:p14="http://schemas.microsoft.com/office/powerpoint/2010/main" val="2507291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89C50-BDC9-2A48-BA50-D2635C5A8D28}" type="datetimeFigureOut">
              <a:rPr lang="en-US" smtClean="0"/>
              <a:t>5/19/25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7E846-99FA-8546-92CB-D510E516CCB2}" type="slidenum">
              <a:rPr lang="en-US" smtClean="0"/>
              <a:t>‹#›</a:t>
            </a:fld>
            <a:endParaRPr lang="en-US" dirty="0"/>
          </a:p>
        </p:txBody>
      </p:sp>
    </p:spTree>
    <p:extLst>
      <p:ext uri="{BB962C8B-B14F-4D97-AF65-F5344CB8AC3E}">
        <p14:creationId xmlns:p14="http://schemas.microsoft.com/office/powerpoint/2010/main" val="689534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6</a:t>
            </a:fld>
            <a:endParaRPr lang="en-US" dirty="0"/>
          </a:p>
        </p:txBody>
      </p:sp>
    </p:spTree>
    <p:extLst>
      <p:ext uri="{BB962C8B-B14F-4D97-AF65-F5344CB8AC3E}">
        <p14:creationId xmlns:p14="http://schemas.microsoft.com/office/powerpoint/2010/main" val="394021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7</a:t>
            </a:fld>
            <a:endParaRPr lang="en-US" dirty="0"/>
          </a:p>
        </p:txBody>
      </p:sp>
    </p:spTree>
    <p:extLst>
      <p:ext uri="{BB962C8B-B14F-4D97-AF65-F5344CB8AC3E}">
        <p14:creationId xmlns:p14="http://schemas.microsoft.com/office/powerpoint/2010/main" val="210233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7E846-99FA-8546-92CB-D510E516CC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6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Clos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12192000" cy="6858000"/>
          </a:xfrm>
          <a:solidFill>
            <a:schemeClr val="bg1">
              <a:lumMod val="95000"/>
            </a:schemeClr>
          </a:solidFill>
          <a:ln>
            <a:noFill/>
          </a:ln>
        </p:spPr>
        <p:txBody>
          <a:bodyPr/>
          <a:lstStyle>
            <a:lvl1pPr marL="0" indent="0">
              <a:buFont typeface="Arial" charset="0"/>
              <a:buNone/>
              <a:defRPr/>
            </a:lvl1pPr>
          </a:lstStyle>
          <a:p>
            <a:r>
              <a:rPr lang="en-US" dirty="0"/>
              <a:t>Insert picture</a:t>
            </a:r>
          </a:p>
        </p:txBody>
      </p:sp>
      <p:sp>
        <p:nvSpPr>
          <p:cNvPr id="2" name="Title 1"/>
          <p:cNvSpPr>
            <a:spLocks noGrp="1"/>
          </p:cNvSpPr>
          <p:nvPr>
            <p:ph type="title" hasCustomPrompt="1"/>
          </p:nvPr>
        </p:nvSpPr>
        <p:spPr>
          <a:xfrm>
            <a:off x="609600" y="1986733"/>
            <a:ext cx="10972800" cy="1021541"/>
          </a:xfrm>
        </p:spPr>
        <p:txBody>
          <a:bodyPr/>
          <a:lstStyle>
            <a:lvl1pPr algn="ctr">
              <a:defRPr sz="13000" b="1" i="1" cap="none">
                <a:solidFill>
                  <a:schemeClr val="bg1"/>
                </a:solidFill>
                <a:latin typeface="Times New Roman" charset="0"/>
                <a:ea typeface="Times New Roman" charset="0"/>
                <a:cs typeface="Times New Roman" charset="0"/>
              </a:defRPr>
            </a:lvl1pPr>
          </a:lstStyle>
          <a:p>
            <a:r>
              <a:rPr lang="en-US" dirty="0"/>
              <a:t>Title</a:t>
            </a:r>
          </a:p>
        </p:txBody>
      </p:sp>
    </p:spTree>
    <p:extLst>
      <p:ext uri="{BB962C8B-B14F-4D97-AF65-F5344CB8AC3E}">
        <p14:creationId xmlns:p14="http://schemas.microsoft.com/office/powerpoint/2010/main" val="57774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with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6339840" y="2039937"/>
            <a:ext cx="5242560" cy="3941763"/>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hasCustomPrompt="1"/>
          </p:nvPr>
        </p:nvSpPr>
        <p:spPr>
          <a:xfrm>
            <a:off x="609600" y="794814"/>
            <a:ext cx="10972800" cy="1033987"/>
          </a:xfrm>
        </p:spPr>
        <p:txBody>
          <a:bodyPr>
            <a:noAutofit/>
          </a:bodyPr>
          <a:lstStyle>
            <a:lvl1pPr>
              <a:defRPr/>
            </a:lvl1pPr>
          </a:lstStyle>
          <a:p>
            <a:r>
              <a:rPr lang="en-US" dirty="0"/>
              <a:t>Slide Title</a:t>
            </a:r>
          </a:p>
        </p:txBody>
      </p:sp>
      <p:sp>
        <p:nvSpPr>
          <p:cNvPr id="13"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chemeClr val="tx1">
                    <a:lumMod val="60000"/>
                    <a:lumOff val="40000"/>
                  </a:schemeClr>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DB089A44-2B92-D448-942B-794C670D74E2}"/>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0" name="Picture 9">
            <a:extLst>
              <a:ext uri="{FF2B5EF4-FFF2-40B4-BE49-F238E27FC236}">
                <a16:creationId xmlns:a16="http://schemas.microsoft.com/office/drawing/2014/main" id="{6585B54A-EF27-0EC9-7796-DF1089841944}"/>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4253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with 2 Columns/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6339840" y="2039937"/>
            <a:ext cx="5242560" cy="3941763"/>
          </a:xfrm>
          <a:noFill/>
          <a:ln>
            <a:noFill/>
          </a:ln>
        </p:spPr>
        <p:style>
          <a:lnRef idx="2">
            <a:schemeClr val="accent1">
              <a:shade val="50000"/>
            </a:schemeClr>
          </a:lnRef>
          <a:fillRef idx="1">
            <a:schemeClr val="accent1"/>
          </a:fillRef>
          <a:effectRef idx="0">
            <a:schemeClr val="accent1"/>
          </a:effectRef>
          <a:fontRef idx="none"/>
        </p:style>
        <p:txBody>
          <a:bodyPr lIns="182880" tIns="182880" rIns="182880" bIns="182880" anchor="ctr" anchorCtr="0">
            <a:noAutofit/>
          </a:bodyPr>
          <a:lstStyle>
            <a:lvl1pPr marL="0" indent="0">
              <a:spcBef>
                <a:spcPts val="1200"/>
              </a:spcBef>
              <a:buSzPct val="120000"/>
              <a:buFontTx/>
              <a:buNone/>
              <a:defRPr sz="2400" b="1" i="1">
                <a:solidFill>
                  <a:schemeClr val="tx1"/>
                </a:solidFill>
                <a:latin typeface="Times New Roman"/>
                <a:cs typeface="Times New Roman"/>
              </a:defRPr>
            </a:lvl1pPr>
            <a:lvl2pPr marL="287323" indent="0">
              <a:buFontTx/>
              <a:buNone/>
              <a:tabLst/>
              <a:defRPr b="1" i="1">
                <a:latin typeface="Times New Roman"/>
                <a:cs typeface="Times New Roman"/>
              </a:defRPr>
            </a:lvl2pPr>
            <a:lvl3pPr marL="628619" indent="0">
              <a:buFontTx/>
              <a:buNone/>
              <a:tabLst/>
              <a:defRPr b="1" i="1">
                <a:latin typeface="Times New Roman"/>
                <a:cs typeface="Times New Roman"/>
              </a:defRPr>
            </a:lvl3pPr>
            <a:lvl4pPr marL="981026" indent="0">
              <a:buFontTx/>
              <a:buNone/>
              <a:tabLst/>
              <a:defRPr b="1" i="1">
                <a:latin typeface="Times New Roman"/>
                <a:cs typeface="Times New Roman"/>
              </a:defRPr>
            </a:lvl4pPr>
          </a:lstStyle>
          <a:p>
            <a:pPr lvl="0"/>
            <a:r>
              <a:rPr lang="en-US"/>
              <a:t>Click to edit Master text styles</a:t>
            </a:r>
          </a:p>
        </p:txBody>
      </p:sp>
      <p:sp>
        <p:nvSpPr>
          <p:cNvPr id="12" name="Title 1"/>
          <p:cNvSpPr>
            <a:spLocks noGrp="1"/>
          </p:cNvSpPr>
          <p:nvPr>
            <p:ph type="title" hasCustomPrompt="1"/>
          </p:nvPr>
        </p:nvSpPr>
        <p:spPr>
          <a:xfrm>
            <a:off x="609600" y="794814"/>
            <a:ext cx="10972800" cy="1033987"/>
          </a:xfrm>
        </p:spPr>
        <p:txBody>
          <a:bodyPr/>
          <a:lstStyle>
            <a:lvl1pPr>
              <a:defRPr/>
            </a:lvl1pPr>
          </a:lstStyle>
          <a:p>
            <a:r>
              <a:rPr lang="en-US" dirty="0"/>
              <a:t>Slide Title</a:t>
            </a:r>
          </a:p>
        </p:txBody>
      </p:sp>
      <p:sp>
        <p:nvSpPr>
          <p:cNvPr id="13"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17DDDD70-AFA2-434C-A8EC-72260F7CB0AF}"/>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0" name="Picture 9">
            <a:extLst>
              <a:ext uri="{FF2B5EF4-FFF2-40B4-BE49-F238E27FC236}">
                <a16:creationId xmlns:a16="http://schemas.microsoft.com/office/drawing/2014/main" id="{D00B33F9-A003-8024-2167-71C43336024E}"/>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2119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3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2039939"/>
            <a:ext cx="5892800" cy="3942292"/>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609600" y="794814"/>
            <a:ext cx="10972800" cy="1059387"/>
          </a:xfrm>
        </p:spPr>
        <p:txBody>
          <a:bodyPr>
            <a:noAutofit/>
          </a:bodyPr>
          <a:lstStyle>
            <a:lvl1pPr>
              <a:defRPr/>
            </a:lvl1pPr>
          </a:lstStyle>
          <a:p>
            <a:r>
              <a:rPr lang="en-US" dirty="0"/>
              <a:t>Slide Title</a:t>
            </a:r>
          </a:p>
        </p:txBody>
      </p:sp>
      <p:sp>
        <p:nvSpPr>
          <p:cNvPr id="10"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4" name="Picture Placeholder 3"/>
          <p:cNvSpPr>
            <a:spLocks noGrp="1"/>
          </p:cNvSpPr>
          <p:nvPr>
            <p:ph type="pic" sz="quarter" idx="16"/>
          </p:nvPr>
        </p:nvSpPr>
        <p:spPr>
          <a:xfrm>
            <a:off x="6864356" y="2039940"/>
            <a:ext cx="4718049" cy="1998663"/>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4" name="Picture Placeholder 3"/>
          <p:cNvSpPr>
            <a:spLocks noGrp="1"/>
          </p:cNvSpPr>
          <p:nvPr>
            <p:ph type="pic" sz="quarter" idx="17"/>
          </p:nvPr>
        </p:nvSpPr>
        <p:spPr>
          <a:xfrm>
            <a:off x="6864358" y="4191003"/>
            <a:ext cx="2189337"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5" name="Picture Placeholder 3"/>
          <p:cNvSpPr>
            <a:spLocks noGrp="1"/>
          </p:cNvSpPr>
          <p:nvPr>
            <p:ph type="pic" sz="quarter" idx="18"/>
          </p:nvPr>
        </p:nvSpPr>
        <p:spPr>
          <a:xfrm>
            <a:off x="9268183" y="4191003"/>
            <a:ext cx="2314223"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pic>
        <p:nvPicPr>
          <p:cNvPr id="11" name="Picture 10">
            <a:extLst>
              <a:ext uri="{FF2B5EF4-FFF2-40B4-BE49-F238E27FC236}">
                <a16:creationId xmlns:a16="http://schemas.microsoft.com/office/drawing/2014/main" id="{8913804E-1411-5A42-9D8F-E3CF03159AA2}"/>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3" name="Picture 12">
            <a:extLst>
              <a:ext uri="{FF2B5EF4-FFF2-40B4-BE49-F238E27FC236}">
                <a16:creationId xmlns:a16="http://schemas.microsoft.com/office/drawing/2014/main" id="{0D0888E7-C592-E148-B69D-2717CF306DDF}"/>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12" name="Picture 11">
            <a:extLst>
              <a:ext uri="{FF2B5EF4-FFF2-40B4-BE49-F238E27FC236}">
                <a16:creationId xmlns:a16="http://schemas.microsoft.com/office/drawing/2014/main" id="{226D1E76-05E8-1165-762E-4BDA04E241FD}"/>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47625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Wide Chevron">
    <p:spTree>
      <p:nvGrpSpPr>
        <p:cNvPr id="1" name=""/>
        <p:cNvGrpSpPr/>
        <p:nvPr/>
      </p:nvGrpSpPr>
      <p:grpSpPr>
        <a:xfrm>
          <a:off x="0" y="0"/>
          <a:ext cx="0" cy="0"/>
          <a:chOff x="0" y="0"/>
          <a:chExt cx="0" cy="0"/>
        </a:xfrm>
      </p:grpSpPr>
      <p:sp>
        <p:nvSpPr>
          <p:cNvPr id="15" name="Picture Placeholder 14"/>
          <p:cNvSpPr>
            <a:spLocks noGrp="1"/>
          </p:cNvSpPr>
          <p:nvPr>
            <p:ph type="pic" sz="quarter" idx="20"/>
          </p:nvPr>
        </p:nvSpPr>
        <p:spPr>
          <a:xfrm>
            <a:off x="5356576" y="0"/>
            <a:ext cx="6835424" cy="6858000"/>
          </a:xfrm>
          <a:custGeom>
            <a:avLst/>
            <a:gdLst>
              <a:gd name="connsiteX0" fmla="*/ 0 w 5126568"/>
              <a:gd name="connsiteY0" fmla="*/ 0 h 6858000"/>
              <a:gd name="connsiteX1" fmla="*/ 2535768 w 5126568"/>
              <a:gd name="connsiteY1" fmla="*/ 0 h 6858000"/>
              <a:gd name="connsiteX2" fmla="*/ 4114800 w 5126568"/>
              <a:gd name="connsiteY2" fmla="*/ 0 h 6858000"/>
              <a:gd name="connsiteX3" fmla="*/ 5126568 w 5126568"/>
              <a:gd name="connsiteY3" fmla="*/ 0 h 6858000"/>
              <a:gd name="connsiteX4" fmla="*/ 5126568 w 5126568"/>
              <a:gd name="connsiteY4" fmla="*/ 6858000 h 6858000"/>
              <a:gd name="connsiteX5" fmla="*/ 4114800 w 5126568"/>
              <a:gd name="connsiteY5" fmla="*/ 6858000 h 6858000"/>
              <a:gd name="connsiteX6" fmla="*/ 2535768 w 5126568"/>
              <a:gd name="connsiteY6" fmla="*/ 6858000 h 6858000"/>
              <a:gd name="connsiteX7" fmla="*/ 0 w 5126568"/>
              <a:gd name="connsiteY7" fmla="*/ 6858000 h 6858000"/>
              <a:gd name="connsiteX8" fmla="*/ 1061832 w 5126568"/>
              <a:gd name="connsiteY8"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6568" h="6858000">
                <a:moveTo>
                  <a:pt x="0" y="0"/>
                </a:moveTo>
                <a:lnTo>
                  <a:pt x="2535768" y="0"/>
                </a:lnTo>
                <a:lnTo>
                  <a:pt x="4114800" y="0"/>
                </a:lnTo>
                <a:lnTo>
                  <a:pt x="5126568" y="0"/>
                </a:lnTo>
                <a:lnTo>
                  <a:pt x="5126568" y="6858000"/>
                </a:lnTo>
                <a:lnTo>
                  <a:pt x="4114800" y="6858000"/>
                </a:lnTo>
                <a:lnTo>
                  <a:pt x="2535768"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8"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609606" y="794814"/>
            <a:ext cx="5255260" cy="1033987"/>
          </a:xfrm>
        </p:spPr>
        <p:txBody>
          <a:bodyPr>
            <a:noAutofit/>
          </a:bodyPr>
          <a:lstStyle>
            <a:lvl1pPr>
              <a:defRPr/>
            </a:lvl1pPr>
          </a:lstStyle>
          <a:p>
            <a:r>
              <a:rPr lang="en-US" dirty="0"/>
              <a:t>Slide Title</a:t>
            </a:r>
          </a:p>
        </p:txBody>
      </p:sp>
      <p:sp>
        <p:nvSpPr>
          <p:cNvPr id="11" name="Text Placeholder 7"/>
          <p:cNvSpPr>
            <a:spLocks noGrp="1"/>
          </p:cNvSpPr>
          <p:nvPr>
            <p:ph type="body" sz="quarter" idx="13"/>
          </p:nvPr>
        </p:nvSpPr>
        <p:spPr>
          <a:xfrm>
            <a:off x="609600" y="491621"/>
            <a:ext cx="47752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8A216434-EF95-6E49-BFFA-60DDD4B3BB18}"/>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2" name="Picture 11">
            <a:extLst>
              <a:ext uri="{FF2B5EF4-FFF2-40B4-BE49-F238E27FC236}">
                <a16:creationId xmlns:a16="http://schemas.microsoft.com/office/drawing/2014/main" id="{5A006992-275E-D141-B310-124385FE85B7}"/>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10" name="Picture 9">
            <a:extLst>
              <a:ext uri="{FF2B5EF4-FFF2-40B4-BE49-F238E27FC236}">
                <a16:creationId xmlns:a16="http://schemas.microsoft.com/office/drawing/2014/main" id="{BD353359-204B-DEA7-1F71-DFF790537D22}"/>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57114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Narrow Chevron">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9239485" y="18854"/>
            <a:ext cx="2952515" cy="6858000"/>
          </a:xfrm>
          <a:custGeom>
            <a:avLst/>
            <a:gdLst>
              <a:gd name="connsiteX0" fmla="*/ 0 w 2214386"/>
              <a:gd name="connsiteY0" fmla="*/ 0 h 6858000"/>
              <a:gd name="connsiteX1" fmla="*/ 2214386 w 2214386"/>
              <a:gd name="connsiteY1" fmla="*/ 0 h 6858000"/>
              <a:gd name="connsiteX2" fmla="*/ 2214386 w 2214386"/>
              <a:gd name="connsiteY2" fmla="*/ 6858000 h 6858000"/>
              <a:gd name="connsiteX3" fmla="*/ 0 w 2214386"/>
              <a:gd name="connsiteY3" fmla="*/ 6858000 h 6858000"/>
              <a:gd name="connsiteX4" fmla="*/ 1061832 w 2214386"/>
              <a:gd name="connsiteY4" fmla="*/ 342900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386" h="6858000">
                <a:moveTo>
                  <a:pt x="0" y="0"/>
                </a:moveTo>
                <a:lnTo>
                  <a:pt x="2214386" y="0"/>
                </a:lnTo>
                <a:lnTo>
                  <a:pt x="2214386"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20" name="Content Placeholder 2"/>
          <p:cNvSpPr>
            <a:spLocks noGrp="1"/>
          </p:cNvSpPr>
          <p:nvPr>
            <p:ph idx="1"/>
          </p:nvPr>
        </p:nvSpPr>
        <p:spPr>
          <a:xfrm>
            <a:off x="609600" y="2039937"/>
            <a:ext cx="8315421"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itle 1"/>
          <p:cNvSpPr>
            <a:spLocks noGrp="1"/>
          </p:cNvSpPr>
          <p:nvPr>
            <p:ph type="title" hasCustomPrompt="1"/>
          </p:nvPr>
        </p:nvSpPr>
        <p:spPr>
          <a:xfrm>
            <a:off x="609600" y="794814"/>
            <a:ext cx="8315421" cy="1033987"/>
          </a:xfrm>
        </p:spPr>
        <p:txBody>
          <a:bodyPr>
            <a:noAutofit/>
          </a:bodyPr>
          <a:lstStyle>
            <a:lvl1pPr>
              <a:defRPr/>
            </a:lvl1pPr>
          </a:lstStyle>
          <a:p>
            <a:r>
              <a:rPr lang="en-US" dirty="0"/>
              <a:t>Slide Title</a:t>
            </a:r>
          </a:p>
        </p:txBody>
      </p:sp>
      <p:sp>
        <p:nvSpPr>
          <p:cNvPr id="22" name="Text Placeholder 7"/>
          <p:cNvSpPr>
            <a:spLocks noGrp="1"/>
          </p:cNvSpPr>
          <p:nvPr>
            <p:ph type="body" sz="quarter" idx="13"/>
          </p:nvPr>
        </p:nvSpPr>
        <p:spPr>
          <a:xfrm>
            <a:off x="609600" y="491621"/>
            <a:ext cx="8315421"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2E0DE7ED-0ECF-C347-9618-1B6932AF1300}"/>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9" name="Picture 8">
            <a:extLst>
              <a:ext uri="{FF2B5EF4-FFF2-40B4-BE49-F238E27FC236}">
                <a16:creationId xmlns:a16="http://schemas.microsoft.com/office/drawing/2014/main" id="{A857BDB6-5240-EDE5-1B75-FADB5FD80154}"/>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3099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Red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6373"/>
            <a:ext cx="10972800" cy="1021541"/>
          </a:xfrm>
        </p:spPr>
        <p:txBody>
          <a:bodyPr anchor="ctr"/>
          <a:lstStyle>
            <a:lvl1pPr algn="ctr">
              <a:defRPr sz="8000" b="1" i="1" cap="none">
                <a:solidFill>
                  <a:schemeClr val="bg1"/>
                </a:solidFill>
                <a:latin typeface="Times New Roman" charset="0"/>
                <a:ea typeface="Times New Roman" charset="0"/>
                <a:cs typeface="Times New Roman" charset="0"/>
              </a:defRPr>
            </a:lvl1pPr>
          </a:lstStyle>
          <a:p>
            <a:r>
              <a:rPr lang="en-US" dirty="0"/>
              <a:t>Closing</a:t>
            </a:r>
          </a:p>
        </p:txBody>
      </p:sp>
    </p:spTree>
    <p:extLst>
      <p:ext uri="{BB962C8B-B14F-4D97-AF65-F5344CB8AC3E}">
        <p14:creationId xmlns:p14="http://schemas.microsoft.com/office/powerpoint/2010/main" val="108322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Red ">
    <p:bg>
      <p:bgPr>
        <a:solidFill>
          <a:schemeClr val="bg1"/>
        </a:solidFill>
        <a:effectLst/>
      </p:bgPr>
    </p:bg>
    <p:spTree>
      <p:nvGrpSpPr>
        <p:cNvPr id="1" name=""/>
        <p:cNvGrpSpPr/>
        <p:nvPr/>
      </p:nvGrpSpPr>
      <p:grpSpPr>
        <a:xfrm>
          <a:off x="0" y="0"/>
          <a:ext cx="0" cy="0"/>
          <a:chOff x="0" y="0"/>
          <a:chExt cx="0" cy="0"/>
        </a:xfrm>
      </p:grpSpPr>
      <p:sp>
        <p:nvSpPr>
          <p:cNvPr id="7" name="Freeform 6"/>
          <p:cNvSpPr/>
          <p:nvPr userDrawn="1"/>
        </p:nvSpPr>
        <p:spPr>
          <a:xfrm>
            <a:off x="-1594107" y="0"/>
            <a:ext cx="3560781" cy="6858000"/>
          </a:xfrm>
          <a:custGeom>
            <a:avLst/>
            <a:gdLst>
              <a:gd name="connsiteX0" fmla="*/ 0 w 2670586"/>
              <a:gd name="connsiteY0" fmla="*/ 0 h 6858000"/>
              <a:gd name="connsiteX1" fmla="*/ 263095 w 2670586"/>
              <a:gd name="connsiteY1" fmla="*/ 0 h 6858000"/>
              <a:gd name="connsiteX2" fmla="*/ 273543 w 2670586"/>
              <a:gd name="connsiteY2" fmla="*/ 0 h 6858000"/>
              <a:gd name="connsiteX3" fmla="*/ 537606 w 2670586"/>
              <a:gd name="connsiteY3" fmla="*/ 0 h 6858000"/>
              <a:gd name="connsiteX4" fmla="*/ 1608754 w 2670586"/>
              <a:gd name="connsiteY4" fmla="*/ 0 h 6858000"/>
              <a:gd name="connsiteX5" fmla="*/ 2670586 w 2670586"/>
              <a:gd name="connsiteY5" fmla="*/ 3429001 h 6858000"/>
              <a:gd name="connsiteX6" fmla="*/ 1608754 w 2670586"/>
              <a:gd name="connsiteY6" fmla="*/ 6858000 h 6858000"/>
              <a:gd name="connsiteX7" fmla="*/ 537606 w 2670586"/>
              <a:gd name="connsiteY7" fmla="*/ 6858000 h 6858000"/>
              <a:gd name="connsiteX8" fmla="*/ 273543 w 2670586"/>
              <a:gd name="connsiteY8" fmla="*/ 6858000 h 6858000"/>
              <a:gd name="connsiteX9" fmla="*/ 263095 w 2670586"/>
              <a:gd name="connsiteY9" fmla="*/ 6858000 h 6858000"/>
              <a:gd name="connsiteX10" fmla="*/ 0 w 2670586"/>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586" h="6858000">
                <a:moveTo>
                  <a:pt x="0" y="0"/>
                </a:moveTo>
                <a:lnTo>
                  <a:pt x="263095" y="0"/>
                </a:lnTo>
                <a:lnTo>
                  <a:pt x="273543" y="0"/>
                </a:lnTo>
                <a:lnTo>
                  <a:pt x="537606" y="0"/>
                </a:lnTo>
                <a:lnTo>
                  <a:pt x="1608754" y="0"/>
                </a:lnTo>
                <a:lnTo>
                  <a:pt x="2670586" y="3429001"/>
                </a:lnTo>
                <a:lnTo>
                  <a:pt x="1608754" y="6858000"/>
                </a:lnTo>
                <a:lnTo>
                  <a:pt x="537606" y="6858000"/>
                </a:lnTo>
                <a:lnTo>
                  <a:pt x="273543" y="6858000"/>
                </a:lnTo>
                <a:lnTo>
                  <a:pt x="26309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p>
        </p:txBody>
      </p:sp>
      <p:sp>
        <p:nvSpPr>
          <p:cNvPr id="10" name="Title 1"/>
          <p:cNvSpPr>
            <a:spLocks noGrp="1"/>
          </p:cNvSpPr>
          <p:nvPr>
            <p:ph type="ctrTitle"/>
          </p:nvPr>
        </p:nvSpPr>
        <p:spPr>
          <a:xfrm>
            <a:off x="2709338" y="2798758"/>
            <a:ext cx="8873065" cy="1265244"/>
          </a:xfrm>
        </p:spPr>
        <p:txBody>
          <a:bodyPr anchor="t"/>
          <a:lstStyle>
            <a:lvl1pPr algn="ctr">
              <a:lnSpc>
                <a:spcPct val="90000"/>
              </a:lnSpc>
              <a:defRPr sz="8000" b="1" i="1" cap="none" baseline="0">
                <a:solidFill>
                  <a:schemeClr val="tx2"/>
                </a:solidFill>
                <a:latin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val="8115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Text Placeholder 2"/>
          <p:cNvSpPr>
            <a:spLocks noGrp="1"/>
          </p:cNvSpPr>
          <p:nvPr>
            <p:ph type="body" idx="19"/>
          </p:nvPr>
        </p:nvSpPr>
        <p:spPr>
          <a:xfrm>
            <a:off x="2220833" y="2132474"/>
            <a:ext cx="8878968" cy="1593851"/>
          </a:xfrm>
        </p:spPr>
        <p:txBody>
          <a:bodyPr anchor="t" anchorCtr="0">
            <a:normAutofit/>
          </a:bodyPr>
          <a:lstStyle>
            <a:lvl1pPr marL="0" indent="0">
              <a:buNone/>
              <a:defRPr sz="3200" b="1" i="1">
                <a:solidFill>
                  <a:schemeClr val="tx1"/>
                </a:solidFill>
                <a:latin typeface="Times New Roman" charset="0"/>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6001" y="2132474"/>
            <a:ext cx="736600" cy="1593851"/>
          </a:xfrm>
          <a:prstGeom prst="rect">
            <a:avLst/>
          </a:prstGeom>
        </p:spPr>
      </p:pic>
      <p:sp>
        <p:nvSpPr>
          <p:cNvPr id="15" name="Text Placeholder 41"/>
          <p:cNvSpPr>
            <a:spLocks noGrp="1"/>
          </p:cNvSpPr>
          <p:nvPr>
            <p:ph type="body" sz="quarter" idx="20" hasCustomPrompt="1"/>
          </p:nvPr>
        </p:nvSpPr>
        <p:spPr>
          <a:xfrm>
            <a:off x="2220833" y="3886200"/>
            <a:ext cx="8878968" cy="228600"/>
          </a:xfrm>
        </p:spPr>
        <p:txBody>
          <a:bodyPr>
            <a:noAutofit/>
          </a:bodyPr>
          <a:lstStyle>
            <a:lvl1pPr marL="0" indent="0">
              <a:spcBef>
                <a:spcPts val="0"/>
              </a:spcBef>
              <a:buFont typeface="Arial" charset="0"/>
              <a:buNone/>
              <a:defRPr sz="1100" baseline="0">
                <a:solidFill>
                  <a:srgbClr val="96979B"/>
                </a:solidFill>
              </a:defRPr>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Attribution here</a:t>
            </a:r>
          </a:p>
        </p:txBody>
      </p:sp>
    </p:spTree>
    <p:extLst>
      <p:ext uri="{BB962C8B-B14F-4D97-AF65-F5344CB8AC3E}">
        <p14:creationId xmlns:p14="http://schemas.microsoft.com/office/powerpoint/2010/main" val="173790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0833" y="2335673"/>
            <a:ext cx="8398739"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223" y="2335673"/>
            <a:ext cx="509197" cy="1101797"/>
          </a:xfrm>
          <a:prstGeom prst="rect">
            <a:avLst/>
          </a:prstGeom>
        </p:spPr>
      </p:pic>
      <p:sp>
        <p:nvSpPr>
          <p:cNvPr id="9" name="Text Placeholder 2"/>
          <p:cNvSpPr>
            <a:spLocks noGrp="1"/>
          </p:cNvSpPr>
          <p:nvPr>
            <p:ph type="body" idx="13"/>
          </p:nvPr>
        </p:nvSpPr>
        <p:spPr>
          <a:xfrm>
            <a:off x="2220833" y="762001"/>
            <a:ext cx="8398739" cy="1101797"/>
          </a:xfrm>
        </p:spPr>
        <p:txBody>
          <a:bodyPr anchor="ctr">
            <a:normAutofit/>
          </a:bodyPr>
          <a:lstStyle>
            <a:lvl1pPr marL="0" indent="0">
              <a:buNone/>
              <a:defRPr sz="2400" b="1" i="1">
                <a:solidFill>
                  <a:schemeClr val="tx1"/>
                </a:solidFill>
                <a:latin typeface="Times New Roman"/>
                <a:ea typeface="Times New Roman" charset="0"/>
                <a:cs typeface="Times New Roman"/>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4"/>
          </p:nvPr>
        </p:nvSpPr>
        <p:spPr>
          <a:xfrm>
            <a:off x="2220833" y="4191001"/>
            <a:ext cx="8398739"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223" y="4191001"/>
            <a:ext cx="509197" cy="1101797"/>
          </a:xfrm>
          <a:prstGeom prst="rect">
            <a:avLst/>
          </a:prstGeom>
        </p:spPr>
      </p:pic>
    </p:spTree>
    <p:extLst>
      <p:ext uri="{BB962C8B-B14F-4D97-AF65-F5344CB8AC3E}">
        <p14:creationId xmlns:p14="http://schemas.microsoft.com/office/powerpoint/2010/main" val="258354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4" name="Picture 2" descr="LEED Center - Louisiana Entrepreneurship &amp; Economic Development Center">
            <a:extLst>
              <a:ext uri="{FF2B5EF4-FFF2-40B4-BE49-F238E27FC236}">
                <a16:creationId xmlns:a16="http://schemas.microsoft.com/office/drawing/2014/main" id="{B7E0FDC7-1C8A-A278-4CEE-28A26B2952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87719" y="5826518"/>
            <a:ext cx="996696" cy="99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427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Picture Placeholder 35"/>
          <p:cNvSpPr>
            <a:spLocks noGrp="1"/>
          </p:cNvSpPr>
          <p:nvPr>
            <p:ph type="pic" sz="quarter" idx="17" hasCustomPrompt="1"/>
          </p:nvPr>
        </p:nvSpPr>
        <p:spPr>
          <a:xfrm>
            <a:off x="6" y="0"/>
            <a:ext cx="3795729" cy="6858000"/>
          </a:xfrm>
          <a:custGeom>
            <a:avLst/>
            <a:gdLst>
              <a:gd name="connsiteX0" fmla="*/ 0 w 2846797"/>
              <a:gd name="connsiteY0" fmla="*/ 0 h 6858000"/>
              <a:gd name="connsiteX1" fmla="*/ 449754 w 2846797"/>
              <a:gd name="connsiteY1" fmla="*/ 0 h 6858000"/>
              <a:gd name="connsiteX2" fmla="*/ 713817 w 2846797"/>
              <a:gd name="connsiteY2" fmla="*/ 0 h 6858000"/>
              <a:gd name="connsiteX3" fmla="*/ 1784965 w 2846797"/>
              <a:gd name="connsiteY3" fmla="*/ 0 h 6858000"/>
              <a:gd name="connsiteX4" fmla="*/ 2846797 w 2846797"/>
              <a:gd name="connsiteY4" fmla="*/ 3429001 h 6858000"/>
              <a:gd name="connsiteX5" fmla="*/ 1784965 w 2846797"/>
              <a:gd name="connsiteY5" fmla="*/ 6858000 h 6858000"/>
              <a:gd name="connsiteX6" fmla="*/ 713817 w 2846797"/>
              <a:gd name="connsiteY6" fmla="*/ 6858000 h 6858000"/>
              <a:gd name="connsiteX7" fmla="*/ 449754 w 2846797"/>
              <a:gd name="connsiteY7" fmla="*/ 6858000 h 6858000"/>
              <a:gd name="connsiteX8" fmla="*/ 0 w 284679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797" h="6858000">
                <a:moveTo>
                  <a:pt x="0" y="0"/>
                </a:moveTo>
                <a:lnTo>
                  <a:pt x="449754" y="0"/>
                </a:lnTo>
                <a:lnTo>
                  <a:pt x="713817" y="0"/>
                </a:lnTo>
                <a:lnTo>
                  <a:pt x="1784965" y="0"/>
                </a:lnTo>
                <a:lnTo>
                  <a:pt x="2846797" y="3429001"/>
                </a:lnTo>
                <a:lnTo>
                  <a:pt x="1784965" y="6858000"/>
                </a:lnTo>
                <a:lnTo>
                  <a:pt x="713817" y="6858000"/>
                </a:lnTo>
                <a:lnTo>
                  <a:pt x="449754" y="6858000"/>
                </a:lnTo>
                <a:lnTo>
                  <a:pt x="0" y="6858000"/>
                </a:lnTo>
                <a:close/>
              </a:path>
            </a:pathLst>
          </a:custGeom>
          <a:solidFill>
            <a:schemeClr val="bg1">
              <a:lumMod val="85000"/>
            </a:schemeClr>
          </a:solidFill>
          <a:ln>
            <a:noFill/>
          </a:ln>
        </p:spPr>
        <p:txBody>
          <a:bodyPr wrap="square">
            <a:noAutofit/>
          </a:bodyPr>
          <a:lstStyle>
            <a:lvl1pPr marL="0" indent="0" algn="l">
              <a:buFont typeface="Arial" charset="0"/>
              <a:buNone/>
              <a:defRPr/>
            </a:lvl1pPr>
          </a:lstStyle>
          <a:p>
            <a:r>
              <a:rPr lang="en-US" dirty="0"/>
              <a:t>picture</a:t>
            </a:r>
          </a:p>
        </p:txBody>
      </p:sp>
      <p:sp>
        <p:nvSpPr>
          <p:cNvPr id="14" name="Title 1"/>
          <p:cNvSpPr txBox="1">
            <a:spLocks/>
          </p:cNvSpPr>
          <p:nvPr userDrawn="1"/>
        </p:nvSpPr>
        <p:spPr>
          <a:xfrm>
            <a:off x="4384438" y="1723294"/>
            <a:ext cx="8577585" cy="162209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sz="4400" b="1" i="0" kern="1200" cap="none" spc="100" baseline="0">
                <a:solidFill>
                  <a:schemeClr val="tx1"/>
                </a:solidFill>
                <a:latin typeface="Arial Black"/>
                <a:ea typeface="Arial Black" charset="0"/>
                <a:cs typeface="Arial Black"/>
              </a:defRPr>
            </a:lvl1pPr>
          </a:lstStyle>
          <a:p>
            <a:endParaRPr lang="en-US" sz="4400" dirty="0">
              <a:solidFill>
                <a:srgbClr val="D01D2B"/>
              </a:solidFill>
            </a:endParaRPr>
          </a:p>
        </p:txBody>
      </p:sp>
      <p:sp>
        <p:nvSpPr>
          <p:cNvPr id="15" name="Subtitle 2"/>
          <p:cNvSpPr txBox="1">
            <a:spLocks/>
          </p:cNvSpPr>
          <p:nvPr userDrawn="1"/>
        </p:nvSpPr>
        <p:spPr>
          <a:xfrm>
            <a:off x="4384433" y="3552092"/>
            <a:ext cx="8577584" cy="1338263"/>
          </a:xfrm>
          <a:prstGeom prst="rect">
            <a:avLst/>
          </a:prstGeom>
        </p:spPr>
        <p:txBody>
          <a:bodyPr vert="horz" lIns="0" tIns="0" rIns="0" bIns="0" rtlCol="0">
            <a:normAutofit/>
          </a:bodyPr>
          <a:lstStyle>
            <a:lvl1pPr marL="0" indent="0" algn="l" defTabSz="457200" rtl="0" eaLnBrk="1" latinLnBrk="0" hangingPunct="1">
              <a:lnSpc>
                <a:spcPct val="90000"/>
              </a:lnSpc>
              <a:spcBef>
                <a:spcPts val="1200"/>
              </a:spcBef>
              <a:spcAft>
                <a:spcPts val="0"/>
              </a:spcAft>
              <a:buSzPct val="100000"/>
              <a:buFontTx/>
              <a:buNone/>
              <a:tabLst/>
              <a:defRPr sz="3200" b="0" i="0" kern="1200" cap="none" spc="0" baseline="0">
                <a:solidFill>
                  <a:schemeClr val="tx1"/>
                </a:solidFill>
                <a:latin typeface="Times New Roman"/>
                <a:ea typeface="+mn-ea"/>
                <a:cs typeface="Times New Roman"/>
              </a:defRPr>
            </a:lvl1pPr>
            <a:lvl2pPr marL="457200" indent="0" algn="ctr" defTabSz="457200" rtl="0" eaLnBrk="1" latinLnBrk="0" hangingPunct="1">
              <a:spcBef>
                <a:spcPts val="600"/>
              </a:spcBef>
              <a:buFont typeface="Arial"/>
              <a:buNone/>
              <a:tabLst/>
              <a:defRPr sz="1800" kern="1200">
                <a:solidFill>
                  <a:schemeClr val="tx1">
                    <a:tint val="75000"/>
                  </a:schemeClr>
                </a:solidFill>
                <a:latin typeface="+mn-lt"/>
                <a:ea typeface="+mn-ea"/>
                <a:cs typeface="+mn-cs"/>
              </a:defRPr>
            </a:lvl2pPr>
            <a:lvl3pPr marL="9144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3200" dirty="0"/>
          </a:p>
        </p:txBody>
      </p:sp>
      <p:sp>
        <p:nvSpPr>
          <p:cNvPr id="16" name="Text Placeholder 41"/>
          <p:cNvSpPr>
            <a:spLocks noGrp="1"/>
          </p:cNvSpPr>
          <p:nvPr>
            <p:ph type="body" sz="quarter" idx="19" hasCustomPrompt="1"/>
          </p:nvPr>
        </p:nvSpPr>
        <p:spPr>
          <a:xfrm>
            <a:off x="4384434" y="4878361"/>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8" name="Title 1"/>
          <p:cNvSpPr>
            <a:spLocks noGrp="1"/>
          </p:cNvSpPr>
          <p:nvPr>
            <p:ph type="ctrTitle" hasCustomPrompt="1"/>
          </p:nvPr>
        </p:nvSpPr>
        <p:spPr>
          <a:xfrm>
            <a:off x="4384435" y="1672492"/>
            <a:ext cx="7579541" cy="1622095"/>
          </a:xfrm>
        </p:spPr>
        <p:txBody>
          <a:bodyPr anchor="b"/>
          <a:lstStyle>
            <a:lvl1pPr>
              <a:lnSpc>
                <a:spcPct val="90000"/>
              </a:lnSpc>
              <a:defRPr sz="4400" b="1" i="0" cap="all" baseline="0">
                <a:solidFill>
                  <a:srgbClr val="D01D2B"/>
                </a:solidFill>
                <a:latin typeface="Arial Black"/>
                <a:ea typeface="Arial Black" charset="0"/>
                <a:cs typeface="Arial Black"/>
              </a:defRPr>
            </a:lvl1pPr>
          </a:lstStyle>
          <a:p>
            <a:r>
              <a:rPr lang="en-US" dirty="0"/>
              <a:t>PRESENTATION TITLE TITLE</a:t>
            </a:r>
          </a:p>
        </p:txBody>
      </p:sp>
      <p:sp>
        <p:nvSpPr>
          <p:cNvPr id="19" name="Subtitle 2"/>
          <p:cNvSpPr>
            <a:spLocks noGrp="1"/>
          </p:cNvSpPr>
          <p:nvPr>
            <p:ph type="subTitle" idx="1" hasCustomPrompt="1"/>
          </p:nvPr>
        </p:nvSpPr>
        <p:spPr>
          <a:xfrm>
            <a:off x="4384435" y="3501290"/>
            <a:ext cx="7579541" cy="1155123"/>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20" name="Text Placeholder 41"/>
          <p:cNvSpPr>
            <a:spLocks noGrp="1"/>
          </p:cNvSpPr>
          <p:nvPr>
            <p:ph type="body" sz="quarter" idx="20" hasCustomPrompt="1"/>
          </p:nvPr>
        </p:nvSpPr>
        <p:spPr>
          <a:xfrm>
            <a:off x="4384434" y="5140701"/>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1" hasCustomPrompt="1"/>
          </p:nvPr>
        </p:nvSpPr>
        <p:spPr>
          <a:xfrm>
            <a:off x="4384434" y="5572505"/>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2" hasCustomPrompt="1"/>
          </p:nvPr>
        </p:nvSpPr>
        <p:spPr>
          <a:xfrm>
            <a:off x="4384434" y="5834845"/>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74833535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5" name="Picture 4">
            <a:extLst>
              <a:ext uri="{FF2B5EF4-FFF2-40B4-BE49-F238E27FC236}">
                <a16:creationId xmlns:a16="http://schemas.microsoft.com/office/drawing/2014/main" id="{2DB7051A-D869-1E3F-0261-3C6438F391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4328" y="3627884"/>
            <a:ext cx="8303343" cy="1336440"/>
          </a:xfrm>
          <a:prstGeom prst="rect">
            <a:avLst/>
          </a:prstGeom>
        </p:spPr>
      </p:pic>
    </p:spTree>
    <p:extLst>
      <p:ext uri="{BB962C8B-B14F-4D97-AF65-F5344CB8AC3E}">
        <p14:creationId xmlns:p14="http://schemas.microsoft.com/office/powerpoint/2010/main" val="209629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12" name="Freeform 11"/>
          <p:cNvSpPr/>
          <p:nvPr userDrawn="1"/>
        </p:nvSpPr>
        <p:spPr>
          <a:xfrm>
            <a:off x="8" y="0"/>
            <a:ext cx="1965329" cy="6858000"/>
          </a:xfrm>
          <a:custGeom>
            <a:avLst/>
            <a:gdLst>
              <a:gd name="connsiteX0" fmla="*/ 0 w 1473997"/>
              <a:gd name="connsiteY0" fmla="*/ 0 h 6858000"/>
              <a:gd name="connsiteX1" fmla="*/ 412165 w 1473997"/>
              <a:gd name="connsiteY1" fmla="*/ 0 h 6858000"/>
              <a:gd name="connsiteX2" fmla="*/ 1473997 w 1473997"/>
              <a:gd name="connsiteY2" fmla="*/ 3429001 h 6858000"/>
              <a:gd name="connsiteX3" fmla="*/ 412165 w 1473997"/>
              <a:gd name="connsiteY3" fmla="*/ 6858000 h 6858000"/>
              <a:gd name="connsiteX4" fmla="*/ 0 w 147399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97" h="6858000">
                <a:moveTo>
                  <a:pt x="0" y="0"/>
                </a:moveTo>
                <a:lnTo>
                  <a:pt x="412165" y="0"/>
                </a:lnTo>
                <a:lnTo>
                  <a:pt x="1473997" y="3429001"/>
                </a:lnTo>
                <a:lnTo>
                  <a:pt x="41216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dirty="0"/>
          </a:p>
        </p:txBody>
      </p:sp>
      <p:sp>
        <p:nvSpPr>
          <p:cNvPr id="14" name="Title 1"/>
          <p:cNvSpPr>
            <a:spLocks noGrp="1"/>
          </p:cNvSpPr>
          <p:nvPr>
            <p:ph type="ctrTitle" hasCustomPrompt="1"/>
          </p:nvPr>
        </p:nvSpPr>
        <p:spPr>
          <a:xfrm>
            <a:off x="2722592" y="1723294"/>
            <a:ext cx="9241384" cy="1622095"/>
          </a:xfrm>
        </p:spPr>
        <p:txBody>
          <a:bodyPr anchor="b"/>
          <a:lstStyle>
            <a:lvl1pPr>
              <a:lnSpc>
                <a:spcPct val="90000"/>
              </a:lnSpc>
              <a:defRPr sz="4400" b="1" i="0" cap="all" baseline="0">
                <a:solidFill>
                  <a:schemeClr val="tx1"/>
                </a:solidFill>
                <a:latin typeface="Arial Black"/>
                <a:ea typeface="Arial Black" charset="0"/>
                <a:cs typeface="Arial Black"/>
              </a:defRPr>
            </a:lvl1pPr>
          </a:lstStyle>
          <a:p>
            <a:r>
              <a:rPr lang="en-US" dirty="0"/>
              <a:t>PRESENTATION </a:t>
            </a:r>
            <a:br>
              <a:rPr lang="en-US" dirty="0"/>
            </a:br>
            <a:r>
              <a:rPr lang="en-US" dirty="0"/>
              <a:t>TITLE TITLE</a:t>
            </a:r>
          </a:p>
        </p:txBody>
      </p:sp>
      <p:sp>
        <p:nvSpPr>
          <p:cNvPr id="15" name="Subtitle 2"/>
          <p:cNvSpPr>
            <a:spLocks noGrp="1"/>
          </p:cNvSpPr>
          <p:nvPr>
            <p:ph type="subTitle" idx="1" hasCustomPrompt="1"/>
          </p:nvPr>
        </p:nvSpPr>
        <p:spPr>
          <a:xfrm>
            <a:off x="2722598" y="3552090"/>
            <a:ext cx="9241383" cy="1164795"/>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9" name="Text Placeholder 41"/>
          <p:cNvSpPr>
            <a:spLocks noGrp="1"/>
          </p:cNvSpPr>
          <p:nvPr>
            <p:ph type="body" sz="quarter" idx="21" hasCustomPrompt="1"/>
          </p:nvPr>
        </p:nvSpPr>
        <p:spPr>
          <a:xfrm>
            <a:off x="2722594" y="4878361"/>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0" name="Text Placeholder 41"/>
          <p:cNvSpPr>
            <a:spLocks noGrp="1"/>
          </p:cNvSpPr>
          <p:nvPr>
            <p:ph type="body" sz="quarter" idx="22" hasCustomPrompt="1"/>
          </p:nvPr>
        </p:nvSpPr>
        <p:spPr>
          <a:xfrm>
            <a:off x="2722594" y="5140701"/>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3" hasCustomPrompt="1"/>
          </p:nvPr>
        </p:nvSpPr>
        <p:spPr>
          <a:xfrm>
            <a:off x="2722594" y="5572505"/>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4" hasCustomPrompt="1"/>
          </p:nvPr>
        </p:nvSpPr>
        <p:spPr>
          <a:xfrm>
            <a:off x="2722594" y="5834845"/>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95346007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5"/>
          <p:cNvSpPr>
            <a:spLocks noGrp="1"/>
          </p:cNvSpPr>
          <p:nvPr>
            <p:ph type="pic" sz="quarter" idx="12"/>
          </p:nvPr>
        </p:nvSpPr>
        <p:spPr>
          <a:xfrm>
            <a:off x="0" y="0"/>
            <a:ext cx="12192000" cy="6858000"/>
          </a:xfrm>
          <a:solidFill>
            <a:schemeClr val="bg1">
              <a:lumMod val="85000"/>
            </a:schemeClr>
          </a:solidFill>
        </p:spPr>
        <p:txBody>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6944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hevron">
    <p:spTree>
      <p:nvGrpSpPr>
        <p:cNvPr id="1" name=""/>
        <p:cNvGrpSpPr/>
        <p:nvPr/>
      </p:nvGrpSpPr>
      <p:grpSpPr>
        <a:xfrm>
          <a:off x="0" y="0"/>
          <a:ext cx="0" cy="0"/>
          <a:chOff x="0" y="0"/>
          <a:chExt cx="0" cy="0"/>
        </a:xfrm>
      </p:grpSpPr>
      <p:sp>
        <p:nvSpPr>
          <p:cNvPr id="5" name="Picture Placeholder 5"/>
          <p:cNvSpPr>
            <a:spLocks noGrp="1"/>
          </p:cNvSpPr>
          <p:nvPr>
            <p:ph type="pic" sz="quarter" idx="20"/>
          </p:nvPr>
        </p:nvSpPr>
        <p:spPr>
          <a:xfrm>
            <a:off x="5" y="0"/>
            <a:ext cx="10970319" cy="6858000"/>
          </a:xfrm>
          <a:custGeom>
            <a:avLst/>
            <a:gdLst>
              <a:gd name="connsiteX0" fmla="*/ 0 w 8227739"/>
              <a:gd name="connsiteY0" fmla="*/ 0 h 6858000"/>
              <a:gd name="connsiteX1" fmla="*/ 764166 w 8227739"/>
              <a:gd name="connsiteY1" fmla="*/ 0 h 6858000"/>
              <a:gd name="connsiteX2" fmla="*/ 1589628 w 8227739"/>
              <a:gd name="connsiteY2" fmla="*/ 0 h 6858000"/>
              <a:gd name="connsiteX3" fmla="*/ 1618548 w 8227739"/>
              <a:gd name="connsiteY3" fmla="*/ 0 h 6858000"/>
              <a:gd name="connsiteX4" fmla="*/ 1646238 w 8227739"/>
              <a:gd name="connsiteY4" fmla="*/ 0 h 6858000"/>
              <a:gd name="connsiteX5" fmla="*/ 2660776 w 8227739"/>
              <a:gd name="connsiteY5" fmla="*/ 0 h 6858000"/>
              <a:gd name="connsiteX6" fmla="*/ 2924839 w 8227739"/>
              <a:gd name="connsiteY6" fmla="*/ 0 h 6858000"/>
              <a:gd name="connsiteX7" fmla="*/ 3169920 w 8227739"/>
              <a:gd name="connsiteY7" fmla="*/ 0 h 6858000"/>
              <a:gd name="connsiteX8" fmla="*/ 3934086 w 8227739"/>
              <a:gd name="connsiteY8" fmla="*/ 0 h 6858000"/>
              <a:gd name="connsiteX9" fmla="*/ 3995987 w 8227739"/>
              <a:gd name="connsiteY9" fmla="*/ 0 h 6858000"/>
              <a:gd name="connsiteX10" fmla="*/ 4759548 w 8227739"/>
              <a:gd name="connsiteY10" fmla="*/ 0 h 6858000"/>
              <a:gd name="connsiteX11" fmla="*/ 4788468 w 8227739"/>
              <a:gd name="connsiteY11" fmla="*/ 0 h 6858000"/>
              <a:gd name="connsiteX12" fmla="*/ 4816158 w 8227739"/>
              <a:gd name="connsiteY12" fmla="*/ 0 h 6858000"/>
              <a:gd name="connsiteX13" fmla="*/ 5830696 w 8227739"/>
              <a:gd name="connsiteY13" fmla="*/ 0 h 6858000"/>
              <a:gd name="connsiteX14" fmla="*/ 6094759 w 8227739"/>
              <a:gd name="connsiteY14" fmla="*/ 0 h 6858000"/>
              <a:gd name="connsiteX15" fmla="*/ 7165907 w 8227739"/>
              <a:gd name="connsiteY15" fmla="*/ 0 h 6858000"/>
              <a:gd name="connsiteX16" fmla="*/ 8227739 w 8227739"/>
              <a:gd name="connsiteY16" fmla="*/ 3429001 h 6858000"/>
              <a:gd name="connsiteX17" fmla="*/ 7165907 w 8227739"/>
              <a:gd name="connsiteY17" fmla="*/ 6858000 h 6858000"/>
              <a:gd name="connsiteX18" fmla="*/ 6094759 w 8227739"/>
              <a:gd name="connsiteY18" fmla="*/ 6858000 h 6858000"/>
              <a:gd name="connsiteX19" fmla="*/ 5830696 w 8227739"/>
              <a:gd name="connsiteY19" fmla="*/ 6858000 h 6858000"/>
              <a:gd name="connsiteX20" fmla="*/ 4816158 w 8227739"/>
              <a:gd name="connsiteY20" fmla="*/ 6858000 h 6858000"/>
              <a:gd name="connsiteX21" fmla="*/ 4788468 w 8227739"/>
              <a:gd name="connsiteY21" fmla="*/ 6858000 h 6858000"/>
              <a:gd name="connsiteX22" fmla="*/ 4759548 w 8227739"/>
              <a:gd name="connsiteY22" fmla="*/ 6858000 h 6858000"/>
              <a:gd name="connsiteX23" fmla="*/ 3995987 w 8227739"/>
              <a:gd name="connsiteY23" fmla="*/ 6858000 h 6858000"/>
              <a:gd name="connsiteX24" fmla="*/ 3934086 w 8227739"/>
              <a:gd name="connsiteY24" fmla="*/ 6858000 h 6858000"/>
              <a:gd name="connsiteX25" fmla="*/ 3169920 w 8227739"/>
              <a:gd name="connsiteY25" fmla="*/ 6858000 h 6858000"/>
              <a:gd name="connsiteX26" fmla="*/ 2924839 w 8227739"/>
              <a:gd name="connsiteY26" fmla="*/ 6858000 h 6858000"/>
              <a:gd name="connsiteX27" fmla="*/ 2660776 w 8227739"/>
              <a:gd name="connsiteY27" fmla="*/ 6858000 h 6858000"/>
              <a:gd name="connsiteX28" fmla="*/ 1646238 w 8227739"/>
              <a:gd name="connsiteY28" fmla="*/ 6858000 h 6858000"/>
              <a:gd name="connsiteX29" fmla="*/ 1618548 w 8227739"/>
              <a:gd name="connsiteY29" fmla="*/ 6858000 h 6858000"/>
              <a:gd name="connsiteX30" fmla="*/ 1589628 w 8227739"/>
              <a:gd name="connsiteY30" fmla="*/ 6858000 h 6858000"/>
              <a:gd name="connsiteX31" fmla="*/ 764166 w 8227739"/>
              <a:gd name="connsiteY31" fmla="*/ 6858000 h 6858000"/>
              <a:gd name="connsiteX32" fmla="*/ 0 w 8227739"/>
              <a:gd name="connsiteY3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27739" h="6858000">
                <a:moveTo>
                  <a:pt x="0" y="0"/>
                </a:moveTo>
                <a:lnTo>
                  <a:pt x="764166" y="0"/>
                </a:lnTo>
                <a:lnTo>
                  <a:pt x="1589628" y="0"/>
                </a:lnTo>
                <a:lnTo>
                  <a:pt x="1618548" y="0"/>
                </a:lnTo>
                <a:lnTo>
                  <a:pt x="1646238" y="0"/>
                </a:lnTo>
                <a:lnTo>
                  <a:pt x="2660776" y="0"/>
                </a:lnTo>
                <a:lnTo>
                  <a:pt x="2924839" y="0"/>
                </a:lnTo>
                <a:lnTo>
                  <a:pt x="3169920" y="0"/>
                </a:lnTo>
                <a:lnTo>
                  <a:pt x="3934086" y="0"/>
                </a:lnTo>
                <a:lnTo>
                  <a:pt x="3995987" y="0"/>
                </a:lnTo>
                <a:lnTo>
                  <a:pt x="4759548" y="0"/>
                </a:lnTo>
                <a:lnTo>
                  <a:pt x="4788468" y="0"/>
                </a:lnTo>
                <a:lnTo>
                  <a:pt x="4816158" y="0"/>
                </a:lnTo>
                <a:lnTo>
                  <a:pt x="5830696" y="0"/>
                </a:lnTo>
                <a:lnTo>
                  <a:pt x="6094759" y="0"/>
                </a:lnTo>
                <a:lnTo>
                  <a:pt x="7165907" y="0"/>
                </a:lnTo>
                <a:lnTo>
                  <a:pt x="8227739" y="3429001"/>
                </a:lnTo>
                <a:lnTo>
                  <a:pt x="7165907" y="6858000"/>
                </a:lnTo>
                <a:lnTo>
                  <a:pt x="6094759" y="6858000"/>
                </a:lnTo>
                <a:lnTo>
                  <a:pt x="5830696" y="6858000"/>
                </a:lnTo>
                <a:lnTo>
                  <a:pt x="4816158" y="6858000"/>
                </a:lnTo>
                <a:lnTo>
                  <a:pt x="4788468" y="6858000"/>
                </a:lnTo>
                <a:lnTo>
                  <a:pt x="4759548" y="6858000"/>
                </a:lnTo>
                <a:lnTo>
                  <a:pt x="3995987" y="6858000"/>
                </a:lnTo>
                <a:lnTo>
                  <a:pt x="3934086" y="6858000"/>
                </a:lnTo>
                <a:lnTo>
                  <a:pt x="3169920" y="6858000"/>
                </a:lnTo>
                <a:lnTo>
                  <a:pt x="2924839" y="6858000"/>
                </a:lnTo>
                <a:lnTo>
                  <a:pt x="2660776" y="6858000"/>
                </a:lnTo>
                <a:lnTo>
                  <a:pt x="1646238" y="6858000"/>
                </a:lnTo>
                <a:lnTo>
                  <a:pt x="1618548" y="6858000"/>
                </a:lnTo>
                <a:lnTo>
                  <a:pt x="1589628" y="6858000"/>
                </a:lnTo>
                <a:lnTo>
                  <a:pt x="764166" y="6858000"/>
                </a:lnTo>
                <a:lnTo>
                  <a:pt x="0" y="6858000"/>
                </a:lnTo>
                <a:close/>
              </a:path>
            </a:pathLst>
          </a:custGeom>
          <a:solidFill>
            <a:schemeClr val="bg1">
              <a:lumMod val="85000"/>
            </a:schemeClr>
          </a:solidFill>
        </p:spPr>
        <p:txBody>
          <a:bodyPr wrap="square">
            <a:noAutofit/>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14698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94814"/>
            <a:ext cx="10972800" cy="1033987"/>
          </a:xfrm>
        </p:spPr>
        <p:txBody>
          <a:bodyPr>
            <a:noAutofit/>
          </a:bodyPr>
          <a:lstStyle>
            <a:lvl1pPr>
              <a:defRPr/>
            </a:lvl1pPr>
          </a:lstStyle>
          <a:p>
            <a:r>
              <a:rPr lang="en-US" dirty="0"/>
              <a:t>Slide Title</a:t>
            </a:r>
          </a:p>
        </p:txBody>
      </p:sp>
      <p:sp>
        <p:nvSpPr>
          <p:cNvPr id="3" name="Content Placeholder 2"/>
          <p:cNvSpPr>
            <a:spLocks noGrp="1"/>
          </p:cNvSpPr>
          <p:nvPr>
            <p:ph idx="1"/>
          </p:nvPr>
        </p:nvSpPr>
        <p:spPr>
          <a:xfrm>
            <a:off x="609600" y="2039937"/>
            <a:ext cx="10972800" cy="3941763"/>
          </a:xfrm>
        </p:spPr>
        <p:txBody>
          <a:bodyPr>
            <a:noAutofit/>
          </a:bodyPr>
          <a:lstStyle>
            <a:lvl1pPr marL="228589" indent="-228589">
              <a:spcBef>
                <a:spcPts val="1200"/>
              </a:spcBef>
              <a:defRPr sz="1800"/>
            </a:lvl1pPr>
            <a:lvl2pPr marL="522262" indent="-234939">
              <a:buFont typeface="Arial" charset="0"/>
              <a:buChar char="•"/>
              <a:tabLst/>
              <a:defRPr sz="1600"/>
            </a:lvl2pPr>
            <a:lvl3pPr marL="863557" indent="-234939">
              <a:tabLst/>
              <a:defRPr sz="1600"/>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CC72C201-4822-1D4C-9A8C-61948AB7117D}"/>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8" name="Picture 7">
            <a:extLst>
              <a:ext uri="{FF2B5EF4-FFF2-40B4-BE49-F238E27FC236}">
                <a16:creationId xmlns:a16="http://schemas.microsoft.com/office/drawing/2014/main" id="{78AA0E06-4DB4-5CF0-1DB9-C3A8BD2812E6}"/>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437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94814"/>
            <a:ext cx="10972800" cy="1033987"/>
          </a:xfrm>
        </p:spPr>
        <p:txBody>
          <a:bodyPr/>
          <a:lstStyle>
            <a:lvl1pPr>
              <a:defRPr/>
            </a:lvl1pPr>
          </a:lstStyle>
          <a:p>
            <a:r>
              <a:rPr lang="en-US" dirty="0"/>
              <a:t>Slide Title</a:t>
            </a:r>
          </a:p>
        </p:txBody>
      </p:sp>
      <p:sp>
        <p:nvSpPr>
          <p:cNvPr id="9"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FFD2CF53-67A2-434C-B5EA-61B2A37A87EC}"/>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7" name="Picture 6">
            <a:extLst>
              <a:ext uri="{FF2B5EF4-FFF2-40B4-BE49-F238E27FC236}">
                <a16:creationId xmlns:a16="http://schemas.microsoft.com/office/drawing/2014/main" id="{C33905E3-E5E0-4D92-A21D-3E29CCACAD71}"/>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25731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ntro and 2 Columns">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6" y="2743202"/>
            <a:ext cx="5255260" cy="3238500"/>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4"/>
          </p:nvPr>
        </p:nvSpPr>
        <p:spPr>
          <a:xfrm>
            <a:off x="6339840" y="2743202"/>
            <a:ext cx="5242560" cy="3238500"/>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609600" y="794818"/>
            <a:ext cx="10972800" cy="517519"/>
          </a:xfrm>
        </p:spPr>
        <p:txBody>
          <a:bodyPr/>
          <a:lstStyle>
            <a:lvl1pPr>
              <a:defRPr/>
            </a:lvl1pPr>
          </a:lstStyle>
          <a:p>
            <a:r>
              <a:rPr lang="en-US" dirty="0"/>
              <a:t>Slide Title</a:t>
            </a:r>
          </a:p>
        </p:txBody>
      </p:sp>
      <p:sp>
        <p:nvSpPr>
          <p:cNvPr id="8"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10" name="Content Placeholder 2"/>
          <p:cNvSpPr>
            <a:spLocks noGrp="1"/>
          </p:cNvSpPr>
          <p:nvPr>
            <p:ph idx="15"/>
          </p:nvPr>
        </p:nvSpPr>
        <p:spPr>
          <a:xfrm>
            <a:off x="609600" y="1532469"/>
            <a:ext cx="10972800" cy="1134533"/>
          </a:xfrm>
        </p:spPr>
        <p:txBody>
          <a:bodyPr>
            <a:noAutofit/>
          </a:bodyPr>
          <a:lstStyle>
            <a:lvl1pPr marL="0" indent="0">
              <a:spcBef>
                <a:spcPts val="1200"/>
              </a:spcBef>
              <a:buSzPct val="100000"/>
              <a:buFontTx/>
              <a:buNone/>
              <a:defRPr b="1"/>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p:txBody>
      </p:sp>
      <p:pic>
        <p:nvPicPr>
          <p:cNvPr id="9" name="Picture 8">
            <a:extLst>
              <a:ext uri="{FF2B5EF4-FFF2-40B4-BE49-F238E27FC236}">
                <a16:creationId xmlns:a16="http://schemas.microsoft.com/office/drawing/2014/main" id="{25B573B9-2048-C345-A403-ED042733A6AB}"/>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2" name="Picture 11">
            <a:extLst>
              <a:ext uri="{FF2B5EF4-FFF2-40B4-BE49-F238E27FC236}">
                <a16:creationId xmlns:a16="http://schemas.microsoft.com/office/drawing/2014/main" id="{1B45D753-48BC-E5CD-F2F5-360D7F634885}"/>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2194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07261"/>
            <a:ext cx="10972800" cy="1021541"/>
          </a:xfrm>
          <a:prstGeom prst="rect">
            <a:avLst/>
          </a:prstGeom>
        </p:spPr>
        <p:txBody>
          <a:bodyPr vert="horz" lIns="0" tIns="0" rIns="0" bIns="0" rtlCol="0" anchor="t">
            <a:noAutofit/>
          </a:bodyPr>
          <a:lstStyle/>
          <a:p>
            <a:r>
              <a:rPr lang="en-US" dirty="0"/>
              <a:t>Page Title</a:t>
            </a:r>
          </a:p>
        </p:txBody>
      </p:sp>
      <p:sp>
        <p:nvSpPr>
          <p:cNvPr id="3" name="Text Placeholder 2"/>
          <p:cNvSpPr>
            <a:spLocks noGrp="1"/>
          </p:cNvSpPr>
          <p:nvPr>
            <p:ph type="body" idx="1"/>
          </p:nvPr>
        </p:nvSpPr>
        <p:spPr>
          <a:xfrm>
            <a:off x="609600" y="2039942"/>
            <a:ext cx="10972800" cy="394176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9250500"/>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8" r:id="rId3"/>
    <p:sldLayoutId id="2147483675" r:id="rId4"/>
    <p:sldLayoutId id="2147483694" r:id="rId5"/>
    <p:sldLayoutId id="2147483671" r:id="rId6"/>
    <p:sldLayoutId id="2147483692" r:id="rId7"/>
    <p:sldLayoutId id="2147483693" r:id="rId8"/>
    <p:sldLayoutId id="2147483649" r:id="rId9"/>
    <p:sldLayoutId id="2147483689" r:id="rId10"/>
    <p:sldLayoutId id="2147483690" r:id="rId11"/>
    <p:sldLayoutId id="2147483691" r:id="rId12"/>
    <p:sldLayoutId id="2147483696" r:id="rId13"/>
    <p:sldLayoutId id="2147483676" r:id="rId14"/>
    <p:sldLayoutId id="2147483703" r:id="rId15"/>
    <p:sldLayoutId id="2147483699" r:id="rId16"/>
    <p:sldLayoutId id="2147483700" r:id="rId17"/>
    <p:sldLayoutId id="2147483701" r:id="rId18"/>
    <p:sldLayoutId id="2147483704" r:id="rId19"/>
  </p:sldLayoutIdLst>
  <p:hf hdr="0" ftr="0" dt="0"/>
  <p:txStyles>
    <p:title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p:titleStyle>
    <p:bodyStyle>
      <a:lvl1pPr marL="233351" indent="-233351" algn="l" defTabSz="457178" rtl="0" eaLnBrk="1" latinLnBrk="0" hangingPunct="1">
        <a:spcBef>
          <a:spcPts val="1200"/>
        </a:spcBef>
        <a:spcAft>
          <a:spcPts val="0"/>
        </a:spcAft>
        <a:buSzPct val="100000"/>
        <a:buFontTx/>
        <a:buBlip>
          <a:blip r:embed="rId21"/>
        </a:buBlip>
        <a:tabLst/>
        <a:defRPr sz="1800" kern="1200">
          <a:solidFill>
            <a:schemeClr val="tx1"/>
          </a:solidFill>
          <a:latin typeface="+mn-lt"/>
          <a:ea typeface="+mn-ea"/>
          <a:cs typeface="+mn-cs"/>
        </a:defRPr>
      </a:lvl1pPr>
      <a:lvl2pPr marL="576234" indent="-566710" algn="l" defTabSz="457178" rtl="0" eaLnBrk="1" latinLnBrk="0" hangingPunct="1">
        <a:spcBef>
          <a:spcPts val="600"/>
        </a:spcBef>
        <a:buFont typeface="Arial"/>
        <a:buChar char="–"/>
        <a:tabLst/>
        <a:defRPr sz="1600" kern="1200">
          <a:solidFill>
            <a:schemeClr val="tx1"/>
          </a:solidFill>
          <a:latin typeface="+mn-lt"/>
          <a:ea typeface="+mn-ea"/>
          <a:cs typeface="+mn-cs"/>
        </a:defRPr>
      </a:lvl2pPr>
      <a:lvl3pPr marL="1142942" indent="-228589" algn="l" defTabSz="457178" rtl="0" eaLnBrk="1" latinLnBrk="0" hangingPunct="1">
        <a:spcBef>
          <a:spcPts val="300"/>
        </a:spcBef>
        <a:buFont typeface="Arial"/>
        <a:buChar char="•"/>
        <a:defRPr sz="1400" kern="1200">
          <a:solidFill>
            <a:schemeClr val="tx1"/>
          </a:solidFill>
          <a:latin typeface="+mn-lt"/>
          <a:ea typeface="+mn-ea"/>
          <a:cs typeface="+mn-cs"/>
        </a:defRPr>
      </a:lvl3pPr>
      <a:lvl4pPr marL="1600120" indent="-228589" algn="l" defTabSz="457178" rtl="0" eaLnBrk="1" latinLnBrk="0" hangingPunct="1">
        <a:spcBef>
          <a:spcPts val="300"/>
        </a:spcBef>
        <a:buFont typeface="Arial"/>
        <a:buChar char="–"/>
        <a:defRPr sz="1400" kern="1200">
          <a:solidFill>
            <a:schemeClr val="tx1"/>
          </a:solidFill>
          <a:latin typeface="+mn-lt"/>
          <a:ea typeface="+mn-ea"/>
          <a:cs typeface="+mn-cs"/>
        </a:defRPr>
      </a:lvl4pPr>
      <a:lvl5pPr marL="2057298" indent="-228589" algn="l" defTabSz="457178" rtl="0" eaLnBrk="1" latinLnBrk="0" hangingPunct="1">
        <a:spcBef>
          <a:spcPts val="300"/>
        </a:spcBef>
        <a:buFont typeface="Arial"/>
        <a:buChar char="»"/>
        <a:defRPr sz="14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312" userDrawn="1">
          <p15:clr>
            <a:srgbClr val="F26B43"/>
          </p15:clr>
        </p15:guide>
        <p15:guide id="6" orient="horz" pos="3768" userDrawn="1">
          <p15:clr>
            <a:srgbClr val="F26B43"/>
          </p15:clr>
        </p15:guide>
        <p15:guide id="7" pos="776" userDrawn="1">
          <p15:clr>
            <a:srgbClr val="F26B43"/>
          </p15:clr>
        </p15:guide>
        <p15:guide id="8" pos="6912" userDrawn="1">
          <p15:clr>
            <a:srgbClr val="F26B43"/>
          </p15:clr>
        </p15:guide>
        <p15:guide id="9" orient="horz" pos="447" userDrawn="1">
          <p15:clr>
            <a:srgbClr val="F26B43"/>
          </p15:clr>
        </p15:guide>
        <p15:guide id="10" orient="horz" pos="1152" userDrawn="1">
          <p15:clr>
            <a:srgbClr val="F26B43"/>
          </p15:clr>
        </p15:guide>
        <p15:guide id="11" orient="horz" pos="1411" userDrawn="1">
          <p15:clr>
            <a:srgbClr val="F26B43"/>
          </p15:clr>
        </p15:guide>
        <p15:guide id="12" pos="2025" userDrawn="1">
          <p15:clr>
            <a:srgbClr val="F26B43"/>
          </p15:clr>
        </p15:guide>
        <p15:guide id="13" pos="1480" userDrawn="1">
          <p15:clr>
            <a:srgbClr val="F26B43"/>
          </p15:clr>
        </p15:guide>
        <p15:guide id="14" orient="horz" pos="3147" userDrawn="1">
          <p15:clr>
            <a:srgbClr val="F26B43"/>
          </p15:clr>
        </p15:guide>
        <p15:guide id="15" pos="1324" userDrawn="1">
          <p15:clr>
            <a:srgbClr val="F26B43"/>
          </p15:clr>
        </p15:guide>
        <p15:guide id="16" orient="horz" pos="1803" userDrawn="1">
          <p15:clr>
            <a:srgbClr val="F26B43"/>
          </p15:clr>
        </p15:guide>
        <p15:guide id="17" orient="horz" pos="504" userDrawn="1">
          <p15:clr>
            <a:srgbClr val="F26B43"/>
          </p15:clr>
        </p15:guide>
        <p15:guide id="18" orient="horz" pos="1285" userDrawn="1">
          <p15:clr>
            <a:srgbClr val="F26B43"/>
          </p15:clr>
        </p15:guide>
        <p15:guide id="19" pos="33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108DBFDD-8DAC-F549-A457-85F4EC683EB4}"/>
              </a:ext>
            </a:extLst>
          </p:cNvPr>
          <p:cNvSpPr txBox="1">
            <a:spLocks/>
          </p:cNvSpPr>
          <p:nvPr/>
        </p:nvSpPr>
        <p:spPr>
          <a:xfrm>
            <a:off x="1569720" y="476704"/>
            <a:ext cx="9098280" cy="1495246"/>
          </a:xfrm>
          <a:prstGeom prst="rect">
            <a:avLst/>
          </a:prstGeom>
        </p:spPr>
        <p:txBody>
          <a:bodyPr vert="horz" lIns="0" tIns="0" rIns="0" bIns="0" rtlCol="0" anchor="t">
            <a:noAutofit/>
          </a:bodyPr>
          <a:lstStyle>
            <a:lvl1pPr algn="ctr" defTabSz="457189" rtl="0" eaLnBrk="1" latinLnBrk="0" hangingPunct="1">
              <a:lnSpc>
                <a:spcPct val="80000"/>
              </a:lnSpc>
              <a:spcBef>
                <a:spcPct val="0"/>
              </a:spcBef>
              <a:buNone/>
              <a:defRPr sz="13000" b="1" i="1" kern="1200" cap="none" spc="100" baseline="0">
                <a:solidFill>
                  <a:schemeClr val="bg1"/>
                </a:solidFill>
                <a:latin typeface="Times New Roman" charset="0"/>
                <a:ea typeface="Times New Roman" charset="0"/>
                <a:cs typeface="Times New Roman" charset="0"/>
              </a:defRPr>
            </a:lvl1pPr>
          </a:lstStyle>
          <a:p>
            <a:r>
              <a:rPr lang="en-US" sz="6000" dirty="0">
                <a:solidFill>
                  <a:srgbClr val="C00000"/>
                </a:solidFill>
              </a:rPr>
              <a:t>Accelerate </a:t>
            </a:r>
          </a:p>
          <a:p>
            <a:r>
              <a:rPr lang="en-US" sz="6000" dirty="0">
                <a:solidFill>
                  <a:srgbClr val="C00000"/>
                </a:solidFill>
              </a:rPr>
              <a:t>Women’s Entepreneurship</a:t>
            </a:r>
          </a:p>
        </p:txBody>
      </p:sp>
      <p:pic>
        <p:nvPicPr>
          <p:cNvPr id="1026" name="Picture 2">
            <a:extLst>
              <a:ext uri="{FF2B5EF4-FFF2-40B4-BE49-F238E27FC236}">
                <a16:creationId xmlns:a16="http://schemas.microsoft.com/office/drawing/2014/main" id="{B91EC397-87D0-C526-EC9A-602AE8AA2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66502"/>
            <a:ext cx="12172950" cy="694806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0" y="473042"/>
            <a:ext cx="12172950" cy="1021541"/>
          </a:xfrm>
        </p:spPr>
        <p:txBody>
          <a:bodyPr/>
          <a:lstStyle/>
          <a:p>
            <a:r>
              <a:rPr lang="en-US" sz="7200" dirty="0">
                <a:solidFill>
                  <a:srgbClr val="C00000"/>
                </a:solidFill>
              </a:rPr>
              <a:t>Accelerate </a:t>
            </a:r>
            <a:br>
              <a:rPr lang="en-US" sz="7200" dirty="0">
                <a:solidFill>
                  <a:srgbClr val="C00000"/>
                </a:solidFill>
              </a:rPr>
            </a:br>
            <a:r>
              <a:rPr lang="en-US" sz="7200" dirty="0">
                <a:solidFill>
                  <a:srgbClr val="C00000"/>
                </a:solidFill>
              </a:rPr>
              <a:t>Women’s Entrepreneurship</a:t>
            </a:r>
            <a:br>
              <a:rPr lang="en-US" sz="7200" dirty="0">
                <a:solidFill>
                  <a:srgbClr val="C00000"/>
                </a:solidFill>
              </a:rPr>
            </a:br>
            <a:endParaRPr lang="en-US" sz="7200" dirty="0">
              <a:solidFill>
                <a:srgbClr val="C00000"/>
              </a:solidFill>
            </a:endParaRPr>
          </a:p>
        </p:txBody>
      </p:sp>
      <p:pic>
        <p:nvPicPr>
          <p:cNvPr id="10" name="Picture 9">
            <a:extLst>
              <a:ext uri="{FF2B5EF4-FFF2-40B4-BE49-F238E27FC236}">
                <a16:creationId xmlns:a16="http://schemas.microsoft.com/office/drawing/2014/main" id="{ED27C708-27B1-D945-9286-C4A879FF7C50}"/>
              </a:ext>
            </a:extLst>
          </p:cNvPr>
          <p:cNvPicPr>
            <a:picLocks noChangeAspect="1"/>
          </p:cNvPicPr>
          <p:nvPr/>
        </p:nvPicPr>
        <p:blipFill>
          <a:blip r:embed="rId3"/>
          <a:stretch>
            <a:fillRect/>
          </a:stretch>
        </p:blipFill>
        <p:spPr>
          <a:xfrm>
            <a:off x="2533726" y="4528881"/>
            <a:ext cx="7124547" cy="1913144"/>
          </a:xfrm>
          <a:prstGeom prst="rect">
            <a:avLst/>
          </a:prstGeom>
        </p:spPr>
      </p:pic>
    </p:spTree>
    <p:extLst>
      <p:ext uri="{BB962C8B-B14F-4D97-AF65-F5344CB8AC3E}">
        <p14:creationId xmlns:p14="http://schemas.microsoft.com/office/powerpoint/2010/main" val="55419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5D04E9-D8F6-3EE8-8513-C42E043549EB}"/>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DR. DIONNE DAVIS</a:t>
            </a:r>
          </a:p>
        </p:txBody>
      </p:sp>
      <p:sp>
        <p:nvSpPr>
          <p:cNvPr id="4" name="Title 1">
            <a:extLst>
              <a:ext uri="{FF2B5EF4-FFF2-40B4-BE49-F238E27FC236}">
                <a16:creationId xmlns:a16="http://schemas.microsoft.com/office/drawing/2014/main" id="{29A5DAEA-5ABF-1EF5-C973-2581585AF7B4}"/>
              </a:ext>
            </a:extLst>
          </p:cNvPr>
          <p:cNvSpPr txBox="1">
            <a:spLocks/>
          </p:cNvSpPr>
          <p:nvPr/>
        </p:nvSpPr>
        <p:spPr>
          <a:xfrm>
            <a:off x="4091233" y="2920245"/>
            <a:ext cx="7749735" cy="15684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i="1" kern="1200" cap="none">
                <a:solidFill>
                  <a:schemeClr val="bg1"/>
                </a:solidFill>
                <a:latin typeface="Times New Roman" charset="0"/>
                <a:ea typeface="Times New Roman" charset="0"/>
                <a:cs typeface="Times New Roman" charset="0"/>
              </a:defRPr>
            </a:lvl1pPr>
          </a:lstStyle>
          <a:p>
            <a:r>
              <a:rPr lang="en-US" sz="5400" dirty="0">
                <a:solidFill>
                  <a:srgbClr val="C00000"/>
                </a:solidFill>
                <a:latin typeface="Times New Roman" panose="02020603050405020304" pitchFamily="18" charset="0"/>
                <a:cs typeface="Times New Roman" panose="02020603050405020304" pitchFamily="18" charset="0"/>
              </a:rPr>
              <a:t>REMEMBER ME?</a:t>
            </a: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2" name="Picture 2" descr="Dione Davis, PhD">
            <a:extLst>
              <a:ext uri="{FF2B5EF4-FFF2-40B4-BE49-F238E27FC236}">
                <a16:creationId xmlns:a16="http://schemas.microsoft.com/office/drawing/2014/main" id="{63CE08E1-1257-2AAA-7C35-1F0350EFF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4" y="1620048"/>
            <a:ext cx="4150966" cy="415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295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5D04E9-D8F6-3EE8-8513-C42E043549EB}"/>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DR. DIONNE DAVIS</a:t>
            </a:r>
          </a:p>
        </p:txBody>
      </p:sp>
      <p:sp>
        <p:nvSpPr>
          <p:cNvPr id="4" name="Title 1">
            <a:extLst>
              <a:ext uri="{FF2B5EF4-FFF2-40B4-BE49-F238E27FC236}">
                <a16:creationId xmlns:a16="http://schemas.microsoft.com/office/drawing/2014/main" id="{29A5DAEA-5ABF-1EF5-C973-2581585AF7B4}"/>
              </a:ext>
            </a:extLst>
          </p:cNvPr>
          <p:cNvSpPr txBox="1">
            <a:spLocks/>
          </p:cNvSpPr>
          <p:nvPr/>
        </p:nvSpPr>
        <p:spPr>
          <a:xfrm>
            <a:off x="4774360" y="2920245"/>
            <a:ext cx="6734468" cy="15684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i="1" kern="1200" cap="none">
                <a:solidFill>
                  <a:schemeClr val="bg1"/>
                </a:solidFill>
                <a:latin typeface="Times New Roman" charset="0"/>
                <a:ea typeface="Times New Roman" charset="0"/>
                <a:cs typeface="Times New Roman" charset="0"/>
              </a:defRPr>
            </a:lvl1pPr>
          </a:lstStyle>
          <a:p>
            <a:r>
              <a:rPr lang="en-US" sz="4000" dirty="0">
                <a:solidFill>
                  <a:srgbClr val="C00000"/>
                </a:solidFill>
                <a:latin typeface="Times New Roman" panose="02020603050405020304" pitchFamily="18" charset="0"/>
                <a:cs typeface="Times New Roman" panose="02020603050405020304" pitchFamily="18" charset="0"/>
              </a:rPr>
              <a:t>“You have to know your number…that is, what is your business worth? </a:t>
            </a:r>
          </a:p>
          <a:p>
            <a:endParaRPr lang="en-US" sz="4000" dirty="0">
              <a:solidFill>
                <a:srgbClr val="C00000"/>
              </a:solidFill>
              <a:latin typeface="Times New Roman" panose="02020603050405020304" pitchFamily="18" charset="0"/>
              <a:cs typeface="Times New Roman" panose="02020603050405020304" pitchFamily="18" charset="0"/>
            </a:endParaRPr>
          </a:p>
          <a:p>
            <a:r>
              <a:rPr lang="en-US" sz="4000" dirty="0">
                <a:solidFill>
                  <a:srgbClr val="C00000"/>
                </a:solidFill>
                <a:latin typeface="Times New Roman" panose="02020603050405020304" pitchFamily="18" charset="0"/>
                <a:cs typeface="Times New Roman" panose="02020603050405020304" pitchFamily="18" charset="0"/>
              </a:rPr>
              <a:t>If someone offered to purchase your business, what would you sell it to them for?”</a:t>
            </a:r>
          </a:p>
        </p:txBody>
      </p:sp>
      <p:pic>
        <p:nvPicPr>
          <p:cNvPr id="2" name="Picture 2" descr="Dione Davis, PhD">
            <a:extLst>
              <a:ext uri="{FF2B5EF4-FFF2-40B4-BE49-F238E27FC236}">
                <a16:creationId xmlns:a16="http://schemas.microsoft.com/office/drawing/2014/main" id="{63CE08E1-1257-2AAA-7C35-1F0350EFF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4" y="1620048"/>
            <a:ext cx="4150966" cy="415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913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BFE14-B313-975A-C8A3-1ED3905B35D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6FE9D7B-08E7-FF48-429C-2F53085DAFCA}"/>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DR. DIONNE DAVIS</a:t>
            </a:r>
          </a:p>
        </p:txBody>
      </p:sp>
      <p:sp>
        <p:nvSpPr>
          <p:cNvPr id="4" name="Title 1">
            <a:extLst>
              <a:ext uri="{FF2B5EF4-FFF2-40B4-BE49-F238E27FC236}">
                <a16:creationId xmlns:a16="http://schemas.microsoft.com/office/drawing/2014/main" id="{17F20199-45A9-7B86-8912-2416F234D31B}"/>
              </a:ext>
            </a:extLst>
          </p:cNvPr>
          <p:cNvSpPr txBox="1">
            <a:spLocks/>
          </p:cNvSpPr>
          <p:nvPr/>
        </p:nvSpPr>
        <p:spPr>
          <a:xfrm>
            <a:off x="4774360" y="2920245"/>
            <a:ext cx="6734468" cy="15684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i="1" kern="1200" cap="none">
                <a:solidFill>
                  <a:schemeClr val="bg1"/>
                </a:solidFill>
                <a:latin typeface="Times New Roman" charset="0"/>
                <a:ea typeface="Times New Roman" charset="0"/>
                <a:cs typeface="Times New Roman" charset="0"/>
              </a:defRPr>
            </a:lvl1pPr>
          </a:lstStyle>
          <a:p>
            <a:r>
              <a:rPr lang="en-US" sz="4000" dirty="0">
                <a:solidFill>
                  <a:srgbClr val="C00000"/>
                </a:solidFill>
                <a:latin typeface="Times New Roman" panose="02020603050405020304" pitchFamily="18" charset="0"/>
                <a:cs typeface="Times New Roman" panose="02020603050405020304" pitchFamily="18" charset="0"/>
              </a:rPr>
              <a:t>“You have to know your number…that is, what is your business worth? </a:t>
            </a:r>
          </a:p>
          <a:p>
            <a:endParaRPr lang="en-US" sz="4000" dirty="0">
              <a:solidFill>
                <a:srgbClr val="C00000"/>
              </a:solidFill>
              <a:latin typeface="Times New Roman" panose="02020603050405020304" pitchFamily="18" charset="0"/>
              <a:cs typeface="Times New Roman" panose="02020603050405020304" pitchFamily="18" charset="0"/>
            </a:endParaRPr>
          </a:p>
          <a:p>
            <a:r>
              <a:rPr lang="en-US" sz="4000" dirty="0">
                <a:solidFill>
                  <a:srgbClr val="008000"/>
                </a:solidFill>
                <a:latin typeface="Times New Roman" panose="02020603050405020304" pitchFamily="18" charset="0"/>
                <a:cs typeface="Times New Roman" panose="02020603050405020304" pitchFamily="18" charset="0"/>
              </a:rPr>
              <a:t>Knowing what your business is worth begins with knowing what the numbers are telling you.</a:t>
            </a:r>
          </a:p>
        </p:txBody>
      </p:sp>
      <p:pic>
        <p:nvPicPr>
          <p:cNvPr id="2" name="Picture 2" descr="Dione Davis, PhD">
            <a:extLst>
              <a:ext uri="{FF2B5EF4-FFF2-40B4-BE49-F238E27FC236}">
                <a16:creationId xmlns:a16="http://schemas.microsoft.com/office/drawing/2014/main" id="{F08CFB5B-45BD-B7C3-A3AB-82743DA0C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4" y="1620048"/>
            <a:ext cx="4150966" cy="415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4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19" name="TextBox 18"/>
          <p:cNvSpPr txBox="1"/>
          <p:nvPr/>
        </p:nvSpPr>
        <p:spPr>
          <a:xfrm>
            <a:off x="3416302" y="2755900"/>
            <a:ext cx="7048500" cy="1938992"/>
          </a:xfrm>
          <a:prstGeom prst="rect">
            <a:avLst/>
          </a:prstGeom>
          <a:noFill/>
        </p:spPr>
        <p:txBody>
          <a:bodyPr wrap="square" rtlCol="0">
            <a:spAutoFit/>
          </a:bodyPr>
          <a:lstStyle/>
          <a:p>
            <a:r>
              <a:rPr lang="en-US" sz="2400" b="1" i="1" dirty="0">
                <a:solidFill>
                  <a:srgbClr val="CC3333"/>
                </a:solidFill>
              </a:rPr>
              <a:t>What is your mission?</a:t>
            </a:r>
          </a:p>
          <a:p>
            <a:r>
              <a:rPr lang="en-US" sz="2400" b="1" i="1" dirty="0">
                <a:solidFill>
                  <a:srgbClr val="CC3333"/>
                </a:solidFill>
              </a:rPr>
              <a:t>What is your purpose?</a:t>
            </a:r>
          </a:p>
          <a:p>
            <a:r>
              <a:rPr lang="en-US" sz="2400" b="1" i="1" dirty="0">
                <a:solidFill>
                  <a:srgbClr val="CC3333"/>
                </a:solidFill>
              </a:rPr>
              <a:t>What problem are you trying to solve?</a:t>
            </a:r>
          </a:p>
          <a:p>
            <a:r>
              <a:rPr lang="en-US" sz="2400" b="1" i="1" dirty="0">
                <a:solidFill>
                  <a:srgbClr val="CC3333"/>
                </a:solidFill>
              </a:rPr>
              <a:t>What opportunity are you working to fill?</a:t>
            </a:r>
          </a:p>
          <a:p>
            <a:r>
              <a:rPr lang="en-US" sz="2400" b="1" i="1" dirty="0">
                <a:solidFill>
                  <a:srgbClr val="CC3333"/>
                </a:solidFill>
              </a:rPr>
              <a:t>What are you trying to accomplish?</a:t>
            </a:r>
            <a:endParaRPr lang="en-US" sz="2400" i="1" dirty="0">
              <a:solidFill>
                <a:srgbClr val="CC3333"/>
              </a:solidFill>
            </a:endParaRPr>
          </a:p>
        </p:txBody>
      </p:sp>
      <p:sp>
        <p:nvSpPr>
          <p:cNvPr id="8" name="Title 6">
            <a:extLst>
              <a:ext uri="{FF2B5EF4-FFF2-40B4-BE49-F238E27FC236}">
                <a16:creationId xmlns:a16="http://schemas.microsoft.com/office/drawing/2014/main" id="{CEE871E2-4B26-52C6-DB0C-AFEF2A6DCF1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B30F0393-FD11-8ED6-7C70-1EF88BC1643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714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0" name="Title 6">
            <a:extLst>
              <a:ext uri="{FF2B5EF4-FFF2-40B4-BE49-F238E27FC236}">
                <a16:creationId xmlns:a16="http://schemas.microsoft.com/office/drawing/2014/main" id="{DDDE3910-1199-55DB-B63E-4C629D4A351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4A1569B4-06FB-7E90-463A-F164D37F3D8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28137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654801" y="2654214"/>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5998166" y="48006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3928066" y="37084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810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892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6508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6">
            <a:extLst>
              <a:ext uri="{FF2B5EF4-FFF2-40B4-BE49-F238E27FC236}">
                <a16:creationId xmlns:a16="http://schemas.microsoft.com/office/drawing/2014/main" id="{0F07A3E0-420F-9326-4EFF-B3411C8B6FD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CAC89C5-4906-D3DC-F748-2B417805D9B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17802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We have been building our business for 3-4 years.</a:t>
            </a:r>
          </a:p>
          <a:p>
            <a:r>
              <a:rPr lang="en-US" sz="2600" dirty="0">
                <a:solidFill>
                  <a:srgbClr val="C00000"/>
                </a:solidFill>
              </a:rPr>
              <a:t>Revenue has been growing. We are not yet profitable, but we have a plan to become profitable within 2-3 years.</a:t>
            </a:r>
          </a:p>
          <a:p>
            <a:r>
              <a:rPr lang="en-US" sz="2600" dirty="0">
                <a:solidFill>
                  <a:srgbClr val="C00000"/>
                </a:solidFill>
              </a:rPr>
              <a:t>In order to become profitable, we think we need to grow and scale… …and we need $100,000 to grow and scale.</a:t>
            </a:r>
            <a:br>
              <a:rPr lang="en-US" sz="2600" dirty="0">
                <a:solidFill>
                  <a:srgbClr val="C00000"/>
                </a:solidFill>
              </a:rPr>
            </a:br>
            <a:endParaRPr lang="en-US" sz="2600" dirty="0">
              <a:solidFill>
                <a:srgbClr val="C0000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7668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0" dur="500"/>
                                        <p:tgtEl>
                                          <p:spTgt spid="9">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We have been building our business for 3-4 years.</a:t>
            </a:r>
          </a:p>
          <a:p>
            <a:r>
              <a:rPr lang="en-US" sz="2600" dirty="0">
                <a:solidFill>
                  <a:srgbClr val="C00000"/>
                </a:solidFill>
              </a:rPr>
              <a:t>Revenue has been growing. We are not yet profitable, but we have a plan to become profitable within 2-3 years.</a:t>
            </a:r>
          </a:p>
          <a:p>
            <a:r>
              <a:rPr lang="en-US" sz="2600" dirty="0">
                <a:solidFill>
                  <a:srgbClr val="C00000"/>
                </a:solidFill>
              </a:rPr>
              <a:t>In order to become profitable, we think we need to grow and scale… …and we need $100,000 to grow and scale.</a:t>
            </a:r>
            <a:br>
              <a:rPr lang="en-US" sz="2600" dirty="0">
                <a:solidFill>
                  <a:srgbClr val="C00000"/>
                </a:solidFill>
              </a:rPr>
            </a:br>
            <a:endParaRPr lang="en-US" sz="2600" dirty="0">
              <a:solidFill>
                <a:srgbClr val="C00000"/>
              </a:solidFill>
            </a:endParaRPr>
          </a:p>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And should we do it?</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57615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t>
            </a:r>
          </a:p>
          <a:p>
            <a:pPr lvl="1">
              <a:buFont typeface="Wingdings" panose="05000000000000000000" pitchFamily="2" charset="2"/>
              <a:buChar char="Ø"/>
            </a:pPr>
            <a:endParaRPr lang="en-US" sz="2400" b="1" dirty="0">
              <a:solidFill>
                <a:schemeClr val="accent2">
                  <a:lumMod val="75000"/>
                </a:schemeClr>
              </a:solidFill>
            </a:endParaRPr>
          </a:p>
          <a:p>
            <a:pPr lvl="1">
              <a:buFont typeface="Wingdings" panose="05000000000000000000" pitchFamily="2" charset="2"/>
              <a:buChar char="Ø"/>
            </a:pPr>
            <a:r>
              <a:rPr lang="en-US" sz="2400" b="1" dirty="0">
                <a:solidFill>
                  <a:srgbClr val="1702B0"/>
                </a:solidFill>
              </a:rPr>
              <a:t>It means the investor will give you $100,00 cash today.</a:t>
            </a:r>
          </a:p>
          <a:p>
            <a:pPr lvl="1">
              <a:buFont typeface="Wingdings" panose="05000000000000000000" pitchFamily="2" charset="2"/>
              <a:buChar char="Ø"/>
            </a:pPr>
            <a:r>
              <a:rPr lang="en-US" sz="2400" b="1" dirty="0">
                <a:solidFill>
                  <a:srgbClr val="1702B0"/>
                </a:solidFill>
              </a:rPr>
              <a:t>You give the investor ownership of 25% of the cash flows.</a:t>
            </a:r>
          </a:p>
          <a:p>
            <a:pPr lvl="1">
              <a:buFont typeface="Wingdings" panose="05000000000000000000" pitchFamily="2" charset="2"/>
              <a:buChar char="Ø"/>
            </a:pPr>
            <a:r>
              <a:rPr lang="en-US" sz="2400" b="1" dirty="0">
                <a:solidFill>
                  <a:srgbClr val="1702B0"/>
                </a:solidFill>
              </a:rPr>
              <a:t>You give the investor 25% of the voting rights and control.</a:t>
            </a:r>
          </a:p>
          <a:p>
            <a:pPr lvl="1">
              <a:buFont typeface="Wingdings" panose="05000000000000000000" pitchFamily="2" charset="2"/>
              <a:buChar char="Ø"/>
            </a:pPr>
            <a:r>
              <a:rPr lang="en-US" sz="2400" b="1" dirty="0">
                <a:solidFill>
                  <a:srgbClr val="1702B0"/>
                </a:solidFill>
              </a:rPr>
              <a:t>You give the investor 25% of any proceeds if you sell the company.</a:t>
            </a:r>
          </a:p>
          <a:p>
            <a:pPr lvl="1">
              <a:buFont typeface="Wingdings" panose="05000000000000000000" pitchFamily="2" charset="2"/>
              <a:buChar char="Ø"/>
            </a:pPr>
            <a:endParaRPr lang="en-US" sz="2400" b="1" dirty="0">
              <a:solidFill>
                <a:srgbClr val="1702B0"/>
              </a:solidFill>
            </a:endParaRPr>
          </a:p>
          <a:p>
            <a:pPr lvl="1">
              <a:buFont typeface="Wingdings" panose="05000000000000000000" pitchFamily="2" charset="2"/>
              <a:buChar char="Ø"/>
            </a:pPr>
            <a:r>
              <a:rPr lang="en-US" sz="2400" b="1" dirty="0">
                <a:solidFill>
                  <a:srgbClr val="C00000"/>
                </a:solidFill>
              </a:rPr>
              <a:t>PROBABLY – Because all of the above is negotiable and flexible.</a:t>
            </a:r>
            <a:br>
              <a:rPr lang="en-US" sz="2400" b="1" dirty="0">
                <a:solidFill>
                  <a:srgbClr val="1702B0"/>
                </a:solidFill>
              </a:rPr>
            </a:br>
            <a:endParaRPr lang="en-US" sz="2400" b="1" dirty="0">
              <a:solidFill>
                <a:srgbClr val="1702B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8327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8" end="8"/>
                                            </p:txEl>
                                          </p:spTgt>
                                        </p:tgtEl>
                                        <p:attrNameLst>
                                          <p:attrName>style.visibility</p:attrName>
                                        </p:attrNameLst>
                                      </p:cBhvr>
                                      <p:to>
                                        <p:strVal val="visible"/>
                                      </p:to>
                                    </p:set>
                                    <p:animEffect transition="in" filter="randombar(horizontal)">
                                      <p:cBhvr>
                                        <p:cTn id="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2999" y="1325880"/>
            <a:ext cx="10395065"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t>
            </a:r>
          </a:p>
          <a:p>
            <a:pPr lvl="1">
              <a:buFont typeface="Wingdings" panose="05000000000000000000" pitchFamily="2" charset="2"/>
              <a:buChar char="Ø"/>
            </a:pPr>
            <a:endParaRPr lang="en-US" sz="2400" b="1" dirty="0">
              <a:solidFill>
                <a:schemeClr val="accent2">
                  <a:lumMod val="75000"/>
                </a:schemeClr>
              </a:solidFill>
            </a:endParaRPr>
          </a:p>
          <a:p>
            <a:pPr lvl="1">
              <a:buFont typeface="Wingdings" panose="05000000000000000000" pitchFamily="2" charset="2"/>
              <a:buChar char="Ø"/>
            </a:pPr>
            <a:r>
              <a:rPr lang="en-US" sz="2400" dirty="0">
                <a:solidFill>
                  <a:srgbClr val="C00000"/>
                </a:solidFill>
              </a:rPr>
              <a:t>Everything is negotiable and flexible.</a:t>
            </a:r>
          </a:p>
          <a:p>
            <a:pPr lvl="1">
              <a:buFont typeface="Wingdings" panose="05000000000000000000" pitchFamily="2" charset="2"/>
              <a:buChar char="Ø"/>
            </a:pPr>
            <a:r>
              <a:rPr lang="en-US" sz="2400" dirty="0">
                <a:solidFill>
                  <a:srgbClr val="C00000"/>
                </a:solidFill>
              </a:rPr>
              <a:t>They might not give you $100,000 in cash today…</a:t>
            </a:r>
          </a:p>
          <a:p>
            <a:pPr lvl="2">
              <a:buFont typeface="Wingdings" panose="05000000000000000000" pitchFamily="2" charset="2"/>
              <a:buChar char="Ø"/>
            </a:pPr>
            <a:r>
              <a:rPr lang="en-US" sz="2400" dirty="0">
                <a:solidFill>
                  <a:srgbClr val="C00000"/>
                </a:solidFill>
              </a:rPr>
              <a:t>They may give you $30,000 in cash today with an agreement to give you the other $70,000 when you meet certain milestones.</a:t>
            </a:r>
          </a:p>
          <a:p>
            <a:pPr lvl="2">
              <a:buFont typeface="Wingdings" panose="05000000000000000000" pitchFamily="2" charset="2"/>
              <a:buChar char="Ø"/>
            </a:pPr>
            <a:r>
              <a:rPr lang="en-US" sz="2400" dirty="0">
                <a:solidFill>
                  <a:srgbClr val="C00000"/>
                </a:solidFill>
              </a:rPr>
              <a:t>They may give you $50,000 in cash today with the promise to give you $50,000 worth of in-kind material or supply investments over time.</a:t>
            </a:r>
          </a:p>
          <a:p>
            <a:pPr lvl="2">
              <a:buFont typeface="Wingdings" panose="05000000000000000000" pitchFamily="2" charset="2"/>
              <a:buChar char="Ø"/>
            </a:pPr>
            <a:r>
              <a:rPr lang="en-US" sz="2400" dirty="0">
                <a:solidFill>
                  <a:srgbClr val="C00000"/>
                </a:solidFill>
              </a:rPr>
              <a:t>They may give you $150,000 today with preferred rights to your first $50,000 in profits (to become a net $100,000 investment).</a:t>
            </a:r>
            <a:endParaRPr lang="en-US" sz="2200" b="1" dirty="0">
              <a:solidFill>
                <a:srgbClr val="1702B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39993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
        <p:nvSpPr>
          <p:cNvPr id="4" name="Title 5">
            <a:extLst>
              <a:ext uri="{FF2B5EF4-FFF2-40B4-BE49-F238E27FC236}">
                <a16:creationId xmlns:a16="http://schemas.microsoft.com/office/drawing/2014/main" id="{492408F2-0887-588C-3B97-59554C4216B3}"/>
              </a:ext>
            </a:extLst>
          </p:cNvPr>
          <p:cNvSpPr txBox="1">
            <a:spLocks/>
          </p:cNvSpPr>
          <p:nvPr/>
        </p:nvSpPr>
        <p:spPr>
          <a:xfrm>
            <a:off x="632604" y="390284"/>
            <a:ext cx="10926792" cy="6057650"/>
          </a:xfrm>
          <a:prstGeom prst="rect">
            <a:avLst/>
          </a:prstGeom>
          <a:solidFill>
            <a:schemeClr val="bg1"/>
          </a:solidFill>
          <a:ln w="95250">
            <a:solidFill>
              <a:schemeClr val="tx1"/>
            </a:solidFill>
          </a:ln>
        </p:spPr>
        <p:txBody>
          <a:bodyPr vert="horz" lIns="0" tIns="0" rIns="0" bIns="0" rtlCol="0" anchor="t">
            <a:noAutofit/>
          </a:bodyPr>
          <a:lstStyle>
            <a:lvl1pPr algn="ctr" defTabSz="457178" rtl="0" eaLnBrk="1" latinLnBrk="0" hangingPunct="1">
              <a:lnSpc>
                <a:spcPct val="80000"/>
              </a:lnSpc>
              <a:spcBef>
                <a:spcPct val="0"/>
              </a:spcBef>
              <a:buNone/>
              <a:defRPr sz="4800" b="1" i="1" kern="1200" cap="none" spc="100" baseline="0">
                <a:solidFill>
                  <a:schemeClr val="bg1"/>
                </a:solidFill>
                <a:latin typeface="Times New Roman" charset="0"/>
                <a:ea typeface="Times New Roman" charset="0"/>
                <a:cs typeface="Times New Roman" charset="0"/>
              </a:defRPr>
            </a:lvl1pPr>
          </a:lstStyle>
          <a:p>
            <a:br>
              <a:rPr lang="en-US" sz="6000" dirty="0">
                <a:solidFill>
                  <a:srgbClr val="C00000"/>
                </a:solidFill>
              </a:rPr>
            </a:br>
            <a:r>
              <a:rPr lang="en-US" sz="6000" dirty="0">
                <a:solidFill>
                  <a:srgbClr val="C00000"/>
                </a:solidFill>
              </a:rPr>
              <a:t>What You Need to Know</a:t>
            </a:r>
            <a:br>
              <a:rPr lang="en-US" sz="6000" dirty="0">
                <a:solidFill>
                  <a:srgbClr val="C00000"/>
                </a:solidFill>
              </a:rPr>
            </a:br>
            <a:r>
              <a:rPr lang="en-US" sz="6000" dirty="0">
                <a:solidFill>
                  <a:srgbClr val="C00000"/>
                </a:solidFill>
              </a:rPr>
              <a:t> About the Numbers</a:t>
            </a:r>
            <a:br>
              <a:rPr lang="en-US" sz="4400" dirty="0">
                <a:solidFill>
                  <a:srgbClr val="C00000"/>
                </a:solidFill>
              </a:rPr>
            </a:br>
            <a:br>
              <a:rPr lang="en-US" sz="2800" dirty="0">
                <a:solidFill>
                  <a:srgbClr val="C00000"/>
                </a:solidFill>
              </a:rPr>
            </a:br>
            <a:r>
              <a:rPr lang="en-US" sz="4400" dirty="0">
                <a:solidFill>
                  <a:schemeClr val="tx1"/>
                </a:solidFill>
              </a:rPr>
              <a:t>Fi</a:t>
            </a:r>
            <a:r>
              <a:rPr lang="en-US" sz="4400" dirty="0">
                <a:solidFill>
                  <a:schemeClr val="tx1">
                    <a:lumMod val="50000"/>
                  </a:schemeClr>
                </a:solidFill>
              </a:rPr>
              <a:t>nance </a:t>
            </a:r>
            <a:r>
              <a:rPr lang="en-US" sz="4400" strike="sngStrike" dirty="0">
                <a:solidFill>
                  <a:schemeClr val="tx1">
                    <a:lumMod val="50000"/>
                  </a:schemeClr>
                </a:solidFill>
              </a:rPr>
              <a:t>&amp; Accounting</a:t>
            </a:r>
            <a:br>
              <a:rPr lang="en-US" sz="4400" dirty="0">
                <a:solidFill>
                  <a:schemeClr val="tx1">
                    <a:lumMod val="50000"/>
                  </a:schemeClr>
                </a:solidFill>
              </a:rPr>
            </a:br>
            <a:endParaRPr lang="en-US" sz="3000" dirty="0">
              <a:solidFill>
                <a:schemeClr val="tx1">
                  <a:lumMod val="50000"/>
                </a:schemeClr>
              </a:solidFill>
            </a:endParaRPr>
          </a:p>
          <a:p>
            <a:br>
              <a:rPr lang="en-US" sz="3000" dirty="0">
                <a:solidFill>
                  <a:srgbClr val="C00000"/>
                </a:solidFill>
              </a:rPr>
            </a:br>
            <a:r>
              <a:rPr lang="en-US" sz="3600" dirty="0">
                <a:solidFill>
                  <a:srgbClr val="C00000"/>
                </a:solidFill>
              </a:rPr>
              <a:t>May 27, 2025</a:t>
            </a:r>
            <a:br>
              <a:rPr lang="en-US" sz="3600" dirty="0">
                <a:solidFill>
                  <a:srgbClr val="C00000"/>
                </a:solidFill>
              </a:rPr>
            </a:br>
            <a:br>
              <a:rPr lang="en-US" sz="3600" dirty="0">
                <a:solidFill>
                  <a:srgbClr val="C00000"/>
                </a:solidFill>
              </a:rPr>
            </a:br>
            <a:r>
              <a:rPr lang="en-US" sz="3600" dirty="0">
                <a:solidFill>
                  <a:srgbClr val="C00000"/>
                </a:solidFill>
              </a:rPr>
              <a:t>Dr. Brian Bolton</a:t>
            </a:r>
          </a:p>
          <a:p>
            <a:r>
              <a:rPr lang="en-US" sz="3600" dirty="0">
                <a:solidFill>
                  <a:srgbClr val="C00000"/>
                </a:solidFill>
              </a:rPr>
              <a:t>Professor of Finance</a:t>
            </a:r>
          </a:p>
        </p:txBody>
      </p:sp>
    </p:spTree>
    <p:extLst>
      <p:ext uri="{BB962C8B-B14F-4D97-AF65-F5344CB8AC3E}">
        <p14:creationId xmlns:p14="http://schemas.microsoft.com/office/powerpoint/2010/main" val="1921812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t>
            </a:r>
          </a:p>
          <a:p>
            <a:pPr lvl="1">
              <a:buFont typeface="Wingdings" panose="05000000000000000000" pitchFamily="2" charset="2"/>
              <a:buChar char="Ø"/>
            </a:pPr>
            <a:endParaRPr lang="en-US" sz="2400" b="1" dirty="0">
              <a:solidFill>
                <a:schemeClr val="accent2">
                  <a:lumMod val="75000"/>
                </a:schemeClr>
              </a:solidFill>
            </a:endParaRPr>
          </a:p>
          <a:p>
            <a:pPr lvl="1">
              <a:buFont typeface="Wingdings" panose="05000000000000000000" pitchFamily="2" charset="2"/>
              <a:buChar char="Ø"/>
            </a:pPr>
            <a:r>
              <a:rPr lang="en-US" sz="2400" dirty="0">
                <a:solidFill>
                  <a:srgbClr val="C00000"/>
                </a:solidFill>
              </a:rPr>
              <a:t>Everything is negotiable and flexible.</a:t>
            </a:r>
          </a:p>
          <a:p>
            <a:pPr lvl="1">
              <a:buFont typeface="Wingdings" panose="05000000000000000000" pitchFamily="2" charset="2"/>
              <a:buChar char="Ø"/>
            </a:pPr>
            <a:r>
              <a:rPr lang="en-US" sz="2400" dirty="0">
                <a:solidFill>
                  <a:srgbClr val="C00000"/>
                </a:solidFill>
              </a:rPr>
              <a:t>Even if the investor ‘buys’ 25% of the ownership, they can separate ownership into </a:t>
            </a:r>
            <a:r>
              <a:rPr lang="en-US" sz="2400" b="1" dirty="0">
                <a:solidFill>
                  <a:srgbClr val="C00000"/>
                </a:solidFill>
              </a:rPr>
              <a:t>“cash flow rights” </a:t>
            </a:r>
            <a:r>
              <a:rPr lang="en-US" sz="2400" dirty="0">
                <a:solidFill>
                  <a:srgbClr val="C00000"/>
                </a:solidFill>
              </a:rPr>
              <a:t>and </a:t>
            </a:r>
            <a:r>
              <a:rPr lang="en-US" sz="2400" b="1" dirty="0">
                <a:solidFill>
                  <a:srgbClr val="C00000"/>
                </a:solidFill>
              </a:rPr>
              <a:t>“voting or control rights.”</a:t>
            </a:r>
            <a:r>
              <a:rPr lang="en-US" sz="2400" dirty="0">
                <a:solidFill>
                  <a:srgbClr val="C00000"/>
                </a:solidFill>
              </a:rPr>
              <a:t> </a:t>
            </a:r>
          </a:p>
          <a:p>
            <a:pPr lvl="1">
              <a:buFont typeface="Wingdings" panose="05000000000000000000" pitchFamily="2" charset="2"/>
              <a:buChar char="Ø"/>
            </a:pPr>
            <a:r>
              <a:rPr lang="en-US" sz="2400" dirty="0">
                <a:solidFill>
                  <a:srgbClr val="C00000"/>
                </a:solidFill>
              </a:rPr>
              <a:t>When you accept an investment, the investor may require 51% of voting or control rights with 25% of the cash flow rights.</a:t>
            </a:r>
          </a:p>
          <a:p>
            <a:pPr lvl="3">
              <a:buFont typeface="Wingdings" panose="05000000000000000000" pitchFamily="2" charset="2"/>
              <a:buChar char="Ø"/>
            </a:pPr>
            <a:r>
              <a:rPr lang="en-US" sz="2200" dirty="0">
                <a:solidFill>
                  <a:srgbClr val="C00000"/>
                </a:solidFill>
              </a:rPr>
              <a:t>This means they can fire you. They can sell the company. They can vote to do anything….while still ‘only’ getting 25% of financial proceeds.</a:t>
            </a:r>
            <a:br>
              <a:rPr lang="en-US" sz="2200" b="1" dirty="0">
                <a:solidFill>
                  <a:srgbClr val="1702B0"/>
                </a:solidFill>
              </a:rPr>
            </a:br>
            <a:endParaRPr lang="en-US" sz="2200" b="1" dirty="0">
              <a:solidFill>
                <a:srgbClr val="1702B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333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And should we do it?</a:t>
            </a:r>
            <a:br>
              <a:rPr lang="en-US" sz="2400" b="1" dirty="0">
                <a:solidFill>
                  <a:schemeClr val="accent2">
                    <a:lumMod val="75000"/>
                  </a:schemeClr>
                </a:solidFill>
              </a:rPr>
            </a:br>
            <a:endParaRPr lang="en-US" sz="2400" b="1" dirty="0">
              <a:solidFill>
                <a:schemeClr val="accent2">
                  <a:lumMod val="75000"/>
                </a:schemeClr>
              </a:solidFill>
            </a:endParaRPr>
          </a:p>
          <a:p>
            <a:pPr lvl="1">
              <a:buFont typeface="Wingdings" panose="05000000000000000000" pitchFamily="2" charset="2"/>
              <a:buChar char="Ø"/>
            </a:pPr>
            <a:r>
              <a:rPr lang="en-US" sz="2400" b="1" dirty="0">
                <a:solidFill>
                  <a:schemeClr val="accent2">
                    <a:lumMod val="75000"/>
                  </a:schemeClr>
                </a:solidFill>
              </a:rPr>
              <a:t> 	Should you do it?</a:t>
            </a:r>
          </a:p>
          <a:p>
            <a:pPr lvl="2">
              <a:buFont typeface="Wingdings" panose="05000000000000000000" pitchFamily="2" charset="2"/>
              <a:buChar char="Ø"/>
            </a:pPr>
            <a:r>
              <a:rPr lang="en-US" sz="2400" b="1" dirty="0">
                <a:solidFill>
                  <a:schemeClr val="accent2">
                    <a:lumMod val="75000"/>
                  </a:schemeClr>
                </a:solidFill>
              </a:rPr>
              <a:t> 	It depends on what your goals are.</a:t>
            </a:r>
          </a:p>
          <a:p>
            <a:pPr lvl="2">
              <a:buFont typeface="Wingdings" panose="05000000000000000000" pitchFamily="2" charset="2"/>
              <a:buChar char="Ø"/>
            </a:pPr>
            <a:r>
              <a:rPr lang="en-US" sz="2400" b="1" dirty="0">
                <a:solidFill>
                  <a:schemeClr val="accent2">
                    <a:lumMod val="75000"/>
                  </a:schemeClr>
                </a:solidFill>
              </a:rPr>
              <a:t> 	It depends on what your needs are.</a:t>
            </a:r>
          </a:p>
          <a:p>
            <a:pPr lvl="2">
              <a:buFont typeface="Wingdings" panose="05000000000000000000" pitchFamily="2" charset="2"/>
              <a:buChar char="Ø"/>
            </a:pPr>
            <a:r>
              <a:rPr lang="en-US" sz="2400" b="1" dirty="0">
                <a:solidFill>
                  <a:schemeClr val="accent2">
                    <a:lumMod val="75000"/>
                  </a:schemeClr>
                </a:solidFill>
              </a:rPr>
              <a:t> 	It depends on how much you value control vs. cash.</a:t>
            </a:r>
          </a:p>
          <a:p>
            <a:pPr lvl="2">
              <a:buFont typeface="Wingdings" panose="05000000000000000000" pitchFamily="2" charset="2"/>
              <a:buChar char="Ø"/>
            </a:pPr>
            <a:r>
              <a:rPr lang="en-US" sz="2400" b="1" dirty="0">
                <a:solidFill>
                  <a:schemeClr val="accent2">
                    <a:lumMod val="75000"/>
                  </a:schemeClr>
                </a:solidFill>
              </a:rPr>
              <a:t> 	It depends on what your alternatives are.</a:t>
            </a:r>
          </a:p>
          <a:p>
            <a:pPr lvl="2">
              <a:buFont typeface="Wingdings" panose="05000000000000000000" pitchFamily="2" charset="2"/>
              <a:buChar char="Ø"/>
            </a:pPr>
            <a:r>
              <a:rPr lang="en-US" sz="2400" b="1" dirty="0">
                <a:solidFill>
                  <a:schemeClr val="accent2">
                    <a:lumMod val="75000"/>
                  </a:schemeClr>
                </a:solidFill>
              </a:rPr>
              <a:t> 	It depends on what you can negotiate.</a:t>
            </a:r>
          </a:p>
          <a:p>
            <a:pPr lvl="2">
              <a:buFont typeface="Wingdings" panose="05000000000000000000" pitchFamily="2" charset="2"/>
              <a:buChar char="Ø"/>
            </a:pPr>
            <a:r>
              <a:rPr lang="en-US" sz="2400" b="1" dirty="0">
                <a:solidFill>
                  <a:schemeClr val="accent2">
                    <a:lumMod val="75000"/>
                  </a:schemeClr>
                </a:solidFill>
              </a:rPr>
              <a:t> 	It depends on who the investor is…and what they give you.</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45526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2999" y="1325880"/>
            <a:ext cx="10802389" cy="4654296"/>
          </a:xfrm>
        </p:spPr>
        <p:txBody>
          <a:bodyPr/>
          <a:lstStyle/>
          <a:p>
            <a:pPr>
              <a:buFont typeface="Wingdings" panose="05000000000000000000" pitchFamily="2" charset="2"/>
              <a:buChar char="Ø"/>
            </a:pPr>
            <a:r>
              <a:rPr lang="en-US" sz="2600" b="1" dirty="0">
                <a:solidFill>
                  <a:srgbClr val="1702B0"/>
                </a:solidFill>
              </a:rPr>
              <a:t>Nothing in finance is free. In exchange for the $100,000, you have to give the investor something.</a:t>
            </a:r>
            <a:br>
              <a:rPr lang="en-US" sz="2600" b="1" dirty="0">
                <a:solidFill>
                  <a:srgbClr val="1702B0"/>
                </a:solidFill>
              </a:rPr>
            </a:br>
            <a:endParaRPr lang="en-US" sz="2600" b="1" dirty="0">
              <a:solidFill>
                <a:srgbClr val="1702B0"/>
              </a:solidFill>
            </a:endParaRPr>
          </a:p>
          <a:p>
            <a:pPr lvl="1">
              <a:buFont typeface="Wingdings" panose="05000000000000000000" pitchFamily="2" charset="2"/>
              <a:buChar char="Ø"/>
            </a:pPr>
            <a:r>
              <a:rPr lang="en-US" sz="2400" b="1" dirty="0">
                <a:solidFill>
                  <a:srgbClr val="1702B0"/>
                </a:solidFill>
              </a:rPr>
              <a:t>Most investors DO NOT care about social impact</a:t>
            </a:r>
          </a:p>
          <a:p>
            <a:pPr lvl="1">
              <a:buFont typeface="Wingdings" panose="05000000000000000000" pitchFamily="2" charset="2"/>
              <a:buChar char="Ø"/>
            </a:pPr>
            <a:r>
              <a:rPr lang="en-US" sz="2400" b="1" dirty="0">
                <a:solidFill>
                  <a:srgbClr val="1702B0"/>
                </a:solidFill>
              </a:rPr>
              <a:t>Most investors DO NOT care about economic development</a:t>
            </a:r>
          </a:p>
          <a:p>
            <a:pPr lvl="1">
              <a:buFont typeface="Wingdings" panose="05000000000000000000" pitchFamily="2" charset="2"/>
              <a:buChar char="Ø"/>
            </a:pPr>
            <a:r>
              <a:rPr lang="en-US" sz="2400" b="1" dirty="0">
                <a:solidFill>
                  <a:srgbClr val="1702B0"/>
                </a:solidFill>
              </a:rPr>
              <a:t>Most investors DO NOT care about your mission </a:t>
            </a:r>
            <a:r>
              <a:rPr lang="en-US" sz="1200" b="1" dirty="0">
                <a:solidFill>
                  <a:srgbClr val="1702B0"/>
                </a:solidFill>
              </a:rPr>
              <a:t>(at least not as much as you do)</a:t>
            </a:r>
          </a:p>
          <a:p>
            <a:pPr lvl="1">
              <a:buFont typeface="Wingdings" panose="05000000000000000000" pitchFamily="2" charset="2"/>
              <a:buChar char="Ø"/>
            </a:pPr>
            <a:r>
              <a:rPr lang="en-US" sz="2400" b="1" dirty="0">
                <a:solidFill>
                  <a:srgbClr val="1702B0"/>
                </a:solidFill>
              </a:rPr>
              <a:t>Most investors DO NOT care about philanthropy</a:t>
            </a:r>
            <a:r>
              <a:rPr lang="en-US" sz="1200" b="1" dirty="0">
                <a:solidFill>
                  <a:srgbClr val="1702B0"/>
                </a:solidFill>
              </a:rPr>
              <a:t> (they may actually despise it)</a:t>
            </a:r>
            <a:br>
              <a:rPr lang="en-US" sz="2400" b="1" dirty="0">
                <a:solidFill>
                  <a:srgbClr val="1702B0"/>
                </a:solidFill>
              </a:rPr>
            </a:br>
            <a:endParaRPr lang="en-US" sz="2400" b="1" dirty="0">
              <a:solidFill>
                <a:srgbClr val="1702B0"/>
              </a:solidFill>
            </a:endParaRPr>
          </a:p>
          <a:p>
            <a:pPr lvl="1">
              <a:buFont typeface="Wingdings" panose="05000000000000000000" pitchFamily="2" charset="2"/>
              <a:buChar char="Ø"/>
            </a:pPr>
            <a:r>
              <a:rPr lang="en-US" sz="2400" b="1" dirty="0">
                <a:solidFill>
                  <a:srgbClr val="C00000"/>
                </a:solidFill>
              </a:rPr>
              <a:t>Most investors make investments to make money.</a:t>
            </a:r>
          </a:p>
          <a:p>
            <a:pPr lvl="1">
              <a:buFont typeface="Wingdings" panose="05000000000000000000" pitchFamily="2" charset="2"/>
              <a:buChar char="Ø"/>
            </a:pPr>
            <a:r>
              <a:rPr lang="en-US" sz="2400" b="1" dirty="0">
                <a:solidFill>
                  <a:srgbClr val="C00000"/>
                </a:solidFill>
              </a:rPr>
              <a:t>Most investors’ first and only priority is financial return on investment</a:t>
            </a:r>
            <a:r>
              <a:rPr lang="en-US" sz="2400" b="1" dirty="0">
                <a:solidFill>
                  <a:srgbClr val="1702B0"/>
                </a:solidFill>
              </a:rPr>
              <a:t>.</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98844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7" dur="500"/>
                                        <p:tgtEl>
                                          <p:spTgt spid="9">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0" dur="500"/>
                                        <p:tgtEl>
                                          <p:spTgt spid="9">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3" dur="500"/>
                                        <p:tgtEl>
                                          <p:spTgt spid="9">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randombar(horizontal)">
                                      <p:cBhvr>
                                        <p:cTn id="16" dur="500"/>
                                        <p:tgtEl>
                                          <p:spTgt spid="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randombar(horizontal)">
                                      <p:cBhvr>
                                        <p:cTn id="21" dur="500"/>
                                        <p:tgtEl>
                                          <p:spTgt spid="9">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randombar(horizontal)">
                                      <p:cBhvr>
                                        <p:cTn id="24"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pPr lvl="1">
              <a:buFont typeface="Wingdings" panose="05000000000000000000" pitchFamily="2" charset="2"/>
              <a:buChar char="Ø"/>
            </a:pPr>
            <a:r>
              <a:rPr lang="en-US" sz="2400" b="1" dirty="0">
                <a:solidFill>
                  <a:srgbClr val="C00000"/>
                </a:solidFill>
              </a:rPr>
              <a:t>Investors invest to get profits.</a:t>
            </a:r>
          </a:p>
          <a:p>
            <a:pPr lvl="1">
              <a:buFont typeface="Wingdings" panose="05000000000000000000" pitchFamily="2" charset="2"/>
              <a:buChar char="Ø"/>
            </a:pPr>
            <a:r>
              <a:rPr lang="en-US" sz="2400" b="1" dirty="0">
                <a:solidFill>
                  <a:srgbClr val="C00000"/>
                </a:solidFill>
              </a:rPr>
              <a:t>Investors invest to get financial returns.</a:t>
            </a:r>
            <a:br>
              <a:rPr lang="en-US" sz="2400" b="1" dirty="0">
                <a:solidFill>
                  <a:srgbClr val="1702B0"/>
                </a:solidFill>
              </a:rPr>
            </a:br>
            <a:endParaRPr lang="en-US" sz="2400" b="1" dirty="0">
              <a:solidFill>
                <a:srgbClr val="1702B0"/>
              </a:solidFill>
            </a:endParaRPr>
          </a:p>
          <a:p>
            <a:pPr lvl="1">
              <a:buFont typeface="Wingdings" panose="05000000000000000000" pitchFamily="2" charset="2"/>
              <a:buChar char="Ø"/>
            </a:pPr>
            <a:r>
              <a:rPr lang="en-US" sz="2400" b="1" dirty="0">
                <a:solidFill>
                  <a:srgbClr val="1702B0"/>
                </a:solidFill>
              </a:rPr>
              <a:t>For most businesses…those profits</a:t>
            </a:r>
            <a:br>
              <a:rPr lang="en-US" sz="2400" b="1" dirty="0">
                <a:solidFill>
                  <a:srgbClr val="1702B0"/>
                </a:solidFill>
              </a:rPr>
            </a:br>
            <a:r>
              <a:rPr lang="en-US" sz="2400" b="1" dirty="0">
                <a:solidFill>
                  <a:srgbClr val="1702B0"/>
                </a:solidFill>
              </a:rPr>
              <a:t>and financial returns come from</a:t>
            </a:r>
            <a:br>
              <a:rPr lang="en-US" sz="2400" b="1" dirty="0">
                <a:solidFill>
                  <a:srgbClr val="1702B0"/>
                </a:solidFill>
              </a:rPr>
            </a:br>
            <a:r>
              <a:rPr lang="en-US" sz="2400" b="1" dirty="0">
                <a:solidFill>
                  <a:srgbClr val="1702B0"/>
                </a:solidFill>
              </a:rPr>
              <a:t>people – customers, employees, </a:t>
            </a:r>
            <a:br>
              <a:rPr lang="en-US" sz="2400" b="1" dirty="0">
                <a:solidFill>
                  <a:srgbClr val="1702B0"/>
                </a:solidFill>
              </a:rPr>
            </a:br>
            <a:r>
              <a:rPr lang="en-US" sz="2400" b="1" dirty="0">
                <a:solidFill>
                  <a:srgbClr val="1702B0"/>
                </a:solidFill>
              </a:rPr>
              <a:t>suppliers, &amp; investors &amp; society.</a:t>
            </a:r>
          </a:p>
          <a:p>
            <a:pPr lvl="1">
              <a:buFont typeface="Wingdings" panose="05000000000000000000" pitchFamily="2" charset="2"/>
              <a:buChar char="Ø"/>
            </a:pPr>
            <a:r>
              <a:rPr lang="en-US" sz="2400" b="1" dirty="0">
                <a:solidFill>
                  <a:srgbClr val="1702B0"/>
                </a:solidFill>
              </a:rPr>
              <a:t>Profits DO NOT happen without people. </a:t>
            </a:r>
          </a:p>
          <a:p>
            <a:pPr lvl="1">
              <a:buFont typeface="Wingdings" panose="05000000000000000000" pitchFamily="2" charset="2"/>
              <a:buChar char="Ø"/>
            </a:pPr>
            <a:r>
              <a:rPr lang="en-US" sz="2400" b="1" dirty="0">
                <a:solidFill>
                  <a:srgbClr val="1702B0"/>
                </a:solidFill>
              </a:rPr>
              <a:t>Profits happen BECAUSE of people.</a:t>
            </a:r>
          </a:p>
          <a:p>
            <a:pPr lvl="1">
              <a:buFont typeface="Wingdings" panose="05000000000000000000" pitchFamily="2" charset="2"/>
              <a:buChar char="Ø"/>
            </a:pPr>
            <a:r>
              <a:rPr lang="en-US" sz="2400" b="1" dirty="0">
                <a:solidFill>
                  <a:srgbClr val="1702B0"/>
                </a:solidFill>
              </a:rPr>
              <a:t>Profits happen BECAUSE of purpose.</a:t>
            </a:r>
          </a:p>
          <a:p>
            <a:pPr lvl="1">
              <a:buFont typeface="Wingdings" panose="05000000000000000000" pitchFamily="2" charset="2"/>
              <a:buChar char="Ø"/>
            </a:pPr>
            <a:r>
              <a:rPr lang="en-US" sz="2400" b="1" dirty="0">
                <a:solidFill>
                  <a:srgbClr val="1702B0"/>
                </a:solidFill>
              </a:rPr>
              <a:t>Profits happen BECAUSE you change lives.</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pic>
        <p:nvPicPr>
          <p:cNvPr id="1028" name="Picture 4" descr="Black Futures Month: More Black, Neurodivergent Women In Tech">
            <a:extLst>
              <a:ext uri="{FF2B5EF4-FFF2-40B4-BE49-F238E27FC236}">
                <a16:creationId xmlns:a16="http://schemas.microsoft.com/office/drawing/2014/main" id="{6F18059C-189A-EC69-60CA-3E8B90CA1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717" y="1022034"/>
            <a:ext cx="4263264" cy="439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97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7" dur="500"/>
                                        <p:tgtEl>
                                          <p:spTgt spid="9">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0" dur="500"/>
                                        <p:tgtEl>
                                          <p:spTgt spid="9">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randombar(horizontal)">
                                      <p:cBhvr>
                                        <p:cTn id="13" dur="500"/>
                                        <p:tgtEl>
                                          <p:spTgt spid="9">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randombar(horizontal)">
                                      <p:cBhvr>
                                        <p:cTn id="16" dur="500"/>
                                        <p:tgtEl>
                                          <p:spTgt spid="9">
                                            <p:txEl>
                                              <p:pRg st="5" end="5"/>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Effect transition="in" filter="randombar(horizontal)">
                                      <p:cBhvr>
                                        <p:cTn id="19"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9C764-5C87-D8D5-BE68-512E41FA65A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A97FC4B-F9F7-CB64-DED8-315FCC06E6E8}"/>
              </a:ext>
            </a:extLst>
          </p:cNvPr>
          <p:cNvSpPr>
            <a:spLocks noGrp="1"/>
          </p:cNvSpPr>
          <p:nvPr>
            <p:ph type="body" idx="19"/>
          </p:nvPr>
        </p:nvSpPr>
        <p:spPr>
          <a:xfrm>
            <a:off x="3189626" y="1967542"/>
            <a:ext cx="7719564" cy="2755129"/>
          </a:xfrm>
        </p:spPr>
        <p:txBody>
          <a:bodyPr>
            <a:noAutofit/>
          </a:bodyPr>
          <a:lstStyle/>
          <a:p>
            <a:r>
              <a:rPr lang="en-US" sz="4000" dirty="0">
                <a:solidFill>
                  <a:srgbClr val="CA1E27"/>
                </a:solidFill>
              </a:rPr>
              <a:t>Becoming an owner allows you to be the architect of your own future.</a:t>
            </a:r>
          </a:p>
          <a:p>
            <a:endParaRPr lang="en-US" sz="4000" dirty="0">
              <a:solidFill>
                <a:srgbClr val="CA1E27"/>
              </a:solidFill>
            </a:endParaRPr>
          </a:p>
          <a:p>
            <a:endParaRPr lang="en-US" sz="4000" dirty="0">
              <a:solidFill>
                <a:srgbClr val="CA1E27"/>
              </a:solidFill>
            </a:endParaRPr>
          </a:p>
          <a:p>
            <a:endParaRPr lang="en-US" sz="4000" dirty="0">
              <a:solidFill>
                <a:srgbClr val="CA1E27"/>
              </a:solidFill>
            </a:endParaRPr>
          </a:p>
          <a:p>
            <a:r>
              <a:rPr lang="en-US" sz="4000" dirty="0">
                <a:solidFill>
                  <a:srgbClr val="CA1E27"/>
                </a:solidFill>
              </a:rPr>
              <a:t> </a:t>
            </a:r>
          </a:p>
        </p:txBody>
      </p:sp>
      <p:sp>
        <p:nvSpPr>
          <p:cNvPr id="3" name="Text Placeholder 2">
            <a:extLst>
              <a:ext uri="{FF2B5EF4-FFF2-40B4-BE49-F238E27FC236}">
                <a16:creationId xmlns:a16="http://schemas.microsoft.com/office/drawing/2014/main" id="{2CF7FB4A-B196-B59B-5A58-7B1D48C78AB7}"/>
              </a:ext>
            </a:extLst>
          </p:cNvPr>
          <p:cNvSpPr>
            <a:spLocks noGrp="1"/>
          </p:cNvSpPr>
          <p:nvPr>
            <p:ph type="body" sz="quarter" idx="20"/>
          </p:nvPr>
        </p:nvSpPr>
        <p:spPr>
          <a:xfrm>
            <a:off x="4238045" y="3832529"/>
            <a:ext cx="6671145" cy="2099144"/>
          </a:xfrm>
        </p:spPr>
        <p:txBody>
          <a:bodyPr/>
          <a:lstStyle/>
          <a:p>
            <a:r>
              <a:rPr lang="en-US" sz="2400" b="1" dirty="0">
                <a:solidFill>
                  <a:schemeClr val="bg1">
                    <a:lumMod val="65000"/>
                  </a:schemeClr>
                </a:solidFill>
              </a:rPr>
              <a:t>Leigha Porter</a:t>
            </a:r>
          </a:p>
          <a:p>
            <a:r>
              <a:rPr lang="en-US" sz="2400" i="1" dirty="0">
                <a:solidFill>
                  <a:schemeClr val="bg1">
                    <a:lumMod val="65000"/>
                  </a:schemeClr>
                </a:solidFill>
              </a:rPr>
              <a:t>Entrepreneur, Dancer, Choreographer, Founder of the Creole Nutcracker, PARC Village and FIRE Expressions Conservatory, UL Lafayette grad, Northside High School grad</a:t>
            </a:r>
          </a:p>
        </p:txBody>
      </p:sp>
    </p:spTree>
    <p:extLst>
      <p:ext uri="{BB962C8B-B14F-4D97-AF65-F5344CB8AC3E}">
        <p14:creationId xmlns:p14="http://schemas.microsoft.com/office/powerpoint/2010/main" val="3202917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How do we know what to charge for our products or time?</a:t>
            </a:r>
          </a:p>
          <a:p>
            <a:pPr marL="0" indent="0">
              <a:buNone/>
            </a:pPr>
            <a:endParaRPr lang="en-US" sz="2600" dirty="0">
              <a:solidFill>
                <a:srgbClr val="C00000"/>
              </a:solidFill>
            </a:endParaRPr>
          </a:p>
          <a:p>
            <a:r>
              <a:rPr lang="en-US" sz="2600" b="1" dirty="0">
                <a:solidFill>
                  <a:schemeClr val="accent2">
                    <a:lumMod val="75000"/>
                  </a:schemeClr>
                </a:solidFill>
              </a:rPr>
              <a:t>Cost-Plus Pricing: You can add on a 20-30% margin over what it costs you to make your product.</a:t>
            </a:r>
          </a:p>
          <a:p>
            <a:pPr lvl="1"/>
            <a:r>
              <a:rPr lang="en-US" sz="2400" b="1" dirty="0">
                <a:solidFill>
                  <a:schemeClr val="accent2">
                    <a:lumMod val="75000"/>
                  </a:schemeClr>
                </a:solidFill>
              </a:rPr>
              <a:t>This varies by industry. A jewelry store might add 200%. A food truck might add 15%. </a:t>
            </a:r>
          </a:p>
          <a:p>
            <a:r>
              <a:rPr lang="en-US" sz="2600" b="1" dirty="0">
                <a:solidFill>
                  <a:schemeClr val="accent2">
                    <a:lumMod val="75000"/>
                  </a:schemeClr>
                </a:solidFill>
              </a:rPr>
              <a:t>Compare yourself to others in the region in your industry.</a:t>
            </a:r>
          </a:p>
          <a:p>
            <a:pPr lvl="1"/>
            <a:r>
              <a:rPr lang="en-US" sz="2400" b="1" dirty="0">
                <a:solidFill>
                  <a:schemeClr val="accent2">
                    <a:lumMod val="75000"/>
                  </a:schemeClr>
                </a:solidFill>
              </a:rPr>
              <a:t>Find other similar companies/products in the area. Price yourself similar to them…but price yourself higher lower depending on what makes you different from the competition.</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54515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linds(horizontal)">
                                      <p:cBhvr>
                                        <p:cTn id="7" dur="500"/>
                                        <p:tgtEl>
                                          <p:spTgt spid="9">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blinds(horizontal)">
                                      <p:cBhvr>
                                        <p:cTn id="10" dur="500"/>
                                        <p:tgtEl>
                                          <p:spTgt spid="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blinds(horizontal)">
                                      <p:cBhvr>
                                        <p:cTn id="15" dur="500"/>
                                        <p:tgtEl>
                                          <p:spTgt spid="9">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blinds(horizontal)">
                                      <p:cBhvr>
                                        <p:cTn id="18"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How do we know what to charge for our products or time?</a:t>
            </a:r>
          </a:p>
          <a:p>
            <a:pPr marL="0" indent="0">
              <a:buNone/>
            </a:pPr>
            <a:endParaRPr lang="en-US" sz="2600" dirty="0">
              <a:solidFill>
                <a:srgbClr val="C00000"/>
              </a:solidFill>
            </a:endParaRPr>
          </a:p>
          <a:p>
            <a:r>
              <a:rPr lang="en-US" sz="2600" b="1" dirty="0">
                <a:solidFill>
                  <a:schemeClr val="accent2">
                    <a:lumMod val="75000"/>
                  </a:schemeClr>
                </a:solidFill>
              </a:rPr>
              <a:t>WHAT ARE YOUR GOALS?</a:t>
            </a:r>
          </a:p>
          <a:p>
            <a:pPr lvl="1"/>
            <a:r>
              <a:rPr lang="en-US" sz="2400" b="1" dirty="0">
                <a:solidFill>
                  <a:schemeClr val="accent2">
                    <a:lumMod val="75000"/>
                  </a:schemeClr>
                </a:solidFill>
              </a:rPr>
              <a:t>Do you want to be profitable today?</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32393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AEDC5-395F-63F7-3AF5-97BD0732E8F1}"/>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E29F263-BF3F-6CBF-7D30-C99D0EAB148E}"/>
              </a:ext>
            </a:extLst>
          </p:cNvPr>
          <p:cNvSpPr>
            <a:spLocks noGrp="1"/>
          </p:cNvSpPr>
          <p:nvPr>
            <p:ph idx="1"/>
          </p:nvPr>
        </p:nvSpPr>
        <p:spPr>
          <a:xfrm>
            <a:off x="1143000" y="1325880"/>
            <a:ext cx="10268712" cy="4654296"/>
          </a:xfrm>
        </p:spPr>
        <p:txBody>
          <a:bodyPr/>
          <a:lstStyle/>
          <a:p>
            <a:r>
              <a:rPr lang="en-US" sz="2600" dirty="0">
                <a:solidFill>
                  <a:srgbClr val="C00000"/>
                </a:solidFill>
              </a:rPr>
              <a:t>How do we know what to charge for our products or time?</a:t>
            </a:r>
          </a:p>
          <a:p>
            <a:pPr marL="0" indent="0">
              <a:buNone/>
            </a:pPr>
            <a:endParaRPr lang="en-US" sz="2600" dirty="0">
              <a:solidFill>
                <a:srgbClr val="C00000"/>
              </a:solidFill>
            </a:endParaRPr>
          </a:p>
          <a:p>
            <a:r>
              <a:rPr lang="en-US" sz="2600" b="1" dirty="0">
                <a:solidFill>
                  <a:schemeClr val="accent2">
                    <a:lumMod val="75000"/>
                  </a:schemeClr>
                </a:solidFill>
              </a:rPr>
              <a:t>WHAT ARE YOUR GOALS?</a:t>
            </a:r>
          </a:p>
          <a:p>
            <a:pPr lvl="1"/>
            <a:r>
              <a:rPr lang="en-US" sz="2400" b="1" dirty="0">
                <a:solidFill>
                  <a:schemeClr val="accent2">
                    <a:lumMod val="75000"/>
                  </a:schemeClr>
                </a:solidFill>
              </a:rPr>
              <a:t>Do you want to be profitable today?</a:t>
            </a:r>
            <a:br>
              <a:rPr lang="en-US" sz="2400" b="1" dirty="0">
                <a:solidFill>
                  <a:schemeClr val="accent2">
                    <a:lumMod val="75000"/>
                  </a:schemeClr>
                </a:solidFill>
              </a:rPr>
            </a:br>
            <a:br>
              <a:rPr lang="en-US" sz="2400" b="1" dirty="0">
                <a:solidFill>
                  <a:schemeClr val="accent2">
                    <a:lumMod val="75000"/>
                  </a:schemeClr>
                </a:solidFill>
              </a:rPr>
            </a:br>
            <a:r>
              <a:rPr lang="en-US" sz="2400" b="1" dirty="0">
                <a:solidFill>
                  <a:schemeClr val="accent2">
                    <a:lumMod val="75000"/>
                  </a:schemeClr>
                </a:solidFill>
              </a:rPr>
              <a:t>Profitability happens when:</a:t>
            </a:r>
            <a:br>
              <a:rPr lang="en-US" sz="2400" b="1" dirty="0">
                <a:solidFill>
                  <a:schemeClr val="accent2">
                    <a:lumMod val="75000"/>
                  </a:schemeClr>
                </a:solidFill>
              </a:rPr>
            </a:br>
            <a:r>
              <a:rPr lang="en-US" sz="2400" b="1" dirty="0">
                <a:solidFill>
                  <a:schemeClr val="accent2">
                    <a:lumMod val="75000"/>
                  </a:schemeClr>
                </a:solidFill>
              </a:rPr>
              <a:t>		Our Revenue is greater than our Expenses.</a:t>
            </a:r>
            <a:br>
              <a:rPr lang="en-US" sz="2400" b="1" dirty="0">
                <a:solidFill>
                  <a:schemeClr val="accent2">
                    <a:lumMod val="75000"/>
                  </a:schemeClr>
                </a:solidFill>
              </a:rPr>
            </a:br>
            <a:endParaRPr lang="en-US" sz="2400" b="1" dirty="0">
              <a:solidFill>
                <a:schemeClr val="accent2">
                  <a:lumMod val="75000"/>
                </a:schemeClr>
              </a:solidFill>
            </a:endParaRPr>
          </a:p>
          <a:p>
            <a:pPr lvl="1"/>
            <a:r>
              <a:rPr lang="en-US" sz="2400" b="1" dirty="0">
                <a:solidFill>
                  <a:schemeClr val="accent2">
                    <a:lumMod val="75000"/>
                  </a:schemeClr>
                </a:solidFill>
              </a:rPr>
              <a:t>Most new businesses take 2-5 years to become profitable. </a:t>
            </a:r>
          </a:p>
          <a:p>
            <a:pPr lvl="2"/>
            <a:r>
              <a:rPr lang="en-US" sz="2400" b="1" dirty="0">
                <a:solidFill>
                  <a:schemeClr val="accent2">
                    <a:lumMod val="75000"/>
                  </a:schemeClr>
                </a:solidFill>
              </a:rPr>
              <a:t>The most common reason new businesses fail is that they run out of cash before becoming profitable.</a:t>
            </a:r>
          </a:p>
        </p:txBody>
      </p:sp>
      <p:sp>
        <p:nvSpPr>
          <p:cNvPr id="8" name="Title 6">
            <a:extLst>
              <a:ext uri="{FF2B5EF4-FFF2-40B4-BE49-F238E27FC236}">
                <a16:creationId xmlns:a16="http://schemas.microsoft.com/office/drawing/2014/main" id="{50A54D6B-C53B-26F8-A3F0-EE0828482B71}"/>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ABB302A-D6D7-2DF1-9FC3-4AF73F4F067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147786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How do we know what to charge for our products or time?</a:t>
            </a:r>
          </a:p>
          <a:p>
            <a:pPr marL="0" indent="0">
              <a:buNone/>
            </a:pPr>
            <a:endParaRPr lang="en-US" sz="2600" dirty="0">
              <a:solidFill>
                <a:srgbClr val="C00000"/>
              </a:solidFill>
            </a:endParaRPr>
          </a:p>
          <a:p>
            <a:r>
              <a:rPr lang="en-US" sz="2600" b="1" dirty="0">
                <a:solidFill>
                  <a:schemeClr val="accent2">
                    <a:lumMod val="75000"/>
                  </a:schemeClr>
                </a:solidFill>
              </a:rPr>
              <a:t>WHAT ARE YOUR GOALS?</a:t>
            </a:r>
          </a:p>
          <a:p>
            <a:pPr lvl="1"/>
            <a:r>
              <a:rPr lang="en-US" sz="2400" b="1" dirty="0">
                <a:solidFill>
                  <a:schemeClr val="accent2">
                    <a:lumMod val="75000"/>
                  </a:schemeClr>
                </a:solidFill>
              </a:rPr>
              <a:t>Do you want to be profitable today?</a:t>
            </a:r>
          </a:p>
          <a:p>
            <a:pPr lvl="1"/>
            <a:r>
              <a:rPr lang="en-US" sz="2400" b="1" dirty="0">
                <a:solidFill>
                  <a:schemeClr val="accent2">
                    <a:lumMod val="75000"/>
                  </a:schemeClr>
                </a:solidFill>
              </a:rPr>
              <a:t>Do you want to build your customer base?</a:t>
            </a:r>
          </a:p>
          <a:p>
            <a:pPr lvl="1"/>
            <a:r>
              <a:rPr lang="en-US" sz="2400" b="1" dirty="0">
                <a:solidFill>
                  <a:schemeClr val="accent2">
                    <a:lumMod val="75000"/>
                  </a:schemeClr>
                </a:solidFill>
              </a:rPr>
              <a:t>Do you want to build your brand &amp; reputation?</a:t>
            </a:r>
          </a:p>
          <a:p>
            <a:pPr lvl="1"/>
            <a:r>
              <a:rPr lang="en-US" sz="2400" b="1" dirty="0">
                <a:solidFill>
                  <a:schemeClr val="accent2">
                    <a:lumMod val="75000"/>
                  </a:schemeClr>
                </a:solidFill>
              </a:rPr>
              <a:t>Do you want to be </a:t>
            </a:r>
            <a:r>
              <a:rPr lang="en-US" sz="2400" b="1" i="1" dirty="0">
                <a:solidFill>
                  <a:schemeClr val="accent2">
                    <a:lumMod val="75000"/>
                  </a:schemeClr>
                </a:solidFill>
              </a:rPr>
              <a:t>really </a:t>
            </a:r>
            <a:r>
              <a:rPr lang="en-US" sz="2400" b="1" dirty="0">
                <a:solidFill>
                  <a:schemeClr val="accent2">
                    <a:lumMod val="75000"/>
                  </a:schemeClr>
                </a:solidFill>
              </a:rPr>
              <a:t>profitable in 2-5 years?</a:t>
            </a:r>
            <a:br>
              <a:rPr lang="en-US" sz="2400" b="1" dirty="0">
                <a:solidFill>
                  <a:schemeClr val="accent2">
                    <a:lumMod val="75000"/>
                  </a:schemeClr>
                </a:solidFill>
              </a:rPr>
            </a:br>
            <a:endParaRPr lang="en-US" sz="2400" b="1" dirty="0">
              <a:solidFill>
                <a:schemeClr val="accent2">
                  <a:lumMod val="75000"/>
                </a:schemeClr>
              </a:solidFill>
            </a:endParaRPr>
          </a:p>
          <a:p>
            <a:pPr lvl="1"/>
            <a:r>
              <a:rPr lang="en-US" sz="2400" b="1" dirty="0">
                <a:solidFill>
                  <a:schemeClr val="accent2">
                    <a:lumMod val="75000"/>
                  </a:schemeClr>
                </a:solidFill>
              </a:rPr>
              <a:t>You might not be able to do ALL of these simultaneously. Maybe you price your products/time based on what your strategy is.</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166497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pic>
        <p:nvPicPr>
          <p:cNvPr id="2" name="Picture 1">
            <a:extLst>
              <a:ext uri="{FF2B5EF4-FFF2-40B4-BE49-F238E27FC236}">
                <a16:creationId xmlns:a16="http://schemas.microsoft.com/office/drawing/2014/main" id="{164DDDD4-781A-96F0-7D83-E85159E42CEA}"/>
              </a:ext>
            </a:extLst>
          </p:cNvPr>
          <p:cNvPicPr>
            <a:picLocks noChangeAspect="1"/>
          </p:cNvPicPr>
          <p:nvPr/>
        </p:nvPicPr>
        <p:blipFill>
          <a:blip r:embed="rId2"/>
          <a:stretch>
            <a:fillRect/>
          </a:stretch>
        </p:blipFill>
        <p:spPr>
          <a:xfrm>
            <a:off x="6075872" y="1607127"/>
            <a:ext cx="3810000" cy="3810000"/>
          </a:xfrm>
          <a:prstGeom prst="rect">
            <a:avLst/>
          </a:prstGeom>
        </p:spPr>
      </p:pic>
      <p:pic>
        <p:nvPicPr>
          <p:cNvPr id="4" name="Picture 3">
            <a:extLst>
              <a:ext uri="{FF2B5EF4-FFF2-40B4-BE49-F238E27FC236}">
                <a16:creationId xmlns:a16="http://schemas.microsoft.com/office/drawing/2014/main" id="{EA91692C-0A40-7B22-B0EE-FD8BE5BB68B8}"/>
              </a:ext>
            </a:extLst>
          </p:cNvPr>
          <p:cNvPicPr>
            <a:picLocks noChangeAspect="1"/>
          </p:cNvPicPr>
          <p:nvPr/>
        </p:nvPicPr>
        <p:blipFill>
          <a:blip r:embed="rId3"/>
          <a:stretch>
            <a:fillRect/>
          </a:stretch>
        </p:blipFill>
        <p:spPr>
          <a:xfrm>
            <a:off x="1144438" y="1607127"/>
            <a:ext cx="4153395" cy="3807279"/>
          </a:xfrm>
          <a:prstGeom prst="rect">
            <a:avLst/>
          </a:prstGeom>
        </p:spPr>
      </p:pic>
    </p:spTree>
    <p:extLst>
      <p:ext uri="{BB962C8B-B14F-4D97-AF65-F5344CB8AC3E}">
        <p14:creationId xmlns:p14="http://schemas.microsoft.com/office/powerpoint/2010/main" val="3087355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25609-F148-D9C6-3D3E-3968020D0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CFA159-690E-6679-0703-3067D9A9E109}"/>
              </a:ext>
            </a:extLst>
          </p:cNvPr>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
        <p:nvSpPr>
          <p:cNvPr id="4" name="Title 5">
            <a:extLst>
              <a:ext uri="{FF2B5EF4-FFF2-40B4-BE49-F238E27FC236}">
                <a16:creationId xmlns:a16="http://schemas.microsoft.com/office/drawing/2014/main" id="{5BE7244E-53D7-8E00-808E-AEE4CFB62C4C}"/>
              </a:ext>
            </a:extLst>
          </p:cNvPr>
          <p:cNvSpPr txBox="1">
            <a:spLocks/>
          </p:cNvSpPr>
          <p:nvPr/>
        </p:nvSpPr>
        <p:spPr>
          <a:xfrm>
            <a:off x="632604" y="390284"/>
            <a:ext cx="10926792" cy="6057650"/>
          </a:xfrm>
          <a:prstGeom prst="rect">
            <a:avLst/>
          </a:prstGeom>
          <a:solidFill>
            <a:schemeClr val="bg1"/>
          </a:solidFill>
          <a:ln w="95250">
            <a:solidFill>
              <a:schemeClr val="tx1"/>
            </a:solidFill>
          </a:ln>
        </p:spPr>
        <p:txBody>
          <a:bodyPr vert="horz" lIns="0" tIns="0" rIns="0" bIns="0" rtlCol="0" anchor="t">
            <a:noAutofit/>
          </a:bodyPr>
          <a:lstStyle>
            <a:lvl1pPr algn="ctr" defTabSz="457178" rtl="0" eaLnBrk="1" latinLnBrk="0" hangingPunct="1">
              <a:lnSpc>
                <a:spcPct val="80000"/>
              </a:lnSpc>
              <a:spcBef>
                <a:spcPct val="0"/>
              </a:spcBef>
              <a:buNone/>
              <a:defRPr sz="4800" b="1" i="1" kern="1200" cap="none" spc="100" baseline="0">
                <a:solidFill>
                  <a:schemeClr val="bg1"/>
                </a:solidFill>
                <a:latin typeface="Times New Roman" charset="0"/>
                <a:ea typeface="Times New Roman" charset="0"/>
                <a:cs typeface="Times New Roman" charset="0"/>
              </a:defRPr>
            </a:lvl1pPr>
          </a:lstStyle>
          <a:p>
            <a:br>
              <a:rPr lang="en-US" sz="6000" dirty="0">
                <a:solidFill>
                  <a:srgbClr val="C00000"/>
                </a:solidFill>
              </a:rPr>
            </a:br>
            <a:r>
              <a:rPr lang="en-US" sz="6000" dirty="0">
                <a:solidFill>
                  <a:srgbClr val="C00000"/>
                </a:solidFill>
              </a:rPr>
              <a:t>What You Need to Know</a:t>
            </a:r>
            <a:br>
              <a:rPr lang="en-US" sz="6000" dirty="0">
                <a:solidFill>
                  <a:srgbClr val="C00000"/>
                </a:solidFill>
              </a:rPr>
            </a:br>
            <a:r>
              <a:rPr lang="en-US" sz="6000" dirty="0">
                <a:solidFill>
                  <a:srgbClr val="C00000"/>
                </a:solidFill>
              </a:rPr>
              <a:t> About the Numbers</a:t>
            </a:r>
            <a:br>
              <a:rPr lang="en-US" sz="4400" dirty="0">
                <a:solidFill>
                  <a:srgbClr val="C00000"/>
                </a:solidFill>
              </a:rPr>
            </a:br>
            <a:br>
              <a:rPr lang="en-US" sz="2800" dirty="0">
                <a:solidFill>
                  <a:srgbClr val="C00000"/>
                </a:solidFill>
              </a:rPr>
            </a:br>
            <a:r>
              <a:rPr lang="en-US" sz="4400" strike="sngStrike" dirty="0">
                <a:solidFill>
                  <a:schemeClr val="tx1"/>
                </a:solidFill>
              </a:rPr>
              <a:t>Fi</a:t>
            </a:r>
            <a:r>
              <a:rPr lang="en-US" sz="4400" strike="sngStrike" dirty="0">
                <a:solidFill>
                  <a:schemeClr val="tx1">
                    <a:lumMod val="50000"/>
                  </a:schemeClr>
                </a:solidFill>
              </a:rPr>
              <a:t>nance &amp;</a:t>
            </a:r>
            <a:r>
              <a:rPr lang="en-US" sz="4400" dirty="0">
                <a:solidFill>
                  <a:schemeClr val="tx1">
                    <a:lumMod val="50000"/>
                  </a:schemeClr>
                </a:solidFill>
              </a:rPr>
              <a:t> </a:t>
            </a:r>
            <a:r>
              <a:rPr lang="en-US" sz="4400" dirty="0">
                <a:solidFill>
                  <a:srgbClr val="008000"/>
                </a:solidFill>
              </a:rPr>
              <a:t>Accounting</a:t>
            </a:r>
            <a:br>
              <a:rPr lang="en-US" sz="4400" dirty="0">
                <a:solidFill>
                  <a:srgbClr val="008000"/>
                </a:solidFill>
              </a:rPr>
            </a:br>
            <a:endParaRPr lang="en-US" sz="3000" dirty="0">
              <a:solidFill>
                <a:srgbClr val="008000"/>
              </a:solidFill>
            </a:endParaRPr>
          </a:p>
          <a:p>
            <a:br>
              <a:rPr lang="en-US" sz="3000" dirty="0">
                <a:solidFill>
                  <a:srgbClr val="008000"/>
                </a:solidFill>
              </a:rPr>
            </a:br>
            <a:r>
              <a:rPr lang="en-US" sz="3600" dirty="0">
                <a:solidFill>
                  <a:srgbClr val="008000"/>
                </a:solidFill>
              </a:rPr>
              <a:t>May 27, 2025</a:t>
            </a:r>
            <a:br>
              <a:rPr lang="en-US" sz="3600" dirty="0">
                <a:solidFill>
                  <a:srgbClr val="008000"/>
                </a:solidFill>
              </a:rPr>
            </a:br>
            <a:br>
              <a:rPr lang="en-US" sz="3600" dirty="0">
                <a:solidFill>
                  <a:srgbClr val="008000"/>
                </a:solidFill>
              </a:rPr>
            </a:br>
            <a:r>
              <a:rPr lang="en-US" sz="3600" dirty="0">
                <a:solidFill>
                  <a:srgbClr val="008000"/>
                </a:solidFill>
              </a:rPr>
              <a:t>Dr. Laura Latiolais</a:t>
            </a:r>
          </a:p>
          <a:p>
            <a:r>
              <a:rPr lang="en-US" sz="3600" dirty="0">
                <a:solidFill>
                  <a:srgbClr val="008000"/>
                </a:solidFill>
              </a:rPr>
              <a:t>Professor of Accounting</a:t>
            </a:r>
          </a:p>
        </p:txBody>
      </p:sp>
    </p:spTree>
    <p:extLst>
      <p:ext uri="{BB962C8B-B14F-4D97-AF65-F5344CB8AC3E}">
        <p14:creationId xmlns:p14="http://schemas.microsoft.com/office/powerpoint/2010/main" val="1287786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620984"/>
            <a:ext cx="7134101" cy="4359192"/>
          </a:xfrm>
        </p:spPr>
        <p:txBody>
          <a:bodyPr/>
          <a:lstStyle/>
          <a:p>
            <a:pPr marL="0" indent="0" algn="ctr">
              <a:buNone/>
            </a:pPr>
            <a:r>
              <a:rPr lang="en-US" sz="3800" b="1" dirty="0"/>
              <a:t>Why was Jet Coffee celebrating its grand opening of its 5</a:t>
            </a:r>
            <a:r>
              <a:rPr lang="en-US" sz="3800" b="1" baseline="30000" dirty="0"/>
              <a:t>th</a:t>
            </a:r>
            <a:r>
              <a:rPr lang="en-US" sz="3800" b="1" dirty="0"/>
              <a:t> location on Johnston Street by giving away free drinks during the morning &amp; afternoon peak hours?</a:t>
            </a:r>
            <a:br>
              <a:rPr lang="en-US" sz="3800" b="1" dirty="0"/>
            </a:br>
            <a:endParaRPr lang="en-US" sz="3800" b="1" dirty="0"/>
          </a:p>
          <a:p>
            <a:pPr algn="ctr"/>
            <a:endParaRPr lang="en-US" sz="3800" b="1" dirty="0"/>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pic>
        <p:nvPicPr>
          <p:cNvPr id="2" name="Picture 1">
            <a:extLst>
              <a:ext uri="{FF2B5EF4-FFF2-40B4-BE49-F238E27FC236}">
                <a16:creationId xmlns:a16="http://schemas.microsoft.com/office/drawing/2014/main" id="{164DDDD4-781A-96F0-7D83-E85159E42CEA}"/>
              </a:ext>
            </a:extLst>
          </p:cNvPr>
          <p:cNvPicPr>
            <a:picLocks noChangeAspect="1"/>
          </p:cNvPicPr>
          <p:nvPr/>
        </p:nvPicPr>
        <p:blipFill>
          <a:blip r:embed="rId2"/>
          <a:stretch>
            <a:fillRect/>
          </a:stretch>
        </p:blipFill>
        <p:spPr>
          <a:xfrm>
            <a:off x="10087098" y="3368021"/>
            <a:ext cx="1781300" cy="1781300"/>
          </a:xfrm>
          <a:prstGeom prst="rect">
            <a:avLst/>
          </a:prstGeom>
        </p:spPr>
      </p:pic>
      <p:pic>
        <p:nvPicPr>
          <p:cNvPr id="4" name="Picture 3">
            <a:extLst>
              <a:ext uri="{FF2B5EF4-FFF2-40B4-BE49-F238E27FC236}">
                <a16:creationId xmlns:a16="http://schemas.microsoft.com/office/drawing/2014/main" id="{EA91692C-0A40-7B22-B0EE-FD8BE5BB68B8}"/>
              </a:ext>
            </a:extLst>
          </p:cNvPr>
          <p:cNvPicPr>
            <a:picLocks noChangeAspect="1"/>
          </p:cNvPicPr>
          <p:nvPr/>
        </p:nvPicPr>
        <p:blipFill>
          <a:blip r:embed="rId3"/>
          <a:stretch>
            <a:fillRect/>
          </a:stretch>
        </p:blipFill>
        <p:spPr>
          <a:xfrm>
            <a:off x="10090338" y="1620984"/>
            <a:ext cx="1778060" cy="1629888"/>
          </a:xfrm>
          <a:prstGeom prst="rect">
            <a:avLst/>
          </a:prstGeom>
        </p:spPr>
      </p:pic>
    </p:spTree>
    <p:extLst>
      <p:ext uri="{BB962C8B-B14F-4D97-AF65-F5344CB8AC3E}">
        <p14:creationId xmlns:p14="http://schemas.microsoft.com/office/powerpoint/2010/main" val="2804037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325880"/>
            <a:ext cx="9969678" cy="4654296"/>
          </a:xfrm>
        </p:spPr>
        <p:txBody>
          <a:bodyPr/>
          <a:lstStyle/>
          <a:p>
            <a:pPr marL="0" indent="0">
              <a:buNone/>
            </a:pPr>
            <a:r>
              <a:rPr lang="en-US" sz="1400" dirty="0">
                <a:solidFill>
                  <a:srgbClr val="CC3333"/>
                </a:solidFill>
              </a:rPr>
              <a:t>Question to Guest Speaker:		</a:t>
            </a:r>
            <a:r>
              <a:rPr lang="en-US" sz="3200" dirty="0">
                <a:solidFill>
                  <a:srgbClr val="CC3333"/>
                </a:solidFill>
              </a:rPr>
              <a:t>At what point did you make the decision </a:t>
            </a:r>
            <a:br>
              <a:rPr lang="en-US" sz="3200" dirty="0">
                <a:solidFill>
                  <a:srgbClr val="CC3333"/>
                </a:solidFill>
              </a:rPr>
            </a:br>
            <a:r>
              <a:rPr lang="en-US" sz="3200" dirty="0">
                <a:solidFill>
                  <a:srgbClr val="CC3333"/>
                </a:solidFill>
              </a:rPr>
              <a:t> 						to stop 	trying to do everything by </a:t>
            </a:r>
            <a:br>
              <a:rPr lang="en-US" sz="3200" dirty="0">
                <a:solidFill>
                  <a:srgbClr val="CC3333"/>
                </a:solidFill>
              </a:rPr>
            </a:br>
            <a:r>
              <a:rPr lang="en-US" sz="3200" dirty="0">
                <a:solidFill>
                  <a:srgbClr val="CC3333"/>
                </a:solidFill>
              </a:rPr>
              <a:t> 						yourself and to hire employees?</a:t>
            </a:r>
          </a:p>
          <a:p>
            <a:pPr marL="0" indent="0">
              <a:buNone/>
            </a:pPr>
            <a:endParaRPr lang="en-US" sz="2600" dirty="0">
              <a:solidFill>
                <a:srgbClr val="0000FF"/>
              </a:solidFill>
            </a:endParaRPr>
          </a:p>
          <a:p>
            <a:pPr marL="0" indent="0">
              <a:buNone/>
            </a:pPr>
            <a:r>
              <a:rPr lang="en-US" sz="1400" dirty="0"/>
              <a:t>Answer by Guest Speaker:		</a:t>
            </a:r>
            <a:r>
              <a:rPr lang="en-US" sz="3200" dirty="0"/>
              <a:t>While maybe it didn’t make financial </a:t>
            </a:r>
            <a:br>
              <a:rPr lang="en-US" sz="3200" dirty="0"/>
            </a:br>
            <a:r>
              <a:rPr lang="en-US" sz="3200" dirty="0"/>
              <a:t> 						sense to hire employees, after 3-4 </a:t>
            </a:r>
            <a:br>
              <a:rPr lang="en-US" sz="3200" dirty="0"/>
            </a:br>
            <a:r>
              <a:rPr lang="en-US" sz="3200" dirty="0"/>
              <a:t> 						months I realized I couldn’t do it all and </a:t>
            </a:r>
            <a:br>
              <a:rPr lang="en-US" sz="3200" dirty="0"/>
            </a:br>
            <a:r>
              <a:rPr lang="en-US" sz="3200" dirty="0"/>
              <a:t> 						I needed to make that change.</a:t>
            </a:r>
            <a:endParaRPr lang="en-US" sz="3200" b="1" i="1" dirty="0"/>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Overheard From an Entrepreneur</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8111466D-FDFA-A436-6D14-003A1D0493F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581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325880"/>
            <a:ext cx="9969678" cy="4654296"/>
          </a:xfrm>
        </p:spPr>
        <p:txBody>
          <a:bodyPr/>
          <a:lstStyle/>
          <a:p>
            <a:pPr marL="0" indent="0">
              <a:buNone/>
            </a:pPr>
            <a:r>
              <a:rPr lang="en-US" sz="1400" dirty="0">
                <a:solidFill>
                  <a:srgbClr val="CC3333"/>
                </a:solidFill>
              </a:rPr>
              <a:t>Question to Guest Speaker:		</a:t>
            </a:r>
            <a:r>
              <a:rPr lang="en-US" sz="3200" dirty="0">
                <a:solidFill>
                  <a:srgbClr val="CC3333"/>
                </a:solidFill>
              </a:rPr>
              <a:t>At what point did you make the decision </a:t>
            </a:r>
            <a:br>
              <a:rPr lang="en-US" sz="3200" dirty="0">
                <a:solidFill>
                  <a:srgbClr val="CC3333"/>
                </a:solidFill>
              </a:rPr>
            </a:br>
            <a:r>
              <a:rPr lang="en-US" sz="3200" dirty="0">
                <a:solidFill>
                  <a:srgbClr val="CC3333"/>
                </a:solidFill>
              </a:rPr>
              <a:t> 						to stop 	trying to do everything by </a:t>
            </a:r>
            <a:br>
              <a:rPr lang="en-US" sz="3200" dirty="0">
                <a:solidFill>
                  <a:srgbClr val="CC3333"/>
                </a:solidFill>
              </a:rPr>
            </a:br>
            <a:r>
              <a:rPr lang="en-US" sz="3200" dirty="0">
                <a:solidFill>
                  <a:srgbClr val="CC3333"/>
                </a:solidFill>
              </a:rPr>
              <a:t> 						yourself and to hire employees?</a:t>
            </a:r>
          </a:p>
          <a:p>
            <a:pPr marL="0" indent="0">
              <a:buNone/>
            </a:pPr>
            <a:endParaRPr lang="en-US" sz="2600" dirty="0">
              <a:solidFill>
                <a:srgbClr val="0000FF"/>
              </a:solidFill>
            </a:endParaRPr>
          </a:p>
          <a:p>
            <a:pPr marL="0" indent="0">
              <a:buNone/>
            </a:pPr>
            <a:r>
              <a:rPr lang="en-US" sz="1400" dirty="0"/>
              <a:t>Answer by Guest Speaker:		</a:t>
            </a:r>
            <a:r>
              <a:rPr lang="en-US" sz="3200" dirty="0"/>
              <a:t>While maybe it didn’t make financial </a:t>
            </a:r>
            <a:br>
              <a:rPr lang="en-US" sz="3200" dirty="0"/>
            </a:br>
            <a:r>
              <a:rPr lang="en-US" sz="3200" dirty="0"/>
              <a:t> 						sense to hire employees, after 3-4 </a:t>
            </a:r>
            <a:br>
              <a:rPr lang="en-US" sz="3200" dirty="0"/>
            </a:br>
            <a:r>
              <a:rPr lang="en-US" sz="3200" dirty="0"/>
              <a:t> 						months I realized I couldn’t do it all and </a:t>
            </a:r>
            <a:br>
              <a:rPr lang="en-US" sz="3200" dirty="0"/>
            </a:br>
            <a:r>
              <a:rPr lang="en-US" sz="3200" dirty="0"/>
              <a:t> 						I needed to make that change.</a:t>
            </a:r>
            <a:endParaRPr lang="en-US" sz="3200" b="1" i="1" dirty="0"/>
          </a:p>
        </p:txBody>
      </p:sp>
      <p:sp>
        <p:nvSpPr>
          <p:cNvPr id="2" name="Multiply 1">
            <a:extLst>
              <a:ext uri="{FF2B5EF4-FFF2-40B4-BE49-F238E27FC236}">
                <a16:creationId xmlns:a16="http://schemas.microsoft.com/office/drawing/2014/main" id="{7A6ACA1E-A372-DEC3-0F95-C4532BBB6462}"/>
              </a:ext>
            </a:extLst>
          </p:cNvPr>
          <p:cNvSpPr/>
          <p:nvPr/>
        </p:nvSpPr>
        <p:spPr>
          <a:xfrm>
            <a:off x="718457" y="2951968"/>
            <a:ext cx="13050982" cy="3170712"/>
          </a:xfrm>
          <a:prstGeom prst="mathMultiply">
            <a:avLst/>
          </a:prstGeom>
          <a:solidFill>
            <a:schemeClr val="tx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itle 6">
            <a:extLst>
              <a:ext uri="{FF2B5EF4-FFF2-40B4-BE49-F238E27FC236}">
                <a16:creationId xmlns:a16="http://schemas.microsoft.com/office/drawing/2014/main" id="{FADEE569-F646-09A9-DF5D-F52DF4EFBB0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
        <p:nvSpPr>
          <p:cNvPr id="3" name="Title 6">
            <a:extLst>
              <a:ext uri="{FF2B5EF4-FFF2-40B4-BE49-F238E27FC236}">
                <a16:creationId xmlns:a16="http://schemas.microsoft.com/office/drawing/2014/main" id="{F9EAEDCB-729C-6D2C-5228-BBC2A1740204}"/>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Overheard From an Entrepreneur</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2104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325880"/>
            <a:ext cx="9969678" cy="4654296"/>
          </a:xfrm>
        </p:spPr>
        <p:txBody>
          <a:bodyPr/>
          <a:lstStyle/>
          <a:p>
            <a:pPr marL="0" indent="0">
              <a:buNone/>
            </a:pPr>
            <a:r>
              <a:rPr lang="en-US" sz="1400" dirty="0">
                <a:solidFill>
                  <a:srgbClr val="CC3333"/>
                </a:solidFill>
              </a:rPr>
              <a:t>Question to Guest Speaker:		</a:t>
            </a:r>
            <a:r>
              <a:rPr lang="en-US" sz="3200" dirty="0">
                <a:solidFill>
                  <a:srgbClr val="CC3333"/>
                </a:solidFill>
              </a:rPr>
              <a:t>At what point did you make the decision </a:t>
            </a:r>
            <a:br>
              <a:rPr lang="en-US" sz="3200" dirty="0">
                <a:solidFill>
                  <a:srgbClr val="CC3333"/>
                </a:solidFill>
              </a:rPr>
            </a:br>
            <a:r>
              <a:rPr lang="en-US" sz="3200" dirty="0">
                <a:solidFill>
                  <a:srgbClr val="CC3333"/>
                </a:solidFill>
              </a:rPr>
              <a:t> 						to stop 	trying to do everything by </a:t>
            </a:r>
            <a:br>
              <a:rPr lang="en-US" sz="3200" dirty="0">
                <a:solidFill>
                  <a:srgbClr val="CC3333"/>
                </a:solidFill>
              </a:rPr>
            </a:br>
            <a:r>
              <a:rPr lang="en-US" sz="3200" dirty="0">
                <a:solidFill>
                  <a:srgbClr val="CC3333"/>
                </a:solidFill>
              </a:rPr>
              <a:t> 						yourself and to hire employees?</a:t>
            </a:r>
          </a:p>
          <a:p>
            <a:pPr marL="0" indent="0">
              <a:buNone/>
            </a:pPr>
            <a:endParaRPr lang="en-US" sz="2600" dirty="0">
              <a:solidFill>
                <a:srgbClr val="0000FF"/>
              </a:solidFill>
            </a:endParaRPr>
          </a:p>
          <a:p>
            <a:pPr marL="0" indent="0">
              <a:buNone/>
            </a:pPr>
            <a:r>
              <a:rPr lang="en-US" sz="1400" dirty="0"/>
              <a:t>Answer by Guest Speaker:		</a:t>
            </a:r>
            <a:r>
              <a:rPr lang="en-US" sz="3200" dirty="0"/>
              <a:t>While maybe it didn’t make financial </a:t>
            </a:r>
            <a:br>
              <a:rPr lang="en-US" sz="3200" dirty="0"/>
            </a:br>
            <a:r>
              <a:rPr lang="en-US" sz="3200" dirty="0"/>
              <a:t> 						sense to hire employees, after 3-4 </a:t>
            </a:r>
            <a:br>
              <a:rPr lang="en-US" sz="3200" dirty="0"/>
            </a:br>
            <a:r>
              <a:rPr lang="en-US" sz="3200" dirty="0"/>
              <a:t> 						months I realized I couldn’t do it all and </a:t>
            </a:r>
            <a:br>
              <a:rPr lang="en-US" sz="3200" dirty="0"/>
            </a:br>
            <a:r>
              <a:rPr lang="en-US" sz="3200" dirty="0"/>
              <a:t> 						I needed to make that change.</a:t>
            </a:r>
            <a:endParaRPr lang="en-US" sz="3200" b="1" i="1" dirty="0"/>
          </a:p>
        </p:txBody>
      </p:sp>
      <p:sp>
        <p:nvSpPr>
          <p:cNvPr id="2" name="Multiply 1">
            <a:extLst>
              <a:ext uri="{FF2B5EF4-FFF2-40B4-BE49-F238E27FC236}">
                <a16:creationId xmlns:a16="http://schemas.microsoft.com/office/drawing/2014/main" id="{7A6ACA1E-A372-DEC3-0F95-C4532BBB6462}"/>
              </a:ext>
            </a:extLst>
          </p:cNvPr>
          <p:cNvSpPr/>
          <p:nvPr/>
        </p:nvSpPr>
        <p:spPr>
          <a:xfrm>
            <a:off x="718457" y="2951968"/>
            <a:ext cx="13050982" cy="3170712"/>
          </a:xfrm>
          <a:prstGeom prst="mathMultiply">
            <a:avLst/>
          </a:prstGeom>
          <a:solidFill>
            <a:schemeClr val="tx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itle 6">
            <a:extLst>
              <a:ext uri="{FF2B5EF4-FFF2-40B4-BE49-F238E27FC236}">
                <a16:creationId xmlns:a16="http://schemas.microsoft.com/office/drawing/2014/main" id="{FADEE569-F646-09A9-DF5D-F52DF4EFBB0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
        <p:nvSpPr>
          <p:cNvPr id="3" name="Rounded Rectangle 2">
            <a:extLst>
              <a:ext uri="{FF2B5EF4-FFF2-40B4-BE49-F238E27FC236}">
                <a16:creationId xmlns:a16="http://schemas.microsoft.com/office/drawing/2014/main" id="{6CAEEEAF-354C-CC30-0989-254CB7E0B2A1}"/>
              </a:ext>
            </a:extLst>
          </p:cNvPr>
          <p:cNvSpPr/>
          <p:nvPr/>
        </p:nvSpPr>
        <p:spPr>
          <a:xfrm>
            <a:off x="1597232" y="1508169"/>
            <a:ext cx="9719952" cy="4067298"/>
          </a:xfrm>
          <a:prstGeom prst="roundRect">
            <a:avLst/>
          </a:prstGeom>
          <a:solidFill>
            <a:srgbClr val="FFFF00"/>
          </a:solid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i="1" dirty="0">
                <a:solidFill>
                  <a:srgbClr val="C00000"/>
                </a:solidFill>
              </a:rPr>
              <a:t>EVERY CASH OUTFLOW</a:t>
            </a:r>
            <a:br>
              <a:rPr lang="en-US" sz="2800" b="1" i="1" dirty="0">
                <a:solidFill>
                  <a:srgbClr val="C00000"/>
                </a:solidFill>
              </a:rPr>
            </a:br>
            <a:r>
              <a:rPr lang="en-US" sz="2800" b="1" i="1" dirty="0">
                <a:solidFill>
                  <a:srgbClr val="C00000"/>
                </a:solidFill>
              </a:rPr>
              <a:t>YOU HAVE IN BUSINESS IS A CHOICE.</a:t>
            </a:r>
          </a:p>
          <a:p>
            <a:pPr algn="ctr"/>
            <a:endParaRPr lang="en-US" sz="2800" b="1" i="1" dirty="0">
              <a:solidFill>
                <a:srgbClr val="C00000"/>
              </a:solidFill>
            </a:endParaRPr>
          </a:p>
          <a:p>
            <a:pPr algn="ctr"/>
            <a:r>
              <a:rPr lang="en-US" sz="2800" b="1" i="1" dirty="0">
                <a:solidFill>
                  <a:srgbClr val="C00000"/>
                </a:solidFill>
              </a:rPr>
              <a:t>EVERY CASH OUTFLOW YOU HAVE IN BUSINESS MUST BE CONSIDERED AN INVESTMENT.</a:t>
            </a:r>
          </a:p>
          <a:p>
            <a:pPr algn="ctr"/>
            <a:endParaRPr lang="en-US" sz="2800" b="1" i="1" dirty="0">
              <a:solidFill>
                <a:srgbClr val="C00000"/>
              </a:solidFill>
            </a:endParaRPr>
          </a:p>
          <a:p>
            <a:pPr algn="ctr"/>
            <a:r>
              <a:rPr lang="en-US" sz="2800" b="1" i="1" dirty="0">
                <a:solidFill>
                  <a:srgbClr val="C00000"/>
                </a:solidFill>
              </a:rPr>
              <a:t>THERE IS NO DIFFERENCE BETWEEN AN “EXPENSE” AND AN ”INVESTMENT” </a:t>
            </a:r>
            <a:br>
              <a:rPr lang="en-US" sz="2800" b="1" i="1" dirty="0">
                <a:solidFill>
                  <a:srgbClr val="C00000"/>
                </a:solidFill>
              </a:rPr>
            </a:br>
            <a:r>
              <a:rPr lang="en-US" sz="2800" b="1" i="1" dirty="0">
                <a:solidFill>
                  <a:srgbClr val="C00000"/>
                </a:solidFill>
              </a:rPr>
              <a:t>OVER THE LONG TERM</a:t>
            </a:r>
          </a:p>
        </p:txBody>
      </p:sp>
      <p:sp>
        <p:nvSpPr>
          <p:cNvPr id="6" name="Title 6">
            <a:extLst>
              <a:ext uri="{FF2B5EF4-FFF2-40B4-BE49-F238E27FC236}">
                <a16:creationId xmlns:a16="http://schemas.microsoft.com/office/drawing/2014/main" id="{3C257148-E6D3-014E-676F-124EBF86ACA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Overheard From an Entrepreneur</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3618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1144438" y="356843"/>
            <a:ext cx="8741434" cy="969037"/>
          </a:xfrm>
          <a:solidFill>
            <a:schemeClr val="bg1">
              <a:lumMod val="85000"/>
            </a:schemeClr>
          </a:solidFill>
        </p:spPr>
        <p:txBody>
          <a:bodyPr/>
          <a:lstStyle/>
          <a:p>
            <a:pPr algn="ctr"/>
            <a:r>
              <a:rPr lang="en-US" sz="4000" dirty="0">
                <a:solidFill>
                  <a:srgbClr val="C00000"/>
                </a:solidFill>
                <a:latin typeface="Calibri" panose="020F0502020204030204" pitchFamily="34" charset="0"/>
                <a:cs typeface="Calibri" panose="020F0502020204030204" pitchFamily="34" charset="0"/>
              </a:rPr>
              <a:t>The 4 Most Important Concepts in Finance &amp; Accounting</a:t>
            </a:r>
            <a:endParaRPr lang="en-US" sz="4000" b="0" dirty="0">
              <a:solidFill>
                <a:srgbClr val="C00000"/>
              </a:solidFill>
              <a:latin typeface="Calibri" panose="020F0502020204030204" pitchFamily="34" charset="0"/>
              <a:cs typeface="Calibri" panose="020F0502020204030204" pitchFamily="34" charset="0"/>
            </a:endParaRPr>
          </a:p>
        </p:txBody>
      </p:sp>
      <p:sp>
        <p:nvSpPr>
          <p:cNvPr id="5" name="Rounded Rectangle 4">
            <a:extLst>
              <a:ext uri="{FF2B5EF4-FFF2-40B4-BE49-F238E27FC236}">
                <a16:creationId xmlns:a16="http://schemas.microsoft.com/office/drawing/2014/main" id="{21C2A301-39CC-7974-D4A6-FE521E68918E}"/>
              </a:ext>
            </a:extLst>
          </p:cNvPr>
          <p:cNvSpPr/>
          <p:nvPr/>
        </p:nvSpPr>
        <p:spPr>
          <a:xfrm>
            <a:off x="1975369" y="1631428"/>
            <a:ext cx="3360715" cy="795647"/>
          </a:xfrm>
          <a:prstGeom prst="roundRect">
            <a:avLst/>
          </a:prstGeom>
          <a:noFill/>
          <a:ln w="76200">
            <a:solidFill>
              <a:srgbClr val="CC333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a:ea typeface="+mn-ea"/>
                <a:cs typeface="+mn-cs"/>
              </a:rPr>
              <a:t>EFFECTIVE</a:t>
            </a:r>
          </a:p>
        </p:txBody>
      </p:sp>
      <p:sp>
        <p:nvSpPr>
          <p:cNvPr id="9" name="Rounded Rectangle 8">
            <a:extLst>
              <a:ext uri="{FF2B5EF4-FFF2-40B4-BE49-F238E27FC236}">
                <a16:creationId xmlns:a16="http://schemas.microsoft.com/office/drawing/2014/main" id="{94D3FF80-2640-CE87-A2AC-07B330B63B01}"/>
              </a:ext>
            </a:extLst>
          </p:cNvPr>
          <p:cNvSpPr/>
          <p:nvPr/>
        </p:nvSpPr>
        <p:spPr>
          <a:xfrm>
            <a:off x="1975370" y="2633352"/>
            <a:ext cx="3360715" cy="795647"/>
          </a:xfrm>
          <a:prstGeom prst="roundRect">
            <a:avLst/>
          </a:prstGeom>
          <a:noFill/>
          <a:ln w="76200">
            <a:solidFill>
              <a:srgbClr val="CC333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a:ea typeface="+mn-ea"/>
                <a:cs typeface="+mn-cs"/>
              </a:rPr>
              <a:t>EFFICIENT</a:t>
            </a:r>
          </a:p>
        </p:txBody>
      </p:sp>
      <p:sp>
        <p:nvSpPr>
          <p:cNvPr id="12" name="Rounded Rectangle 11">
            <a:extLst>
              <a:ext uri="{FF2B5EF4-FFF2-40B4-BE49-F238E27FC236}">
                <a16:creationId xmlns:a16="http://schemas.microsoft.com/office/drawing/2014/main" id="{AC0E3705-968C-163C-E5EC-F875ECCF4FA7}"/>
              </a:ext>
            </a:extLst>
          </p:cNvPr>
          <p:cNvSpPr/>
          <p:nvPr/>
        </p:nvSpPr>
        <p:spPr>
          <a:xfrm>
            <a:off x="6954988" y="1683048"/>
            <a:ext cx="3360715" cy="795647"/>
          </a:xfrm>
          <a:prstGeom prst="roundRect">
            <a:avLst/>
          </a:prstGeom>
          <a:noFill/>
          <a:ln w="762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9AA43">
                    <a:lumMod val="50000"/>
                  </a:srgbClr>
                </a:solidFill>
                <a:effectLst/>
                <a:uLnTx/>
                <a:uFillTx/>
                <a:latin typeface="Arial"/>
                <a:ea typeface="+mn-ea"/>
                <a:cs typeface="+mn-cs"/>
              </a:rPr>
              <a:t>REVENUES</a:t>
            </a:r>
          </a:p>
        </p:txBody>
      </p:sp>
      <p:sp>
        <p:nvSpPr>
          <p:cNvPr id="13" name="Rounded Rectangle 12">
            <a:extLst>
              <a:ext uri="{FF2B5EF4-FFF2-40B4-BE49-F238E27FC236}">
                <a16:creationId xmlns:a16="http://schemas.microsoft.com/office/drawing/2014/main" id="{C7179F30-C19C-EB42-211C-CF02B5F0AAA6}"/>
              </a:ext>
            </a:extLst>
          </p:cNvPr>
          <p:cNvSpPr/>
          <p:nvPr/>
        </p:nvSpPr>
        <p:spPr>
          <a:xfrm>
            <a:off x="6954988" y="2633352"/>
            <a:ext cx="3360715" cy="795647"/>
          </a:xfrm>
          <a:prstGeom prst="roundRect">
            <a:avLst/>
          </a:prstGeom>
          <a:noFill/>
          <a:ln w="762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9AA43">
                    <a:lumMod val="50000"/>
                  </a:srgbClr>
                </a:solidFill>
                <a:effectLst/>
                <a:uLnTx/>
                <a:uFillTx/>
                <a:latin typeface="Arial"/>
                <a:ea typeface="+mn-ea"/>
                <a:cs typeface="+mn-cs"/>
              </a:rPr>
              <a:t>PROFITS</a:t>
            </a:r>
          </a:p>
        </p:txBody>
      </p:sp>
      <p:sp>
        <p:nvSpPr>
          <p:cNvPr id="14" name="Striped Right Arrow 13">
            <a:extLst>
              <a:ext uri="{FF2B5EF4-FFF2-40B4-BE49-F238E27FC236}">
                <a16:creationId xmlns:a16="http://schemas.microsoft.com/office/drawing/2014/main" id="{60D724EC-6286-8B6C-DBCD-73E7FE4018ED}"/>
              </a:ext>
            </a:extLst>
          </p:cNvPr>
          <p:cNvSpPr/>
          <p:nvPr/>
        </p:nvSpPr>
        <p:spPr>
          <a:xfrm>
            <a:off x="5507237" y="1853496"/>
            <a:ext cx="1276597" cy="332509"/>
          </a:xfrm>
          <a:prstGeom prst="stripedRightArrow">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Striped Right Arrow 14">
            <a:extLst>
              <a:ext uri="{FF2B5EF4-FFF2-40B4-BE49-F238E27FC236}">
                <a16:creationId xmlns:a16="http://schemas.microsoft.com/office/drawing/2014/main" id="{D8F13EDF-6E64-DE42-D13E-393B40C1A095}"/>
              </a:ext>
            </a:extLst>
          </p:cNvPr>
          <p:cNvSpPr/>
          <p:nvPr/>
        </p:nvSpPr>
        <p:spPr>
          <a:xfrm>
            <a:off x="5507238" y="2845960"/>
            <a:ext cx="1276597" cy="332509"/>
          </a:xfrm>
          <a:prstGeom prst="stripedRightArrow">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Content Placeholder 7">
            <a:extLst>
              <a:ext uri="{FF2B5EF4-FFF2-40B4-BE49-F238E27FC236}">
                <a16:creationId xmlns:a16="http://schemas.microsoft.com/office/drawing/2014/main" id="{E04C3DA6-AB82-9EE1-8B82-FF7734BB5A17}"/>
              </a:ext>
            </a:extLst>
          </p:cNvPr>
          <p:cNvSpPr>
            <a:spLocks noGrp="1"/>
          </p:cNvSpPr>
          <p:nvPr>
            <p:ph idx="1"/>
          </p:nvPr>
        </p:nvSpPr>
        <p:spPr>
          <a:xfrm>
            <a:off x="1144438" y="3998774"/>
            <a:ext cx="9969678" cy="1981401"/>
          </a:xfrm>
        </p:spPr>
        <p:txBody>
          <a:bodyPr/>
          <a:lstStyle/>
          <a:p>
            <a:pPr marL="0" indent="0" algn="ctr">
              <a:buNone/>
            </a:pPr>
            <a:r>
              <a:rPr lang="en-US" sz="2800" b="1" i="1" dirty="0">
                <a:solidFill>
                  <a:srgbClr val="1702B0"/>
                </a:solidFill>
              </a:rPr>
              <a:t>We are NOT trying to minimize Expenses.</a:t>
            </a:r>
            <a:br>
              <a:rPr lang="en-US" sz="2800" b="1" i="1" dirty="0">
                <a:solidFill>
                  <a:srgbClr val="1702B0"/>
                </a:solidFill>
              </a:rPr>
            </a:br>
            <a:r>
              <a:rPr lang="en-US" sz="2800" b="1" i="1" dirty="0">
                <a:solidFill>
                  <a:srgbClr val="1702B0"/>
                </a:solidFill>
              </a:rPr>
              <a:t>We are NOT trying to minimize Investments.</a:t>
            </a:r>
            <a:br>
              <a:rPr lang="en-US" sz="2800" b="1" i="1" dirty="0">
                <a:solidFill>
                  <a:srgbClr val="1702B0"/>
                </a:solidFill>
              </a:rPr>
            </a:br>
            <a:br>
              <a:rPr lang="en-US" sz="2800" b="1" i="1" dirty="0">
                <a:solidFill>
                  <a:srgbClr val="1702B0"/>
                </a:solidFill>
              </a:rPr>
            </a:br>
            <a:r>
              <a:rPr lang="en-US" sz="2800" b="1" i="1" dirty="0">
                <a:solidFill>
                  <a:srgbClr val="1702B0"/>
                </a:solidFill>
              </a:rPr>
              <a:t>We are trying to maximize PROFITS, VALUE &amp; IMPACT.</a:t>
            </a:r>
          </a:p>
        </p:txBody>
      </p:sp>
      <p:sp>
        <p:nvSpPr>
          <p:cNvPr id="4" name="Title 6">
            <a:extLst>
              <a:ext uri="{FF2B5EF4-FFF2-40B4-BE49-F238E27FC236}">
                <a16:creationId xmlns:a16="http://schemas.microsoft.com/office/drawing/2014/main" id="{283A4418-7A0F-43CD-F35E-BAC7F10BB17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76542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838200" y="1314072"/>
            <a:ext cx="10497938" cy="4667630"/>
          </a:xfrm>
        </p:spPr>
        <p:txBody>
          <a:bodyPr/>
          <a:lstStyle/>
          <a:p>
            <a:r>
              <a:rPr lang="en-US" sz="2700" dirty="0">
                <a:solidFill>
                  <a:srgbClr val="30317F"/>
                </a:solidFill>
              </a:rPr>
              <a:t>What is an “INVESTMENT?”</a:t>
            </a:r>
            <a:br>
              <a:rPr lang="en-US" sz="2700" dirty="0">
                <a:solidFill>
                  <a:srgbClr val="30317F"/>
                </a:solidFill>
              </a:rPr>
            </a:br>
            <a:endParaRPr lang="en-US" sz="2700" dirty="0">
              <a:solidFill>
                <a:srgbClr val="30317F"/>
              </a:solidFill>
            </a:endParaRPr>
          </a:p>
          <a:p>
            <a:pPr lvl="1"/>
            <a:r>
              <a:rPr lang="en-US" sz="2500" dirty="0">
                <a:solidFill>
                  <a:srgbClr val="30317F"/>
                </a:solidFill>
              </a:rPr>
              <a:t>Your accountant – and Laura in an hour – will differentiate between an “Investment” and an “Expense” because it matters for financial reporting and taxes.</a:t>
            </a:r>
            <a:br>
              <a:rPr lang="en-US" sz="2500" dirty="0">
                <a:solidFill>
                  <a:srgbClr val="30317F"/>
                </a:solidFill>
              </a:rPr>
            </a:br>
            <a:endParaRPr lang="en-US" sz="2500" dirty="0">
              <a:solidFill>
                <a:srgbClr val="30317F"/>
              </a:solidFill>
            </a:endParaRPr>
          </a:p>
          <a:p>
            <a:pPr lvl="1"/>
            <a:r>
              <a:rPr lang="en-US" sz="2500" dirty="0">
                <a:solidFill>
                  <a:srgbClr val="30317F"/>
                </a:solidFill>
              </a:rPr>
              <a:t>But, from a strategic perspective, try to think of every cash outflow as an investment.</a:t>
            </a:r>
          </a:p>
          <a:p>
            <a:pPr lvl="1"/>
            <a:r>
              <a:rPr lang="en-US" sz="2500" dirty="0">
                <a:solidFill>
                  <a:srgbClr val="30317F"/>
                </a:solidFill>
              </a:rPr>
              <a:t>If you care about minimizing expenses, the best thing you can do is shut down your business today.</a:t>
            </a:r>
            <a:endParaRPr lang="en-US" sz="2800" dirty="0">
              <a:solidFill>
                <a:srgbClr val="30317F"/>
              </a:solidFill>
            </a:endParaRPr>
          </a:p>
        </p:txBody>
      </p:sp>
      <p:sp>
        <p:nvSpPr>
          <p:cNvPr id="2" name="Rectangle 2">
            <a:extLst>
              <a:ext uri="{FF2B5EF4-FFF2-40B4-BE49-F238E27FC236}">
                <a16:creationId xmlns:a16="http://schemas.microsoft.com/office/drawing/2014/main" id="{443D321A-1501-F40D-C387-58218C7379BD}"/>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Business Finance &amp; Valuation</a:t>
            </a:r>
          </a:p>
        </p:txBody>
      </p:sp>
      <p:sp>
        <p:nvSpPr>
          <p:cNvPr id="4" name="Title 6">
            <a:extLst>
              <a:ext uri="{FF2B5EF4-FFF2-40B4-BE49-F238E27FC236}">
                <a16:creationId xmlns:a16="http://schemas.microsoft.com/office/drawing/2014/main" id="{7B2AA1E7-D31F-8280-8D90-72F3FCB3A54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36387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18229-7ECD-F635-9209-CCAB6CEC9C51}"/>
            </a:ext>
          </a:extLst>
        </p:cNvPr>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0B203E16-92B6-2517-01DE-3C7EE187BD41}"/>
              </a:ext>
            </a:extLst>
          </p:cNvPr>
          <p:cNvSpPr>
            <a:spLocks noGrp="1"/>
          </p:cNvSpPr>
          <p:nvPr>
            <p:ph idx="1"/>
          </p:nvPr>
        </p:nvSpPr>
        <p:spPr>
          <a:xfrm>
            <a:off x="838200" y="1314072"/>
            <a:ext cx="10497938" cy="4667630"/>
          </a:xfrm>
        </p:spPr>
        <p:txBody>
          <a:bodyPr/>
          <a:lstStyle/>
          <a:p>
            <a:r>
              <a:rPr lang="en-US" sz="2700" dirty="0">
                <a:solidFill>
                  <a:srgbClr val="30317F"/>
                </a:solidFill>
              </a:rPr>
              <a:t>What is an “INVESTMENT?”</a:t>
            </a:r>
            <a:br>
              <a:rPr lang="en-US" sz="2700" dirty="0">
                <a:solidFill>
                  <a:srgbClr val="30317F"/>
                </a:solidFill>
              </a:rPr>
            </a:br>
            <a:endParaRPr lang="en-US" sz="2700" dirty="0">
              <a:solidFill>
                <a:srgbClr val="30317F"/>
              </a:solidFill>
            </a:endParaRPr>
          </a:p>
          <a:p>
            <a:r>
              <a:rPr lang="en-US" sz="2700" dirty="0">
                <a:solidFill>
                  <a:srgbClr val="30317F"/>
                </a:solidFill>
              </a:rPr>
              <a:t>We invest money, time or energy today with the hope of getting something bigger and better back in the future.</a:t>
            </a:r>
          </a:p>
          <a:p>
            <a:endParaRPr lang="en-US" sz="2700" dirty="0">
              <a:solidFill>
                <a:srgbClr val="30317F"/>
              </a:solidFill>
            </a:endParaRPr>
          </a:p>
          <a:p>
            <a:r>
              <a:rPr lang="en-US" sz="2700" dirty="0">
                <a:solidFill>
                  <a:srgbClr val="30317F"/>
                </a:solidFill>
              </a:rPr>
              <a:t>But….we never know what or if we are going to get anything back.</a:t>
            </a:r>
            <a:endParaRPr lang="en-US" sz="2800" dirty="0">
              <a:solidFill>
                <a:srgbClr val="30317F"/>
              </a:solidFill>
            </a:endParaRPr>
          </a:p>
        </p:txBody>
      </p:sp>
      <p:sp>
        <p:nvSpPr>
          <p:cNvPr id="2" name="Rectangle 2">
            <a:extLst>
              <a:ext uri="{FF2B5EF4-FFF2-40B4-BE49-F238E27FC236}">
                <a16:creationId xmlns:a16="http://schemas.microsoft.com/office/drawing/2014/main" id="{D0D91E66-3E8A-4B36-73BD-0F811BA468DC}"/>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Business Finance &amp; Valuation</a:t>
            </a:r>
          </a:p>
        </p:txBody>
      </p:sp>
      <p:sp>
        <p:nvSpPr>
          <p:cNvPr id="4" name="Title 6">
            <a:extLst>
              <a:ext uri="{FF2B5EF4-FFF2-40B4-BE49-F238E27FC236}">
                <a16:creationId xmlns:a16="http://schemas.microsoft.com/office/drawing/2014/main" id="{EB8816A7-5E0C-56BA-D54C-DB9897B44A6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926823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8200" y="1459407"/>
            <a:ext cx="10744200" cy="4522293"/>
          </a:xfrm>
        </p:spPr>
        <p:txBody>
          <a:bodyPr/>
          <a:lstStyle/>
          <a:p>
            <a:r>
              <a:rPr lang="en-US" sz="2800" b="1" dirty="0">
                <a:solidFill>
                  <a:srgbClr val="CC3333"/>
                </a:solidFill>
              </a:rPr>
              <a:t>If you give me </a:t>
            </a:r>
            <a:r>
              <a:rPr lang="en-US" sz="6000" b="1" dirty="0">
                <a:solidFill>
                  <a:srgbClr val="CC3333"/>
                </a:solidFill>
              </a:rPr>
              <a:t>$100 </a:t>
            </a:r>
            <a:r>
              <a:rPr lang="en-US" sz="2800" b="1" dirty="0">
                <a:solidFill>
                  <a:srgbClr val="CC3333"/>
                </a:solidFill>
              </a:rPr>
              <a:t>today…</a:t>
            </a:r>
            <a:br>
              <a:rPr lang="en-US" sz="2800" b="1" dirty="0">
                <a:solidFill>
                  <a:srgbClr val="CC3333"/>
                </a:solidFill>
              </a:rPr>
            </a:br>
            <a:endParaRPr lang="en-US" sz="2800" b="1" dirty="0">
              <a:solidFill>
                <a:srgbClr val="CC3333"/>
              </a:solidFill>
            </a:endParaRPr>
          </a:p>
          <a:p>
            <a:r>
              <a:rPr lang="en-US" sz="2800" b="1" dirty="0">
                <a:solidFill>
                  <a:srgbClr val="008000"/>
                </a:solidFill>
              </a:rPr>
              <a:t>I will give you </a:t>
            </a:r>
            <a:r>
              <a:rPr lang="en-US" sz="6000" b="1" dirty="0">
                <a:solidFill>
                  <a:srgbClr val="008000"/>
                </a:solidFill>
              </a:rPr>
              <a:t>$100 </a:t>
            </a:r>
            <a:r>
              <a:rPr lang="en-US" sz="2800" b="1" dirty="0">
                <a:solidFill>
                  <a:srgbClr val="008000"/>
                </a:solidFill>
              </a:rPr>
              <a:t>in 12 months.</a:t>
            </a:r>
            <a:br>
              <a:rPr lang="en-US" sz="2800" b="1" dirty="0">
                <a:solidFill>
                  <a:srgbClr val="008000"/>
                </a:solidFill>
              </a:rPr>
            </a:br>
            <a:endParaRPr lang="en-US" sz="2800" b="1" dirty="0">
              <a:solidFill>
                <a:srgbClr val="008000"/>
              </a:solidFill>
            </a:endParaRPr>
          </a:p>
          <a:p>
            <a:r>
              <a:rPr lang="en-US" sz="2800" b="1" dirty="0">
                <a:solidFill>
                  <a:srgbClr val="008000"/>
                </a:solidFill>
              </a:rPr>
              <a:t>Would any of you be willing to make this trade?</a:t>
            </a:r>
          </a:p>
        </p:txBody>
      </p:sp>
      <p:sp>
        <p:nvSpPr>
          <p:cNvPr id="2" name="Rectangle 2">
            <a:extLst>
              <a:ext uri="{FF2B5EF4-FFF2-40B4-BE49-F238E27FC236}">
                <a16:creationId xmlns:a16="http://schemas.microsoft.com/office/drawing/2014/main" id="{8B9FDBBA-748F-E836-A45F-32D56F36A27A}"/>
              </a:ext>
            </a:extLst>
          </p:cNvPr>
          <p:cNvSpPr txBox="1">
            <a:spLocks noChangeArrowheads="1"/>
          </p:cNvSpPr>
          <p:nvPr/>
        </p:nvSpPr>
        <p:spPr bwMode="auto">
          <a:xfrm>
            <a:off x="838200" y="365126"/>
            <a:ext cx="9147532" cy="722696"/>
          </a:xfrm>
          <a:prstGeom prst="rect">
            <a:avLst/>
          </a:prstGeom>
          <a:solidFill>
            <a:srgbClr val="008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QUIZ QUESTION #1</a:t>
            </a:r>
          </a:p>
        </p:txBody>
      </p:sp>
      <p:sp>
        <p:nvSpPr>
          <p:cNvPr id="4" name="Title 6">
            <a:extLst>
              <a:ext uri="{FF2B5EF4-FFF2-40B4-BE49-F238E27FC236}">
                <a16:creationId xmlns:a16="http://schemas.microsoft.com/office/drawing/2014/main" id="{86C1A103-CD66-F60A-AE14-7580C4878C8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175964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8200" y="1459407"/>
            <a:ext cx="10744200" cy="4522293"/>
          </a:xfrm>
        </p:spPr>
        <p:txBody>
          <a:bodyPr/>
          <a:lstStyle/>
          <a:p>
            <a:r>
              <a:rPr lang="en-US" sz="2800" b="1" dirty="0">
                <a:solidFill>
                  <a:srgbClr val="CC3333"/>
                </a:solidFill>
              </a:rPr>
              <a:t>If you give me $100 today…</a:t>
            </a:r>
            <a:br>
              <a:rPr lang="en-US" sz="2800" b="1" dirty="0">
                <a:solidFill>
                  <a:srgbClr val="CC3333"/>
                </a:solidFill>
              </a:rPr>
            </a:br>
            <a:endParaRPr lang="en-US" sz="2800" b="1" dirty="0">
              <a:solidFill>
                <a:srgbClr val="CC3333"/>
              </a:solidFill>
            </a:endParaRPr>
          </a:p>
          <a:p>
            <a:r>
              <a:rPr lang="en-US" sz="2800" b="1" dirty="0">
                <a:solidFill>
                  <a:srgbClr val="1702B0"/>
                </a:solidFill>
              </a:rPr>
              <a:t>I will give you </a:t>
            </a:r>
            <a:r>
              <a:rPr lang="en-US" sz="6000" b="1" dirty="0">
                <a:solidFill>
                  <a:srgbClr val="1702B0"/>
                </a:solidFill>
              </a:rPr>
              <a:t>$200 </a:t>
            </a:r>
            <a:r>
              <a:rPr lang="en-US" sz="2800" b="1" dirty="0">
                <a:solidFill>
                  <a:srgbClr val="1702B0"/>
                </a:solidFill>
              </a:rPr>
              <a:t>in 12 months.</a:t>
            </a:r>
            <a:br>
              <a:rPr lang="en-US" sz="2800" b="1" dirty="0">
                <a:solidFill>
                  <a:srgbClr val="1702B0"/>
                </a:solidFill>
              </a:rPr>
            </a:br>
            <a:endParaRPr lang="en-US" sz="2800" b="1" dirty="0">
              <a:solidFill>
                <a:srgbClr val="1702B0"/>
              </a:solidFill>
            </a:endParaRPr>
          </a:p>
          <a:p>
            <a:r>
              <a:rPr lang="en-US" sz="2800" b="1" dirty="0">
                <a:solidFill>
                  <a:srgbClr val="1702B0"/>
                </a:solidFill>
              </a:rPr>
              <a:t>Would any of you be willing to make this trade?</a:t>
            </a:r>
          </a:p>
        </p:txBody>
      </p:sp>
      <p:sp>
        <p:nvSpPr>
          <p:cNvPr id="2" name="Rectangle 2">
            <a:extLst>
              <a:ext uri="{FF2B5EF4-FFF2-40B4-BE49-F238E27FC236}">
                <a16:creationId xmlns:a16="http://schemas.microsoft.com/office/drawing/2014/main" id="{8B9FDBBA-748F-E836-A45F-32D56F36A27A}"/>
              </a:ext>
            </a:extLst>
          </p:cNvPr>
          <p:cNvSpPr txBox="1">
            <a:spLocks noChangeArrowheads="1"/>
          </p:cNvSpPr>
          <p:nvPr/>
        </p:nvSpPr>
        <p:spPr bwMode="auto">
          <a:xfrm>
            <a:off x="838200" y="365126"/>
            <a:ext cx="9147532" cy="722696"/>
          </a:xfrm>
          <a:prstGeom prst="rect">
            <a:avLst/>
          </a:prstGeom>
          <a:solidFill>
            <a:srgbClr val="1702B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QUIZ QUESTION #2</a:t>
            </a:r>
          </a:p>
        </p:txBody>
      </p:sp>
      <p:sp>
        <p:nvSpPr>
          <p:cNvPr id="4" name="Title 6">
            <a:extLst>
              <a:ext uri="{FF2B5EF4-FFF2-40B4-BE49-F238E27FC236}">
                <a16:creationId xmlns:a16="http://schemas.microsoft.com/office/drawing/2014/main" id="{F29DE464-6BBD-4C02-25FD-602D8B557CC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32738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8200" y="1459407"/>
            <a:ext cx="10744200" cy="4522293"/>
          </a:xfrm>
        </p:spPr>
        <p:txBody>
          <a:bodyPr/>
          <a:lstStyle/>
          <a:p>
            <a:r>
              <a:rPr lang="en-US" sz="2800" b="1" dirty="0"/>
              <a:t>If you give me $100 today…</a:t>
            </a:r>
            <a:br>
              <a:rPr lang="en-US" sz="2800" b="1" dirty="0"/>
            </a:br>
            <a:endParaRPr lang="en-US" sz="2800" b="1" dirty="0"/>
          </a:p>
          <a:p>
            <a:r>
              <a:rPr lang="en-US" sz="2800" b="1" dirty="0">
                <a:solidFill>
                  <a:srgbClr val="C00000"/>
                </a:solidFill>
              </a:rPr>
              <a:t>I will give you </a:t>
            </a:r>
            <a:r>
              <a:rPr lang="en-US" sz="6000" b="1" dirty="0">
                <a:solidFill>
                  <a:srgbClr val="C00000"/>
                </a:solidFill>
              </a:rPr>
              <a:t>$200 in 5 years</a:t>
            </a:r>
            <a:r>
              <a:rPr lang="en-US" sz="2800" b="1" dirty="0">
                <a:solidFill>
                  <a:srgbClr val="C00000"/>
                </a:solidFill>
              </a:rPr>
              <a:t>.</a:t>
            </a:r>
            <a:br>
              <a:rPr lang="en-US" sz="2800" b="1" dirty="0">
                <a:solidFill>
                  <a:srgbClr val="C00000"/>
                </a:solidFill>
              </a:rPr>
            </a:br>
            <a:endParaRPr lang="en-US" sz="2800" b="1" dirty="0">
              <a:solidFill>
                <a:srgbClr val="C00000"/>
              </a:solidFill>
            </a:endParaRPr>
          </a:p>
          <a:p>
            <a:r>
              <a:rPr lang="en-US" sz="2800" b="1" dirty="0">
                <a:solidFill>
                  <a:srgbClr val="C00000"/>
                </a:solidFill>
              </a:rPr>
              <a:t>Would any of you be willing to make this trade?</a:t>
            </a:r>
          </a:p>
        </p:txBody>
      </p:sp>
      <p:sp>
        <p:nvSpPr>
          <p:cNvPr id="2" name="Rectangle 2">
            <a:extLst>
              <a:ext uri="{FF2B5EF4-FFF2-40B4-BE49-F238E27FC236}">
                <a16:creationId xmlns:a16="http://schemas.microsoft.com/office/drawing/2014/main" id="{8B9FDBBA-748F-E836-A45F-32D56F36A27A}"/>
              </a:ext>
            </a:extLst>
          </p:cNvPr>
          <p:cNvSpPr txBox="1">
            <a:spLocks noChangeArrowheads="1"/>
          </p:cNvSpPr>
          <p:nvPr/>
        </p:nvSpPr>
        <p:spPr bwMode="auto">
          <a:xfrm>
            <a:off x="838200" y="365126"/>
            <a:ext cx="9147532"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QUIZ QUESTION #3</a:t>
            </a:r>
          </a:p>
        </p:txBody>
      </p:sp>
      <p:sp>
        <p:nvSpPr>
          <p:cNvPr id="4" name="Title 6">
            <a:extLst>
              <a:ext uri="{FF2B5EF4-FFF2-40B4-BE49-F238E27FC236}">
                <a16:creationId xmlns:a16="http://schemas.microsoft.com/office/drawing/2014/main" id="{DA87F46C-3E80-6D03-A60E-930C1F91541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65795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Tree>
    <p:extLst>
      <p:ext uri="{BB962C8B-B14F-4D97-AF65-F5344CB8AC3E}">
        <p14:creationId xmlns:p14="http://schemas.microsoft.com/office/powerpoint/2010/main" val="3221028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6" y="2107074"/>
            <a:ext cx="7110076" cy="1593851"/>
          </a:xfrm>
        </p:spPr>
        <p:txBody>
          <a:bodyPr>
            <a:noAutofit/>
          </a:bodyPr>
          <a:lstStyle/>
          <a:p>
            <a:r>
              <a:rPr lang="en-US" sz="3600" dirty="0">
                <a:solidFill>
                  <a:srgbClr val="4C515A"/>
                </a:solidFill>
                <a:latin typeface="Times"/>
                <a:cs typeface="Times"/>
              </a:rPr>
              <a:t>Prediction is very difficult.</a:t>
            </a:r>
          </a:p>
          <a:p>
            <a:r>
              <a:rPr lang="en-US" sz="3600" dirty="0">
                <a:solidFill>
                  <a:srgbClr val="4C515A"/>
                </a:solidFill>
                <a:latin typeface="Times"/>
                <a:cs typeface="Times"/>
              </a:rPr>
              <a:t>Especially when it’s about the future.</a:t>
            </a:r>
          </a:p>
        </p:txBody>
      </p:sp>
      <p:sp>
        <p:nvSpPr>
          <p:cNvPr id="6" name="Text Placeholder 5"/>
          <p:cNvSpPr>
            <a:spLocks noGrp="1"/>
          </p:cNvSpPr>
          <p:nvPr>
            <p:ph type="body" sz="quarter" idx="20"/>
          </p:nvPr>
        </p:nvSpPr>
        <p:spPr>
          <a:xfrm>
            <a:off x="3100727" y="3886200"/>
            <a:ext cx="6748127" cy="330200"/>
          </a:xfrm>
        </p:spPr>
        <p:txBody>
          <a:bodyPr/>
          <a:lstStyle/>
          <a:p>
            <a:r>
              <a:rPr lang="en-US" sz="3000" dirty="0"/>
              <a:t>Niels Bohr</a:t>
            </a:r>
          </a:p>
          <a:p>
            <a:r>
              <a:rPr lang="en-US" sz="3000" dirty="0"/>
              <a:t>Danish Physicist</a:t>
            </a:r>
          </a:p>
          <a:p>
            <a:r>
              <a:rPr lang="en-US" sz="3000" dirty="0"/>
              <a:t>1922 Nobel Prize laureate</a:t>
            </a:r>
          </a:p>
        </p:txBody>
      </p:sp>
    </p:spTree>
    <p:extLst>
      <p:ext uri="{BB962C8B-B14F-4D97-AF65-F5344CB8AC3E}">
        <p14:creationId xmlns:p14="http://schemas.microsoft.com/office/powerpoint/2010/main" val="4158060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838200" y="1314072"/>
            <a:ext cx="10497938" cy="4667630"/>
          </a:xfrm>
        </p:spPr>
        <p:txBody>
          <a:bodyPr/>
          <a:lstStyle/>
          <a:p>
            <a:r>
              <a:rPr lang="en-US" sz="2700" dirty="0">
                <a:solidFill>
                  <a:srgbClr val="30317F"/>
                </a:solidFill>
              </a:rPr>
              <a:t>But….we never know what or if we are going to get anything back.</a:t>
            </a:r>
          </a:p>
          <a:p>
            <a:r>
              <a:rPr lang="en-US" sz="2700" dirty="0">
                <a:solidFill>
                  <a:srgbClr val="30317F"/>
                </a:solidFill>
              </a:rPr>
              <a:t>Everything is a big risk.</a:t>
            </a:r>
          </a:p>
          <a:p>
            <a:endParaRPr lang="en-US" sz="2700" dirty="0">
              <a:solidFill>
                <a:srgbClr val="30317F"/>
              </a:solidFill>
            </a:endParaRPr>
          </a:p>
          <a:p>
            <a:r>
              <a:rPr lang="en-US" sz="2700" dirty="0">
                <a:solidFill>
                  <a:srgbClr val="30317F"/>
                </a:solidFill>
              </a:rPr>
              <a:t>But – as the Entrepreneur in Chief &amp; Founder – you have the most control over turning money today into big, profitable investments in the future.</a:t>
            </a:r>
            <a:br>
              <a:rPr lang="en-US" sz="2700" dirty="0">
                <a:solidFill>
                  <a:srgbClr val="30317F"/>
                </a:solidFill>
              </a:rPr>
            </a:br>
            <a:endParaRPr lang="en-US" sz="2700" dirty="0">
              <a:solidFill>
                <a:srgbClr val="30317F"/>
              </a:solidFill>
            </a:endParaRPr>
          </a:p>
          <a:p>
            <a:r>
              <a:rPr lang="en-US" sz="2700" dirty="0">
                <a:solidFill>
                  <a:srgbClr val="30317F"/>
                </a:solidFill>
              </a:rPr>
              <a:t>DO NOT think of ‘investments’ as just MONEY.</a:t>
            </a:r>
          </a:p>
          <a:p>
            <a:pPr marL="0" indent="0">
              <a:buNone/>
            </a:pPr>
            <a:endParaRPr lang="en-US" sz="2800" dirty="0">
              <a:solidFill>
                <a:srgbClr val="30317F"/>
              </a:solidFill>
            </a:endParaRPr>
          </a:p>
          <a:p>
            <a:endParaRPr lang="en-US" sz="2800" dirty="0">
              <a:solidFill>
                <a:srgbClr val="30317F"/>
              </a:solidFill>
            </a:endParaRPr>
          </a:p>
          <a:p>
            <a:endParaRPr lang="en-US" sz="2800" dirty="0">
              <a:solidFill>
                <a:srgbClr val="30317F"/>
              </a:solidFill>
            </a:endParaRPr>
          </a:p>
          <a:p>
            <a:r>
              <a:rPr lang="en-US" sz="2800" dirty="0">
                <a:solidFill>
                  <a:srgbClr val="30317F"/>
                </a:solidFill>
              </a:rPr>
              <a:t>As an entrepreneur, your time &amp; energy are (or should be) the most valuable resources you have.</a:t>
            </a:r>
          </a:p>
          <a:p>
            <a:endParaRPr lang="en-US" sz="2800" dirty="0">
              <a:solidFill>
                <a:srgbClr val="30317F"/>
              </a:solidFill>
            </a:endParaRPr>
          </a:p>
        </p:txBody>
      </p:sp>
      <p:sp>
        <p:nvSpPr>
          <p:cNvPr id="2" name="Rectangle 2">
            <a:extLst>
              <a:ext uri="{FF2B5EF4-FFF2-40B4-BE49-F238E27FC236}">
                <a16:creationId xmlns:a16="http://schemas.microsoft.com/office/drawing/2014/main" id="{443D321A-1501-F40D-C387-58218C7379BD}"/>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Business Finance &amp; Valuation</a:t>
            </a:r>
          </a:p>
        </p:txBody>
      </p:sp>
      <p:sp>
        <p:nvSpPr>
          <p:cNvPr id="4" name="Title 6">
            <a:extLst>
              <a:ext uri="{FF2B5EF4-FFF2-40B4-BE49-F238E27FC236}">
                <a16:creationId xmlns:a16="http://schemas.microsoft.com/office/drawing/2014/main" id="{7B2AA1E7-D31F-8280-8D90-72F3FCB3A54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638310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838201" y="1380683"/>
            <a:ext cx="10776496" cy="4601019"/>
          </a:xfrm>
        </p:spPr>
        <p:txBody>
          <a:bodyPr/>
          <a:lstStyle/>
          <a:p>
            <a:r>
              <a:rPr lang="en-US" sz="2800" dirty="0">
                <a:solidFill>
                  <a:srgbClr val="30317F"/>
                </a:solidFill>
              </a:rPr>
              <a:t>Question:		How do we decide which investments to make?</a:t>
            </a:r>
          </a:p>
          <a:p>
            <a:r>
              <a:rPr lang="en-US" sz="2800" dirty="0">
                <a:solidFill>
                  <a:srgbClr val="30317F"/>
                </a:solidFill>
              </a:rPr>
              <a:t>Answer:		We make those investments with the highest </a:t>
            </a:r>
            <a:br>
              <a:rPr lang="en-US" sz="2800" dirty="0">
                <a:solidFill>
                  <a:srgbClr val="30317F"/>
                </a:solidFill>
              </a:rPr>
            </a:br>
            <a:r>
              <a:rPr lang="en-US" sz="2800" dirty="0">
                <a:solidFill>
                  <a:srgbClr val="30317F"/>
                </a:solidFill>
              </a:rPr>
              <a:t> 					return on investment.</a:t>
            </a:r>
            <a:br>
              <a:rPr lang="en-US" sz="2800" dirty="0">
                <a:solidFill>
                  <a:srgbClr val="30317F"/>
                </a:solidFill>
              </a:rPr>
            </a:br>
            <a:endParaRPr lang="en-US" sz="2800" dirty="0">
              <a:solidFill>
                <a:srgbClr val="30317F"/>
              </a:solidFill>
            </a:endParaRPr>
          </a:p>
          <a:p>
            <a:r>
              <a:rPr lang="en-US" sz="2800" dirty="0">
                <a:solidFill>
                  <a:srgbClr val="30317F"/>
                </a:solidFill>
              </a:rPr>
              <a:t>Question:		How do we measure return on investment?</a:t>
            </a:r>
          </a:p>
          <a:p>
            <a:r>
              <a:rPr lang="en-US" sz="2800" dirty="0">
                <a:solidFill>
                  <a:srgbClr val="30317F"/>
                </a:solidFill>
              </a:rPr>
              <a:t>Answer:		In short</a:t>
            </a:r>
            <a:r>
              <a:rPr lang="mr-IN" sz="2800" dirty="0">
                <a:solidFill>
                  <a:srgbClr val="30317F"/>
                </a:solidFill>
              </a:rPr>
              <a:t>…</a:t>
            </a:r>
            <a:r>
              <a:rPr lang="en-US" sz="2800" dirty="0">
                <a:solidFill>
                  <a:srgbClr val="30317F"/>
                </a:solidFill>
              </a:rPr>
              <a:t>	We use some measure of:</a:t>
            </a:r>
            <a:br>
              <a:rPr lang="en-US" sz="2400" dirty="0"/>
            </a:br>
            <a:br>
              <a:rPr lang="en-US" sz="2400" dirty="0"/>
            </a:br>
            <a:r>
              <a:rPr lang="en-US" sz="2800" b="1" dirty="0">
                <a:solidFill>
                  <a:srgbClr val="CC3333"/>
                </a:solidFill>
              </a:rPr>
              <a:t> 							 </a:t>
            </a:r>
            <a:r>
              <a:rPr lang="en-US" sz="2800" b="1" u="sng" dirty="0">
                <a:solidFill>
                  <a:srgbClr val="CC3333"/>
                </a:solidFill>
              </a:rPr>
              <a:t>Cash Inflows</a:t>
            </a:r>
            <a:r>
              <a:rPr lang="en-US" sz="2800" b="1" dirty="0">
                <a:solidFill>
                  <a:srgbClr val="CC3333"/>
                </a:solidFill>
              </a:rPr>
              <a:t>		</a:t>
            </a:r>
            <a:r>
              <a:rPr lang="en-US" sz="2800" b="1" u="sng" dirty="0">
                <a:solidFill>
                  <a:srgbClr val="CC3333"/>
                </a:solidFill>
              </a:rPr>
              <a:t>Benefits</a:t>
            </a:r>
            <a:br>
              <a:rPr lang="en-US" sz="2800" b="1" u="sng" dirty="0">
                <a:solidFill>
                  <a:srgbClr val="CC3333"/>
                </a:solidFill>
              </a:rPr>
            </a:br>
            <a:r>
              <a:rPr lang="en-US" sz="2800" b="1" dirty="0">
                <a:solidFill>
                  <a:srgbClr val="CC3333"/>
                </a:solidFill>
              </a:rPr>
              <a:t>							Cash Outflows		  Costs</a:t>
            </a:r>
          </a:p>
        </p:txBody>
      </p:sp>
      <p:sp>
        <p:nvSpPr>
          <p:cNvPr id="2" name="Rectangle 2">
            <a:extLst>
              <a:ext uri="{FF2B5EF4-FFF2-40B4-BE49-F238E27FC236}">
                <a16:creationId xmlns:a16="http://schemas.microsoft.com/office/drawing/2014/main" id="{9352B146-D938-723A-5643-497236610700}"/>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Business Finance &amp; Valuation</a:t>
            </a:r>
          </a:p>
        </p:txBody>
      </p:sp>
      <p:sp>
        <p:nvSpPr>
          <p:cNvPr id="4" name="Title 6">
            <a:extLst>
              <a:ext uri="{FF2B5EF4-FFF2-40B4-BE49-F238E27FC236}">
                <a16:creationId xmlns:a16="http://schemas.microsoft.com/office/drawing/2014/main" id="{769AAEDD-6144-8595-2D75-E6B26B88946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85256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838200" y="1314072"/>
            <a:ext cx="10497938" cy="4667630"/>
          </a:xfrm>
        </p:spPr>
        <p:txBody>
          <a:bodyPr/>
          <a:lstStyle/>
          <a:p>
            <a:r>
              <a:rPr lang="en-US" sz="2800" dirty="0">
                <a:solidFill>
                  <a:srgbClr val="30317F"/>
                </a:solidFill>
              </a:rPr>
              <a:t>For individuals, financial return may not be the goal.</a:t>
            </a:r>
          </a:p>
          <a:p>
            <a:pPr lvl="1"/>
            <a:r>
              <a:rPr lang="en-US" sz="2600" dirty="0">
                <a:solidFill>
                  <a:srgbClr val="30317F"/>
                </a:solidFill>
              </a:rPr>
              <a:t>Should you borrow </a:t>
            </a:r>
            <a:r>
              <a:rPr lang="en-US" sz="2400" dirty="0">
                <a:solidFill>
                  <a:srgbClr val="30317F"/>
                </a:solidFill>
              </a:rPr>
              <a:t>$1,000 to pay for your education?</a:t>
            </a:r>
          </a:p>
          <a:p>
            <a:pPr lvl="1"/>
            <a:r>
              <a:rPr lang="en-US" sz="2400" dirty="0">
                <a:solidFill>
                  <a:srgbClr val="30317F"/>
                </a:solidFill>
              </a:rPr>
              <a:t>How do we account for the experience, the knowledge, the opportunities the networking and everything else that education provides?</a:t>
            </a:r>
          </a:p>
          <a:p>
            <a:r>
              <a:rPr lang="en-US" sz="2800" dirty="0">
                <a:solidFill>
                  <a:srgbClr val="30317F"/>
                </a:solidFill>
              </a:rPr>
              <a:t>Why are you at this program right now? Why are you paying – with time, energy &amp; money – for this experience?</a:t>
            </a:r>
          </a:p>
          <a:p>
            <a:pPr lvl="1"/>
            <a:r>
              <a:rPr lang="en-US" sz="2000" dirty="0">
                <a:solidFill>
                  <a:srgbClr val="30317F"/>
                </a:solidFill>
              </a:rPr>
              <a:t>This is an investment in your business.</a:t>
            </a:r>
          </a:p>
          <a:p>
            <a:pPr lvl="1"/>
            <a:r>
              <a:rPr lang="en-US" sz="2000" dirty="0">
                <a:solidFill>
                  <a:srgbClr val="30317F"/>
                </a:solidFill>
              </a:rPr>
              <a:t>This is an investment in your future.</a:t>
            </a:r>
          </a:p>
          <a:p>
            <a:pPr lvl="1"/>
            <a:r>
              <a:rPr lang="en-US" sz="2000" dirty="0">
                <a:solidFill>
                  <a:srgbClr val="30317F"/>
                </a:solidFill>
              </a:rPr>
              <a:t>This is an investment in your family.</a:t>
            </a:r>
          </a:p>
          <a:p>
            <a:pPr lvl="1"/>
            <a:r>
              <a:rPr lang="en-US" sz="2000" dirty="0">
                <a:solidFill>
                  <a:srgbClr val="30317F"/>
                </a:solidFill>
              </a:rPr>
              <a:t>This is an investment in your purpose.</a:t>
            </a:r>
          </a:p>
        </p:txBody>
      </p:sp>
      <p:sp>
        <p:nvSpPr>
          <p:cNvPr id="2" name="Rectangle 2">
            <a:extLst>
              <a:ext uri="{FF2B5EF4-FFF2-40B4-BE49-F238E27FC236}">
                <a16:creationId xmlns:a16="http://schemas.microsoft.com/office/drawing/2014/main" id="{443D321A-1501-F40D-C387-58218C7379BD}"/>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Business Finance &amp; Valuation</a:t>
            </a:r>
          </a:p>
        </p:txBody>
      </p:sp>
      <p:sp>
        <p:nvSpPr>
          <p:cNvPr id="4" name="Title 6">
            <a:extLst>
              <a:ext uri="{FF2B5EF4-FFF2-40B4-BE49-F238E27FC236}">
                <a16:creationId xmlns:a16="http://schemas.microsoft.com/office/drawing/2014/main" id="{7B2AA1E7-D31F-8280-8D90-72F3FCB3A54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47172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pic>
        <p:nvPicPr>
          <p:cNvPr id="2" name="Picture 1">
            <a:extLst>
              <a:ext uri="{FF2B5EF4-FFF2-40B4-BE49-F238E27FC236}">
                <a16:creationId xmlns:a16="http://schemas.microsoft.com/office/drawing/2014/main" id="{164DDDD4-781A-96F0-7D83-E85159E42CEA}"/>
              </a:ext>
            </a:extLst>
          </p:cNvPr>
          <p:cNvPicPr>
            <a:picLocks noChangeAspect="1"/>
          </p:cNvPicPr>
          <p:nvPr/>
        </p:nvPicPr>
        <p:blipFill>
          <a:blip r:embed="rId2"/>
          <a:stretch>
            <a:fillRect/>
          </a:stretch>
        </p:blipFill>
        <p:spPr>
          <a:xfrm>
            <a:off x="10087098" y="3368021"/>
            <a:ext cx="1781300" cy="1781300"/>
          </a:xfrm>
          <a:prstGeom prst="rect">
            <a:avLst/>
          </a:prstGeom>
        </p:spPr>
      </p:pic>
      <p:pic>
        <p:nvPicPr>
          <p:cNvPr id="4" name="Picture 3">
            <a:extLst>
              <a:ext uri="{FF2B5EF4-FFF2-40B4-BE49-F238E27FC236}">
                <a16:creationId xmlns:a16="http://schemas.microsoft.com/office/drawing/2014/main" id="{EA91692C-0A40-7B22-B0EE-FD8BE5BB68B8}"/>
              </a:ext>
            </a:extLst>
          </p:cNvPr>
          <p:cNvPicPr>
            <a:picLocks noChangeAspect="1"/>
          </p:cNvPicPr>
          <p:nvPr/>
        </p:nvPicPr>
        <p:blipFill>
          <a:blip r:embed="rId3"/>
          <a:stretch>
            <a:fillRect/>
          </a:stretch>
        </p:blipFill>
        <p:spPr>
          <a:xfrm>
            <a:off x="10090338" y="1620984"/>
            <a:ext cx="1778060" cy="1629888"/>
          </a:xfrm>
          <a:prstGeom prst="rect">
            <a:avLst/>
          </a:prstGeom>
        </p:spPr>
      </p:pic>
      <p:sp>
        <p:nvSpPr>
          <p:cNvPr id="7" name="Content Placeholder 8">
            <a:extLst>
              <a:ext uri="{FF2B5EF4-FFF2-40B4-BE49-F238E27FC236}">
                <a16:creationId xmlns:a16="http://schemas.microsoft.com/office/drawing/2014/main" id="{E1FBF70B-7D13-F007-C334-506EE4CB0973}"/>
              </a:ext>
            </a:extLst>
          </p:cNvPr>
          <p:cNvSpPr txBox="1">
            <a:spLocks/>
          </p:cNvSpPr>
          <p:nvPr/>
        </p:nvSpPr>
        <p:spPr>
          <a:xfrm>
            <a:off x="631592" y="1330036"/>
            <a:ext cx="9455506" cy="4651665"/>
          </a:xfrm>
          <a:prstGeom prst="rect">
            <a:avLst/>
          </a:prstGeom>
        </p:spPr>
        <p:txBody>
          <a:bodyPr vert="horz" lIns="0" tIns="0" rIns="0" bIns="0" rtlCol="0">
            <a:noAutofit/>
          </a:bodyPr>
          <a:lstStyle>
            <a:lvl1pPr marL="228589" indent="-228589" algn="l" defTabSz="457178" rtl="0" eaLnBrk="1" latinLnBrk="0" hangingPunct="1">
              <a:spcBef>
                <a:spcPts val="1200"/>
              </a:spcBef>
              <a:spcAft>
                <a:spcPts val="0"/>
              </a:spcAft>
              <a:buSzPct val="100000"/>
              <a:buFontTx/>
              <a:buBlip>
                <a:blip r:embed="rId4"/>
              </a:buBlip>
              <a:tabLst/>
              <a:defRPr sz="1800" kern="1200">
                <a:solidFill>
                  <a:schemeClr val="tx1"/>
                </a:solidFill>
                <a:latin typeface="+mn-lt"/>
                <a:ea typeface="+mn-ea"/>
                <a:cs typeface="+mn-cs"/>
              </a:defRPr>
            </a:lvl1pPr>
            <a:lvl2pPr marL="522262" indent="-234939" algn="l" defTabSz="457178" rtl="0" eaLnBrk="1" latinLnBrk="0" hangingPunct="1">
              <a:spcBef>
                <a:spcPts val="600"/>
              </a:spcBef>
              <a:buFont typeface="Arial" charset="0"/>
              <a:buChar char="•"/>
              <a:tabLst/>
              <a:defRPr sz="1600" kern="1200">
                <a:solidFill>
                  <a:schemeClr val="tx1"/>
                </a:solidFill>
                <a:latin typeface="+mn-lt"/>
                <a:ea typeface="+mn-ea"/>
                <a:cs typeface="+mn-cs"/>
              </a:defRPr>
            </a:lvl2pPr>
            <a:lvl3pPr marL="863557" indent="-234939" algn="l" defTabSz="457178" rtl="0" eaLnBrk="1" latinLnBrk="0" hangingPunct="1">
              <a:spcBef>
                <a:spcPts val="300"/>
              </a:spcBef>
              <a:buFont typeface="Arial"/>
              <a:buChar char="•"/>
              <a:tabLst/>
              <a:defRPr sz="1600" kern="1200">
                <a:solidFill>
                  <a:schemeClr val="tx1"/>
                </a:solidFill>
                <a:latin typeface="+mn-lt"/>
                <a:ea typeface="+mn-ea"/>
                <a:cs typeface="+mn-cs"/>
              </a:defRPr>
            </a:lvl3pPr>
            <a:lvl4pPr marL="1204853" indent="-223828" algn="l" defTabSz="457178" rtl="0" eaLnBrk="1" latinLnBrk="0" hangingPunct="1">
              <a:spcBef>
                <a:spcPts val="300"/>
              </a:spcBef>
              <a:buFont typeface="Arial"/>
              <a:buChar char="–"/>
              <a:tabLst/>
              <a:defRPr sz="1400" kern="1200">
                <a:solidFill>
                  <a:schemeClr val="tx1"/>
                </a:solidFill>
                <a:latin typeface="+mn-lt"/>
                <a:ea typeface="+mn-ea"/>
                <a:cs typeface="+mn-cs"/>
              </a:defRPr>
            </a:lvl4pPr>
            <a:lvl5pPr marL="2057298" indent="-228589" algn="l" defTabSz="457178" rtl="0" eaLnBrk="1" latinLnBrk="0" hangingPunct="1">
              <a:spcBef>
                <a:spcPts val="300"/>
              </a:spcBef>
              <a:buFont typeface="Arial"/>
              <a:buChar char="»"/>
              <a:defRPr sz="14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CC3333"/>
                </a:solidFill>
              </a:rPr>
              <a:t>In finance </a:t>
            </a:r>
            <a:r>
              <a:rPr lang="mr-IN" sz="2400" dirty="0">
                <a:solidFill>
                  <a:srgbClr val="CC3333"/>
                </a:solidFill>
              </a:rPr>
              <a:t>–</a:t>
            </a:r>
            <a:r>
              <a:rPr lang="en-US" sz="2400" dirty="0">
                <a:solidFill>
                  <a:srgbClr val="CC3333"/>
                </a:solidFill>
              </a:rPr>
              <a:t> or in business </a:t>
            </a:r>
            <a:r>
              <a:rPr lang="mr-IN" sz="2400" dirty="0">
                <a:solidFill>
                  <a:srgbClr val="CC3333"/>
                </a:solidFill>
              </a:rPr>
              <a:t>–</a:t>
            </a:r>
            <a:r>
              <a:rPr lang="en-US" sz="2400" dirty="0">
                <a:solidFill>
                  <a:srgbClr val="CC3333"/>
                </a:solidFill>
              </a:rPr>
              <a:t> we never want to make an investment </a:t>
            </a:r>
            <a:r>
              <a:rPr lang="mr-IN" sz="2400" dirty="0">
                <a:solidFill>
                  <a:srgbClr val="CC3333"/>
                </a:solidFill>
              </a:rPr>
              <a:t>–</a:t>
            </a:r>
            <a:r>
              <a:rPr lang="en-US" sz="2400" dirty="0">
                <a:solidFill>
                  <a:srgbClr val="CC3333"/>
                </a:solidFill>
              </a:rPr>
              <a:t> or spend any money </a:t>
            </a:r>
            <a:r>
              <a:rPr lang="mr-IN" sz="2400" dirty="0">
                <a:solidFill>
                  <a:srgbClr val="CC3333"/>
                </a:solidFill>
              </a:rPr>
              <a:t>–</a:t>
            </a:r>
            <a:r>
              <a:rPr lang="en-US" sz="2400" dirty="0">
                <a:solidFill>
                  <a:srgbClr val="CC3333"/>
                </a:solidFill>
              </a:rPr>
              <a:t> where the expected benefits are less that the expected costs.</a:t>
            </a:r>
          </a:p>
          <a:p>
            <a:endParaRPr lang="en-US" sz="2400" dirty="0">
              <a:solidFill>
                <a:srgbClr val="CC3333"/>
              </a:solidFill>
            </a:endParaRPr>
          </a:p>
          <a:p>
            <a:pPr lvl="1"/>
            <a:r>
              <a:rPr lang="en-US" sz="2400" dirty="0">
                <a:solidFill>
                  <a:srgbClr val="CC3333"/>
                </a:solidFill>
              </a:rPr>
              <a:t>Think of “benefits” and “costs” as economic benefits and costs, which is NOT necessarily the same as financial inflows and outflows.</a:t>
            </a:r>
          </a:p>
          <a:p>
            <a:pPr lvl="1"/>
            <a:r>
              <a:rPr lang="en-US" sz="2400" dirty="0">
                <a:solidFill>
                  <a:srgbClr val="CC3333"/>
                </a:solidFill>
              </a:rPr>
              <a:t>Try to quantify the intangible economic benefits and costs, like time and energy, so you can quantify Return on Investment</a:t>
            </a:r>
            <a:br>
              <a:rPr lang="en-US" sz="2400" dirty="0">
                <a:solidFill>
                  <a:srgbClr val="CC3333"/>
                </a:solidFill>
              </a:rPr>
            </a:br>
            <a:endParaRPr lang="en-US" sz="2400" dirty="0">
              <a:solidFill>
                <a:srgbClr val="CC3333"/>
              </a:solidFill>
            </a:endParaRPr>
          </a:p>
          <a:p>
            <a:pPr lvl="1"/>
            <a:r>
              <a:rPr lang="en-US" sz="2800" b="1" i="1" dirty="0">
                <a:solidFill>
                  <a:srgbClr val="CC3333"/>
                </a:solidFill>
              </a:rPr>
              <a:t>KNOW YOUR NUMBER – KNOW YOUR GOALS!</a:t>
            </a:r>
            <a:endParaRPr lang="en-US" sz="2800" b="1" i="1" dirty="0">
              <a:solidFill>
                <a:srgbClr val="008000"/>
              </a:solidFill>
            </a:endParaRPr>
          </a:p>
        </p:txBody>
      </p:sp>
    </p:spTree>
    <p:extLst>
      <p:ext uri="{BB962C8B-B14F-4D97-AF65-F5344CB8AC3E}">
        <p14:creationId xmlns:p14="http://schemas.microsoft.com/office/powerpoint/2010/main" val="207311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838200" y="1404906"/>
            <a:ext cx="10649328" cy="4576795"/>
          </a:xfrm>
        </p:spPr>
        <p:txBody>
          <a:bodyPr/>
          <a:lstStyle/>
          <a:p>
            <a:r>
              <a:rPr lang="en-US" sz="2500" dirty="0"/>
              <a:t>Financial value is the result of people finding something intrinsically desirable.</a:t>
            </a:r>
          </a:p>
          <a:p>
            <a:r>
              <a:rPr lang="en-US" sz="2500" dirty="0"/>
              <a:t>The more intrinsically desirable something is to me, the more money I will be willing to pay for it.</a:t>
            </a:r>
          </a:p>
          <a:p>
            <a:pPr lvl="1"/>
            <a:r>
              <a:rPr lang="en-US" sz="2400" dirty="0"/>
              <a:t>Also applies to non-financial resources </a:t>
            </a:r>
            <a:r>
              <a:rPr lang="mr-IN" sz="2400" dirty="0"/>
              <a:t>–</a:t>
            </a:r>
            <a:r>
              <a:rPr lang="en-US" sz="2400" dirty="0"/>
              <a:t> I may be willing to work harder for a cause I believe in than for a cause that doesn’t align with my own values.</a:t>
            </a:r>
          </a:p>
          <a:p>
            <a:r>
              <a:rPr lang="en-US" sz="2500" dirty="0"/>
              <a:t>Stakeholders will engage with your business because you are offering utility for them. What you are doing aligns with their values.</a:t>
            </a:r>
          </a:p>
          <a:p>
            <a:r>
              <a:rPr lang="en-US" sz="2500" b="1" dirty="0">
                <a:solidFill>
                  <a:srgbClr val="CC3333"/>
                </a:solidFill>
              </a:rPr>
              <a:t>What you are doing makes their life better.</a:t>
            </a:r>
          </a:p>
        </p:txBody>
      </p:sp>
      <p:sp>
        <p:nvSpPr>
          <p:cNvPr id="2" name="Rectangle 2">
            <a:extLst>
              <a:ext uri="{FF2B5EF4-FFF2-40B4-BE49-F238E27FC236}">
                <a16:creationId xmlns:a16="http://schemas.microsoft.com/office/drawing/2014/main" id="{C4593F14-8A91-E903-A896-AAB56F48B2B5}"/>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Finance for Entrepreneurs</a:t>
            </a:r>
          </a:p>
        </p:txBody>
      </p:sp>
      <p:sp>
        <p:nvSpPr>
          <p:cNvPr id="4" name="Title 6">
            <a:extLst>
              <a:ext uri="{FF2B5EF4-FFF2-40B4-BE49-F238E27FC236}">
                <a16:creationId xmlns:a16="http://schemas.microsoft.com/office/drawing/2014/main" id="{867EFF07-1702-EDC2-5201-216B0D76AAF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24242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838201" y="1417017"/>
            <a:ext cx="10273878" cy="4564684"/>
          </a:xfrm>
        </p:spPr>
        <p:txBody>
          <a:bodyPr/>
          <a:lstStyle/>
          <a:p>
            <a:r>
              <a:rPr lang="en-US" sz="3000" b="1" dirty="0">
                <a:solidFill>
                  <a:srgbClr val="CC3333"/>
                </a:solidFill>
              </a:rPr>
              <a:t>What you are doing makes their life better.</a:t>
            </a:r>
            <a:br>
              <a:rPr lang="en-US" sz="3000" b="1" dirty="0">
                <a:solidFill>
                  <a:srgbClr val="CC3333"/>
                </a:solidFill>
              </a:rPr>
            </a:br>
            <a:endParaRPr lang="en-US" sz="3000" b="1" dirty="0">
              <a:solidFill>
                <a:srgbClr val="CC3333"/>
              </a:solidFill>
            </a:endParaRPr>
          </a:p>
          <a:p>
            <a:r>
              <a:rPr lang="en-US" sz="3000" b="1" dirty="0">
                <a:solidFill>
                  <a:srgbClr val="CC3333"/>
                </a:solidFill>
              </a:rPr>
              <a:t>Most people are not going to give you money just because they like you.</a:t>
            </a:r>
            <a:br>
              <a:rPr lang="en-US" sz="3000" b="1" dirty="0">
                <a:solidFill>
                  <a:srgbClr val="CC3333"/>
                </a:solidFill>
              </a:rPr>
            </a:br>
            <a:endParaRPr lang="en-US" sz="3000" b="1" dirty="0">
              <a:solidFill>
                <a:srgbClr val="CC3333"/>
              </a:solidFill>
            </a:endParaRPr>
          </a:p>
          <a:p>
            <a:r>
              <a:rPr lang="en-US" sz="3000" b="1" dirty="0">
                <a:solidFill>
                  <a:srgbClr val="CC3333"/>
                </a:solidFill>
              </a:rPr>
              <a:t>But they will give you money if you and your business make their lives better.</a:t>
            </a:r>
          </a:p>
          <a:p>
            <a:endParaRPr lang="en-US" sz="3000" b="1" dirty="0">
              <a:solidFill>
                <a:srgbClr val="CC3333"/>
              </a:solidFill>
            </a:endParaRPr>
          </a:p>
          <a:p>
            <a:r>
              <a:rPr lang="en-US" sz="3000" b="1" dirty="0">
                <a:solidFill>
                  <a:srgbClr val="CC3333"/>
                </a:solidFill>
              </a:rPr>
              <a:t>With this in mind, think of 1 simple question…</a:t>
            </a:r>
          </a:p>
        </p:txBody>
      </p:sp>
      <p:sp>
        <p:nvSpPr>
          <p:cNvPr id="2" name="Rectangle 2">
            <a:extLst>
              <a:ext uri="{FF2B5EF4-FFF2-40B4-BE49-F238E27FC236}">
                <a16:creationId xmlns:a16="http://schemas.microsoft.com/office/drawing/2014/main" id="{10AC96B4-52A4-B19D-DA71-48D3A31A7D07}"/>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Finance for Entrepreneurs</a:t>
            </a:r>
          </a:p>
        </p:txBody>
      </p:sp>
      <p:sp>
        <p:nvSpPr>
          <p:cNvPr id="4" name="Title 6">
            <a:extLst>
              <a:ext uri="{FF2B5EF4-FFF2-40B4-BE49-F238E27FC236}">
                <a16:creationId xmlns:a16="http://schemas.microsoft.com/office/drawing/2014/main" id="{287486AB-9A28-ED7B-0633-F73184E64A9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457034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3189625"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2" name="Rectangle 1">
            <a:extLst>
              <a:ext uri="{FF2B5EF4-FFF2-40B4-BE49-F238E27FC236}">
                <a16:creationId xmlns:a16="http://schemas.microsoft.com/office/drawing/2014/main" id="{E5BD73A7-DCA0-4604-8C20-F16FF71ED28A}"/>
              </a:ext>
            </a:extLst>
          </p:cNvPr>
          <p:cNvSpPr/>
          <p:nvPr/>
        </p:nvSpPr>
        <p:spPr>
          <a:xfrm>
            <a:off x="1941096" y="2205790"/>
            <a:ext cx="8181473" cy="3890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4">
            <a:extLst>
              <a:ext uri="{FF2B5EF4-FFF2-40B4-BE49-F238E27FC236}">
                <a16:creationId xmlns:a16="http://schemas.microsoft.com/office/drawing/2014/main" id="{FD6D3626-7353-139F-6C81-F1203E4D872C}"/>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
        <p:nvSpPr>
          <p:cNvPr id="3" name="Rectangle 2">
            <a:extLst>
              <a:ext uri="{FF2B5EF4-FFF2-40B4-BE49-F238E27FC236}">
                <a16:creationId xmlns:a16="http://schemas.microsoft.com/office/drawing/2014/main" id="{25C597C9-05BF-5E4E-C7A0-2F7B1DCA329F}"/>
              </a:ext>
            </a:extLst>
          </p:cNvPr>
          <p:cNvSpPr/>
          <p:nvPr/>
        </p:nvSpPr>
        <p:spPr>
          <a:xfrm>
            <a:off x="1068779" y="2205790"/>
            <a:ext cx="872317" cy="3197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5350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4"/>
          </p:nvPr>
        </p:nvSpPr>
        <p:spPr>
          <a:xfrm>
            <a:off x="3189625"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2" name="Rectangle 1">
            <a:extLst>
              <a:ext uri="{FF2B5EF4-FFF2-40B4-BE49-F238E27FC236}">
                <a16:creationId xmlns:a16="http://schemas.microsoft.com/office/drawing/2014/main" id="{E5BD73A7-DCA0-4604-8C20-F16FF71ED28A}"/>
              </a:ext>
            </a:extLst>
          </p:cNvPr>
          <p:cNvSpPr/>
          <p:nvPr/>
        </p:nvSpPr>
        <p:spPr>
          <a:xfrm>
            <a:off x="1941096" y="3713748"/>
            <a:ext cx="8181473" cy="23822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96E887EF-16FF-1BD9-DD69-076211F55C9E}"/>
              </a:ext>
            </a:extLst>
          </p:cNvPr>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3" name="Rectangle 2">
            <a:extLst>
              <a:ext uri="{FF2B5EF4-FFF2-40B4-BE49-F238E27FC236}">
                <a16:creationId xmlns:a16="http://schemas.microsoft.com/office/drawing/2014/main" id="{9E731BB4-5680-3E31-8880-568F90FE6476}"/>
              </a:ext>
            </a:extLst>
          </p:cNvPr>
          <p:cNvSpPr/>
          <p:nvPr/>
        </p:nvSpPr>
        <p:spPr>
          <a:xfrm>
            <a:off x="1068779" y="3713748"/>
            <a:ext cx="872317" cy="1689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4">
            <a:extLst>
              <a:ext uri="{FF2B5EF4-FFF2-40B4-BE49-F238E27FC236}">
                <a16:creationId xmlns:a16="http://schemas.microsoft.com/office/drawing/2014/main" id="{89B88853-F4B6-5F64-5AB6-9281E0965FA7}"/>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9831818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6" name="Text Placeholder 5"/>
          <p:cNvSpPr>
            <a:spLocks noGrp="1"/>
          </p:cNvSpPr>
          <p:nvPr>
            <p:ph type="body" idx="14"/>
          </p:nvPr>
        </p:nvSpPr>
        <p:spPr>
          <a:xfrm>
            <a:off x="2645434" y="3962402"/>
            <a:ext cx="8488391"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5" name="Text Placeholder 4">
            <a:extLst>
              <a:ext uri="{FF2B5EF4-FFF2-40B4-BE49-F238E27FC236}">
                <a16:creationId xmlns:a16="http://schemas.microsoft.com/office/drawing/2014/main" id="{EE196D14-DFA0-5D2A-B31B-45F493F86BDF}"/>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3231556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325880"/>
            <a:ext cx="9969678" cy="4654296"/>
          </a:xfrm>
        </p:spPr>
        <p:txBody>
          <a:bodyPr/>
          <a:lstStyle/>
          <a:p>
            <a:r>
              <a:rPr lang="en-US" sz="2600" dirty="0">
                <a:solidFill>
                  <a:srgbClr val="0000FF"/>
                </a:solidFill>
              </a:rPr>
              <a:t>A little about me, the finance guy:</a:t>
            </a:r>
            <a:br>
              <a:rPr lang="en-US" sz="2600" dirty="0">
                <a:solidFill>
                  <a:srgbClr val="0000FF"/>
                </a:solidFill>
              </a:rPr>
            </a:br>
            <a:endParaRPr lang="en-US" sz="2600" dirty="0">
              <a:solidFill>
                <a:srgbClr val="0000FF"/>
              </a:solidFill>
            </a:endParaRPr>
          </a:p>
          <a:p>
            <a:r>
              <a:rPr lang="en-US" sz="2600" dirty="0">
                <a:solidFill>
                  <a:srgbClr val="0000FF"/>
                </a:solidFill>
              </a:rPr>
              <a:t>What are 2 things that I am grateful for:</a:t>
            </a:r>
            <a:br>
              <a:rPr lang="en-US" sz="2600" dirty="0">
                <a:solidFill>
                  <a:srgbClr val="0000FF"/>
                </a:solidFill>
              </a:rPr>
            </a:br>
            <a:endParaRPr lang="en-US" sz="2600" dirty="0">
              <a:solidFill>
                <a:srgbClr val="0000FF"/>
              </a:solidFill>
            </a:endParaRPr>
          </a:p>
          <a:p>
            <a:pPr marL="744512" lvl="1" indent="-457189">
              <a:buFont typeface="+mj-lt"/>
              <a:buAutoNum type="arabicPeriod"/>
            </a:pPr>
            <a:r>
              <a:rPr lang="en-US" sz="2600" dirty="0">
                <a:solidFill>
                  <a:srgbClr val="0000FF"/>
                </a:solidFill>
              </a:rPr>
              <a:t>I am grateful to have a job where I get to work with and learn from inspiring people who are working to change their lives and to change their worlds.</a:t>
            </a:r>
            <a:br>
              <a:rPr lang="en-US" sz="2600" dirty="0">
                <a:solidFill>
                  <a:srgbClr val="0000FF"/>
                </a:solidFill>
              </a:rPr>
            </a:br>
            <a:endParaRPr lang="en-US" sz="2600" dirty="0">
              <a:solidFill>
                <a:srgbClr val="0000FF"/>
              </a:solidFill>
            </a:endParaRPr>
          </a:p>
          <a:p>
            <a:pPr marL="744512" lvl="1" indent="-457189">
              <a:buFont typeface="+mj-lt"/>
              <a:buAutoNum type="arabicPeriod"/>
            </a:pPr>
            <a:r>
              <a:rPr lang="en-US" sz="2600" dirty="0">
                <a:solidFill>
                  <a:srgbClr val="0000FF"/>
                </a:solidFill>
              </a:rPr>
              <a:t>I got to spend Sunday in Dallas with my family &amp; my dad </a:t>
            </a:r>
            <a:br>
              <a:rPr lang="en-US" sz="2600" dirty="0">
                <a:solidFill>
                  <a:srgbClr val="0000FF"/>
                </a:solidFill>
              </a:rPr>
            </a:br>
            <a:r>
              <a:rPr lang="en-US" sz="2600" dirty="0">
                <a:solidFill>
                  <a:srgbClr val="0000FF"/>
                </a:solidFill>
              </a:rPr>
              <a:t>on his 87</a:t>
            </a:r>
            <a:r>
              <a:rPr lang="en-US" sz="2600" baseline="30000" dirty="0">
                <a:solidFill>
                  <a:srgbClr val="0000FF"/>
                </a:solidFill>
              </a:rPr>
              <a:t>th</a:t>
            </a:r>
            <a:r>
              <a:rPr lang="en-US" sz="2600" dirty="0">
                <a:solidFill>
                  <a:srgbClr val="0000FF"/>
                </a:solidFill>
              </a:rPr>
              <a:t> birthday.</a:t>
            </a:r>
            <a:endParaRPr lang="en-US" sz="26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B2E320D-AF30-C646-7269-5FBC9244490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2801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7341872" y="5612131"/>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EDBB0F3F-12FD-9B27-60ED-0528BFC2A9B6}"/>
              </a:ext>
            </a:extLst>
          </p:cNvPr>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itle 6">
            <a:extLst>
              <a:ext uri="{FF2B5EF4-FFF2-40B4-BE49-F238E27FC236}">
                <a16:creationId xmlns:a16="http://schemas.microsoft.com/office/drawing/2014/main" id="{71443BF0-552C-EF07-9D1C-C9D5FCC9A9C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4761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248690"/>
            <a:ext cx="10268712" cy="4654296"/>
          </a:xfrm>
        </p:spPr>
        <p:txBody>
          <a:bodyPr/>
          <a:lstStyle/>
          <a:p>
            <a:r>
              <a:rPr lang="en-US" sz="2600" dirty="0">
                <a:solidFill>
                  <a:srgbClr val="C00000"/>
                </a:solidFill>
              </a:rPr>
              <a:t>We care about making money because we want to </a:t>
            </a:r>
            <a:r>
              <a:rPr lang="en-US" sz="1400" dirty="0">
                <a:solidFill>
                  <a:srgbClr val="C00000"/>
                </a:solidFill>
              </a:rPr>
              <a:t>(or have to) </a:t>
            </a:r>
            <a:r>
              <a:rPr lang="en-US" sz="2600" dirty="0">
                <a:solidFill>
                  <a:srgbClr val="C00000"/>
                </a:solidFill>
              </a:rPr>
              <a:t>give money to people who make our business happen…who contribute to our business striving to serve its mission:</a:t>
            </a:r>
          </a:p>
          <a:p>
            <a:pPr lvl="1"/>
            <a:r>
              <a:rPr lang="en-US" sz="2400" dirty="0">
                <a:solidFill>
                  <a:srgbClr val="C00000"/>
                </a:solidFill>
              </a:rPr>
              <a:t>Employees, suppliers, partners, the government, investors…</a:t>
            </a:r>
            <a:br>
              <a:rPr lang="en-US" sz="2400" dirty="0">
                <a:solidFill>
                  <a:srgbClr val="C00000"/>
                </a:solidFill>
              </a:rPr>
            </a:br>
            <a:endParaRPr lang="en-US" sz="2400" dirty="0">
              <a:solidFill>
                <a:srgbClr val="C00000"/>
              </a:solidFill>
            </a:endParaRPr>
          </a:p>
          <a:p>
            <a:r>
              <a:rPr lang="en-US" sz="2600" dirty="0">
                <a:solidFill>
                  <a:srgbClr val="C00000"/>
                </a:solidFill>
              </a:rPr>
              <a:t>The money we give to these people comes from our Revenues</a:t>
            </a:r>
            <a:br>
              <a:rPr lang="en-US" sz="2600" dirty="0">
                <a:solidFill>
                  <a:srgbClr val="C00000"/>
                </a:solidFill>
              </a:rPr>
            </a:br>
            <a:endParaRPr lang="en-US" sz="2600" dirty="0">
              <a:solidFill>
                <a:srgbClr val="C00000"/>
              </a:solidFill>
            </a:endParaRPr>
          </a:p>
          <a:p>
            <a:r>
              <a:rPr lang="en-US" sz="2600" dirty="0">
                <a:solidFill>
                  <a:srgbClr val="C00000"/>
                </a:solidFill>
              </a:rPr>
              <a:t>Every dollar of Revenue that your business will ever make comes from your CUSTOMERS.</a:t>
            </a:r>
          </a:p>
          <a:p>
            <a:pPr lvl="1"/>
            <a:r>
              <a:rPr lang="en-US" sz="2400" dirty="0">
                <a:solidFill>
                  <a:srgbClr val="C00000"/>
                </a:solidFill>
              </a:rPr>
              <a:t>If you run a non-profit, it’s a little different…you have to make both your donors and your beneficiaries’ lives better with your mission.</a:t>
            </a:r>
            <a:endParaRPr lang="en-US" sz="2600" b="1" i="1" dirty="0">
              <a:solidFill>
                <a:srgbClr val="C00000"/>
              </a:solidFill>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
        <p:nvSpPr>
          <p:cNvPr id="2" name="Title 6">
            <a:extLst>
              <a:ext uri="{FF2B5EF4-FFF2-40B4-BE49-F238E27FC236}">
                <a16:creationId xmlns:a16="http://schemas.microsoft.com/office/drawing/2014/main" id="{2A14EC33-0B6A-1067-2B71-CC89C7B33AD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32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9" name="Title 6">
            <a:extLst>
              <a:ext uri="{FF2B5EF4-FFF2-40B4-BE49-F238E27FC236}">
                <a16:creationId xmlns:a16="http://schemas.microsoft.com/office/drawing/2014/main" id="{B2573E4B-DD06-565E-2279-54518FC2F09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3C01636E-4693-37A3-4F23-824754E8EDE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47745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chemeClr val="accent2">
                    <a:lumMod val="50000"/>
                  </a:schemeClr>
                </a:solidFill>
              </a:rPr>
              <a:t>	</a:t>
            </a:r>
            <a:r>
              <a:rPr lang="en-US" sz="2800" b="1" dirty="0">
                <a:solidFill>
                  <a:schemeClr val="accent2">
                    <a:lumMod val="50000"/>
                  </a:schemeClr>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7313298" y="1651001"/>
            <a:ext cx="3809027" cy="3416320"/>
          </a:xfrm>
          <a:prstGeom prst="rect">
            <a:avLst/>
          </a:prstGeom>
          <a:noFill/>
        </p:spPr>
        <p:txBody>
          <a:bodyPr wrap="square" rtlCol="0">
            <a:spAutoFit/>
          </a:bodyPr>
          <a:lstStyle/>
          <a:p>
            <a:pPr algn="ctr"/>
            <a:r>
              <a:rPr lang="en-US" sz="2400" b="1" dirty="0">
                <a:solidFill>
                  <a:schemeClr val="accent2">
                    <a:lumMod val="50000"/>
                  </a:schemeClr>
                </a:solidFill>
              </a:rPr>
              <a:t>Revenues: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Customers give us money to make their lives better. Every dollar of Revenue any business has ever received has come from Customers.</a:t>
            </a:r>
          </a:p>
        </p:txBody>
      </p:sp>
      <p:cxnSp>
        <p:nvCxnSpPr>
          <p:cNvPr id="4" name="Straight Arrow Connector 3">
            <a:extLst>
              <a:ext uri="{FF2B5EF4-FFF2-40B4-BE49-F238E27FC236}">
                <a16:creationId xmlns:a16="http://schemas.microsoft.com/office/drawing/2014/main" id="{A3C06A7E-A6CB-C94E-ACA3-A8DDB364223B}"/>
              </a:ext>
            </a:extLst>
          </p:cNvPr>
          <p:cNvCxnSpPr/>
          <p:nvPr/>
        </p:nvCxnSpPr>
        <p:spPr>
          <a:xfrm flipH="1">
            <a:off x="4415794" y="1931671"/>
            <a:ext cx="2897505" cy="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Title 6">
            <a:extLst>
              <a:ext uri="{FF2B5EF4-FFF2-40B4-BE49-F238E27FC236}">
                <a16:creationId xmlns:a16="http://schemas.microsoft.com/office/drawing/2014/main" id="{FD79F354-803B-B294-EC9A-6F67DE2481B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60C73D22-4F05-0163-F63F-B488C9FC2CB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467528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7050405" y="1936749"/>
            <a:ext cx="3910893" cy="2677656"/>
          </a:xfrm>
          <a:prstGeom prst="rect">
            <a:avLst/>
          </a:prstGeom>
          <a:noFill/>
        </p:spPr>
        <p:txBody>
          <a:bodyPr wrap="square" rtlCol="0">
            <a:spAutoFit/>
          </a:bodyPr>
          <a:lstStyle/>
          <a:p>
            <a:pPr algn="ctr"/>
            <a:r>
              <a:rPr lang="en-US" sz="2400" b="1" dirty="0">
                <a:solidFill>
                  <a:schemeClr val="accent2">
                    <a:lumMod val="50000"/>
                  </a:schemeClr>
                </a:solidFill>
              </a:rPr>
              <a:t>Cost of Goods Sold:</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and suppliers to create the goods and services we provide to customers</a:t>
            </a:r>
          </a:p>
        </p:txBody>
      </p:sp>
      <p:cxnSp>
        <p:nvCxnSpPr>
          <p:cNvPr id="9" name="Straight Arrow Connector 8">
            <a:extLst>
              <a:ext uri="{FF2B5EF4-FFF2-40B4-BE49-F238E27FC236}">
                <a16:creationId xmlns:a16="http://schemas.microsoft.com/office/drawing/2014/main" id="{7EBCA99C-F23A-5C46-AD37-1FFC3F86978D}"/>
              </a:ext>
            </a:extLst>
          </p:cNvPr>
          <p:cNvCxnSpPr>
            <a:cxnSpLocks/>
          </p:cNvCxnSpPr>
          <p:nvPr/>
        </p:nvCxnSpPr>
        <p:spPr>
          <a:xfrm flipH="1" flipV="1">
            <a:off x="6307455" y="2457452"/>
            <a:ext cx="1811656" cy="5715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7E7731AB-1F00-6057-2F77-36189800417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FD97E607-0085-BBAF-DAB9-A31F8E36727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168278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921405" y="1994263"/>
            <a:ext cx="4522971" cy="3046988"/>
          </a:xfrm>
          <a:prstGeom prst="rect">
            <a:avLst/>
          </a:prstGeom>
          <a:noFill/>
        </p:spPr>
        <p:txBody>
          <a:bodyPr wrap="square" rtlCol="0">
            <a:spAutoFit/>
          </a:bodyPr>
          <a:lstStyle/>
          <a:p>
            <a:pPr algn="ctr"/>
            <a:r>
              <a:rPr lang="en-US" sz="2400" b="1" dirty="0">
                <a:solidFill>
                  <a:schemeClr val="accent2">
                    <a:lumMod val="50000"/>
                  </a:schemeClr>
                </a:solidFill>
              </a:rPr>
              <a:t>Operating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the landlord, the advertising agency, the utilities company and others in exchange for giving us the infrastructure to run our business</a:t>
            </a:r>
          </a:p>
        </p:txBody>
      </p:sp>
      <p:cxnSp>
        <p:nvCxnSpPr>
          <p:cNvPr id="7" name="Straight Arrow Connector 6">
            <a:extLst>
              <a:ext uri="{FF2B5EF4-FFF2-40B4-BE49-F238E27FC236}">
                <a16:creationId xmlns:a16="http://schemas.microsoft.com/office/drawing/2014/main" id="{99BC65A6-97B1-3D48-9ECD-26FEFC1C7465}"/>
              </a:ext>
            </a:extLst>
          </p:cNvPr>
          <p:cNvCxnSpPr>
            <a:cxnSpLocks/>
          </p:cNvCxnSpPr>
          <p:nvPr/>
        </p:nvCxnSpPr>
        <p:spPr>
          <a:xfrm flipH="1">
            <a:off x="5433062" y="2537463"/>
            <a:ext cx="2337435" cy="46863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BB04A099-B954-E427-6C0B-5B8FEB8C563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E271C502-C3F6-3C4C-6CEA-2E47FE3169D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151074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Other Expenses</a:t>
            </a:r>
            <a:endParaRPr lang="en-US" sz="2000" b="1" u="sng" dirty="0">
              <a:solidFill>
                <a:schemeClr val="accent2">
                  <a:lumMod val="50000"/>
                </a:schemeClr>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840966" y="2977348"/>
            <a:ext cx="4712679" cy="2308324"/>
          </a:xfrm>
          <a:prstGeom prst="rect">
            <a:avLst/>
          </a:prstGeom>
          <a:noFill/>
        </p:spPr>
        <p:txBody>
          <a:bodyPr wrap="square" rtlCol="0">
            <a:spAutoFit/>
          </a:bodyPr>
          <a:lstStyle/>
          <a:p>
            <a:pPr algn="ctr"/>
            <a:r>
              <a:rPr lang="en-US" sz="2400" b="1" dirty="0">
                <a:solidFill>
                  <a:schemeClr val="accent2">
                    <a:lumMod val="50000"/>
                  </a:schemeClr>
                </a:solidFill>
              </a:rPr>
              <a:t>Other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bank and other non-recurring, non-operating sources in exchange for certain benefits.</a:t>
            </a:r>
          </a:p>
        </p:txBody>
      </p:sp>
      <p:cxnSp>
        <p:nvCxnSpPr>
          <p:cNvPr id="7" name="Straight Arrow Connector 6">
            <a:extLst>
              <a:ext uri="{FF2B5EF4-FFF2-40B4-BE49-F238E27FC236}">
                <a16:creationId xmlns:a16="http://schemas.microsoft.com/office/drawing/2014/main" id="{B43E8FC8-955B-7F41-8421-03F9E023E4C3}"/>
              </a:ext>
            </a:extLst>
          </p:cNvPr>
          <p:cNvCxnSpPr>
            <a:cxnSpLocks/>
          </p:cNvCxnSpPr>
          <p:nvPr/>
        </p:nvCxnSpPr>
        <p:spPr>
          <a:xfrm flipH="1">
            <a:off x="5644518" y="3571875"/>
            <a:ext cx="1468755" cy="50292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E0A97E8B-FE0E-671F-CEAF-2848023F501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DB650607-7C71-A824-462D-33CC5905F63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186836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518911" y="2691132"/>
            <a:ext cx="5080742" cy="2677656"/>
          </a:xfrm>
          <a:prstGeom prst="rect">
            <a:avLst/>
          </a:prstGeom>
          <a:noFill/>
        </p:spPr>
        <p:txBody>
          <a:bodyPr wrap="square" rtlCol="0">
            <a:spAutoFit/>
          </a:bodyPr>
          <a:lstStyle/>
          <a:p>
            <a:pPr algn="ctr"/>
            <a:r>
              <a:rPr lang="en-US" sz="2400" b="1" dirty="0">
                <a:solidFill>
                  <a:schemeClr val="accent2">
                    <a:lumMod val="50000"/>
                  </a:schemeClr>
                </a:solidFill>
              </a:rPr>
              <a:t>Income Taxes: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governments because they give us the social infrastructure for our business to succeed (in theory, at least, if not always in practice)</a:t>
            </a:r>
          </a:p>
        </p:txBody>
      </p:sp>
      <p:cxnSp>
        <p:nvCxnSpPr>
          <p:cNvPr id="7" name="Straight Arrow Connector 6">
            <a:extLst>
              <a:ext uri="{FF2B5EF4-FFF2-40B4-BE49-F238E27FC236}">
                <a16:creationId xmlns:a16="http://schemas.microsoft.com/office/drawing/2014/main" id="{365BC61B-7A58-9449-BD64-659BB5E080FD}"/>
              </a:ext>
            </a:extLst>
          </p:cNvPr>
          <p:cNvCxnSpPr>
            <a:cxnSpLocks/>
          </p:cNvCxnSpPr>
          <p:nvPr/>
        </p:nvCxnSpPr>
        <p:spPr>
          <a:xfrm flipH="1">
            <a:off x="5313050" y="4594864"/>
            <a:ext cx="1463039" cy="3028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F6323856-04DC-8AFC-3E3C-D71F4F7208B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C72FEB6B-607D-3D8A-F514-268C2421447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4237408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Income Taxes</a:t>
            </a:r>
          </a:p>
          <a:p>
            <a:pPr marL="0" indent="0">
              <a:spcBef>
                <a:spcPts val="0"/>
              </a:spcBef>
              <a:buNone/>
            </a:pPr>
            <a:r>
              <a:rPr lang="en-US" sz="2800" b="1" dirty="0">
                <a:solidFill>
                  <a:schemeClr val="accent2">
                    <a:lumMod val="50000"/>
                  </a:schemeClr>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518913" y="1620522"/>
            <a:ext cx="5011729" cy="3785652"/>
          </a:xfrm>
          <a:prstGeom prst="rect">
            <a:avLst/>
          </a:prstGeom>
          <a:noFill/>
        </p:spPr>
        <p:txBody>
          <a:bodyPr wrap="square" rtlCol="0">
            <a:spAutoFit/>
          </a:bodyPr>
          <a:lstStyle/>
          <a:p>
            <a:pPr algn="ctr"/>
            <a:r>
              <a:rPr lang="en-US" sz="2400" b="1" dirty="0">
                <a:solidFill>
                  <a:schemeClr val="accent2">
                    <a:lumMod val="50000"/>
                  </a:schemeClr>
                </a:solidFill>
              </a:rPr>
              <a:t>Net Income:</a:t>
            </a:r>
          </a:p>
          <a:p>
            <a:pPr algn="ctr"/>
            <a:endParaRPr lang="en-US" sz="2400" b="1" dirty="0">
              <a:solidFill>
                <a:schemeClr val="accent2">
                  <a:lumMod val="50000"/>
                </a:schemeClr>
              </a:solidFill>
            </a:endParaRPr>
          </a:p>
          <a:p>
            <a:pPr algn="ctr"/>
            <a:r>
              <a:rPr lang="en-US" sz="2400" b="1" dirty="0">
                <a:solidFill>
                  <a:schemeClr val="accent2">
                    <a:lumMod val="50000"/>
                  </a:schemeClr>
                </a:solidFill>
              </a:rPr>
              <a:t>After we make our customers happy and we pay all other stakeholders who made our business possible, whatever cash is leftover is ours to keep, to give to our family, to re-invest in the business, to buy a boat, to return to outside investors.</a:t>
            </a:r>
          </a:p>
        </p:txBody>
      </p:sp>
      <p:cxnSp>
        <p:nvCxnSpPr>
          <p:cNvPr id="7" name="Straight Arrow Connector 6">
            <a:extLst>
              <a:ext uri="{FF2B5EF4-FFF2-40B4-BE49-F238E27FC236}">
                <a16:creationId xmlns:a16="http://schemas.microsoft.com/office/drawing/2014/main" id="{3726AD0D-B737-9D46-8A4E-2B3623545EAA}"/>
              </a:ext>
            </a:extLst>
          </p:cNvPr>
          <p:cNvCxnSpPr>
            <a:cxnSpLocks/>
          </p:cNvCxnSpPr>
          <p:nvPr/>
        </p:nvCxnSpPr>
        <p:spPr>
          <a:xfrm flipH="1">
            <a:off x="4930142" y="5207004"/>
            <a:ext cx="1588771" cy="1250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DE340447-0B59-A686-3605-C3D8E232CA4D}"/>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FFDAC2CD-C8A4-DC79-FC05-E7B740487DBD}"/>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589157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6" name="Text Placeholder 5"/>
          <p:cNvSpPr>
            <a:spLocks noGrp="1"/>
          </p:cNvSpPr>
          <p:nvPr>
            <p:ph type="body" idx="14"/>
          </p:nvPr>
        </p:nvSpPr>
        <p:spPr>
          <a:xfrm>
            <a:off x="2645434" y="3962402"/>
            <a:ext cx="8488391"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5" name="Text Placeholder 4">
            <a:extLst>
              <a:ext uri="{FF2B5EF4-FFF2-40B4-BE49-F238E27FC236}">
                <a16:creationId xmlns:a16="http://schemas.microsoft.com/office/drawing/2014/main" id="{EE196D14-DFA0-5D2A-B31B-45F493F86BDF}"/>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33149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5" y="2107074"/>
            <a:ext cx="7783009" cy="1593851"/>
          </a:xfrm>
        </p:spPr>
        <p:txBody>
          <a:bodyPr>
            <a:noAutofit/>
          </a:bodyPr>
          <a:lstStyle/>
          <a:p>
            <a:r>
              <a:rPr lang="en-US" sz="3600" dirty="0">
                <a:solidFill>
                  <a:srgbClr val="4C515A"/>
                </a:solidFill>
                <a:latin typeface="Times"/>
                <a:cs typeface="Times"/>
              </a:rPr>
              <a:t>The meaning of life is to find your gift. </a:t>
            </a:r>
          </a:p>
          <a:p>
            <a:br>
              <a:rPr lang="en-US" sz="600" dirty="0">
                <a:solidFill>
                  <a:srgbClr val="4C515A"/>
                </a:solidFill>
                <a:latin typeface="Times"/>
                <a:cs typeface="Times"/>
              </a:rPr>
            </a:br>
            <a:r>
              <a:rPr lang="en-US" sz="3600" dirty="0">
                <a:solidFill>
                  <a:srgbClr val="4C515A"/>
                </a:solidFill>
                <a:latin typeface="Times"/>
                <a:cs typeface="Times"/>
              </a:rPr>
              <a:t>The purpose of life is to give it away.</a:t>
            </a:r>
          </a:p>
        </p:txBody>
      </p:sp>
      <p:sp>
        <p:nvSpPr>
          <p:cNvPr id="6" name="Text Placeholder 5"/>
          <p:cNvSpPr>
            <a:spLocks noGrp="1"/>
          </p:cNvSpPr>
          <p:nvPr>
            <p:ph type="body" sz="quarter" idx="20"/>
          </p:nvPr>
        </p:nvSpPr>
        <p:spPr>
          <a:xfrm>
            <a:off x="4583875" y="3886200"/>
            <a:ext cx="5264979" cy="330200"/>
          </a:xfrm>
        </p:spPr>
        <p:txBody>
          <a:bodyPr/>
          <a:lstStyle/>
          <a:p>
            <a:r>
              <a:rPr lang="en-US" sz="3000" dirty="0"/>
              <a:t>Pablo Picasso</a:t>
            </a:r>
          </a:p>
          <a:p>
            <a:r>
              <a:rPr lang="en-US" sz="3000" dirty="0"/>
              <a:t>Spanish artist, 1881-1973</a:t>
            </a:r>
          </a:p>
        </p:txBody>
      </p:sp>
    </p:spTree>
    <p:extLst>
      <p:ext uri="{BB962C8B-B14F-4D97-AF65-F5344CB8AC3E}">
        <p14:creationId xmlns:p14="http://schemas.microsoft.com/office/powerpoint/2010/main" val="40695138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000" dirty="0">
                <a:solidFill>
                  <a:srgbClr val="0000FF"/>
                </a:solidFill>
              </a:rPr>
              <a:t>Build your team. Don’t try to do everything on your own.</a:t>
            </a:r>
          </a:p>
          <a:p>
            <a:pPr lvl="1"/>
            <a:r>
              <a:rPr lang="en-US" sz="1800" dirty="0">
                <a:solidFill>
                  <a:srgbClr val="0000FF"/>
                </a:solidFill>
              </a:rPr>
              <a:t>You probably want to have an attorney and a tax accountant on your team. You may want to connect with other advisors, but having an attorney and accountant on your team is essential.</a:t>
            </a:r>
          </a:p>
          <a:p>
            <a:r>
              <a:rPr lang="en-US" sz="2000" dirty="0">
                <a:solidFill>
                  <a:schemeClr val="accent6">
                    <a:lumMod val="10000"/>
                  </a:schemeClr>
                </a:solidFill>
              </a:rPr>
              <a:t>Separate your personal and business lives as much as possible.</a:t>
            </a:r>
          </a:p>
          <a:p>
            <a:pPr lvl="1"/>
            <a:r>
              <a:rPr lang="en-US" sz="1800" dirty="0">
                <a:solidFill>
                  <a:schemeClr val="accent6">
                    <a:lumMod val="10000"/>
                  </a:schemeClr>
                </a:solidFill>
              </a:rPr>
              <a:t>Get separate bank accounts for the business.</a:t>
            </a:r>
          </a:p>
          <a:p>
            <a:pPr lvl="1"/>
            <a:r>
              <a:rPr lang="en-US" sz="1800" dirty="0">
                <a:solidFill>
                  <a:schemeClr val="accent6">
                    <a:lumMod val="10000"/>
                  </a:schemeClr>
                </a:solidFill>
              </a:rPr>
              <a:t>Establish a credit history for the business.</a:t>
            </a:r>
          </a:p>
          <a:p>
            <a:r>
              <a:rPr lang="en-US" sz="2000" dirty="0">
                <a:solidFill>
                  <a:srgbClr val="008000"/>
                </a:solidFill>
              </a:rPr>
              <a:t>Build your business plan. Tell the narrative of your business. </a:t>
            </a:r>
          </a:p>
          <a:p>
            <a:pPr lvl="1"/>
            <a:r>
              <a:rPr lang="en-US" sz="1800" dirty="0">
                <a:solidFill>
                  <a:srgbClr val="008000"/>
                </a:solidFill>
              </a:rPr>
              <a:t>Banks will want to see this. Investors will want to see this.</a:t>
            </a:r>
          </a:p>
          <a:p>
            <a:pPr lvl="1"/>
            <a:r>
              <a:rPr lang="en-US" sz="1800" dirty="0">
                <a:solidFill>
                  <a:srgbClr val="008000"/>
                </a:solidFill>
              </a:rPr>
              <a:t>View this as your roadmap or to-do list. Use it to guide both strategy and decision-making.</a:t>
            </a:r>
          </a:p>
          <a:p>
            <a:r>
              <a:rPr lang="en-US" sz="2000" dirty="0">
                <a:solidFill>
                  <a:srgbClr val="C00000"/>
                </a:solidFill>
              </a:rPr>
              <a:t>Find an accounting system you like. Quickbooks, Sage, FreshBooks, Xero are all decent options. Shopify, Square, GoDaddy and other systems do have pretty good internal accounting capabilities now. 	Learn it, live it, love it.</a:t>
            </a:r>
          </a:p>
          <a:p>
            <a:pPr lvl="1"/>
            <a:endParaRPr lang="en-US" sz="1800" b="1" i="1" dirty="0">
              <a:solidFill>
                <a:schemeClr val="accent6">
                  <a:lumMod val="10000"/>
                </a:schemeClr>
              </a:solidFill>
            </a:endParaRPr>
          </a:p>
        </p:txBody>
      </p:sp>
      <p:sp>
        <p:nvSpPr>
          <p:cNvPr id="7" name="Title 6">
            <a:extLst>
              <a:ext uri="{FF2B5EF4-FFF2-40B4-BE49-F238E27FC236}">
                <a16:creationId xmlns:a16="http://schemas.microsoft.com/office/drawing/2014/main" id="{FEC1CACA-1689-6773-7513-A43467F5B10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You Can Do Tomorrow</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9E6CF2C0-8C72-C907-C625-2EA08216FAD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1720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linds(horizontal)">
                                      <p:cBhvr>
                                        <p:cTn id="18" dur="500"/>
                                        <p:tgtEl>
                                          <p:spTgt spid="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linds(horizontal)">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blinds(horizontal)">
                                      <p:cBhvr>
                                        <p:cTn id="29" dur="500"/>
                                        <p:tgtEl>
                                          <p:spTgt spid="8">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blinds(horizontal)">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blinds(horizontal)">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5145B-5F08-9444-FAB3-F5BEAA730470}"/>
            </a:ext>
          </a:extLst>
        </p:cNvPr>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0F39C71-9FCB-874F-DC3C-CEBA23D7B1C1}"/>
              </a:ext>
            </a:extLst>
          </p:cNvPr>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19" name="TextBox 18">
            <a:extLst>
              <a:ext uri="{FF2B5EF4-FFF2-40B4-BE49-F238E27FC236}">
                <a16:creationId xmlns:a16="http://schemas.microsoft.com/office/drawing/2014/main" id="{A4B951A3-9D25-6332-F29F-EE8F2DA8258F}"/>
              </a:ext>
            </a:extLst>
          </p:cNvPr>
          <p:cNvSpPr txBox="1"/>
          <p:nvPr/>
        </p:nvSpPr>
        <p:spPr>
          <a:xfrm>
            <a:off x="3416302" y="2755900"/>
            <a:ext cx="7048500" cy="1938992"/>
          </a:xfrm>
          <a:prstGeom prst="rect">
            <a:avLst/>
          </a:prstGeom>
          <a:noFill/>
        </p:spPr>
        <p:txBody>
          <a:bodyPr wrap="square" rtlCol="0">
            <a:spAutoFit/>
          </a:bodyPr>
          <a:lstStyle/>
          <a:p>
            <a:r>
              <a:rPr lang="en-US" sz="2400" b="1" i="1" dirty="0">
                <a:solidFill>
                  <a:srgbClr val="CC3333"/>
                </a:solidFill>
              </a:rPr>
              <a:t>What is your mission?</a:t>
            </a:r>
          </a:p>
          <a:p>
            <a:r>
              <a:rPr lang="en-US" sz="2400" b="1" i="1" dirty="0">
                <a:solidFill>
                  <a:srgbClr val="CC3333"/>
                </a:solidFill>
              </a:rPr>
              <a:t>What is your purpose?</a:t>
            </a:r>
          </a:p>
          <a:p>
            <a:r>
              <a:rPr lang="en-US" sz="2400" b="1" i="1" dirty="0">
                <a:solidFill>
                  <a:srgbClr val="CC3333"/>
                </a:solidFill>
              </a:rPr>
              <a:t>What problem are you trying to solve?</a:t>
            </a:r>
          </a:p>
          <a:p>
            <a:r>
              <a:rPr lang="en-US" sz="2400" b="1" i="1" dirty="0">
                <a:solidFill>
                  <a:srgbClr val="CC3333"/>
                </a:solidFill>
              </a:rPr>
              <a:t>What opportunity are you working to fill?</a:t>
            </a:r>
          </a:p>
          <a:p>
            <a:r>
              <a:rPr lang="en-US" sz="2400" b="1" i="1" dirty="0">
                <a:solidFill>
                  <a:srgbClr val="CC3333"/>
                </a:solidFill>
              </a:rPr>
              <a:t>What are you trying to accomplish?</a:t>
            </a:r>
            <a:endParaRPr lang="en-US" sz="2400" i="1" dirty="0">
              <a:solidFill>
                <a:srgbClr val="CC3333"/>
              </a:solidFill>
            </a:endParaRPr>
          </a:p>
        </p:txBody>
      </p:sp>
      <p:sp>
        <p:nvSpPr>
          <p:cNvPr id="8" name="Title 6">
            <a:extLst>
              <a:ext uri="{FF2B5EF4-FFF2-40B4-BE49-F238E27FC236}">
                <a16:creationId xmlns:a16="http://schemas.microsoft.com/office/drawing/2014/main" id="{137E0D4F-9E3E-9F97-A656-3B5AE9F8E98B}"/>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A8B4B47-DE0B-67A7-06C9-8FB1E6FF3F0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3184739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1A802-4D97-A13C-C82D-170F9C6BF7F6}"/>
            </a:ext>
          </a:extLst>
        </p:cNvPr>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FB76E81F-2C2F-28A0-C6CB-88442FF29A3C}"/>
              </a:ext>
            </a:extLst>
          </p:cNvPr>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a:extLst>
              <a:ext uri="{FF2B5EF4-FFF2-40B4-BE49-F238E27FC236}">
                <a16:creationId xmlns:a16="http://schemas.microsoft.com/office/drawing/2014/main" id="{566E6219-A796-5350-0D89-955EF43D9E13}"/>
              </a:ext>
            </a:extLst>
          </p:cNvPr>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a:extLst>
              <a:ext uri="{FF2B5EF4-FFF2-40B4-BE49-F238E27FC236}">
                <a16:creationId xmlns:a16="http://schemas.microsoft.com/office/drawing/2014/main" id="{DAC682CE-52AA-74B4-7303-F3FA0E226C2A}"/>
              </a:ext>
            </a:extLst>
          </p:cNvPr>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a:extLst>
              <a:ext uri="{FF2B5EF4-FFF2-40B4-BE49-F238E27FC236}">
                <a16:creationId xmlns:a16="http://schemas.microsoft.com/office/drawing/2014/main" id="{6415F66E-27A7-594D-C15E-739EA61C0419}"/>
              </a:ext>
            </a:extLst>
          </p:cNvPr>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a:extLst>
              <a:ext uri="{FF2B5EF4-FFF2-40B4-BE49-F238E27FC236}">
                <a16:creationId xmlns:a16="http://schemas.microsoft.com/office/drawing/2014/main" id="{0B8445F1-7BF3-786E-5E17-26FBDB6B2105}"/>
              </a:ext>
            </a:extLst>
          </p:cNvPr>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BC68E03-C74C-59E4-AFED-C483D0503214}"/>
              </a:ext>
            </a:extLst>
          </p:cNvPr>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555C3BC-8314-BD28-807F-E822F3BE9B72}"/>
              </a:ext>
            </a:extLst>
          </p:cNvPr>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C014D11-04CC-C57B-AD3B-63DE6068B019}"/>
              </a:ext>
            </a:extLst>
          </p:cNvPr>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12051991-1D8C-2847-0300-BC620D5B7C6C}"/>
              </a:ext>
            </a:extLst>
          </p:cNvPr>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E36CE335-CDD3-3A51-CCBE-98ECDE111F56}"/>
              </a:ext>
            </a:extLst>
          </p:cNvPr>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0" name="Title 6">
            <a:extLst>
              <a:ext uri="{FF2B5EF4-FFF2-40B4-BE49-F238E27FC236}">
                <a16:creationId xmlns:a16="http://schemas.microsoft.com/office/drawing/2014/main" id="{1B381282-F167-880D-AD35-6BE40C2EAEDC}"/>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FA5EAC5-CDBF-D1A7-4826-8D32B867A7E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949846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735AA-329C-CB66-C56F-D329F7DC7D21}"/>
            </a:ext>
          </a:extLst>
        </p:cNvPr>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38BE837E-9AAA-2D33-EDD0-451CD53F8FCF}"/>
              </a:ext>
            </a:extLst>
          </p:cNvPr>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a:extLst>
              <a:ext uri="{FF2B5EF4-FFF2-40B4-BE49-F238E27FC236}">
                <a16:creationId xmlns:a16="http://schemas.microsoft.com/office/drawing/2014/main" id="{0B0107F3-ECAC-AFB1-A4BE-9E2AC8C2C3C6}"/>
              </a:ext>
            </a:extLst>
          </p:cNvPr>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a:extLst>
              <a:ext uri="{FF2B5EF4-FFF2-40B4-BE49-F238E27FC236}">
                <a16:creationId xmlns:a16="http://schemas.microsoft.com/office/drawing/2014/main" id="{A8AEB1F2-9062-4A92-444A-DE34A2ACD78A}"/>
              </a:ext>
            </a:extLst>
          </p:cNvPr>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a:extLst>
              <a:ext uri="{FF2B5EF4-FFF2-40B4-BE49-F238E27FC236}">
                <a16:creationId xmlns:a16="http://schemas.microsoft.com/office/drawing/2014/main" id="{2F6A646F-424B-913A-CDD2-7C38D5ACC9F0}"/>
              </a:ext>
            </a:extLst>
          </p:cNvPr>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a:extLst>
              <a:ext uri="{FF2B5EF4-FFF2-40B4-BE49-F238E27FC236}">
                <a16:creationId xmlns:a16="http://schemas.microsoft.com/office/drawing/2014/main" id="{F4DBA017-4481-C668-E662-A8FFDD83242B}"/>
              </a:ext>
            </a:extLst>
          </p:cNvPr>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FA12AEB-A60F-F797-BA35-752C420B3231}"/>
              </a:ext>
            </a:extLst>
          </p:cNvPr>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B895FA8-DBAF-DECC-0BD9-0DD772F087ED}"/>
              </a:ext>
            </a:extLst>
          </p:cNvPr>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23E1135-3DC9-D1F4-9763-701050D19F06}"/>
              </a:ext>
            </a:extLst>
          </p:cNvPr>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CBEC121-ED46-3103-FB57-F4022CBFA36F}"/>
              </a:ext>
            </a:extLst>
          </p:cNvPr>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26DE7CE-B54D-65EB-561E-109C2D782B36}"/>
              </a:ext>
            </a:extLst>
          </p:cNvPr>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a:extLst>
              <a:ext uri="{FF2B5EF4-FFF2-40B4-BE49-F238E27FC236}">
                <a16:creationId xmlns:a16="http://schemas.microsoft.com/office/drawing/2014/main" id="{073EAFAC-6E0B-3C99-9690-3027754C7702}"/>
              </a:ext>
            </a:extLst>
          </p:cNvPr>
          <p:cNvSpPr/>
          <p:nvPr/>
        </p:nvSpPr>
        <p:spPr>
          <a:xfrm>
            <a:off x="6654801" y="2654214"/>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a:extLst>
              <a:ext uri="{FF2B5EF4-FFF2-40B4-BE49-F238E27FC236}">
                <a16:creationId xmlns:a16="http://schemas.microsoft.com/office/drawing/2014/main" id="{3834D108-248C-F4DF-10E2-5F6505478C42}"/>
              </a:ext>
            </a:extLst>
          </p:cNvPr>
          <p:cNvSpPr/>
          <p:nvPr/>
        </p:nvSpPr>
        <p:spPr>
          <a:xfrm>
            <a:off x="5998166" y="48006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a:extLst>
              <a:ext uri="{FF2B5EF4-FFF2-40B4-BE49-F238E27FC236}">
                <a16:creationId xmlns:a16="http://schemas.microsoft.com/office/drawing/2014/main" id="{61198446-1813-43F4-4D41-F67E2C78B7B9}"/>
              </a:ext>
            </a:extLst>
          </p:cNvPr>
          <p:cNvSpPr/>
          <p:nvPr/>
        </p:nvSpPr>
        <p:spPr>
          <a:xfrm>
            <a:off x="3928066" y="37084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a:extLst>
              <a:ext uri="{FF2B5EF4-FFF2-40B4-BE49-F238E27FC236}">
                <a16:creationId xmlns:a16="http://schemas.microsoft.com/office/drawing/2014/main" id="{3AE3FB08-422C-C862-9786-E0E12EC670CA}"/>
              </a:ext>
            </a:extLst>
          </p:cNvPr>
          <p:cNvSpPr/>
          <p:nvPr/>
        </p:nvSpPr>
        <p:spPr>
          <a:xfrm>
            <a:off x="3810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a:extLst>
              <a:ext uri="{FF2B5EF4-FFF2-40B4-BE49-F238E27FC236}">
                <a16:creationId xmlns:a16="http://schemas.microsoft.com/office/drawing/2014/main" id="{C825F885-3A73-0BCF-2F2C-F014134F5BFC}"/>
              </a:ext>
            </a:extLst>
          </p:cNvPr>
          <p:cNvSpPr/>
          <p:nvPr/>
        </p:nvSpPr>
        <p:spPr>
          <a:xfrm>
            <a:off x="5892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a:extLst>
              <a:ext uri="{FF2B5EF4-FFF2-40B4-BE49-F238E27FC236}">
                <a16:creationId xmlns:a16="http://schemas.microsoft.com/office/drawing/2014/main" id="{BFE49A40-C015-4ED3-910A-ACD30E728C7D}"/>
              </a:ext>
            </a:extLst>
          </p:cNvPr>
          <p:cNvSpPr/>
          <p:nvPr/>
        </p:nvSpPr>
        <p:spPr>
          <a:xfrm>
            <a:off x="6508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6">
            <a:extLst>
              <a:ext uri="{FF2B5EF4-FFF2-40B4-BE49-F238E27FC236}">
                <a16:creationId xmlns:a16="http://schemas.microsoft.com/office/drawing/2014/main" id="{996A8EC9-180D-9732-3E80-A4C873A3D204}"/>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30A38E79-9CB2-6EEA-B7B8-7C3A8B0EE8D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2103182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3189626" y="1593467"/>
            <a:ext cx="7084675" cy="2755129"/>
          </a:xfrm>
        </p:spPr>
        <p:txBody>
          <a:bodyPr>
            <a:noAutofit/>
          </a:bodyPr>
          <a:lstStyle/>
          <a:p>
            <a:r>
              <a:rPr lang="en-US" sz="4000" dirty="0">
                <a:solidFill>
                  <a:srgbClr val="CA1E27"/>
                </a:solidFill>
              </a:rPr>
              <a:t>Don’t wait around for other people to be happy for you.</a:t>
            </a:r>
          </a:p>
          <a:p>
            <a:r>
              <a:rPr lang="en-US" sz="4000" dirty="0">
                <a:solidFill>
                  <a:srgbClr val="CA1E27"/>
                </a:solidFill>
              </a:rPr>
              <a:t>Any happiness you get,</a:t>
            </a:r>
            <a:br>
              <a:rPr lang="en-US" sz="4000" dirty="0">
                <a:solidFill>
                  <a:srgbClr val="CA1E27"/>
                </a:solidFill>
              </a:rPr>
            </a:br>
            <a:r>
              <a:rPr lang="en-US" sz="4000" dirty="0">
                <a:solidFill>
                  <a:srgbClr val="CA1E27"/>
                </a:solidFill>
              </a:rPr>
              <a:t>You’ve got to make yourself.</a:t>
            </a:r>
          </a:p>
        </p:txBody>
      </p:sp>
      <p:sp>
        <p:nvSpPr>
          <p:cNvPr id="3" name="Text Placeholder 2"/>
          <p:cNvSpPr>
            <a:spLocks noGrp="1"/>
          </p:cNvSpPr>
          <p:nvPr>
            <p:ph type="body" sz="quarter" idx="20"/>
          </p:nvPr>
        </p:nvSpPr>
        <p:spPr>
          <a:xfrm>
            <a:off x="5244859" y="4750279"/>
            <a:ext cx="5854941" cy="983411"/>
          </a:xfrm>
        </p:spPr>
        <p:txBody>
          <a:bodyPr/>
          <a:lstStyle/>
          <a:p>
            <a:r>
              <a:rPr lang="en-US" sz="2400" dirty="0">
                <a:solidFill>
                  <a:schemeClr val="bg1">
                    <a:lumMod val="65000"/>
                  </a:schemeClr>
                </a:solidFill>
              </a:rPr>
              <a:t>Alice Walker</a:t>
            </a:r>
          </a:p>
          <a:p>
            <a:r>
              <a:rPr lang="en-US" sz="2400" dirty="0">
                <a:solidFill>
                  <a:schemeClr val="bg1">
                    <a:lumMod val="65000"/>
                  </a:schemeClr>
                </a:solidFill>
              </a:rPr>
              <a:t>American Novelist, Poet, Teacher, Leader</a:t>
            </a:r>
          </a:p>
        </p:txBody>
      </p:sp>
    </p:spTree>
    <p:extLst>
      <p:ext uri="{BB962C8B-B14F-4D97-AF65-F5344CB8AC3E}">
        <p14:creationId xmlns:p14="http://schemas.microsoft.com/office/powerpoint/2010/main" val="16659618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Tree>
    <p:extLst>
      <p:ext uri="{BB962C8B-B14F-4D97-AF65-F5344CB8AC3E}">
        <p14:creationId xmlns:p14="http://schemas.microsoft.com/office/powerpoint/2010/main" val="306145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5" y="2107074"/>
            <a:ext cx="7783009" cy="1593851"/>
          </a:xfrm>
        </p:spPr>
        <p:txBody>
          <a:bodyPr>
            <a:noAutofit/>
          </a:bodyPr>
          <a:lstStyle/>
          <a:p>
            <a:r>
              <a:rPr lang="en-US" sz="3600" dirty="0">
                <a:solidFill>
                  <a:srgbClr val="4C515A"/>
                </a:solidFill>
                <a:latin typeface="Times"/>
                <a:cs typeface="Times"/>
              </a:rPr>
              <a:t>The meaning of life is to find your gift. </a:t>
            </a:r>
          </a:p>
          <a:p>
            <a:br>
              <a:rPr lang="en-US" sz="600" dirty="0">
                <a:solidFill>
                  <a:srgbClr val="4C515A"/>
                </a:solidFill>
                <a:latin typeface="Times"/>
                <a:cs typeface="Times"/>
              </a:rPr>
            </a:br>
            <a:r>
              <a:rPr lang="en-US" sz="3600" dirty="0">
                <a:solidFill>
                  <a:srgbClr val="4C515A"/>
                </a:solidFill>
                <a:latin typeface="Times"/>
                <a:cs typeface="Times"/>
              </a:rPr>
              <a:t>The purpose of life is to </a:t>
            </a:r>
            <a:r>
              <a:rPr lang="en-US" sz="1800" strike="sngStrike" dirty="0">
                <a:solidFill>
                  <a:srgbClr val="4C515A"/>
                </a:solidFill>
                <a:latin typeface="Times"/>
                <a:cs typeface="Times"/>
              </a:rPr>
              <a:t>give it away </a:t>
            </a:r>
            <a:r>
              <a:rPr lang="en-US" sz="3600" dirty="0">
                <a:solidFill>
                  <a:srgbClr val="C00000"/>
                </a:solidFill>
                <a:latin typeface="Times"/>
                <a:cs typeface="Times"/>
              </a:rPr>
              <a:t>share it</a:t>
            </a:r>
            <a:r>
              <a:rPr lang="en-US" sz="3600" dirty="0">
                <a:solidFill>
                  <a:srgbClr val="4C515A"/>
                </a:solidFill>
                <a:latin typeface="Times"/>
                <a:cs typeface="Times"/>
              </a:rPr>
              <a:t>.</a:t>
            </a:r>
          </a:p>
        </p:txBody>
      </p:sp>
      <p:sp>
        <p:nvSpPr>
          <p:cNvPr id="6" name="Text Placeholder 5"/>
          <p:cNvSpPr>
            <a:spLocks noGrp="1"/>
          </p:cNvSpPr>
          <p:nvPr>
            <p:ph type="body" sz="quarter" idx="20"/>
          </p:nvPr>
        </p:nvSpPr>
        <p:spPr>
          <a:xfrm>
            <a:off x="4583875" y="3886200"/>
            <a:ext cx="5264979" cy="330200"/>
          </a:xfrm>
        </p:spPr>
        <p:txBody>
          <a:bodyPr/>
          <a:lstStyle/>
          <a:p>
            <a:r>
              <a:rPr lang="en-US" sz="3000" dirty="0"/>
              <a:t>Pablo Picasso</a:t>
            </a:r>
          </a:p>
          <a:p>
            <a:r>
              <a:rPr lang="en-US" sz="3000" dirty="0"/>
              <a:t>Spanish artist, 1881-1973</a:t>
            </a:r>
          </a:p>
        </p:txBody>
      </p:sp>
    </p:spTree>
    <p:extLst>
      <p:ext uri="{BB962C8B-B14F-4D97-AF65-F5344CB8AC3E}">
        <p14:creationId xmlns:p14="http://schemas.microsoft.com/office/powerpoint/2010/main" val="254191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7" y="1328469"/>
            <a:ext cx="10271185" cy="4653234"/>
          </a:xfrm>
        </p:spPr>
        <p:txBody>
          <a:bodyPr/>
          <a:lstStyle/>
          <a:p>
            <a:r>
              <a:rPr lang="en-US" sz="2600" dirty="0"/>
              <a:t>Our plan for the next couple of hours:</a:t>
            </a:r>
            <a:br>
              <a:rPr lang="en-US" sz="2400" dirty="0"/>
            </a:br>
            <a:endParaRPr lang="en-US" sz="2400" dirty="0"/>
          </a:p>
          <a:p>
            <a:pPr lvl="1"/>
            <a:r>
              <a:rPr lang="en-US" sz="2400" dirty="0"/>
              <a:t>We will spend most of our time focused more directly on 3 </a:t>
            </a:r>
            <a:r>
              <a:rPr lang="en-US" sz="1200" dirty="0"/>
              <a:t>(hopefully)</a:t>
            </a:r>
            <a:r>
              <a:rPr lang="en-US" sz="2400" dirty="0"/>
              <a:t> relevant areas:</a:t>
            </a:r>
          </a:p>
          <a:p>
            <a:pPr marL="1085818" lvl="2" indent="-457200">
              <a:buFont typeface="+mj-lt"/>
              <a:buAutoNum type="arabicPeriod"/>
            </a:pPr>
            <a:r>
              <a:rPr lang="en-US" sz="2200" dirty="0"/>
              <a:t>Your Mission, Your Stakeholders &amp; Your Money</a:t>
            </a:r>
          </a:p>
          <a:p>
            <a:pPr marL="1085818" lvl="2" indent="-457200">
              <a:buFont typeface="+mj-lt"/>
              <a:buAutoNum type="arabicPeriod"/>
            </a:pPr>
            <a:r>
              <a:rPr lang="en-US" sz="2200" dirty="0"/>
              <a:t>Tracking Your Income &amp; Expenses</a:t>
            </a:r>
          </a:p>
          <a:p>
            <a:pPr marL="1085818" lvl="2" indent="-457200">
              <a:buFont typeface="+mj-lt"/>
              <a:buAutoNum type="arabicPeriod"/>
            </a:pPr>
            <a:r>
              <a:rPr lang="en-US" sz="2200" dirty="0"/>
              <a:t>How is Your Business Performing?</a:t>
            </a:r>
          </a:p>
          <a:p>
            <a:pPr marL="628618" lvl="2" indent="0">
              <a:buNone/>
            </a:pPr>
            <a:endParaRPr lang="en-US" sz="1200" dirty="0"/>
          </a:p>
          <a:p>
            <a:r>
              <a:rPr lang="en-US" dirty="0">
                <a:solidFill>
                  <a:srgbClr val="C00000"/>
                </a:solidFill>
              </a:rPr>
              <a:t>Note: We will talk a little about taxes and tax planning. But a thorough discussion of taxes requires much more time than we have today. </a:t>
            </a:r>
          </a:p>
          <a:p>
            <a:r>
              <a:rPr lang="en-US" dirty="0">
                <a:solidFill>
                  <a:srgbClr val="C00000"/>
                </a:solidFill>
              </a:rPr>
              <a:t>Advice: It is never too soon (or too late) to connect with a tax accountant.</a:t>
            </a:r>
          </a:p>
        </p:txBody>
      </p:sp>
      <p:sp>
        <p:nvSpPr>
          <p:cNvPr id="10" name="Title 6">
            <a:extLst>
              <a:ext uri="{FF2B5EF4-FFF2-40B4-BE49-F238E27FC236}">
                <a16:creationId xmlns:a16="http://schemas.microsoft.com/office/drawing/2014/main" id="{2EE2243E-296A-2CA7-0F8E-B1044C5207C1}"/>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DC5804E-D56A-5E96-4C75-D6486264E70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4196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blinds(horizontal)">
                                      <p:cBhvr>
                                        <p:cTn id="7" dur="500"/>
                                        <p:tgtEl>
                                          <p:spTgt spid="8">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blinds(horizontal)">
                                      <p:cBhvr>
                                        <p:cTn id="10"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2999" y="1325880"/>
            <a:ext cx="10376065" cy="4654296"/>
          </a:xfrm>
        </p:spPr>
        <p:txBody>
          <a:bodyPr/>
          <a:lstStyle/>
          <a:p>
            <a:r>
              <a:rPr lang="en-US" sz="2600" dirty="0"/>
              <a:t>There are no ‘right’ answers or perfect ways of understanding finance (and even accounting).  </a:t>
            </a:r>
            <a:br>
              <a:rPr lang="en-US" sz="2600" dirty="0"/>
            </a:br>
            <a:endParaRPr lang="en-US" sz="2600" dirty="0"/>
          </a:p>
          <a:p>
            <a:r>
              <a:rPr lang="en-US" sz="2600" dirty="0"/>
              <a:t>Our goal is to use our finance, accounting and strategy tools to make appropriate &amp; reasonable decisions that help us pursue our mission.</a:t>
            </a:r>
            <a:br>
              <a:rPr lang="en-US" sz="2600" dirty="0"/>
            </a:br>
            <a:endParaRPr lang="en-US" sz="2600" dirty="0"/>
          </a:p>
          <a:p>
            <a:r>
              <a:rPr lang="en-US" sz="2600" dirty="0"/>
              <a:t>We will go through this material at a pretty high level…but Finance and Accounting require getting into the weeds at some point. </a:t>
            </a:r>
            <a:br>
              <a:rPr lang="en-US" sz="2600" dirty="0"/>
            </a:br>
            <a:endParaRPr lang="en-US" sz="2600" dirty="0"/>
          </a:p>
          <a:p>
            <a:r>
              <a:rPr lang="en-US" sz="2600" dirty="0"/>
              <a:t>Feel free to ask about those weeds and details today or in the future.</a:t>
            </a:r>
          </a:p>
        </p:txBody>
      </p:sp>
      <p:sp>
        <p:nvSpPr>
          <p:cNvPr id="9" name="Title 6">
            <a:extLst>
              <a:ext uri="{FF2B5EF4-FFF2-40B4-BE49-F238E27FC236}">
                <a16:creationId xmlns:a16="http://schemas.microsoft.com/office/drawing/2014/main" id="{B763EA60-EC67-E279-9C2F-7F88DCB2054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709E910A-5BF5-6DCF-49F6-F8896B99614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538561667"/>
      </p:ext>
    </p:extLst>
  </p:cSld>
  <p:clrMapOvr>
    <a:masterClrMapping/>
  </p:clrMapOvr>
</p:sld>
</file>

<file path=ppt/theme/theme1.xml><?xml version="1.0" encoding="utf-8"?>
<a:theme xmlns:a="http://schemas.openxmlformats.org/drawingml/2006/main" name="MC_PPT_Template_020316_chevron">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MC_PPT_Template_020316_chevron.potx</Template>
  <TotalTime>127595</TotalTime>
  <Words>4929</Words>
  <Application>Microsoft Macintosh PowerPoint</Application>
  <PresentationFormat>Widescreen</PresentationFormat>
  <Paragraphs>512</Paragraphs>
  <Slides>65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Times</vt:lpstr>
      <vt:lpstr>Times New Roman</vt:lpstr>
      <vt:lpstr>Wingdings</vt:lpstr>
      <vt:lpstr>MC_PPT_Template_020316_chevron</vt:lpstr>
      <vt:lpstr>Accelerate  Women’s Entrepreneurship </vt:lpstr>
      <vt:lpstr>brian.bolton@louisiana.edu  http://business.louisiana.edu/financeispersonal</vt:lpstr>
      <vt:lpstr>brian.bolton@louisiana.edu  http://business.louisiana.edu/financeispersonal</vt:lpstr>
      <vt:lpstr>brian.bolton@louisiana.edu  http://business.louisiana.edu/financeispersonal</vt:lpstr>
      <vt:lpstr>    Finance &amp; Accounting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Finance &amp; Strategy</vt:lpstr>
      <vt:lpstr>    Finance &amp; Strategy</vt:lpstr>
      <vt:lpstr>    Finance &amp; Strategy</vt:lpstr>
      <vt:lpstr> FREQUENTLY ASKED QUESTION #1</vt:lpstr>
      <vt:lpstr> FREQUENTLY ASKED QUESTION #1</vt:lpstr>
      <vt:lpstr> FREQUENTLY ASKED QUESTION #1</vt:lpstr>
      <vt:lpstr> FREQUENTLY ASKED QUESTION #1</vt:lpstr>
      <vt:lpstr> FREQUENTLY ASKED QUESTION #1</vt:lpstr>
      <vt:lpstr> FREQUENTLY ASKED QUESTION #1</vt:lpstr>
      <vt:lpstr> FREQUENTLY ASKED QUESTION #1</vt:lpstr>
      <vt:lpstr> FREQUENTLY ASKED QUESTION #1</vt:lpstr>
      <vt:lpstr>PowerPoint Presentation</vt:lpstr>
      <vt:lpstr> FREQUENTLY ASKED QUESTION #2</vt:lpstr>
      <vt:lpstr> FREQUENTLY ASKED QUESTION #2</vt:lpstr>
      <vt:lpstr> FREQUENTLY ASKED QUESTION #2</vt:lpstr>
      <vt:lpstr> FREQUENTLY ASKED QUESTION #2</vt:lpstr>
      <vt:lpstr> FREQUENTLY ASKED QUESTION #2</vt:lpstr>
      <vt:lpstr> FREQUENTLY ASKED QUESTION #2</vt:lpstr>
      <vt:lpstr> Overheard From an Entrepreneur</vt:lpstr>
      <vt:lpstr> Overheard From an Entrepreneur</vt:lpstr>
      <vt:lpstr> Overheard From an Entrepreneur</vt:lpstr>
      <vt:lpstr>The 4 Most Important Concepts in Finance &amp; Accounting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FREQUENTLY ASKED QUESTION #2</vt:lpstr>
      <vt:lpstr>PowerPoint Presentation</vt:lpstr>
      <vt:lpstr>PowerPoint Presentation</vt:lpstr>
      <vt:lpstr>PowerPoint Presentation</vt:lpstr>
      <vt:lpstr>PowerPoint Presentation</vt:lpstr>
      <vt:lpstr>PowerPoint Presentation</vt:lpstr>
      <vt:lpstr>    Stakeholders &amp; Entrepreneurs</vt:lpstr>
      <vt:lpstr>    Stakeholders &amp; Entrepreneurs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Accounting &amp; Stakeholders</vt:lpstr>
      <vt:lpstr>PowerPoint Presentation</vt:lpstr>
      <vt:lpstr>PowerPoint Presentation</vt:lpstr>
      <vt:lpstr>    Finance &amp; Strategy</vt:lpstr>
      <vt:lpstr>    Finance &amp; Strategy</vt:lpstr>
      <vt:lpstr>    Finance &amp; Strategy</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subject/>
  <dc:creator>Brian J Bolton</dc:creator>
  <cp:keywords/>
  <dc:description/>
  <cp:lastModifiedBy>Brian J Bolton</cp:lastModifiedBy>
  <cp:revision>737</cp:revision>
  <dcterms:created xsi:type="dcterms:W3CDTF">2015-10-12T23:01:29Z</dcterms:created>
  <dcterms:modified xsi:type="dcterms:W3CDTF">2025-05-19T16:47:20Z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2023-03-15T10:22:13Z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77479b20-db13-42cc-9c09-3c8619c3f85d</vt:lpwstr>
  </property>
  <property fmtid="{D5CDD505-2E9C-101B-9397-08002B2CF9AE}" pid="8" name="MSIP_Label_638202f9-8d41-4950-b014-f183e397b746_ContentBits">
    <vt:lpwstr>0</vt:lpwstr>
  </property>
</Properties>
</file>