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7"/>
  </p:notesMasterIdLst>
  <p:handoutMasterIdLst>
    <p:handoutMasterId r:id="rId108"/>
  </p:handoutMasterIdLst>
  <p:sldIdLst>
    <p:sldId id="521" r:id="rId2"/>
    <p:sldId id="991" r:id="rId3"/>
    <p:sldId id="837" r:id="rId4"/>
    <p:sldId id="996" r:id="rId5"/>
    <p:sldId id="805" r:id="rId6"/>
    <p:sldId id="933" r:id="rId7"/>
    <p:sldId id="997" r:id="rId8"/>
    <p:sldId id="2570" r:id="rId9"/>
    <p:sldId id="999" r:id="rId10"/>
    <p:sldId id="1000" r:id="rId11"/>
    <p:sldId id="1002" r:id="rId12"/>
    <p:sldId id="1005" r:id="rId13"/>
    <p:sldId id="1007" r:id="rId14"/>
    <p:sldId id="1006" r:id="rId15"/>
    <p:sldId id="1003" r:id="rId16"/>
    <p:sldId id="1004" r:id="rId17"/>
    <p:sldId id="2099" r:id="rId18"/>
    <p:sldId id="2100" r:id="rId19"/>
    <p:sldId id="1011" r:id="rId20"/>
    <p:sldId id="2101" r:id="rId21"/>
    <p:sldId id="2102" r:id="rId22"/>
    <p:sldId id="2571" r:id="rId23"/>
    <p:sldId id="2572" r:id="rId24"/>
    <p:sldId id="2103" r:id="rId25"/>
    <p:sldId id="2104" r:id="rId26"/>
    <p:sldId id="1017" r:id="rId27"/>
    <p:sldId id="1018" r:id="rId28"/>
    <p:sldId id="1020" r:id="rId29"/>
    <p:sldId id="603" r:id="rId30"/>
    <p:sldId id="2564" r:id="rId31"/>
    <p:sldId id="2565" r:id="rId32"/>
    <p:sldId id="694" r:id="rId33"/>
    <p:sldId id="2466" r:id="rId34"/>
    <p:sldId id="2568" r:id="rId35"/>
    <p:sldId id="634" r:id="rId36"/>
    <p:sldId id="2567" r:id="rId37"/>
    <p:sldId id="2566" r:id="rId38"/>
    <p:sldId id="2557" r:id="rId39"/>
    <p:sldId id="2558" r:id="rId40"/>
    <p:sldId id="992" r:id="rId41"/>
    <p:sldId id="993" r:id="rId42"/>
    <p:sldId id="994" r:id="rId43"/>
    <p:sldId id="995" r:id="rId44"/>
    <p:sldId id="928" r:id="rId45"/>
    <p:sldId id="944" r:id="rId46"/>
    <p:sldId id="945" r:id="rId47"/>
    <p:sldId id="946" r:id="rId48"/>
    <p:sldId id="947" r:id="rId49"/>
    <p:sldId id="948" r:id="rId50"/>
    <p:sldId id="949" r:id="rId51"/>
    <p:sldId id="950" r:id="rId52"/>
    <p:sldId id="1010" r:id="rId53"/>
    <p:sldId id="970" r:id="rId54"/>
    <p:sldId id="927" r:id="rId55"/>
    <p:sldId id="929" r:id="rId56"/>
    <p:sldId id="963" r:id="rId57"/>
    <p:sldId id="952" r:id="rId58"/>
    <p:sldId id="954" r:id="rId59"/>
    <p:sldId id="955" r:id="rId60"/>
    <p:sldId id="956" r:id="rId61"/>
    <p:sldId id="957" r:id="rId62"/>
    <p:sldId id="958" r:id="rId63"/>
    <p:sldId id="959" r:id="rId64"/>
    <p:sldId id="964" r:id="rId65"/>
    <p:sldId id="923" r:id="rId66"/>
    <p:sldId id="1009" r:id="rId67"/>
    <p:sldId id="605" r:id="rId68"/>
    <p:sldId id="583" r:id="rId69"/>
    <p:sldId id="584" r:id="rId70"/>
    <p:sldId id="567" r:id="rId71"/>
    <p:sldId id="642" r:id="rId72"/>
    <p:sldId id="826" r:id="rId73"/>
    <p:sldId id="898" r:id="rId74"/>
    <p:sldId id="930" r:id="rId75"/>
    <p:sldId id="672" r:id="rId76"/>
    <p:sldId id="673" r:id="rId77"/>
    <p:sldId id="674" r:id="rId78"/>
    <p:sldId id="676" r:id="rId79"/>
    <p:sldId id="677" r:id="rId80"/>
    <p:sldId id="678" r:id="rId81"/>
    <p:sldId id="681" r:id="rId82"/>
    <p:sldId id="774" r:id="rId83"/>
    <p:sldId id="972" r:id="rId84"/>
    <p:sldId id="973" r:id="rId85"/>
    <p:sldId id="974" r:id="rId86"/>
    <p:sldId id="978" r:id="rId87"/>
    <p:sldId id="979" r:id="rId88"/>
    <p:sldId id="980" r:id="rId89"/>
    <p:sldId id="981" r:id="rId90"/>
    <p:sldId id="982" r:id="rId91"/>
    <p:sldId id="977" r:id="rId92"/>
    <p:sldId id="976" r:id="rId93"/>
    <p:sldId id="983" r:id="rId94"/>
    <p:sldId id="998" r:id="rId95"/>
    <p:sldId id="2569" r:id="rId96"/>
    <p:sldId id="934" r:id="rId97"/>
    <p:sldId id="960" r:id="rId98"/>
    <p:sldId id="942" r:id="rId99"/>
    <p:sldId id="951" r:id="rId100"/>
    <p:sldId id="969" r:id="rId101"/>
    <p:sldId id="961" r:id="rId102"/>
    <p:sldId id="962" r:id="rId103"/>
    <p:sldId id="931" r:id="rId104"/>
    <p:sldId id="922" r:id="rId105"/>
    <p:sldId id="968" r:id="rId10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17F"/>
    <a:srgbClr val="008000"/>
    <a:srgbClr val="1702B0"/>
    <a:srgbClr val="CC3333"/>
    <a:srgbClr val="AFCBDC"/>
    <a:srgbClr val="AFE9FF"/>
    <a:srgbClr val="D0D6FF"/>
    <a:srgbClr val="86CFFF"/>
    <a:srgbClr val="FFFF66"/>
    <a:srgbClr val="9697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autoAdjust="0"/>
    <p:restoredTop sz="96320" autoAdjust="0"/>
  </p:normalViewPr>
  <p:slideViewPr>
    <p:cSldViewPr snapToGrid="0" snapToObjects="1">
      <p:cViewPr varScale="1">
        <p:scale>
          <a:sx n="215" d="100"/>
          <a:sy n="215" d="100"/>
        </p:scale>
        <p:origin x="1664" y="200"/>
      </p:cViewPr>
      <p:guideLst>
        <p:guide orient="horz" pos="4319"/>
        <p:guide pos="3840"/>
      </p:guideLst>
    </p:cSldViewPr>
  </p:slideViewPr>
  <p:notesTextViewPr>
    <p:cViewPr>
      <p:scale>
        <a:sx n="114" d="100"/>
        <a:sy n="114" d="100"/>
      </p:scale>
      <p:origin x="0" y="0"/>
    </p:cViewPr>
  </p:notesTextViewPr>
  <p:sorterViewPr>
    <p:cViewPr>
      <p:scale>
        <a:sx n="66" d="100"/>
        <a:sy n="66" d="100"/>
      </p:scale>
      <p:origin x="0" y="0"/>
    </p:cViewPr>
  </p:sorterViewPr>
  <p:notesViewPr>
    <p:cSldViewPr snapToGrid="0" snapToObjects="1">
      <p:cViewPr varScale="1">
        <p:scale>
          <a:sx n="89" d="100"/>
          <a:sy n="89" d="100"/>
        </p:scale>
        <p:origin x="2520"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8E1944-97E5-264B-A7B5-90C951C05A87}" type="datetimeFigureOut">
              <a:rPr lang="en-US" smtClean="0"/>
              <a:t>11/11/24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3553E5-177F-B94F-8043-42DD140C0BAD}" type="slidenum">
              <a:rPr lang="en-US" smtClean="0"/>
              <a:t>‹#›</a:t>
            </a:fld>
            <a:endParaRPr lang="en-US" dirty="0"/>
          </a:p>
        </p:txBody>
      </p:sp>
    </p:spTree>
    <p:extLst>
      <p:ext uri="{BB962C8B-B14F-4D97-AF65-F5344CB8AC3E}">
        <p14:creationId xmlns:p14="http://schemas.microsoft.com/office/powerpoint/2010/main" val="2507291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89C50-BDC9-2A48-BA50-D2635C5A8D28}" type="datetimeFigureOut">
              <a:rPr lang="en-US" smtClean="0"/>
              <a:t>11/11/24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C7E846-99FA-8546-92CB-D510E516CCB2}" type="slidenum">
              <a:rPr lang="en-US" smtClean="0"/>
              <a:t>‹#›</a:t>
            </a:fld>
            <a:endParaRPr lang="en-US" dirty="0"/>
          </a:p>
        </p:txBody>
      </p:sp>
    </p:spTree>
    <p:extLst>
      <p:ext uri="{BB962C8B-B14F-4D97-AF65-F5344CB8AC3E}">
        <p14:creationId xmlns:p14="http://schemas.microsoft.com/office/powerpoint/2010/main" val="6895347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7</a:t>
            </a:fld>
            <a:endParaRPr lang="en-US" dirty="0"/>
          </a:p>
        </p:txBody>
      </p:sp>
    </p:spTree>
    <p:extLst>
      <p:ext uri="{BB962C8B-B14F-4D97-AF65-F5344CB8AC3E}">
        <p14:creationId xmlns:p14="http://schemas.microsoft.com/office/powerpoint/2010/main" val="3940217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8</a:t>
            </a:fld>
            <a:endParaRPr lang="en-US" dirty="0"/>
          </a:p>
        </p:txBody>
      </p:sp>
    </p:spTree>
    <p:extLst>
      <p:ext uri="{BB962C8B-B14F-4D97-AF65-F5344CB8AC3E}">
        <p14:creationId xmlns:p14="http://schemas.microsoft.com/office/powerpoint/2010/main" val="2102338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C7E846-99FA-8546-92CB-D510E516CC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162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66</a:t>
            </a:fld>
            <a:endParaRPr lang="en-US" dirty="0"/>
          </a:p>
        </p:txBody>
      </p:sp>
    </p:spTree>
    <p:extLst>
      <p:ext uri="{BB962C8B-B14F-4D97-AF65-F5344CB8AC3E}">
        <p14:creationId xmlns:p14="http://schemas.microsoft.com/office/powerpoint/2010/main" val="3391194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104</a:t>
            </a:fld>
            <a:endParaRPr lang="en-US" dirty="0"/>
          </a:p>
        </p:txBody>
      </p:sp>
    </p:spTree>
    <p:extLst>
      <p:ext uri="{BB962C8B-B14F-4D97-AF65-F5344CB8AC3E}">
        <p14:creationId xmlns:p14="http://schemas.microsoft.com/office/powerpoint/2010/main" val="2514770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Clos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0"/>
            <a:ext cx="12192000" cy="6858000"/>
          </a:xfrm>
          <a:solidFill>
            <a:schemeClr val="bg1">
              <a:lumMod val="95000"/>
            </a:schemeClr>
          </a:solidFill>
          <a:ln>
            <a:noFill/>
          </a:ln>
        </p:spPr>
        <p:txBody>
          <a:bodyPr/>
          <a:lstStyle>
            <a:lvl1pPr marL="0" indent="0">
              <a:buFont typeface="Arial" charset="0"/>
              <a:buNone/>
              <a:defRPr/>
            </a:lvl1pPr>
          </a:lstStyle>
          <a:p>
            <a:r>
              <a:rPr lang="en-US" dirty="0"/>
              <a:t>Insert picture</a:t>
            </a:r>
          </a:p>
        </p:txBody>
      </p:sp>
      <p:sp>
        <p:nvSpPr>
          <p:cNvPr id="2" name="Title 1"/>
          <p:cNvSpPr>
            <a:spLocks noGrp="1"/>
          </p:cNvSpPr>
          <p:nvPr>
            <p:ph type="title" hasCustomPrompt="1"/>
          </p:nvPr>
        </p:nvSpPr>
        <p:spPr>
          <a:xfrm>
            <a:off x="609600" y="1986733"/>
            <a:ext cx="10972800" cy="1021541"/>
          </a:xfrm>
        </p:spPr>
        <p:txBody>
          <a:bodyPr/>
          <a:lstStyle>
            <a:lvl1pPr algn="ctr">
              <a:defRPr sz="13000" b="1" i="1" cap="none">
                <a:solidFill>
                  <a:schemeClr val="bg1"/>
                </a:solidFill>
                <a:latin typeface="Times New Roman" charset="0"/>
                <a:ea typeface="Times New Roman" charset="0"/>
                <a:cs typeface="Times New Roman" charset="0"/>
              </a:defRPr>
            </a:lvl1pPr>
          </a:lstStyle>
          <a:p>
            <a:r>
              <a:rPr lang="en-US" dirty="0"/>
              <a:t>Title</a:t>
            </a:r>
          </a:p>
        </p:txBody>
      </p:sp>
    </p:spTree>
    <p:extLst>
      <p:ext uri="{BB962C8B-B14F-4D97-AF65-F5344CB8AC3E}">
        <p14:creationId xmlns:p14="http://schemas.microsoft.com/office/powerpoint/2010/main" val="577744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with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6" y="2039937"/>
            <a:ext cx="5255260"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4"/>
          </p:nvPr>
        </p:nvSpPr>
        <p:spPr>
          <a:xfrm>
            <a:off x="6339840" y="2039937"/>
            <a:ext cx="5242560" cy="3941763"/>
          </a:xfrm>
        </p:spPr>
        <p:txBody>
          <a:bodyPr>
            <a:noAutofit/>
          </a:bodyPr>
          <a:lstStyle>
            <a:lvl1pPr marL="228589" indent="-228589">
              <a:spcBef>
                <a:spcPts val="1200"/>
              </a:spcBef>
              <a:buSzPct val="12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p:cNvSpPr>
            <a:spLocks noGrp="1"/>
          </p:cNvSpPr>
          <p:nvPr>
            <p:ph type="title" hasCustomPrompt="1"/>
          </p:nvPr>
        </p:nvSpPr>
        <p:spPr>
          <a:xfrm>
            <a:off x="609600" y="794814"/>
            <a:ext cx="10972800" cy="1033987"/>
          </a:xfrm>
        </p:spPr>
        <p:txBody>
          <a:bodyPr>
            <a:noAutofit/>
          </a:bodyPr>
          <a:lstStyle>
            <a:lvl1pPr>
              <a:defRPr/>
            </a:lvl1pPr>
          </a:lstStyle>
          <a:p>
            <a:r>
              <a:rPr lang="en-US" dirty="0"/>
              <a:t>Slide Title</a:t>
            </a:r>
          </a:p>
        </p:txBody>
      </p:sp>
      <p:sp>
        <p:nvSpPr>
          <p:cNvPr id="13"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chemeClr val="tx1">
                    <a:lumMod val="60000"/>
                    <a:lumOff val="40000"/>
                  </a:schemeClr>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DB089A44-2B92-D448-942B-794C670D74E2}"/>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0" name="Picture 9">
            <a:extLst>
              <a:ext uri="{FF2B5EF4-FFF2-40B4-BE49-F238E27FC236}">
                <a16:creationId xmlns:a16="http://schemas.microsoft.com/office/drawing/2014/main" id="{6585B54A-EF27-0EC9-7796-DF1089841944}"/>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14253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with 2 Columns/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6" y="2039937"/>
            <a:ext cx="5255260"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4"/>
          </p:nvPr>
        </p:nvSpPr>
        <p:spPr>
          <a:xfrm>
            <a:off x="6339840" y="2039937"/>
            <a:ext cx="5242560" cy="3941763"/>
          </a:xfrm>
          <a:noFill/>
          <a:ln>
            <a:noFill/>
          </a:ln>
        </p:spPr>
        <p:style>
          <a:lnRef idx="2">
            <a:schemeClr val="accent1">
              <a:shade val="50000"/>
            </a:schemeClr>
          </a:lnRef>
          <a:fillRef idx="1">
            <a:schemeClr val="accent1"/>
          </a:fillRef>
          <a:effectRef idx="0">
            <a:schemeClr val="accent1"/>
          </a:effectRef>
          <a:fontRef idx="none"/>
        </p:style>
        <p:txBody>
          <a:bodyPr lIns="182880" tIns="182880" rIns="182880" bIns="182880" anchor="ctr" anchorCtr="0">
            <a:noAutofit/>
          </a:bodyPr>
          <a:lstStyle>
            <a:lvl1pPr marL="0" indent="0">
              <a:spcBef>
                <a:spcPts val="1200"/>
              </a:spcBef>
              <a:buSzPct val="120000"/>
              <a:buFontTx/>
              <a:buNone/>
              <a:defRPr sz="2400" b="1" i="1">
                <a:solidFill>
                  <a:schemeClr val="tx1"/>
                </a:solidFill>
                <a:latin typeface="Times New Roman"/>
                <a:cs typeface="Times New Roman"/>
              </a:defRPr>
            </a:lvl1pPr>
            <a:lvl2pPr marL="287323" indent="0">
              <a:buFontTx/>
              <a:buNone/>
              <a:tabLst/>
              <a:defRPr b="1" i="1">
                <a:latin typeface="Times New Roman"/>
                <a:cs typeface="Times New Roman"/>
              </a:defRPr>
            </a:lvl2pPr>
            <a:lvl3pPr marL="628619" indent="0">
              <a:buFontTx/>
              <a:buNone/>
              <a:tabLst/>
              <a:defRPr b="1" i="1">
                <a:latin typeface="Times New Roman"/>
                <a:cs typeface="Times New Roman"/>
              </a:defRPr>
            </a:lvl3pPr>
            <a:lvl4pPr marL="981026" indent="0">
              <a:buFontTx/>
              <a:buNone/>
              <a:tabLst/>
              <a:defRPr b="1" i="1">
                <a:latin typeface="Times New Roman"/>
                <a:cs typeface="Times New Roman"/>
              </a:defRPr>
            </a:lvl4pPr>
          </a:lstStyle>
          <a:p>
            <a:pPr lvl="0"/>
            <a:r>
              <a:rPr lang="en-US"/>
              <a:t>Click to edit Master text styles</a:t>
            </a:r>
          </a:p>
        </p:txBody>
      </p:sp>
      <p:sp>
        <p:nvSpPr>
          <p:cNvPr id="12" name="Title 1"/>
          <p:cNvSpPr>
            <a:spLocks noGrp="1"/>
          </p:cNvSpPr>
          <p:nvPr>
            <p:ph type="title" hasCustomPrompt="1"/>
          </p:nvPr>
        </p:nvSpPr>
        <p:spPr>
          <a:xfrm>
            <a:off x="609600" y="794814"/>
            <a:ext cx="10972800" cy="1033987"/>
          </a:xfrm>
        </p:spPr>
        <p:txBody>
          <a:bodyPr/>
          <a:lstStyle>
            <a:lvl1pPr>
              <a:defRPr/>
            </a:lvl1pPr>
          </a:lstStyle>
          <a:p>
            <a:r>
              <a:rPr lang="en-US" dirty="0"/>
              <a:t>Slide Title</a:t>
            </a:r>
          </a:p>
        </p:txBody>
      </p:sp>
      <p:sp>
        <p:nvSpPr>
          <p:cNvPr id="13"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17DDDD70-AFA2-434C-A8EC-72260F7CB0AF}"/>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0" name="Picture 9">
            <a:extLst>
              <a:ext uri="{FF2B5EF4-FFF2-40B4-BE49-F238E27FC236}">
                <a16:creationId xmlns:a16="http://schemas.microsoft.com/office/drawing/2014/main" id="{D00B33F9-A003-8024-2167-71C43336024E}"/>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321191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with 3 Imag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2039939"/>
            <a:ext cx="5892800" cy="3942292"/>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609600" y="794814"/>
            <a:ext cx="10972800" cy="1059387"/>
          </a:xfrm>
        </p:spPr>
        <p:txBody>
          <a:bodyPr>
            <a:noAutofit/>
          </a:bodyPr>
          <a:lstStyle>
            <a:lvl1pPr>
              <a:defRPr/>
            </a:lvl1pPr>
          </a:lstStyle>
          <a:p>
            <a:r>
              <a:rPr lang="en-US" dirty="0"/>
              <a:t>Slide Title</a:t>
            </a:r>
          </a:p>
        </p:txBody>
      </p:sp>
      <p:sp>
        <p:nvSpPr>
          <p:cNvPr id="10"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sp>
        <p:nvSpPr>
          <p:cNvPr id="4" name="Picture Placeholder 3"/>
          <p:cNvSpPr>
            <a:spLocks noGrp="1"/>
          </p:cNvSpPr>
          <p:nvPr>
            <p:ph type="pic" sz="quarter" idx="16"/>
          </p:nvPr>
        </p:nvSpPr>
        <p:spPr>
          <a:xfrm>
            <a:off x="6864356" y="2039940"/>
            <a:ext cx="4718049" cy="1998663"/>
          </a:xfrm>
          <a:solidFill>
            <a:schemeClr val="bg1">
              <a:lumMod val="85000"/>
            </a:schemeClr>
          </a:solidFill>
        </p:spPr>
        <p:txBody>
          <a:bodyPr/>
          <a:lstStyle>
            <a:lvl1pPr marL="0" indent="0">
              <a:buFontTx/>
              <a:buNone/>
              <a:defRPr/>
            </a:lvl1pPr>
          </a:lstStyle>
          <a:p>
            <a:r>
              <a:rPr lang="en-US" dirty="0"/>
              <a:t>Drag picture to placeholder or click icon to add</a:t>
            </a:r>
          </a:p>
        </p:txBody>
      </p:sp>
      <p:sp>
        <p:nvSpPr>
          <p:cNvPr id="14" name="Picture Placeholder 3"/>
          <p:cNvSpPr>
            <a:spLocks noGrp="1"/>
          </p:cNvSpPr>
          <p:nvPr>
            <p:ph type="pic" sz="quarter" idx="17"/>
          </p:nvPr>
        </p:nvSpPr>
        <p:spPr>
          <a:xfrm>
            <a:off x="6864358" y="4191003"/>
            <a:ext cx="2189337" cy="1639665"/>
          </a:xfrm>
          <a:solidFill>
            <a:schemeClr val="bg1">
              <a:lumMod val="85000"/>
            </a:schemeClr>
          </a:solidFill>
        </p:spPr>
        <p:txBody>
          <a:bodyPr/>
          <a:lstStyle>
            <a:lvl1pPr marL="0" indent="0">
              <a:buFontTx/>
              <a:buNone/>
              <a:defRPr/>
            </a:lvl1pPr>
          </a:lstStyle>
          <a:p>
            <a:r>
              <a:rPr lang="en-US" dirty="0"/>
              <a:t>Drag picture to placeholder or click icon to add</a:t>
            </a:r>
          </a:p>
        </p:txBody>
      </p:sp>
      <p:sp>
        <p:nvSpPr>
          <p:cNvPr id="15" name="Picture Placeholder 3"/>
          <p:cNvSpPr>
            <a:spLocks noGrp="1"/>
          </p:cNvSpPr>
          <p:nvPr>
            <p:ph type="pic" sz="quarter" idx="18"/>
          </p:nvPr>
        </p:nvSpPr>
        <p:spPr>
          <a:xfrm>
            <a:off x="9268183" y="4191003"/>
            <a:ext cx="2314223" cy="1639665"/>
          </a:xfrm>
          <a:solidFill>
            <a:schemeClr val="bg1">
              <a:lumMod val="85000"/>
            </a:schemeClr>
          </a:solidFill>
        </p:spPr>
        <p:txBody>
          <a:bodyPr/>
          <a:lstStyle>
            <a:lvl1pPr marL="0" indent="0">
              <a:buFontTx/>
              <a:buNone/>
              <a:defRPr/>
            </a:lvl1pPr>
          </a:lstStyle>
          <a:p>
            <a:r>
              <a:rPr lang="en-US" dirty="0"/>
              <a:t>Drag picture to placeholder or click icon to add</a:t>
            </a:r>
          </a:p>
        </p:txBody>
      </p:sp>
      <p:pic>
        <p:nvPicPr>
          <p:cNvPr id="11" name="Picture 10">
            <a:extLst>
              <a:ext uri="{FF2B5EF4-FFF2-40B4-BE49-F238E27FC236}">
                <a16:creationId xmlns:a16="http://schemas.microsoft.com/office/drawing/2014/main" id="{8913804E-1411-5A42-9D8F-E3CF03159AA2}"/>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3" name="Picture 12">
            <a:extLst>
              <a:ext uri="{FF2B5EF4-FFF2-40B4-BE49-F238E27FC236}">
                <a16:creationId xmlns:a16="http://schemas.microsoft.com/office/drawing/2014/main" id="{0D0888E7-C592-E148-B69D-2717CF306DDF}"/>
              </a:ext>
            </a:extLst>
          </p:cNvPr>
          <p:cNvPicPr>
            <a:picLocks noChangeAspect="1"/>
          </p:cNvPicPr>
          <p:nvPr userDrawn="1"/>
        </p:nvPicPr>
        <p:blipFill>
          <a:blip r:embed="rId3"/>
          <a:stretch>
            <a:fillRect/>
          </a:stretch>
        </p:blipFill>
        <p:spPr>
          <a:xfrm>
            <a:off x="9424648" y="22109"/>
            <a:ext cx="2631376" cy="687917"/>
          </a:xfrm>
          <a:prstGeom prst="rect">
            <a:avLst/>
          </a:prstGeom>
        </p:spPr>
      </p:pic>
      <p:pic>
        <p:nvPicPr>
          <p:cNvPr id="12" name="Picture 11">
            <a:extLst>
              <a:ext uri="{FF2B5EF4-FFF2-40B4-BE49-F238E27FC236}">
                <a16:creationId xmlns:a16="http://schemas.microsoft.com/office/drawing/2014/main" id="{226D1E76-05E8-1165-762E-4BDA04E241FD}"/>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47625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Wide Chevron">
    <p:spTree>
      <p:nvGrpSpPr>
        <p:cNvPr id="1" name=""/>
        <p:cNvGrpSpPr/>
        <p:nvPr/>
      </p:nvGrpSpPr>
      <p:grpSpPr>
        <a:xfrm>
          <a:off x="0" y="0"/>
          <a:ext cx="0" cy="0"/>
          <a:chOff x="0" y="0"/>
          <a:chExt cx="0" cy="0"/>
        </a:xfrm>
      </p:grpSpPr>
      <p:sp>
        <p:nvSpPr>
          <p:cNvPr id="15" name="Picture Placeholder 14"/>
          <p:cNvSpPr>
            <a:spLocks noGrp="1"/>
          </p:cNvSpPr>
          <p:nvPr>
            <p:ph type="pic" sz="quarter" idx="20"/>
          </p:nvPr>
        </p:nvSpPr>
        <p:spPr>
          <a:xfrm>
            <a:off x="5356576" y="0"/>
            <a:ext cx="6835424" cy="6858000"/>
          </a:xfrm>
          <a:custGeom>
            <a:avLst/>
            <a:gdLst>
              <a:gd name="connsiteX0" fmla="*/ 0 w 5126568"/>
              <a:gd name="connsiteY0" fmla="*/ 0 h 6858000"/>
              <a:gd name="connsiteX1" fmla="*/ 2535768 w 5126568"/>
              <a:gd name="connsiteY1" fmla="*/ 0 h 6858000"/>
              <a:gd name="connsiteX2" fmla="*/ 4114800 w 5126568"/>
              <a:gd name="connsiteY2" fmla="*/ 0 h 6858000"/>
              <a:gd name="connsiteX3" fmla="*/ 5126568 w 5126568"/>
              <a:gd name="connsiteY3" fmla="*/ 0 h 6858000"/>
              <a:gd name="connsiteX4" fmla="*/ 5126568 w 5126568"/>
              <a:gd name="connsiteY4" fmla="*/ 6858000 h 6858000"/>
              <a:gd name="connsiteX5" fmla="*/ 4114800 w 5126568"/>
              <a:gd name="connsiteY5" fmla="*/ 6858000 h 6858000"/>
              <a:gd name="connsiteX6" fmla="*/ 2535768 w 5126568"/>
              <a:gd name="connsiteY6" fmla="*/ 6858000 h 6858000"/>
              <a:gd name="connsiteX7" fmla="*/ 0 w 5126568"/>
              <a:gd name="connsiteY7" fmla="*/ 6858000 h 6858000"/>
              <a:gd name="connsiteX8" fmla="*/ 1061832 w 5126568"/>
              <a:gd name="connsiteY8" fmla="*/ 34290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6568" h="6858000">
                <a:moveTo>
                  <a:pt x="0" y="0"/>
                </a:moveTo>
                <a:lnTo>
                  <a:pt x="2535768" y="0"/>
                </a:lnTo>
                <a:lnTo>
                  <a:pt x="4114800" y="0"/>
                </a:lnTo>
                <a:lnTo>
                  <a:pt x="5126568" y="0"/>
                </a:lnTo>
                <a:lnTo>
                  <a:pt x="5126568" y="6858000"/>
                </a:lnTo>
                <a:lnTo>
                  <a:pt x="4114800" y="6858000"/>
                </a:lnTo>
                <a:lnTo>
                  <a:pt x="2535768" y="6858000"/>
                </a:lnTo>
                <a:lnTo>
                  <a:pt x="0" y="6858000"/>
                </a:lnTo>
                <a:lnTo>
                  <a:pt x="1061832" y="3429001"/>
                </a:lnTo>
                <a:close/>
              </a:path>
            </a:pathLst>
          </a:custGeom>
          <a:solidFill>
            <a:schemeClr val="bg1">
              <a:lumMod val="95000"/>
            </a:schemeClr>
          </a:solidFill>
        </p:spPr>
        <p:txBody>
          <a:bodyPr wrap="square">
            <a:noAutofit/>
          </a:bodyPr>
          <a:lstStyle>
            <a:lvl1pPr marL="0" indent="0">
              <a:buFont typeface="Arial" charset="0"/>
              <a:buNone/>
              <a:defRPr/>
            </a:lvl1pPr>
          </a:lstStyle>
          <a:p>
            <a:r>
              <a:rPr lang="en-US" dirty="0"/>
              <a:t>Drag picture to placeholder or click icon to add</a:t>
            </a:r>
          </a:p>
        </p:txBody>
      </p:sp>
      <p:sp>
        <p:nvSpPr>
          <p:cNvPr id="8" name="Content Placeholder 2"/>
          <p:cNvSpPr>
            <a:spLocks noGrp="1"/>
          </p:cNvSpPr>
          <p:nvPr>
            <p:ph idx="1"/>
          </p:nvPr>
        </p:nvSpPr>
        <p:spPr>
          <a:xfrm>
            <a:off x="609606" y="2039937"/>
            <a:ext cx="5255260"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609606" y="794814"/>
            <a:ext cx="5255260" cy="1033987"/>
          </a:xfrm>
        </p:spPr>
        <p:txBody>
          <a:bodyPr>
            <a:noAutofit/>
          </a:bodyPr>
          <a:lstStyle>
            <a:lvl1pPr>
              <a:defRPr/>
            </a:lvl1pPr>
          </a:lstStyle>
          <a:p>
            <a:r>
              <a:rPr lang="en-US" dirty="0"/>
              <a:t>Slide Title</a:t>
            </a:r>
          </a:p>
        </p:txBody>
      </p:sp>
      <p:sp>
        <p:nvSpPr>
          <p:cNvPr id="11" name="Text Placeholder 7"/>
          <p:cNvSpPr>
            <a:spLocks noGrp="1"/>
          </p:cNvSpPr>
          <p:nvPr>
            <p:ph type="body" sz="quarter" idx="13"/>
          </p:nvPr>
        </p:nvSpPr>
        <p:spPr>
          <a:xfrm>
            <a:off x="609600" y="491621"/>
            <a:ext cx="47752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8A216434-EF95-6E49-BFFA-60DDD4B3BB18}"/>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2" name="Picture 11">
            <a:extLst>
              <a:ext uri="{FF2B5EF4-FFF2-40B4-BE49-F238E27FC236}">
                <a16:creationId xmlns:a16="http://schemas.microsoft.com/office/drawing/2014/main" id="{5A006992-275E-D141-B310-124385FE85B7}"/>
              </a:ext>
            </a:extLst>
          </p:cNvPr>
          <p:cNvPicPr>
            <a:picLocks noChangeAspect="1"/>
          </p:cNvPicPr>
          <p:nvPr userDrawn="1"/>
        </p:nvPicPr>
        <p:blipFill>
          <a:blip r:embed="rId3"/>
          <a:stretch>
            <a:fillRect/>
          </a:stretch>
        </p:blipFill>
        <p:spPr>
          <a:xfrm>
            <a:off x="9424648" y="22109"/>
            <a:ext cx="2631376" cy="687917"/>
          </a:xfrm>
          <a:prstGeom prst="rect">
            <a:avLst/>
          </a:prstGeom>
        </p:spPr>
      </p:pic>
      <p:pic>
        <p:nvPicPr>
          <p:cNvPr id="10" name="Picture 9">
            <a:extLst>
              <a:ext uri="{FF2B5EF4-FFF2-40B4-BE49-F238E27FC236}">
                <a16:creationId xmlns:a16="http://schemas.microsoft.com/office/drawing/2014/main" id="{BD353359-204B-DEA7-1F71-DFF790537D22}"/>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1571145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Narrow Chevron">
    <p:spTree>
      <p:nvGrpSpPr>
        <p:cNvPr id="1" name=""/>
        <p:cNvGrpSpPr/>
        <p:nvPr/>
      </p:nvGrpSpPr>
      <p:grpSpPr>
        <a:xfrm>
          <a:off x="0" y="0"/>
          <a:ext cx="0" cy="0"/>
          <a:chOff x="0" y="0"/>
          <a:chExt cx="0" cy="0"/>
        </a:xfrm>
      </p:grpSpPr>
      <p:sp>
        <p:nvSpPr>
          <p:cNvPr id="26" name="Picture Placeholder 25"/>
          <p:cNvSpPr>
            <a:spLocks noGrp="1"/>
          </p:cNvSpPr>
          <p:nvPr>
            <p:ph type="pic" sz="quarter" idx="20"/>
          </p:nvPr>
        </p:nvSpPr>
        <p:spPr>
          <a:xfrm>
            <a:off x="9239485" y="18854"/>
            <a:ext cx="2952515" cy="6858000"/>
          </a:xfrm>
          <a:custGeom>
            <a:avLst/>
            <a:gdLst>
              <a:gd name="connsiteX0" fmla="*/ 0 w 2214386"/>
              <a:gd name="connsiteY0" fmla="*/ 0 h 6858000"/>
              <a:gd name="connsiteX1" fmla="*/ 2214386 w 2214386"/>
              <a:gd name="connsiteY1" fmla="*/ 0 h 6858000"/>
              <a:gd name="connsiteX2" fmla="*/ 2214386 w 2214386"/>
              <a:gd name="connsiteY2" fmla="*/ 6858000 h 6858000"/>
              <a:gd name="connsiteX3" fmla="*/ 0 w 2214386"/>
              <a:gd name="connsiteY3" fmla="*/ 6858000 h 6858000"/>
              <a:gd name="connsiteX4" fmla="*/ 1061832 w 2214386"/>
              <a:gd name="connsiteY4" fmla="*/ 342900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386" h="6858000">
                <a:moveTo>
                  <a:pt x="0" y="0"/>
                </a:moveTo>
                <a:lnTo>
                  <a:pt x="2214386" y="0"/>
                </a:lnTo>
                <a:lnTo>
                  <a:pt x="2214386" y="6858000"/>
                </a:lnTo>
                <a:lnTo>
                  <a:pt x="0" y="6858000"/>
                </a:lnTo>
                <a:lnTo>
                  <a:pt x="1061832" y="3429001"/>
                </a:lnTo>
                <a:close/>
              </a:path>
            </a:pathLst>
          </a:custGeom>
          <a:solidFill>
            <a:schemeClr val="bg1">
              <a:lumMod val="95000"/>
            </a:schemeClr>
          </a:solidFill>
        </p:spPr>
        <p:txBody>
          <a:bodyPr wrap="square">
            <a:noAutofit/>
          </a:bodyPr>
          <a:lstStyle>
            <a:lvl1pPr marL="0" indent="0">
              <a:buFont typeface="Arial" charset="0"/>
              <a:buNone/>
              <a:defRPr/>
            </a:lvl1pPr>
          </a:lstStyle>
          <a:p>
            <a:r>
              <a:rPr lang="en-US" dirty="0"/>
              <a:t>Drag picture to placeholder or click icon to add</a:t>
            </a:r>
          </a:p>
        </p:txBody>
      </p:sp>
      <p:sp>
        <p:nvSpPr>
          <p:cNvPr id="20" name="Content Placeholder 2"/>
          <p:cNvSpPr>
            <a:spLocks noGrp="1"/>
          </p:cNvSpPr>
          <p:nvPr>
            <p:ph idx="1"/>
          </p:nvPr>
        </p:nvSpPr>
        <p:spPr>
          <a:xfrm>
            <a:off x="609600" y="2039937"/>
            <a:ext cx="8315421"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itle 1"/>
          <p:cNvSpPr>
            <a:spLocks noGrp="1"/>
          </p:cNvSpPr>
          <p:nvPr>
            <p:ph type="title" hasCustomPrompt="1"/>
          </p:nvPr>
        </p:nvSpPr>
        <p:spPr>
          <a:xfrm>
            <a:off x="609600" y="794814"/>
            <a:ext cx="8315421" cy="1033987"/>
          </a:xfrm>
        </p:spPr>
        <p:txBody>
          <a:bodyPr>
            <a:noAutofit/>
          </a:bodyPr>
          <a:lstStyle>
            <a:lvl1pPr>
              <a:defRPr/>
            </a:lvl1pPr>
          </a:lstStyle>
          <a:p>
            <a:r>
              <a:rPr lang="en-US" dirty="0"/>
              <a:t>Slide Title</a:t>
            </a:r>
          </a:p>
        </p:txBody>
      </p:sp>
      <p:sp>
        <p:nvSpPr>
          <p:cNvPr id="22" name="Text Placeholder 7"/>
          <p:cNvSpPr>
            <a:spLocks noGrp="1"/>
          </p:cNvSpPr>
          <p:nvPr>
            <p:ph type="body" sz="quarter" idx="13"/>
          </p:nvPr>
        </p:nvSpPr>
        <p:spPr>
          <a:xfrm>
            <a:off x="609600" y="491621"/>
            <a:ext cx="8315421"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2E0DE7ED-0ECF-C347-9618-1B6932AF1300}"/>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9" name="Picture 8">
            <a:extLst>
              <a:ext uri="{FF2B5EF4-FFF2-40B4-BE49-F238E27FC236}">
                <a16:creationId xmlns:a16="http://schemas.microsoft.com/office/drawing/2014/main" id="{A857BDB6-5240-EDE5-1B75-FADB5FD80154}"/>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130997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Red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16373"/>
            <a:ext cx="10972800" cy="1021541"/>
          </a:xfrm>
        </p:spPr>
        <p:txBody>
          <a:bodyPr anchor="ctr"/>
          <a:lstStyle>
            <a:lvl1pPr algn="ctr">
              <a:defRPr sz="8000" b="1" i="1" cap="none">
                <a:solidFill>
                  <a:schemeClr val="bg1"/>
                </a:solidFill>
                <a:latin typeface="Times New Roman" charset="0"/>
                <a:ea typeface="Times New Roman" charset="0"/>
                <a:cs typeface="Times New Roman" charset="0"/>
              </a:defRPr>
            </a:lvl1pPr>
          </a:lstStyle>
          <a:p>
            <a:r>
              <a:rPr lang="en-US" dirty="0"/>
              <a:t>Closing</a:t>
            </a:r>
          </a:p>
        </p:txBody>
      </p:sp>
    </p:spTree>
    <p:extLst>
      <p:ext uri="{BB962C8B-B14F-4D97-AF65-F5344CB8AC3E}">
        <p14:creationId xmlns:p14="http://schemas.microsoft.com/office/powerpoint/2010/main" val="1083226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Red ">
    <p:bg>
      <p:bgPr>
        <a:solidFill>
          <a:schemeClr val="bg1"/>
        </a:solidFill>
        <a:effectLst/>
      </p:bgPr>
    </p:bg>
    <p:spTree>
      <p:nvGrpSpPr>
        <p:cNvPr id="1" name=""/>
        <p:cNvGrpSpPr/>
        <p:nvPr/>
      </p:nvGrpSpPr>
      <p:grpSpPr>
        <a:xfrm>
          <a:off x="0" y="0"/>
          <a:ext cx="0" cy="0"/>
          <a:chOff x="0" y="0"/>
          <a:chExt cx="0" cy="0"/>
        </a:xfrm>
      </p:grpSpPr>
      <p:sp>
        <p:nvSpPr>
          <p:cNvPr id="7" name="Freeform 6"/>
          <p:cNvSpPr/>
          <p:nvPr userDrawn="1"/>
        </p:nvSpPr>
        <p:spPr>
          <a:xfrm>
            <a:off x="-1594107" y="0"/>
            <a:ext cx="3560781" cy="6858000"/>
          </a:xfrm>
          <a:custGeom>
            <a:avLst/>
            <a:gdLst>
              <a:gd name="connsiteX0" fmla="*/ 0 w 2670586"/>
              <a:gd name="connsiteY0" fmla="*/ 0 h 6858000"/>
              <a:gd name="connsiteX1" fmla="*/ 263095 w 2670586"/>
              <a:gd name="connsiteY1" fmla="*/ 0 h 6858000"/>
              <a:gd name="connsiteX2" fmla="*/ 273543 w 2670586"/>
              <a:gd name="connsiteY2" fmla="*/ 0 h 6858000"/>
              <a:gd name="connsiteX3" fmla="*/ 537606 w 2670586"/>
              <a:gd name="connsiteY3" fmla="*/ 0 h 6858000"/>
              <a:gd name="connsiteX4" fmla="*/ 1608754 w 2670586"/>
              <a:gd name="connsiteY4" fmla="*/ 0 h 6858000"/>
              <a:gd name="connsiteX5" fmla="*/ 2670586 w 2670586"/>
              <a:gd name="connsiteY5" fmla="*/ 3429001 h 6858000"/>
              <a:gd name="connsiteX6" fmla="*/ 1608754 w 2670586"/>
              <a:gd name="connsiteY6" fmla="*/ 6858000 h 6858000"/>
              <a:gd name="connsiteX7" fmla="*/ 537606 w 2670586"/>
              <a:gd name="connsiteY7" fmla="*/ 6858000 h 6858000"/>
              <a:gd name="connsiteX8" fmla="*/ 273543 w 2670586"/>
              <a:gd name="connsiteY8" fmla="*/ 6858000 h 6858000"/>
              <a:gd name="connsiteX9" fmla="*/ 263095 w 2670586"/>
              <a:gd name="connsiteY9" fmla="*/ 6858000 h 6858000"/>
              <a:gd name="connsiteX10" fmla="*/ 0 w 2670586"/>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0586" h="6858000">
                <a:moveTo>
                  <a:pt x="0" y="0"/>
                </a:moveTo>
                <a:lnTo>
                  <a:pt x="263095" y="0"/>
                </a:lnTo>
                <a:lnTo>
                  <a:pt x="273543" y="0"/>
                </a:lnTo>
                <a:lnTo>
                  <a:pt x="537606" y="0"/>
                </a:lnTo>
                <a:lnTo>
                  <a:pt x="1608754" y="0"/>
                </a:lnTo>
                <a:lnTo>
                  <a:pt x="2670586" y="3429001"/>
                </a:lnTo>
                <a:lnTo>
                  <a:pt x="1608754" y="6858000"/>
                </a:lnTo>
                <a:lnTo>
                  <a:pt x="537606" y="6858000"/>
                </a:lnTo>
                <a:lnTo>
                  <a:pt x="273543" y="6858000"/>
                </a:lnTo>
                <a:lnTo>
                  <a:pt x="263095" y="6858000"/>
                </a:lnTo>
                <a:lnTo>
                  <a:pt x="0" y="6858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p>
        </p:txBody>
      </p:sp>
      <p:sp>
        <p:nvSpPr>
          <p:cNvPr id="10" name="Title 1"/>
          <p:cNvSpPr>
            <a:spLocks noGrp="1"/>
          </p:cNvSpPr>
          <p:nvPr>
            <p:ph type="ctrTitle"/>
          </p:nvPr>
        </p:nvSpPr>
        <p:spPr>
          <a:xfrm>
            <a:off x="2709338" y="2798758"/>
            <a:ext cx="8873065" cy="1265244"/>
          </a:xfrm>
        </p:spPr>
        <p:txBody>
          <a:bodyPr anchor="t"/>
          <a:lstStyle>
            <a:lvl1pPr algn="ctr">
              <a:lnSpc>
                <a:spcPct val="90000"/>
              </a:lnSpc>
              <a:defRPr sz="8000" b="1" i="1" cap="none" baseline="0">
                <a:solidFill>
                  <a:schemeClr val="tx2"/>
                </a:solidFill>
                <a:latin typeface="Times New Roman"/>
                <a:cs typeface="Times New Roman"/>
              </a:defRPr>
            </a:lvl1pPr>
          </a:lstStyle>
          <a:p>
            <a:r>
              <a:rPr lang="en-US"/>
              <a:t>Click to edit Master title style</a:t>
            </a:r>
            <a:endParaRPr lang="en-US" dirty="0"/>
          </a:p>
        </p:txBody>
      </p:sp>
    </p:spTree>
    <p:extLst>
      <p:ext uri="{BB962C8B-B14F-4D97-AF65-F5344CB8AC3E}">
        <p14:creationId xmlns:p14="http://schemas.microsoft.com/office/powerpoint/2010/main" val="81153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9" name="Text Placeholder 2"/>
          <p:cNvSpPr>
            <a:spLocks noGrp="1"/>
          </p:cNvSpPr>
          <p:nvPr>
            <p:ph type="body" idx="19"/>
          </p:nvPr>
        </p:nvSpPr>
        <p:spPr>
          <a:xfrm>
            <a:off x="2220833" y="2132474"/>
            <a:ext cx="8878968" cy="1593851"/>
          </a:xfrm>
        </p:spPr>
        <p:txBody>
          <a:bodyPr anchor="t" anchorCtr="0">
            <a:normAutofit/>
          </a:bodyPr>
          <a:lstStyle>
            <a:lvl1pPr marL="0" indent="0">
              <a:buNone/>
              <a:defRPr sz="3200" b="1" i="1">
                <a:solidFill>
                  <a:schemeClr val="tx1"/>
                </a:solidFill>
                <a:latin typeface="Times New Roman" charset="0"/>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4"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6001" y="2132474"/>
            <a:ext cx="736600" cy="1593851"/>
          </a:xfrm>
          <a:prstGeom prst="rect">
            <a:avLst/>
          </a:prstGeom>
        </p:spPr>
      </p:pic>
      <p:sp>
        <p:nvSpPr>
          <p:cNvPr id="15" name="Text Placeholder 41"/>
          <p:cNvSpPr>
            <a:spLocks noGrp="1"/>
          </p:cNvSpPr>
          <p:nvPr>
            <p:ph type="body" sz="quarter" idx="20" hasCustomPrompt="1"/>
          </p:nvPr>
        </p:nvSpPr>
        <p:spPr>
          <a:xfrm>
            <a:off x="2220833" y="3886200"/>
            <a:ext cx="8878968" cy="228600"/>
          </a:xfrm>
        </p:spPr>
        <p:txBody>
          <a:bodyPr>
            <a:noAutofit/>
          </a:bodyPr>
          <a:lstStyle>
            <a:lvl1pPr marL="0" indent="0">
              <a:spcBef>
                <a:spcPts val="0"/>
              </a:spcBef>
              <a:buFont typeface="Arial" charset="0"/>
              <a:buNone/>
              <a:defRPr sz="1100" baseline="0">
                <a:solidFill>
                  <a:srgbClr val="96979B"/>
                </a:solidFill>
              </a:defRPr>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Attribution here</a:t>
            </a:r>
          </a:p>
        </p:txBody>
      </p:sp>
    </p:spTree>
    <p:extLst>
      <p:ext uri="{BB962C8B-B14F-4D97-AF65-F5344CB8AC3E}">
        <p14:creationId xmlns:p14="http://schemas.microsoft.com/office/powerpoint/2010/main" val="1737908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20833" y="2335673"/>
            <a:ext cx="8398739" cy="1101797"/>
          </a:xfrm>
        </p:spPr>
        <p:txBody>
          <a:bodyPr anchor="ctr">
            <a:normAutofit/>
          </a:bodyPr>
          <a:lstStyle>
            <a:lvl1pPr marL="0" indent="0">
              <a:buNone/>
              <a:defRPr sz="1800" i="0">
                <a:solidFill>
                  <a:schemeClr val="tx1"/>
                </a:solidFill>
                <a:latin typeface="+mn-lt"/>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8223" y="2335673"/>
            <a:ext cx="509197" cy="1101797"/>
          </a:xfrm>
          <a:prstGeom prst="rect">
            <a:avLst/>
          </a:prstGeom>
        </p:spPr>
      </p:pic>
      <p:sp>
        <p:nvSpPr>
          <p:cNvPr id="9" name="Text Placeholder 2"/>
          <p:cNvSpPr>
            <a:spLocks noGrp="1"/>
          </p:cNvSpPr>
          <p:nvPr>
            <p:ph type="body" idx="13"/>
          </p:nvPr>
        </p:nvSpPr>
        <p:spPr>
          <a:xfrm>
            <a:off x="2220833" y="762001"/>
            <a:ext cx="8398739" cy="1101797"/>
          </a:xfrm>
        </p:spPr>
        <p:txBody>
          <a:bodyPr anchor="ctr">
            <a:normAutofit/>
          </a:bodyPr>
          <a:lstStyle>
            <a:lvl1pPr marL="0" indent="0">
              <a:buNone/>
              <a:defRPr sz="2400" b="1" i="1">
                <a:solidFill>
                  <a:schemeClr val="tx1"/>
                </a:solidFill>
                <a:latin typeface="Times New Roman"/>
                <a:ea typeface="Times New Roman" charset="0"/>
                <a:cs typeface="Times New Roman"/>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10" name="Text Placeholder 2"/>
          <p:cNvSpPr>
            <a:spLocks noGrp="1"/>
          </p:cNvSpPr>
          <p:nvPr>
            <p:ph type="body" idx="14"/>
          </p:nvPr>
        </p:nvSpPr>
        <p:spPr>
          <a:xfrm>
            <a:off x="2220833" y="4191001"/>
            <a:ext cx="8398739" cy="1101797"/>
          </a:xfrm>
        </p:spPr>
        <p:txBody>
          <a:bodyPr anchor="ctr">
            <a:normAutofit/>
          </a:bodyPr>
          <a:lstStyle>
            <a:lvl1pPr marL="0" indent="0">
              <a:buNone/>
              <a:defRPr sz="1800" i="0">
                <a:solidFill>
                  <a:schemeClr val="tx1"/>
                </a:solidFill>
                <a:latin typeface="+mn-lt"/>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8223" y="4191001"/>
            <a:ext cx="509197" cy="1101797"/>
          </a:xfrm>
          <a:prstGeom prst="rect">
            <a:avLst/>
          </a:prstGeom>
        </p:spPr>
      </p:pic>
    </p:spTree>
    <p:extLst>
      <p:ext uri="{BB962C8B-B14F-4D97-AF65-F5344CB8AC3E}">
        <p14:creationId xmlns:p14="http://schemas.microsoft.com/office/powerpoint/2010/main" val="258354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4" name="Picture 2" descr="LEED Center - Louisiana Entrepreneurship &amp; Economic Development Center">
            <a:extLst>
              <a:ext uri="{FF2B5EF4-FFF2-40B4-BE49-F238E27FC236}">
                <a16:creationId xmlns:a16="http://schemas.microsoft.com/office/drawing/2014/main" id="{B7E0FDC7-1C8A-A278-4CEE-28A26B2952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87719" y="5826518"/>
            <a:ext cx="996696" cy="99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200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2" name="Picture Placeholder 35"/>
          <p:cNvSpPr>
            <a:spLocks noGrp="1"/>
          </p:cNvSpPr>
          <p:nvPr>
            <p:ph type="pic" sz="quarter" idx="17" hasCustomPrompt="1"/>
          </p:nvPr>
        </p:nvSpPr>
        <p:spPr>
          <a:xfrm>
            <a:off x="6" y="0"/>
            <a:ext cx="3795729" cy="6858000"/>
          </a:xfrm>
          <a:custGeom>
            <a:avLst/>
            <a:gdLst>
              <a:gd name="connsiteX0" fmla="*/ 0 w 2846797"/>
              <a:gd name="connsiteY0" fmla="*/ 0 h 6858000"/>
              <a:gd name="connsiteX1" fmla="*/ 449754 w 2846797"/>
              <a:gd name="connsiteY1" fmla="*/ 0 h 6858000"/>
              <a:gd name="connsiteX2" fmla="*/ 713817 w 2846797"/>
              <a:gd name="connsiteY2" fmla="*/ 0 h 6858000"/>
              <a:gd name="connsiteX3" fmla="*/ 1784965 w 2846797"/>
              <a:gd name="connsiteY3" fmla="*/ 0 h 6858000"/>
              <a:gd name="connsiteX4" fmla="*/ 2846797 w 2846797"/>
              <a:gd name="connsiteY4" fmla="*/ 3429001 h 6858000"/>
              <a:gd name="connsiteX5" fmla="*/ 1784965 w 2846797"/>
              <a:gd name="connsiteY5" fmla="*/ 6858000 h 6858000"/>
              <a:gd name="connsiteX6" fmla="*/ 713817 w 2846797"/>
              <a:gd name="connsiteY6" fmla="*/ 6858000 h 6858000"/>
              <a:gd name="connsiteX7" fmla="*/ 449754 w 2846797"/>
              <a:gd name="connsiteY7" fmla="*/ 6858000 h 6858000"/>
              <a:gd name="connsiteX8" fmla="*/ 0 w 2846797"/>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6797" h="6858000">
                <a:moveTo>
                  <a:pt x="0" y="0"/>
                </a:moveTo>
                <a:lnTo>
                  <a:pt x="449754" y="0"/>
                </a:lnTo>
                <a:lnTo>
                  <a:pt x="713817" y="0"/>
                </a:lnTo>
                <a:lnTo>
                  <a:pt x="1784965" y="0"/>
                </a:lnTo>
                <a:lnTo>
                  <a:pt x="2846797" y="3429001"/>
                </a:lnTo>
                <a:lnTo>
                  <a:pt x="1784965" y="6858000"/>
                </a:lnTo>
                <a:lnTo>
                  <a:pt x="713817" y="6858000"/>
                </a:lnTo>
                <a:lnTo>
                  <a:pt x="449754" y="6858000"/>
                </a:lnTo>
                <a:lnTo>
                  <a:pt x="0" y="6858000"/>
                </a:lnTo>
                <a:close/>
              </a:path>
            </a:pathLst>
          </a:custGeom>
          <a:solidFill>
            <a:schemeClr val="bg1">
              <a:lumMod val="85000"/>
            </a:schemeClr>
          </a:solidFill>
          <a:ln>
            <a:noFill/>
          </a:ln>
        </p:spPr>
        <p:txBody>
          <a:bodyPr wrap="square">
            <a:noAutofit/>
          </a:bodyPr>
          <a:lstStyle>
            <a:lvl1pPr marL="0" indent="0" algn="l">
              <a:buFont typeface="Arial" charset="0"/>
              <a:buNone/>
              <a:defRPr/>
            </a:lvl1pPr>
          </a:lstStyle>
          <a:p>
            <a:r>
              <a:rPr lang="en-US" dirty="0"/>
              <a:t>picture</a:t>
            </a:r>
          </a:p>
        </p:txBody>
      </p:sp>
      <p:sp>
        <p:nvSpPr>
          <p:cNvPr id="14" name="Title 1"/>
          <p:cNvSpPr txBox="1">
            <a:spLocks/>
          </p:cNvSpPr>
          <p:nvPr userDrawn="1"/>
        </p:nvSpPr>
        <p:spPr>
          <a:xfrm>
            <a:off x="4384438" y="1723294"/>
            <a:ext cx="8577585" cy="162209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sz="4400" b="1" i="0" kern="1200" cap="none" spc="100" baseline="0">
                <a:solidFill>
                  <a:schemeClr val="tx1"/>
                </a:solidFill>
                <a:latin typeface="Arial Black"/>
                <a:ea typeface="Arial Black" charset="0"/>
                <a:cs typeface="Arial Black"/>
              </a:defRPr>
            </a:lvl1pPr>
          </a:lstStyle>
          <a:p>
            <a:endParaRPr lang="en-US" sz="4400" dirty="0">
              <a:solidFill>
                <a:srgbClr val="D01D2B"/>
              </a:solidFill>
            </a:endParaRPr>
          </a:p>
        </p:txBody>
      </p:sp>
      <p:sp>
        <p:nvSpPr>
          <p:cNvPr id="15" name="Subtitle 2"/>
          <p:cNvSpPr txBox="1">
            <a:spLocks/>
          </p:cNvSpPr>
          <p:nvPr userDrawn="1"/>
        </p:nvSpPr>
        <p:spPr>
          <a:xfrm>
            <a:off x="4384433" y="3552092"/>
            <a:ext cx="8577584" cy="1338263"/>
          </a:xfrm>
          <a:prstGeom prst="rect">
            <a:avLst/>
          </a:prstGeom>
        </p:spPr>
        <p:txBody>
          <a:bodyPr vert="horz" lIns="0" tIns="0" rIns="0" bIns="0" rtlCol="0">
            <a:normAutofit/>
          </a:bodyPr>
          <a:lstStyle>
            <a:lvl1pPr marL="0" indent="0" algn="l" defTabSz="457200" rtl="0" eaLnBrk="1" latinLnBrk="0" hangingPunct="1">
              <a:lnSpc>
                <a:spcPct val="90000"/>
              </a:lnSpc>
              <a:spcBef>
                <a:spcPts val="1200"/>
              </a:spcBef>
              <a:spcAft>
                <a:spcPts val="0"/>
              </a:spcAft>
              <a:buSzPct val="100000"/>
              <a:buFontTx/>
              <a:buNone/>
              <a:tabLst/>
              <a:defRPr sz="3200" b="0" i="0" kern="1200" cap="none" spc="0" baseline="0">
                <a:solidFill>
                  <a:schemeClr val="tx1"/>
                </a:solidFill>
                <a:latin typeface="Times New Roman"/>
                <a:ea typeface="+mn-ea"/>
                <a:cs typeface="Times New Roman"/>
              </a:defRPr>
            </a:lvl1pPr>
            <a:lvl2pPr marL="457200" indent="0" algn="ctr" defTabSz="457200" rtl="0" eaLnBrk="1" latinLnBrk="0" hangingPunct="1">
              <a:spcBef>
                <a:spcPts val="600"/>
              </a:spcBef>
              <a:buFont typeface="Arial"/>
              <a:buNone/>
              <a:tabLst/>
              <a:defRPr sz="1800" kern="1200">
                <a:solidFill>
                  <a:schemeClr val="tx1">
                    <a:tint val="75000"/>
                  </a:schemeClr>
                </a:solidFill>
                <a:latin typeface="+mn-lt"/>
                <a:ea typeface="+mn-ea"/>
                <a:cs typeface="+mn-cs"/>
              </a:defRPr>
            </a:lvl2pPr>
            <a:lvl3pPr marL="9144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3200" dirty="0"/>
          </a:p>
        </p:txBody>
      </p:sp>
      <p:sp>
        <p:nvSpPr>
          <p:cNvPr id="16" name="Text Placeholder 41"/>
          <p:cNvSpPr>
            <a:spLocks noGrp="1"/>
          </p:cNvSpPr>
          <p:nvPr>
            <p:ph type="body" sz="quarter" idx="19" hasCustomPrompt="1"/>
          </p:nvPr>
        </p:nvSpPr>
        <p:spPr>
          <a:xfrm>
            <a:off x="4384434" y="4878361"/>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8" name="Title 1"/>
          <p:cNvSpPr>
            <a:spLocks noGrp="1"/>
          </p:cNvSpPr>
          <p:nvPr>
            <p:ph type="ctrTitle" hasCustomPrompt="1"/>
          </p:nvPr>
        </p:nvSpPr>
        <p:spPr>
          <a:xfrm>
            <a:off x="4384435" y="1672492"/>
            <a:ext cx="7579541" cy="1622095"/>
          </a:xfrm>
        </p:spPr>
        <p:txBody>
          <a:bodyPr anchor="b"/>
          <a:lstStyle>
            <a:lvl1pPr>
              <a:lnSpc>
                <a:spcPct val="90000"/>
              </a:lnSpc>
              <a:defRPr sz="4400" b="1" i="0" cap="all" baseline="0">
                <a:solidFill>
                  <a:srgbClr val="D01D2B"/>
                </a:solidFill>
                <a:latin typeface="Arial Black"/>
                <a:ea typeface="Arial Black" charset="0"/>
                <a:cs typeface="Arial Black"/>
              </a:defRPr>
            </a:lvl1pPr>
          </a:lstStyle>
          <a:p>
            <a:r>
              <a:rPr lang="en-US" dirty="0"/>
              <a:t>PRESENTATION TITLE TITLE</a:t>
            </a:r>
          </a:p>
        </p:txBody>
      </p:sp>
      <p:sp>
        <p:nvSpPr>
          <p:cNvPr id="19" name="Subtitle 2"/>
          <p:cNvSpPr>
            <a:spLocks noGrp="1"/>
          </p:cNvSpPr>
          <p:nvPr>
            <p:ph type="subTitle" idx="1" hasCustomPrompt="1"/>
          </p:nvPr>
        </p:nvSpPr>
        <p:spPr>
          <a:xfrm>
            <a:off x="4384435" y="3501290"/>
            <a:ext cx="7579541" cy="1155123"/>
          </a:xfrm>
        </p:spPr>
        <p:txBody>
          <a:bodyPr>
            <a:normAutofit/>
          </a:bodyPr>
          <a:lstStyle>
            <a:lvl1pPr marL="0" marR="0" indent="0" algn="l" defTabSz="457178" rtl="0" eaLnBrk="1" fontAlgn="auto" latinLnBrk="0" hangingPunct="1">
              <a:lnSpc>
                <a:spcPct val="90000"/>
              </a:lnSpc>
              <a:spcBef>
                <a:spcPts val="1200"/>
              </a:spcBef>
              <a:spcAft>
                <a:spcPts val="0"/>
              </a:spcAft>
              <a:buClrTx/>
              <a:buSzPct val="100000"/>
              <a:buFontTx/>
              <a:buNone/>
              <a:tabLst/>
              <a:defRPr sz="3200" b="0" i="0" cap="none" spc="0" baseline="0">
                <a:solidFill>
                  <a:schemeClr val="tx1"/>
                </a:solidFill>
                <a:latin typeface="Times New Roman"/>
                <a:cs typeface="Times New Roman"/>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Presentation Subtitle</a:t>
            </a:r>
          </a:p>
        </p:txBody>
      </p:sp>
      <p:sp>
        <p:nvSpPr>
          <p:cNvPr id="20" name="Text Placeholder 41"/>
          <p:cNvSpPr>
            <a:spLocks noGrp="1"/>
          </p:cNvSpPr>
          <p:nvPr>
            <p:ph type="body" sz="quarter" idx="20" hasCustomPrompt="1"/>
          </p:nvPr>
        </p:nvSpPr>
        <p:spPr>
          <a:xfrm>
            <a:off x="4384434" y="5140701"/>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
        <p:nvSpPr>
          <p:cNvPr id="11" name="Text Placeholder 41"/>
          <p:cNvSpPr>
            <a:spLocks noGrp="1"/>
          </p:cNvSpPr>
          <p:nvPr>
            <p:ph type="body" sz="quarter" idx="21" hasCustomPrompt="1"/>
          </p:nvPr>
        </p:nvSpPr>
        <p:spPr>
          <a:xfrm>
            <a:off x="4384434" y="5572505"/>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3" name="Text Placeholder 41"/>
          <p:cNvSpPr>
            <a:spLocks noGrp="1"/>
          </p:cNvSpPr>
          <p:nvPr>
            <p:ph type="body" sz="quarter" idx="22" hasCustomPrompt="1"/>
          </p:nvPr>
        </p:nvSpPr>
        <p:spPr>
          <a:xfrm>
            <a:off x="4384434" y="5834845"/>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Tree>
    <p:extLst>
      <p:ext uri="{BB962C8B-B14F-4D97-AF65-F5344CB8AC3E}">
        <p14:creationId xmlns:p14="http://schemas.microsoft.com/office/powerpoint/2010/main" val="174833535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5" name="Picture 4">
            <a:extLst>
              <a:ext uri="{FF2B5EF4-FFF2-40B4-BE49-F238E27FC236}">
                <a16:creationId xmlns:a16="http://schemas.microsoft.com/office/drawing/2014/main" id="{2DB7051A-D869-1E3F-0261-3C6438F391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4328" y="3627884"/>
            <a:ext cx="8303343" cy="1336440"/>
          </a:xfrm>
          <a:prstGeom prst="rect">
            <a:avLst/>
          </a:prstGeom>
        </p:spPr>
      </p:pic>
    </p:spTree>
    <p:extLst>
      <p:ext uri="{BB962C8B-B14F-4D97-AF65-F5344CB8AC3E}">
        <p14:creationId xmlns:p14="http://schemas.microsoft.com/office/powerpoint/2010/main" val="209629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solidFill>
        <a:effectLst/>
      </p:bgPr>
    </p:bg>
    <p:spTree>
      <p:nvGrpSpPr>
        <p:cNvPr id="1" name=""/>
        <p:cNvGrpSpPr/>
        <p:nvPr/>
      </p:nvGrpSpPr>
      <p:grpSpPr>
        <a:xfrm>
          <a:off x="0" y="0"/>
          <a:ext cx="0" cy="0"/>
          <a:chOff x="0" y="0"/>
          <a:chExt cx="0" cy="0"/>
        </a:xfrm>
      </p:grpSpPr>
      <p:sp>
        <p:nvSpPr>
          <p:cNvPr id="12" name="Freeform 11"/>
          <p:cNvSpPr/>
          <p:nvPr userDrawn="1"/>
        </p:nvSpPr>
        <p:spPr>
          <a:xfrm>
            <a:off x="8" y="0"/>
            <a:ext cx="1965329" cy="6858000"/>
          </a:xfrm>
          <a:custGeom>
            <a:avLst/>
            <a:gdLst>
              <a:gd name="connsiteX0" fmla="*/ 0 w 1473997"/>
              <a:gd name="connsiteY0" fmla="*/ 0 h 6858000"/>
              <a:gd name="connsiteX1" fmla="*/ 412165 w 1473997"/>
              <a:gd name="connsiteY1" fmla="*/ 0 h 6858000"/>
              <a:gd name="connsiteX2" fmla="*/ 1473997 w 1473997"/>
              <a:gd name="connsiteY2" fmla="*/ 3429001 h 6858000"/>
              <a:gd name="connsiteX3" fmla="*/ 412165 w 1473997"/>
              <a:gd name="connsiteY3" fmla="*/ 6858000 h 6858000"/>
              <a:gd name="connsiteX4" fmla="*/ 0 w 147399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97" h="6858000">
                <a:moveTo>
                  <a:pt x="0" y="0"/>
                </a:moveTo>
                <a:lnTo>
                  <a:pt x="412165" y="0"/>
                </a:lnTo>
                <a:lnTo>
                  <a:pt x="1473997" y="3429001"/>
                </a:lnTo>
                <a:lnTo>
                  <a:pt x="412165" y="6858000"/>
                </a:lnTo>
                <a:lnTo>
                  <a:pt x="0" y="6858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dirty="0"/>
          </a:p>
        </p:txBody>
      </p:sp>
      <p:sp>
        <p:nvSpPr>
          <p:cNvPr id="14" name="Title 1"/>
          <p:cNvSpPr>
            <a:spLocks noGrp="1"/>
          </p:cNvSpPr>
          <p:nvPr>
            <p:ph type="ctrTitle" hasCustomPrompt="1"/>
          </p:nvPr>
        </p:nvSpPr>
        <p:spPr>
          <a:xfrm>
            <a:off x="2722592" y="1723294"/>
            <a:ext cx="9241384" cy="1622095"/>
          </a:xfrm>
        </p:spPr>
        <p:txBody>
          <a:bodyPr anchor="b"/>
          <a:lstStyle>
            <a:lvl1pPr>
              <a:lnSpc>
                <a:spcPct val="90000"/>
              </a:lnSpc>
              <a:defRPr sz="4400" b="1" i="0" cap="all" baseline="0">
                <a:solidFill>
                  <a:schemeClr val="tx1"/>
                </a:solidFill>
                <a:latin typeface="Arial Black"/>
                <a:ea typeface="Arial Black" charset="0"/>
                <a:cs typeface="Arial Black"/>
              </a:defRPr>
            </a:lvl1pPr>
          </a:lstStyle>
          <a:p>
            <a:r>
              <a:rPr lang="en-US" dirty="0"/>
              <a:t>PRESENTATION </a:t>
            </a:r>
            <a:br>
              <a:rPr lang="en-US" dirty="0"/>
            </a:br>
            <a:r>
              <a:rPr lang="en-US" dirty="0"/>
              <a:t>TITLE TITLE</a:t>
            </a:r>
          </a:p>
        </p:txBody>
      </p:sp>
      <p:sp>
        <p:nvSpPr>
          <p:cNvPr id="15" name="Subtitle 2"/>
          <p:cNvSpPr>
            <a:spLocks noGrp="1"/>
          </p:cNvSpPr>
          <p:nvPr>
            <p:ph type="subTitle" idx="1" hasCustomPrompt="1"/>
          </p:nvPr>
        </p:nvSpPr>
        <p:spPr>
          <a:xfrm>
            <a:off x="2722598" y="3552090"/>
            <a:ext cx="9241383" cy="1164795"/>
          </a:xfrm>
        </p:spPr>
        <p:txBody>
          <a:bodyPr>
            <a:normAutofit/>
          </a:bodyPr>
          <a:lstStyle>
            <a:lvl1pPr marL="0" marR="0" indent="0" algn="l" defTabSz="457178" rtl="0" eaLnBrk="1" fontAlgn="auto" latinLnBrk="0" hangingPunct="1">
              <a:lnSpc>
                <a:spcPct val="90000"/>
              </a:lnSpc>
              <a:spcBef>
                <a:spcPts val="1200"/>
              </a:spcBef>
              <a:spcAft>
                <a:spcPts val="0"/>
              </a:spcAft>
              <a:buClrTx/>
              <a:buSzPct val="100000"/>
              <a:buFontTx/>
              <a:buNone/>
              <a:tabLst/>
              <a:defRPr sz="3200" b="0" i="0" cap="none" spc="0" baseline="0">
                <a:solidFill>
                  <a:schemeClr val="tx1"/>
                </a:solidFill>
                <a:latin typeface="Times New Roman"/>
                <a:cs typeface="Times New Roman"/>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Presentation Subtitle</a:t>
            </a:r>
          </a:p>
        </p:txBody>
      </p:sp>
      <p:sp>
        <p:nvSpPr>
          <p:cNvPr id="9" name="Text Placeholder 41"/>
          <p:cNvSpPr>
            <a:spLocks noGrp="1"/>
          </p:cNvSpPr>
          <p:nvPr>
            <p:ph type="body" sz="quarter" idx="21" hasCustomPrompt="1"/>
          </p:nvPr>
        </p:nvSpPr>
        <p:spPr>
          <a:xfrm>
            <a:off x="2722594" y="4878361"/>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0" name="Text Placeholder 41"/>
          <p:cNvSpPr>
            <a:spLocks noGrp="1"/>
          </p:cNvSpPr>
          <p:nvPr>
            <p:ph type="body" sz="quarter" idx="22" hasCustomPrompt="1"/>
          </p:nvPr>
        </p:nvSpPr>
        <p:spPr>
          <a:xfrm>
            <a:off x="2722594" y="5140701"/>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
        <p:nvSpPr>
          <p:cNvPr id="11" name="Text Placeholder 41"/>
          <p:cNvSpPr>
            <a:spLocks noGrp="1"/>
          </p:cNvSpPr>
          <p:nvPr>
            <p:ph type="body" sz="quarter" idx="23" hasCustomPrompt="1"/>
          </p:nvPr>
        </p:nvSpPr>
        <p:spPr>
          <a:xfrm>
            <a:off x="2722594" y="5572505"/>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3" name="Text Placeholder 41"/>
          <p:cNvSpPr>
            <a:spLocks noGrp="1"/>
          </p:cNvSpPr>
          <p:nvPr>
            <p:ph type="body" sz="quarter" idx="24" hasCustomPrompt="1"/>
          </p:nvPr>
        </p:nvSpPr>
        <p:spPr>
          <a:xfrm>
            <a:off x="2722594" y="5834845"/>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Tree>
    <p:extLst>
      <p:ext uri="{BB962C8B-B14F-4D97-AF65-F5344CB8AC3E}">
        <p14:creationId xmlns:p14="http://schemas.microsoft.com/office/powerpoint/2010/main" val="195346007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5"/>
          <p:cNvSpPr>
            <a:spLocks noGrp="1"/>
          </p:cNvSpPr>
          <p:nvPr>
            <p:ph type="pic" sz="quarter" idx="12"/>
          </p:nvPr>
        </p:nvSpPr>
        <p:spPr>
          <a:xfrm>
            <a:off x="0" y="0"/>
            <a:ext cx="12192000" cy="6858000"/>
          </a:xfrm>
          <a:solidFill>
            <a:schemeClr val="bg1">
              <a:lumMod val="85000"/>
            </a:schemeClr>
          </a:solidFill>
        </p:spPr>
        <p:txBody>
          <a:bodyPr/>
          <a:lstStyle>
            <a:lvl1pPr marL="0" indent="0">
              <a:buFont typeface="Arial" charset="0"/>
              <a:buNone/>
              <a:defRPr/>
            </a:lvl1pPr>
          </a:lstStyle>
          <a:p>
            <a:r>
              <a:rPr lang="en-US" dirty="0"/>
              <a:t>Drag picture to placeholder or click icon to add</a:t>
            </a:r>
          </a:p>
        </p:txBody>
      </p:sp>
    </p:spTree>
    <p:extLst>
      <p:ext uri="{BB962C8B-B14F-4D97-AF65-F5344CB8AC3E}">
        <p14:creationId xmlns:p14="http://schemas.microsoft.com/office/powerpoint/2010/main" val="6944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Chevron">
    <p:spTree>
      <p:nvGrpSpPr>
        <p:cNvPr id="1" name=""/>
        <p:cNvGrpSpPr/>
        <p:nvPr/>
      </p:nvGrpSpPr>
      <p:grpSpPr>
        <a:xfrm>
          <a:off x="0" y="0"/>
          <a:ext cx="0" cy="0"/>
          <a:chOff x="0" y="0"/>
          <a:chExt cx="0" cy="0"/>
        </a:xfrm>
      </p:grpSpPr>
      <p:sp>
        <p:nvSpPr>
          <p:cNvPr id="5" name="Picture Placeholder 5"/>
          <p:cNvSpPr>
            <a:spLocks noGrp="1"/>
          </p:cNvSpPr>
          <p:nvPr>
            <p:ph type="pic" sz="quarter" idx="20"/>
          </p:nvPr>
        </p:nvSpPr>
        <p:spPr>
          <a:xfrm>
            <a:off x="5" y="0"/>
            <a:ext cx="10970319" cy="6858000"/>
          </a:xfrm>
          <a:custGeom>
            <a:avLst/>
            <a:gdLst>
              <a:gd name="connsiteX0" fmla="*/ 0 w 8227739"/>
              <a:gd name="connsiteY0" fmla="*/ 0 h 6858000"/>
              <a:gd name="connsiteX1" fmla="*/ 764166 w 8227739"/>
              <a:gd name="connsiteY1" fmla="*/ 0 h 6858000"/>
              <a:gd name="connsiteX2" fmla="*/ 1589628 w 8227739"/>
              <a:gd name="connsiteY2" fmla="*/ 0 h 6858000"/>
              <a:gd name="connsiteX3" fmla="*/ 1618548 w 8227739"/>
              <a:gd name="connsiteY3" fmla="*/ 0 h 6858000"/>
              <a:gd name="connsiteX4" fmla="*/ 1646238 w 8227739"/>
              <a:gd name="connsiteY4" fmla="*/ 0 h 6858000"/>
              <a:gd name="connsiteX5" fmla="*/ 2660776 w 8227739"/>
              <a:gd name="connsiteY5" fmla="*/ 0 h 6858000"/>
              <a:gd name="connsiteX6" fmla="*/ 2924839 w 8227739"/>
              <a:gd name="connsiteY6" fmla="*/ 0 h 6858000"/>
              <a:gd name="connsiteX7" fmla="*/ 3169920 w 8227739"/>
              <a:gd name="connsiteY7" fmla="*/ 0 h 6858000"/>
              <a:gd name="connsiteX8" fmla="*/ 3934086 w 8227739"/>
              <a:gd name="connsiteY8" fmla="*/ 0 h 6858000"/>
              <a:gd name="connsiteX9" fmla="*/ 3995987 w 8227739"/>
              <a:gd name="connsiteY9" fmla="*/ 0 h 6858000"/>
              <a:gd name="connsiteX10" fmla="*/ 4759548 w 8227739"/>
              <a:gd name="connsiteY10" fmla="*/ 0 h 6858000"/>
              <a:gd name="connsiteX11" fmla="*/ 4788468 w 8227739"/>
              <a:gd name="connsiteY11" fmla="*/ 0 h 6858000"/>
              <a:gd name="connsiteX12" fmla="*/ 4816158 w 8227739"/>
              <a:gd name="connsiteY12" fmla="*/ 0 h 6858000"/>
              <a:gd name="connsiteX13" fmla="*/ 5830696 w 8227739"/>
              <a:gd name="connsiteY13" fmla="*/ 0 h 6858000"/>
              <a:gd name="connsiteX14" fmla="*/ 6094759 w 8227739"/>
              <a:gd name="connsiteY14" fmla="*/ 0 h 6858000"/>
              <a:gd name="connsiteX15" fmla="*/ 7165907 w 8227739"/>
              <a:gd name="connsiteY15" fmla="*/ 0 h 6858000"/>
              <a:gd name="connsiteX16" fmla="*/ 8227739 w 8227739"/>
              <a:gd name="connsiteY16" fmla="*/ 3429001 h 6858000"/>
              <a:gd name="connsiteX17" fmla="*/ 7165907 w 8227739"/>
              <a:gd name="connsiteY17" fmla="*/ 6858000 h 6858000"/>
              <a:gd name="connsiteX18" fmla="*/ 6094759 w 8227739"/>
              <a:gd name="connsiteY18" fmla="*/ 6858000 h 6858000"/>
              <a:gd name="connsiteX19" fmla="*/ 5830696 w 8227739"/>
              <a:gd name="connsiteY19" fmla="*/ 6858000 h 6858000"/>
              <a:gd name="connsiteX20" fmla="*/ 4816158 w 8227739"/>
              <a:gd name="connsiteY20" fmla="*/ 6858000 h 6858000"/>
              <a:gd name="connsiteX21" fmla="*/ 4788468 w 8227739"/>
              <a:gd name="connsiteY21" fmla="*/ 6858000 h 6858000"/>
              <a:gd name="connsiteX22" fmla="*/ 4759548 w 8227739"/>
              <a:gd name="connsiteY22" fmla="*/ 6858000 h 6858000"/>
              <a:gd name="connsiteX23" fmla="*/ 3995987 w 8227739"/>
              <a:gd name="connsiteY23" fmla="*/ 6858000 h 6858000"/>
              <a:gd name="connsiteX24" fmla="*/ 3934086 w 8227739"/>
              <a:gd name="connsiteY24" fmla="*/ 6858000 h 6858000"/>
              <a:gd name="connsiteX25" fmla="*/ 3169920 w 8227739"/>
              <a:gd name="connsiteY25" fmla="*/ 6858000 h 6858000"/>
              <a:gd name="connsiteX26" fmla="*/ 2924839 w 8227739"/>
              <a:gd name="connsiteY26" fmla="*/ 6858000 h 6858000"/>
              <a:gd name="connsiteX27" fmla="*/ 2660776 w 8227739"/>
              <a:gd name="connsiteY27" fmla="*/ 6858000 h 6858000"/>
              <a:gd name="connsiteX28" fmla="*/ 1646238 w 8227739"/>
              <a:gd name="connsiteY28" fmla="*/ 6858000 h 6858000"/>
              <a:gd name="connsiteX29" fmla="*/ 1618548 w 8227739"/>
              <a:gd name="connsiteY29" fmla="*/ 6858000 h 6858000"/>
              <a:gd name="connsiteX30" fmla="*/ 1589628 w 8227739"/>
              <a:gd name="connsiteY30" fmla="*/ 6858000 h 6858000"/>
              <a:gd name="connsiteX31" fmla="*/ 764166 w 8227739"/>
              <a:gd name="connsiteY31" fmla="*/ 6858000 h 6858000"/>
              <a:gd name="connsiteX32" fmla="*/ 0 w 8227739"/>
              <a:gd name="connsiteY3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227739" h="6858000">
                <a:moveTo>
                  <a:pt x="0" y="0"/>
                </a:moveTo>
                <a:lnTo>
                  <a:pt x="764166" y="0"/>
                </a:lnTo>
                <a:lnTo>
                  <a:pt x="1589628" y="0"/>
                </a:lnTo>
                <a:lnTo>
                  <a:pt x="1618548" y="0"/>
                </a:lnTo>
                <a:lnTo>
                  <a:pt x="1646238" y="0"/>
                </a:lnTo>
                <a:lnTo>
                  <a:pt x="2660776" y="0"/>
                </a:lnTo>
                <a:lnTo>
                  <a:pt x="2924839" y="0"/>
                </a:lnTo>
                <a:lnTo>
                  <a:pt x="3169920" y="0"/>
                </a:lnTo>
                <a:lnTo>
                  <a:pt x="3934086" y="0"/>
                </a:lnTo>
                <a:lnTo>
                  <a:pt x="3995987" y="0"/>
                </a:lnTo>
                <a:lnTo>
                  <a:pt x="4759548" y="0"/>
                </a:lnTo>
                <a:lnTo>
                  <a:pt x="4788468" y="0"/>
                </a:lnTo>
                <a:lnTo>
                  <a:pt x="4816158" y="0"/>
                </a:lnTo>
                <a:lnTo>
                  <a:pt x="5830696" y="0"/>
                </a:lnTo>
                <a:lnTo>
                  <a:pt x="6094759" y="0"/>
                </a:lnTo>
                <a:lnTo>
                  <a:pt x="7165907" y="0"/>
                </a:lnTo>
                <a:lnTo>
                  <a:pt x="8227739" y="3429001"/>
                </a:lnTo>
                <a:lnTo>
                  <a:pt x="7165907" y="6858000"/>
                </a:lnTo>
                <a:lnTo>
                  <a:pt x="6094759" y="6858000"/>
                </a:lnTo>
                <a:lnTo>
                  <a:pt x="5830696" y="6858000"/>
                </a:lnTo>
                <a:lnTo>
                  <a:pt x="4816158" y="6858000"/>
                </a:lnTo>
                <a:lnTo>
                  <a:pt x="4788468" y="6858000"/>
                </a:lnTo>
                <a:lnTo>
                  <a:pt x="4759548" y="6858000"/>
                </a:lnTo>
                <a:lnTo>
                  <a:pt x="3995987" y="6858000"/>
                </a:lnTo>
                <a:lnTo>
                  <a:pt x="3934086" y="6858000"/>
                </a:lnTo>
                <a:lnTo>
                  <a:pt x="3169920" y="6858000"/>
                </a:lnTo>
                <a:lnTo>
                  <a:pt x="2924839" y="6858000"/>
                </a:lnTo>
                <a:lnTo>
                  <a:pt x="2660776" y="6858000"/>
                </a:lnTo>
                <a:lnTo>
                  <a:pt x="1646238" y="6858000"/>
                </a:lnTo>
                <a:lnTo>
                  <a:pt x="1618548" y="6858000"/>
                </a:lnTo>
                <a:lnTo>
                  <a:pt x="1589628" y="6858000"/>
                </a:lnTo>
                <a:lnTo>
                  <a:pt x="764166" y="6858000"/>
                </a:lnTo>
                <a:lnTo>
                  <a:pt x="0" y="6858000"/>
                </a:lnTo>
                <a:close/>
              </a:path>
            </a:pathLst>
          </a:custGeom>
          <a:solidFill>
            <a:schemeClr val="bg1">
              <a:lumMod val="85000"/>
            </a:schemeClr>
          </a:solidFill>
        </p:spPr>
        <p:txBody>
          <a:bodyPr wrap="square">
            <a:noAutofit/>
          </a:bodyPr>
          <a:lstStyle>
            <a:lvl1pPr marL="0" indent="0">
              <a:buFont typeface="Arial" charset="0"/>
              <a:buNone/>
              <a:defRPr/>
            </a:lvl1pPr>
          </a:lstStyle>
          <a:p>
            <a:r>
              <a:rPr lang="en-US" dirty="0"/>
              <a:t>Drag picture to placeholder or click icon to add</a:t>
            </a:r>
          </a:p>
        </p:txBody>
      </p:sp>
    </p:spTree>
    <p:extLst>
      <p:ext uri="{BB962C8B-B14F-4D97-AF65-F5344CB8AC3E}">
        <p14:creationId xmlns:p14="http://schemas.microsoft.com/office/powerpoint/2010/main" val="14698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94814"/>
            <a:ext cx="10972800" cy="1033987"/>
          </a:xfrm>
        </p:spPr>
        <p:txBody>
          <a:bodyPr>
            <a:noAutofit/>
          </a:bodyPr>
          <a:lstStyle>
            <a:lvl1pPr>
              <a:defRPr/>
            </a:lvl1pPr>
          </a:lstStyle>
          <a:p>
            <a:r>
              <a:rPr lang="en-US" dirty="0"/>
              <a:t>Slide Title</a:t>
            </a:r>
          </a:p>
        </p:txBody>
      </p:sp>
      <p:sp>
        <p:nvSpPr>
          <p:cNvPr id="3" name="Content Placeholder 2"/>
          <p:cNvSpPr>
            <a:spLocks noGrp="1"/>
          </p:cNvSpPr>
          <p:nvPr>
            <p:ph idx="1"/>
          </p:nvPr>
        </p:nvSpPr>
        <p:spPr>
          <a:xfrm>
            <a:off x="609600" y="2039937"/>
            <a:ext cx="10972800" cy="3941763"/>
          </a:xfrm>
        </p:spPr>
        <p:txBody>
          <a:bodyPr>
            <a:noAutofit/>
          </a:bodyPr>
          <a:lstStyle>
            <a:lvl1pPr marL="228589" indent="-228589">
              <a:spcBef>
                <a:spcPts val="1200"/>
              </a:spcBef>
              <a:defRPr sz="1800"/>
            </a:lvl1pPr>
            <a:lvl2pPr marL="522262" indent="-234939">
              <a:buFont typeface="Arial" charset="0"/>
              <a:buChar char="•"/>
              <a:tabLst/>
              <a:defRPr sz="1600"/>
            </a:lvl2pPr>
            <a:lvl3pPr marL="863557" indent="-234939">
              <a:tabLst/>
              <a:defRPr sz="1600"/>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6" name="Picture 5">
            <a:extLst>
              <a:ext uri="{FF2B5EF4-FFF2-40B4-BE49-F238E27FC236}">
                <a16:creationId xmlns:a16="http://schemas.microsoft.com/office/drawing/2014/main" id="{CC72C201-4822-1D4C-9A8C-61948AB7117D}"/>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8" name="Picture 7">
            <a:extLst>
              <a:ext uri="{FF2B5EF4-FFF2-40B4-BE49-F238E27FC236}">
                <a16:creationId xmlns:a16="http://schemas.microsoft.com/office/drawing/2014/main" id="{78AA0E06-4DB4-5CF0-1DB9-C3A8BD2812E6}"/>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34376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94814"/>
            <a:ext cx="10972800" cy="1033987"/>
          </a:xfrm>
        </p:spPr>
        <p:txBody>
          <a:bodyPr/>
          <a:lstStyle>
            <a:lvl1pPr>
              <a:defRPr/>
            </a:lvl1pPr>
          </a:lstStyle>
          <a:p>
            <a:r>
              <a:rPr lang="en-US" dirty="0"/>
              <a:t>Slide Title</a:t>
            </a:r>
          </a:p>
        </p:txBody>
      </p:sp>
      <p:sp>
        <p:nvSpPr>
          <p:cNvPr id="9"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5" name="Picture 4">
            <a:extLst>
              <a:ext uri="{FF2B5EF4-FFF2-40B4-BE49-F238E27FC236}">
                <a16:creationId xmlns:a16="http://schemas.microsoft.com/office/drawing/2014/main" id="{FFD2CF53-67A2-434C-B5EA-61B2A37A87EC}"/>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7" name="Picture 6">
            <a:extLst>
              <a:ext uri="{FF2B5EF4-FFF2-40B4-BE49-F238E27FC236}">
                <a16:creationId xmlns:a16="http://schemas.microsoft.com/office/drawing/2014/main" id="{C33905E3-E5E0-4D92-A21D-3E29CCACAD71}"/>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257314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Intro and 2 Columns">
    <p:spTree>
      <p:nvGrpSpPr>
        <p:cNvPr id="1" name=""/>
        <p:cNvGrpSpPr/>
        <p:nvPr/>
      </p:nvGrpSpPr>
      <p:grpSpPr>
        <a:xfrm>
          <a:off x="0" y="0"/>
          <a:ext cx="0" cy="0"/>
          <a:chOff x="0" y="0"/>
          <a:chExt cx="0" cy="0"/>
        </a:xfrm>
      </p:grpSpPr>
      <p:sp>
        <p:nvSpPr>
          <p:cNvPr id="4" name="Content Placeholder 2"/>
          <p:cNvSpPr>
            <a:spLocks noGrp="1"/>
          </p:cNvSpPr>
          <p:nvPr>
            <p:ph idx="1"/>
          </p:nvPr>
        </p:nvSpPr>
        <p:spPr>
          <a:xfrm>
            <a:off x="609606" y="2743202"/>
            <a:ext cx="5255260" cy="3238500"/>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idx="14"/>
          </p:nvPr>
        </p:nvSpPr>
        <p:spPr>
          <a:xfrm>
            <a:off x="6339840" y="2743202"/>
            <a:ext cx="5242560" cy="3238500"/>
          </a:xfrm>
        </p:spPr>
        <p:txBody>
          <a:bodyPr>
            <a:noAutofit/>
          </a:bodyPr>
          <a:lstStyle>
            <a:lvl1pPr marL="228589" indent="-228589">
              <a:spcBef>
                <a:spcPts val="1200"/>
              </a:spcBef>
              <a:buSzPct val="12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609600" y="794818"/>
            <a:ext cx="10972800" cy="517519"/>
          </a:xfrm>
        </p:spPr>
        <p:txBody>
          <a:bodyPr/>
          <a:lstStyle>
            <a:lvl1pPr>
              <a:defRPr/>
            </a:lvl1pPr>
          </a:lstStyle>
          <a:p>
            <a:r>
              <a:rPr lang="en-US" dirty="0"/>
              <a:t>Slide Title</a:t>
            </a:r>
          </a:p>
        </p:txBody>
      </p:sp>
      <p:sp>
        <p:nvSpPr>
          <p:cNvPr id="8"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sp>
        <p:nvSpPr>
          <p:cNvPr id="10" name="Content Placeholder 2"/>
          <p:cNvSpPr>
            <a:spLocks noGrp="1"/>
          </p:cNvSpPr>
          <p:nvPr>
            <p:ph idx="15"/>
          </p:nvPr>
        </p:nvSpPr>
        <p:spPr>
          <a:xfrm>
            <a:off x="609600" y="1532469"/>
            <a:ext cx="10972800" cy="1134533"/>
          </a:xfrm>
        </p:spPr>
        <p:txBody>
          <a:bodyPr>
            <a:noAutofit/>
          </a:bodyPr>
          <a:lstStyle>
            <a:lvl1pPr marL="0" indent="0">
              <a:spcBef>
                <a:spcPts val="1200"/>
              </a:spcBef>
              <a:buSzPct val="100000"/>
              <a:buFontTx/>
              <a:buNone/>
              <a:defRPr b="1"/>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p:txBody>
      </p:sp>
      <p:pic>
        <p:nvPicPr>
          <p:cNvPr id="9" name="Picture 8">
            <a:extLst>
              <a:ext uri="{FF2B5EF4-FFF2-40B4-BE49-F238E27FC236}">
                <a16:creationId xmlns:a16="http://schemas.microsoft.com/office/drawing/2014/main" id="{25B573B9-2048-C345-A403-ED042733A6AB}"/>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2" name="Picture 11">
            <a:extLst>
              <a:ext uri="{FF2B5EF4-FFF2-40B4-BE49-F238E27FC236}">
                <a16:creationId xmlns:a16="http://schemas.microsoft.com/office/drawing/2014/main" id="{1B45D753-48BC-E5CD-F2F5-360D7F634885}"/>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32194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807261"/>
            <a:ext cx="10972800" cy="1021541"/>
          </a:xfrm>
          <a:prstGeom prst="rect">
            <a:avLst/>
          </a:prstGeom>
        </p:spPr>
        <p:txBody>
          <a:bodyPr vert="horz" lIns="0" tIns="0" rIns="0" bIns="0" rtlCol="0" anchor="t">
            <a:noAutofit/>
          </a:bodyPr>
          <a:lstStyle/>
          <a:p>
            <a:r>
              <a:rPr lang="en-US" dirty="0"/>
              <a:t>Page Title</a:t>
            </a:r>
          </a:p>
        </p:txBody>
      </p:sp>
      <p:sp>
        <p:nvSpPr>
          <p:cNvPr id="3" name="Text Placeholder 2"/>
          <p:cNvSpPr>
            <a:spLocks noGrp="1"/>
          </p:cNvSpPr>
          <p:nvPr>
            <p:ph type="body" idx="1"/>
          </p:nvPr>
        </p:nvSpPr>
        <p:spPr>
          <a:xfrm>
            <a:off x="609600" y="2039942"/>
            <a:ext cx="10972800" cy="394176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9250500"/>
      </p:ext>
    </p:extLst>
  </p:cSld>
  <p:clrMap bg1="lt1" tx1="dk1" bg2="lt2" tx2="dk2" accent1="accent1" accent2="accent2" accent3="accent3" accent4="accent4" accent5="accent5" accent6="accent6" hlink="hlink" folHlink="folHlink"/>
  <p:sldLayoutIdLst>
    <p:sldLayoutId id="2147483687" r:id="rId1"/>
    <p:sldLayoutId id="2147483662" r:id="rId2"/>
    <p:sldLayoutId id="2147483688" r:id="rId3"/>
    <p:sldLayoutId id="2147483675" r:id="rId4"/>
    <p:sldLayoutId id="2147483694" r:id="rId5"/>
    <p:sldLayoutId id="2147483671" r:id="rId6"/>
    <p:sldLayoutId id="2147483692" r:id="rId7"/>
    <p:sldLayoutId id="2147483693" r:id="rId8"/>
    <p:sldLayoutId id="2147483649" r:id="rId9"/>
    <p:sldLayoutId id="2147483689" r:id="rId10"/>
    <p:sldLayoutId id="2147483690" r:id="rId11"/>
    <p:sldLayoutId id="2147483691" r:id="rId12"/>
    <p:sldLayoutId id="2147483696" r:id="rId13"/>
    <p:sldLayoutId id="2147483676" r:id="rId14"/>
    <p:sldLayoutId id="2147483703" r:id="rId15"/>
    <p:sldLayoutId id="2147483699" r:id="rId16"/>
    <p:sldLayoutId id="2147483700" r:id="rId17"/>
    <p:sldLayoutId id="2147483701" r:id="rId18"/>
    <p:sldLayoutId id="2147483704" r:id="rId19"/>
  </p:sldLayoutIdLst>
  <p:hf hdr="0" ftr="0" dt="0"/>
  <p:txStyles>
    <p:title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p:titleStyle>
    <p:bodyStyle>
      <a:lvl1pPr marL="233351" indent="-233351" algn="l" defTabSz="457178" rtl="0" eaLnBrk="1" latinLnBrk="0" hangingPunct="1">
        <a:spcBef>
          <a:spcPts val="1200"/>
        </a:spcBef>
        <a:spcAft>
          <a:spcPts val="0"/>
        </a:spcAft>
        <a:buSzPct val="100000"/>
        <a:buFontTx/>
        <a:buBlip>
          <a:blip r:embed="rId21"/>
        </a:buBlip>
        <a:tabLst/>
        <a:defRPr sz="1800" kern="1200">
          <a:solidFill>
            <a:schemeClr val="tx1"/>
          </a:solidFill>
          <a:latin typeface="+mn-lt"/>
          <a:ea typeface="+mn-ea"/>
          <a:cs typeface="+mn-cs"/>
        </a:defRPr>
      </a:lvl1pPr>
      <a:lvl2pPr marL="576234" indent="-566710" algn="l" defTabSz="457178" rtl="0" eaLnBrk="1" latinLnBrk="0" hangingPunct="1">
        <a:spcBef>
          <a:spcPts val="600"/>
        </a:spcBef>
        <a:buFont typeface="Arial"/>
        <a:buChar char="–"/>
        <a:tabLst/>
        <a:defRPr sz="1600" kern="1200">
          <a:solidFill>
            <a:schemeClr val="tx1"/>
          </a:solidFill>
          <a:latin typeface="+mn-lt"/>
          <a:ea typeface="+mn-ea"/>
          <a:cs typeface="+mn-cs"/>
        </a:defRPr>
      </a:lvl2pPr>
      <a:lvl3pPr marL="1142942" indent="-228589" algn="l" defTabSz="457178" rtl="0" eaLnBrk="1" latinLnBrk="0" hangingPunct="1">
        <a:spcBef>
          <a:spcPts val="300"/>
        </a:spcBef>
        <a:buFont typeface="Arial"/>
        <a:buChar char="•"/>
        <a:defRPr sz="1400" kern="1200">
          <a:solidFill>
            <a:schemeClr val="tx1"/>
          </a:solidFill>
          <a:latin typeface="+mn-lt"/>
          <a:ea typeface="+mn-ea"/>
          <a:cs typeface="+mn-cs"/>
        </a:defRPr>
      </a:lvl3pPr>
      <a:lvl4pPr marL="1600120" indent="-228589" algn="l" defTabSz="457178" rtl="0" eaLnBrk="1" latinLnBrk="0" hangingPunct="1">
        <a:spcBef>
          <a:spcPts val="300"/>
        </a:spcBef>
        <a:buFont typeface="Arial"/>
        <a:buChar char="–"/>
        <a:defRPr sz="1400" kern="1200">
          <a:solidFill>
            <a:schemeClr val="tx1"/>
          </a:solidFill>
          <a:latin typeface="+mn-lt"/>
          <a:ea typeface="+mn-ea"/>
          <a:cs typeface="+mn-cs"/>
        </a:defRPr>
      </a:lvl4pPr>
      <a:lvl5pPr marL="2057298" indent="-228589" algn="l" defTabSz="457178" rtl="0" eaLnBrk="1" latinLnBrk="0" hangingPunct="1">
        <a:spcBef>
          <a:spcPts val="300"/>
        </a:spcBef>
        <a:buFont typeface="Arial"/>
        <a:buChar char="»"/>
        <a:defRPr sz="14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312" userDrawn="1">
          <p15:clr>
            <a:srgbClr val="F26B43"/>
          </p15:clr>
        </p15:guide>
        <p15:guide id="6" orient="horz" pos="3768" userDrawn="1">
          <p15:clr>
            <a:srgbClr val="F26B43"/>
          </p15:clr>
        </p15:guide>
        <p15:guide id="7" pos="776" userDrawn="1">
          <p15:clr>
            <a:srgbClr val="F26B43"/>
          </p15:clr>
        </p15:guide>
        <p15:guide id="8" pos="6912" userDrawn="1">
          <p15:clr>
            <a:srgbClr val="F26B43"/>
          </p15:clr>
        </p15:guide>
        <p15:guide id="9" orient="horz" pos="447" userDrawn="1">
          <p15:clr>
            <a:srgbClr val="F26B43"/>
          </p15:clr>
        </p15:guide>
        <p15:guide id="10" orient="horz" pos="1152" userDrawn="1">
          <p15:clr>
            <a:srgbClr val="F26B43"/>
          </p15:clr>
        </p15:guide>
        <p15:guide id="11" orient="horz" pos="1411" userDrawn="1">
          <p15:clr>
            <a:srgbClr val="F26B43"/>
          </p15:clr>
        </p15:guide>
        <p15:guide id="12" pos="2025" userDrawn="1">
          <p15:clr>
            <a:srgbClr val="F26B43"/>
          </p15:clr>
        </p15:guide>
        <p15:guide id="13" pos="1480" userDrawn="1">
          <p15:clr>
            <a:srgbClr val="F26B43"/>
          </p15:clr>
        </p15:guide>
        <p15:guide id="14" orient="horz" pos="3147" userDrawn="1">
          <p15:clr>
            <a:srgbClr val="F26B43"/>
          </p15:clr>
        </p15:guide>
        <p15:guide id="15" pos="1324" userDrawn="1">
          <p15:clr>
            <a:srgbClr val="F26B43"/>
          </p15:clr>
        </p15:guide>
        <p15:guide id="16" orient="horz" pos="1803" userDrawn="1">
          <p15:clr>
            <a:srgbClr val="F26B43"/>
          </p15:clr>
        </p15:guide>
        <p15:guide id="17" orient="horz" pos="504" userDrawn="1">
          <p15:clr>
            <a:srgbClr val="F26B43"/>
          </p15:clr>
        </p15:guide>
        <p15:guide id="18" orient="horz" pos="1285" userDrawn="1">
          <p15:clr>
            <a:srgbClr val="F26B43"/>
          </p15:clr>
        </p15:guide>
        <p15:guide id="19" pos="338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hyperlink" Target="https://www.think2perform.com/values/" TargetMode="Externa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5">
            <a:extLst>
              <a:ext uri="{FF2B5EF4-FFF2-40B4-BE49-F238E27FC236}">
                <a16:creationId xmlns:a16="http://schemas.microsoft.com/office/drawing/2014/main" id="{108DBFDD-8DAC-F549-A457-85F4EC683EB4}"/>
              </a:ext>
            </a:extLst>
          </p:cNvPr>
          <p:cNvSpPr txBox="1">
            <a:spLocks/>
          </p:cNvSpPr>
          <p:nvPr/>
        </p:nvSpPr>
        <p:spPr>
          <a:xfrm>
            <a:off x="1569720" y="476704"/>
            <a:ext cx="9098280" cy="1495246"/>
          </a:xfrm>
          <a:prstGeom prst="rect">
            <a:avLst/>
          </a:prstGeom>
        </p:spPr>
        <p:txBody>
          <a:bodyPr vert="horz" lIns="0" tIns="0" rIns="0" bIns="0" rtlCol="0" anchor="t">
            <a:noAutofit/>
          </a:bodyPr>
          <a:lstStyle>
            <a:lvl1pPr algn="ctr" defTabSz="457189" rtl="0" eaLnBrk="1" latinLnBrk="0" hangingPunct="1">
              <a:lnSpc>
                <a:spcPct val="80000"/>
              </a:lnSpc>
              <a:spcBef>
                <a:spcPct val="0"/>
              </a:spcBef>
              <a:buNone/>
              <a:defRPr sz="13000" b="1" i="1" kern="1200" cap="none" spc="100" baseline="0">
                <a:solidFill>
                  <a:schemeClr val="bg1"/>
                </a:solidFill>
                <a:latin typeface="Times New Roman" charset="0"/>
                <a:ea typeface="Times New Roman" charset="0"/>
                <a:cs typeface="Times New Roman" charset="0"/>
              </a:defRPr>
            </a:lvl1pPr>
          </a:lstStyle>
          <a:p>
            <a:r>
              <a:rPr lang="en-US" sz="6000" dirty="0">
                <a:solidFill>
                  <a:srgbClr val="C00000"/>
                </a:solidFill>
              </a:rPr>
              <a:t>Accelerate </a:t>
            </a:r>
          </a:p>
          <a:p>
            <a:r>
              <a:rPr lang="en-US" sz="6000" dirty="0">
                <a:solidFill>
                  <a:srgbClr val="C00000"/>
                </a:solidFill>
              </a:rPr>
              <a:t>Women’s Entepreneurship</a:t>
            </a:r>
          </a:p>
        </p:txBody>
      </p:sp>
      <p:pic>
        <p:nvPicPr>
          <p:cNvPr id="1026" name="Picture 2">
            <a:extLst>
              <a:ext uri="{FF2B5EF4-FFF2-40B4-BE49-F238E27FC236}">
                <a16:creationId xmlns:a16="http://schemas.microsoft.com/office/drawing/2014/main" id="{B91EC397-87D0-C526-EC9A-602AE8AA2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8238"/>
            <a:ext cx="12172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0" y="759289"/>
            <a:ext cx="12172950" cy="1021541"/>
          </a:xfrm>
        </p:spPr>
        <p:txBody>
          <a:bodyPr/>
          <a:lstStyle/>
          <a:p>
            <a:r>
              <a:rPr lang="en-US" sz="7200" dirty="0">
                <a:solidFill>
                  <a:srgbClr val="C00000"/>
                </a:solidFill>
              </a:rPr>
              <a:t>Accelerate Northside</a:t>
            </a:r>
          </a:p>
        </p:txBody>
      </p:sp>
      <p:pic>
        <p:nvPicPr>
          <p:cNvPr id="10" name="Picture 9">
            <a:extLst>
              <a:ext uri="{FF2B5EF4-FFF2-40B4-BE49-F238E27FC236}">
                <a16:creationId xmlns:a16="http://schemas.microsoft.com/office/drawing/2014/main" id="{ED27C708-27B1-D945-9286-C4A879FF7C50}"/>
              </a:ext>
            </a:extLst>
          </p:cNvPr>
          <p:cNvPicPr>
            <a:picLocks noChangeAspect="1"/>
          </p:cNvPicPr>
          <p:nvPr/>
        </p:nvPicPr>
        <p:blipFill>
          <a:blip r:embed="rId3"/>
          <a:stretch>
            <a:fillRect/>
          </a:stretch>
        </p:blipFill>
        <p:spPr>
          <a:xfrm>
            <a:off x="2533726" y="4528881"/>
            <a:ext cx="7124547" cy="1913144"/>
          </a:xfrm>
          <a:prstGeom prst="rect">
            <a:avLst/>
          </a:prstGeom>
        </p:spPr>
      </p:pic>
    </p:spTree>
    <p:extLst>
      <p:ext uri="{BB962C8B-B14F-4D97-AF65-F5344CB8AC3E}">
        <p14:creationId xmlns:p14="http://schemas.microsoft.com/office/powerpoint/2010/main" val="554196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We have been building our business for 3-4 years.</a:t>
            </a:r>
          </a:p>
          <a:p>
            <a:r>
              <a:rPr lang="en-US" sz="2600" dirty="0">
                <a:solidFill>
                  <a:srgbClr val="C00000"/>
                </a:solidFill>
              </a:rPr>
              <a:t>Revenue has been growing. We are not yet profitable, but we have a plan to become profitable within 2-3 years.</a:t>
            </a:r>
          </a:p>
          <a:p>
            <a:r>
              <a:rPr lang="en-US" sz="2600" dirty="0">
                <a:solidFill>
                  <a:srgbClr val="C00000"/>
                </a:solidFill>
              </a:rPr>
              <a:t>In order to become profitable, we think we need to grow and scale… …and we need $100,000 to grow and scale.</a:t>
            </a:r>
            <a:br>
              <a:rPr lang="en-US" sz="2600" dirty="0">
                <a:solidFill>
                  <a:srgbClr val="C00000"/>
                </a:solidFill>
              </a:rPr>
            </a:br>
            <a:endParaRPr lang="en-US" sz="2600" dirty="0">
              <a:solidFill>
                <a:srgbClr val="C00000"/>
              </a:solidFill>
            </a:endParaRPr>
          </a:p>
          <a:p>
            <a:r>
              <a:rPr lang="en-US" sz="2600" b="1" dirty="0">
                <a:solidFill>
                  <a:schemeClr val="accent2">
                    <a:lumMod val="75000"/>
                  </a:schemeClr>
                </a:solidFill>
              </a:rPr>
              <a:t>An investor has offered us $100,000 in exchange for 25% ownership of the business.</a:t>
            </a:r>
          </a:p>
          <a:p>
            <a:pPr lvl="1">
              <a:buFont typeface="Wingdings" panose="05000000000000000000" pitchFamily="2" charset="2"/>
              <a:buChar char="Ø"/>
            </a:pPr>
            <a:r>
              <a:rPr lang="en-US" sz="2400" b="1" dirty="0">
                <a:solidFill>
                  <a:schemeClr val="accent2">
                    <a:lumMod val="75000"/>
                  </a:schemeClr>
                </a:solidFill>
              </a:rPr>
              <a:t> 	What does that mean? And should we do it?</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#1</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576156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Identify your financial goals:</a:t>
            </a:r>
            <a:br>
              <a:rPr lang="en-US" sz="2600" dirty="0">
                <a:solidFill>
                  <a:srgbClr val="C00000"/>
                </a:solidFill>
              </a:rPr>
            </a:br>
            <a:endParaRPr lang="en-US" sz="2600" dirty="0">
              <a:solidFill>
                <a:srgbClr val="C00000"/>
              </a:solidFill>
            </a:endParaRPr>
          </a:p>
          <a:p>
            <a:pPr lvl="1"/>
            <a:r>
              <a:rPr lang="en-US" sz="2000" dirty="0">
                <a:solidFill>
                  <a:srgbClr val="C00000"/>
                </a:solidFill>
              </a:rPr>
              <a:t>What financial goals do you want to achieve in the next 3 months?</a:t>
            </a:r>
          </a:p>
          <a:p>
            <a:pPr lvl="2"/>
            <a:r>
              <a:rPr lang="en-US" dirty="0"/>
              <a:t>These could involve building your team, getting business bank accounts, or achieving revenue milestones. Anything related to your business.</a:t>
            </a:r>
          </a:p>
          <a:p>
            <a:pPr lvl="2"/>
            <a:r>
              <a:rPr lang="en-US" dirty="0"/>
              <a:t>These could also involve personal finance issues – because those will impact your business, too.</a:t>
            </a:r>
            <a:br>
              <a:rPr lang="en-US" dirty="0"/>
            </a:br>
            <a:endParaRPr lang="en-US" dirty="0"/>
          </a:p>
          <a:p>
            <a:pPr lvl="1"/>
            <a:r>
              <a:rPr lang="en-US" sz="2000" dirty="0">
                <a:solidFill>
                  <a:srgbClr val="C00000"/>
                </a:solidFill>
              </a:rPr>
              <a:t>What financial goals do you want to achieve in the next 12 months?</a:t>
            </a:r>
            <a:br>
              <a:rPr lang="en-US" sz="2000" dirty="0">
                <a:solidFill>
                  <a:srgbClr val="C00000"/>
                </a:solidFill>
              </a:rPr>
            </a:br>
            <a:endParaRPr lang="en-US" sz="2000" dirty="0">
              <a:solidFill>
                <a:srgbClr val="C00000"/>
              </a:solidFill>
            </a:endParaRPr>
          </a:p>
          <a:p>
            <a:pPr lvl="1"/>
            <a:r>
              <a:rPr lang="en-US" sz="2000" dirty="0">
                <a:solidFill>
                  <a:srgbClr val="C00000"/>
                </a:solidFill>
              </a:rPr>
              <a:t>What financial goals do you want to achieve in the next 3 years?</a:t>
            </a:r>
          </a:p>
        </p:txBody>
      </p:sp>
      <p:sp>
        <p:nvSpPr>
          <p:cNvPr id="5" name="Title 6">
            <a:extLst>
              <a:ext uri="{FF2B5EF4-FFF2-40B4-BE49-F238E27FC236}">
                <a16:creationId xmlns:a16="http://schemas.microsoft.com/office/drawing/2014/main" id="{B788FCD5-E37B-8845-8BE6-3F5918FBC710}"/>
              </a:ext>
            </a:extLst>
          </p:cNvPr>
          <p:cNvSpPr txBox="1">
            <a:spLocks/>
          </p:cNvSpPr>
          <p:nvPr/>
        </p:nvSpPr>
        <p:spPr>
          <a:xfrm>
            <a:off x="1143000" y="356616"/>
            <a:ext cx="8741664" cy="867209"/>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sz="4800" dirty="0">
                <a:solidFill>
                  <a:srgbClr val="C00000"/>
                </a:solidFill>
                <a:latin typeface="Calibri" panose="020F0502020204030204" pitchFamily="34" charset="0"/>
                <a:cs typeface="Calibri" panose="020F0502020204030204" pitchFamily="34" charset="0"/>
              </a:rPr>
              <a:t>ACTUAL HOMEWORK</a:t>
            </a:r>
          </a:p>
          <a:p>
            <a:pPr algn="ctr"/>
            <a:r>
              <a:rPr lang="en-US" sz="2000" b="0" dirty="0">
                <a:solidFill>
                  <a:srgbClr val="C00000"/>
                </a:solidFill>
                <a:latin typeface="Calibri" panose="020F0502020204030204" pitchFamily="34" charset="0"/>
                <a:cs typeface="Calibri" panose="020F0502020204030204" pitchFamily="34" charset="0"/>
              </a:rPr>
              <a:t>(FOR YOU TO DO, FOR JONATHAN, FOR NEXT WEEK)</a:t>
            </a:r>
          </a:p>
        </p:txBody>
      </p:sp>
      <p:sp>
        <p:nvSpPr>
          <p:cNvPr id="2" name="Title 6">
            <a:extLst>
              <a:ext uri="{FF2B5EF4-FFF2-40B4-BE49-F238E27FC236}">
                <a16:creationId xmlns:a16="http://schemas.microsoft.com/office/drawing/2014/main" id="{4A7EB144-0862-F3B9-BE1C-51A495A4065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6556853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solidFill>
                  <a:schemeClr val="accent6">
                    <a:lumMod val="25000"/>
                  </a:schemeClr>
                </a:solidFill>
              </a:rPr>
              <a:t>At least once a week….</a:t>
            </a:r>
            <a:endParaRPr lang="en-US" sz="2600" dirty="0">
              <a:solidFill>
                <a:schemeClr val="accent6">
                  <a:lumMod val="25000"/>
                </a:schemeClr>
              </a:solidFill>
            </a:endParaRPr>
          </a:p>
          <a:p>
            <a:pPr lvl="1"/>
            <a:r>
              <a:rPr lang="en-US" sz="2400" dirty="0">
                <a:solidFill>
                  <a:srgbClr val="CC3333"/>
                </a:solidFill>
              </a:rPr>
              <a:t>Write down – on paper, on your phone, in Excel, in Quicken – all of your cash </a:t>
            </a:r>
            <a:r>
              <a:rPr lang="en-US" sz="2400" b="1" dirty="0">
                <a:solidFill>
                  <a:srgbClr val="002060"/>
                </a:solidFill>
              </a:rPr>
              <a:t>INFLOWS</a:t>
            </a:r>
            <a:r>
              <a:rPr lang="en-US" sz="2400" dirty="0">
                <a:solidFill>
                  <a:srgbClr val="CC3333"/>
                </a:solidFill>
              </a:rPr>
              <a:t> from the previous week and all of your expected cash </a:t>
            </a:r>
            <a:r>
              <a:rPr lang="en-US" sz="2400" b="1" dirty="0">
                <a:solidFill>
                  <a:srgbClr val="002060"/>
                </a:solidFill>
              </a:rPr>
              <a:t>INFLOWS</a:t>
            </a:r>
            <a:r>
              <a:rPr lang="en-US" sz="2400" dirty="0">
                <a:solidFill>
                  <a:srgbClr val="CC3333"/>
                </a:solidFill>
              </a:rPr>
              <a:t> for the upcoming week.</a:t>
            </a:r>
            <a:br>
              <a:rPr lang="en-US" sz="2400" dirty="0">
                <a:solidFill>
                  <a:srgbClr val="CC3333"/>
                </a:solidFill>
              </a:rPr>
            </a:br>
            <a:endParaRPr lang="en-US" sz="2400" dirty="0">
              <a:solidFill>
                <a:srgbClr val="CC3333"/>
              </a:solidFill>
            </a:endParaRPr>
          </a:p>
          <a:p>
            <a:pPr lvl="1"/>
            <a:r>
              <a:rPr lang="en-US" sz="2400" dirty="0">
                <a:solidFill>
                  <a:srgbClr val="CC3333"/>
                </a:solidFill>
              </a:rPr>
              <a:t>Write down – on paper, on your phone, in Excel, in Quicken – all of your cash </a:t>
            </a:r>
            <a:r>
              <a:rPr lang="en-US" sz="2400" b="1" dirty="0">
                <a:solidFill>
                  <a:schemeClr val="accent2">
                    <a:lumMod val="50000"/>
                  </a:schemeClr>
                </a:solidFill>
              </a:rPr>
              <a:t>OUTFLOWS</a:t>
            </a:r>
            <a:r>
              <a:rPr lang="en-US" sz="2400" dirty="0">
                <a:solidFill>
                  <a:srgbClr val="CC3333"/>
                </a:solidFill>
              </a:rPr>
              <a:t> from the previous week and all of your expected cash </a:t>
            </a:r>
            <a:r>
              <a:rPr lang="en-US" sz="2400" b="1" dirty="0">
                <a:solidFill>
                  <a:schemeClr val="accent2">
                    <a:lumMod val="50000"/>
                  </a:schemeClr>
                </a:solidFill>
              </a:rPr>
              <a:t>OUTFLOWS</a:t>
            </a:r>
            <a:r>
              <a:rPr lang="en-US" sz="2400" dirty="0">
                <a:solidFill>
                  <a:srgbClr val="CC3333"/>
                </a:solidFill>
              </a:rPr>
              <a:t> for the upcoming week.</a:t>
            </a:r>
          </a:p>
        </p:txBody>
      </p:sp>
      <p:sp>
        <p:nvSpPr>
          <p:cNvPr id="7" name="Title 6">
            <a:extLst>
              <a:ext uri="{FF2B5EF4-FFF2-40B4-BE49-F238E27FC236}">
                <a16:creationId xmlns:a16="http://schemas.microsoft.com/office/drawing/2014/main" id="{EFAA6653-20DD-A464-0D1E-751E0085E43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MORE HOMEWORK</a:t>
            </a:r>
            <a:r>
              <a:rPr lang="en-US" sz="2000" dirty="0">
                <a:solidFill>
                  <a:srgbClr val="C00000"/>
                </a:solidFill>
                <a:latin typeface="Calibri" panose="020F0502020204030204" pitchFamily="34" charset="0"/>
                <a:cs typeface="Calibri" panose="020F0502020204030204" pitchFamily="34" charset="0"/>
              </a:rPr>
              <a:t> (not for Jonathan, just for you)</a:t>
            </a:r>
            <a:endParaRPr lang="en-US" sz="20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DF14327-8C1B-CF58-3722-8A2C2C310E7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8249840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solidFill>
                  <a:schemeClr val="accent6">
                    <a:lumMod val="25000"/>
                  </a:schemeClr>
                </a:solidFill>
              </a:rPr>
              <a:t>At least once a week….</a:t>
            </a:r>
            <a:endParaRPr lang="en-US" sz="2600" dirty="0">
              <a:solidFill>
                <a:schemeClr val="accent6">
                  <a:lumMod val="25000"/>
                </a:schemeClr>
              </a:solidFill>
            </a:endParaRPr>
          </a:p>
          <a:p>
            <a:pPr lvl="1"/>
            <a:r>
              <a:rPr lang="en-US" sz="1400" dirty="0">
                <a:solidFill>
                  <a:srgbClr val="CC3333"/>
                </a:solidFill>
              </a:rPr>
              <a:t>Write down – on paper, on your phone, in Excel, in Quickbooks – all of your cash </a:t>
            </a:r>
            <a:r>
              <a:rPr lang="en-US" sz="1400" b="1" dirty="0">
                <a:solidFill>
                  <a:srgbClr val="002060"/>
                </a:solidFill>
              </a:rPr>
              <a:t>INFLOWS</a:t>
            </a:r>
            <a:r>
              <a:rPr lang="en-US" sz="1400" dirty="0">
                <a:solidFill>
                  <a:srgbClr val="CC3333"/>
                </a:solidFill>
              </a:rPr>
              <a:t> from the previous week and all of your expected cash </a:t>
            </a:r>
            <a:r>
              <a:rPr lang="en-US" sz="1400" b="1" dirty="0">
                <a:solidFill>
                  <a:srgbClr val="002060"/>
                </a:solidFill>
              </a:rPr>
              <a:t>INFLOWS</a:t>
            </a:r>
            <a:r>
              <a:rPr lang="en-US" sz="1400" dirty="0">
                <a:solidFill>
                  <a:srgbClr val="CC3333"/>
                </a:solidFill>
              </a:rPr>
              <a:t> for the upcoming week.</a:t>
            </a:r>
          </a:p>
          <a:p>
            <a:pPr lvl="1"/>
            <a:r>
              <a:rPr lang="en-US" sz="1400" dirty="0">
                <a:solidFill>
                  <a:srgbClr val="CC3333"/>
                </a:solidFill>
              </a:rPr>
              <a:t>Write down – on paper, on your phone, in Excel, in Quickbooks – all of your cash </a:t>
            </a:r>
            <a:r>
              <a:rPr lang="en-US" sz="1400" b="1" dirty="0">
                <a:solidFill>
                  <a:schemeClr val="accent2">
                    <a:lumMod val="50000"/>
                  </a:schemeClr>
                </a:solidFill>
              </a:rPr>
              <a:t>OUTFLOWS</a:t>
            </a:r>
            <a:r>
              <a:rPr lang="en-US" sz="1400" dirty="0">
                <a:solidFill>
                  <a:srgbClr val="CC3333"/>
                </a:solidFill>
              </a:rPr>
              <a:t> from the previous week and all of your expected cash </a:t>
            </a:r>
            <a:r>
              <a:rPr lang="en-US" sz="1400" b="1" dirty="0">
                <a:solidFill>
                  <a:schemeClr val="accent2">
                    <a:lumMod val="50000"/>
                  </a:schemeClr>
                </a:solidFill>
              </a:rPr>
              <a:t>OUTFLOWS</a:t>
            </a:r>
            <a:r>
              <a:rPr lang="en-US" sz="1400" dirty="0">
                <a:solidFill>
                  <a:srgbClr val="CC3333"/>
                </a:solidFill>
              </a:rPr>
              <a:t> for the upcoming week.</a:t>
            </a:r>
          </a:p>
          <a:p>
            <a:endParaRPr lang="en-US" sz="2400" dirty="0">
              <a:solidFill>
                <a:schemeClr val="accent6">
                  <a:lumMod val="25000"/>
                </a:schemeClr>
              </a:solidFill>
            </a:endParaRPr>
          </a:p>
          <a:p>
            <a:r>
              <a:rPr lang="en-US" sz="2400" dirty="0">
                <a:solidFill>
                  <a:schemeClr val="accent6">
                    <a:lumMod val="25000"/>
                  </a:schemeClr>
                </a:solidFill>
              </a:rPr>
              <a:t>Personal finance suggestion: </a:t>
            </a:r>
            <a:br>
              <a:rPr lang="en-US" sz="2400" dirty="0">
                <a:solidFill>
                  <a:schemeClr val="accent6">
                    <a:lumMod val="25000"/>
                  </a:schemeClr>
                </a:solidFill>
              </a:rPr>
            </a:br>
            <a:r>
              <a:rPr lang="en-US" sz="2400" dirty="0">
                <a:solidFill>
                  <a:schemeClr val="accent6">
                    <a:lumMod val="25000"/>
                  </a:schemeClr>
                </a:solidFill>
              </a:rPr>
              <a:t>Do this same exercise for your family and personal finances, too. Looking in the mirror like this can really help you appreciate what your cash flows are &amp; what decisions you are making.</a:t>
            </a:r>
          </a:p>
          <a:p>
            <a:pPr lvl="1"/>
            <a:endParaRPr lang="en-US" sz="2400" dirty="0">
              <a:solidFill>
                <a:srgbClr val="CC3333"/>
              </a:solidFill>
            </a:endParaRPr>
          </a:p>
        </p:txBody>
      </p:sp>
      <p:sp>
        <p:nvSpPr>
          <p:cNvPr id="12" name="Title 6">
            <a:extLst>
              <a:ext uri="{FF2B5EF4-FFF2-40B4-BE49-F238E27FC236}">
                <a16:creationId xmlns:a16="http://schemas.microsoft.com/office/drawing/2014/main" id="{40F2188F-3FBD-E6CC-F5AD-473B523FCB9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MORE HOMEWORK</a:t>
            </a:r>
            <a:r>
              <a:rPr lang="en-US" sz="2000" dirty="0">
                <a:solidFill>
                  <a:srgbClr val="C00000"/>
                </a:solidFill>
                <a:latin typeface="Calibri" panose="020F0502020204030204" pitchFamily="34" charset="0"/>
                <a:cs typeface="Calibri" panose="020F0502020204030204" pitchFamily="34" charset="0"/>
              </a:rPr>
              <a:t> (not for Jonathan, just for you)</a:t>
            </a:r>
            <a:endParaRPr lang="en-US" sz="20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1861427B-40F8-1982-E8FD-CCD3881A980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0512017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chemeClr val="accent2">
                    <a:lumMod val="75000"/>
                  </a:schemeClr>
                </a:solidFill>
              </a:rPr>
              <a:t>Once a month or once a year, take an hour to write down your values. </a:t>
            </a:r>
          </a:p>
          <a:p>
            <a:r>
              <a:rPr lang="en-US" sz="2600" dirty="0">
                <a:solidFill>
                  <a:schemeClr val="accent2">
                    <a:lumMod val="75000"/>
                  </a:schemeClr>
                </a:solidFill>
              </a:rPr>
              <a:t>Write down the 10-15 priorities in your life that guide who you are and what you want.</a:t>
            </a:r>
          </a:p>
          <a:p>
            <a:pPr lvl="1"/>
            <a:r>
              <a:rPr lang="en-US" sz="2400" dirty="0">
                <a:solidFill>
                  <a:schemeClr val="accent2">
                    <a:lumMod val="75000"/>
                  </a:schemeClr>
                </a:solidFill>
              </a:rPr>
              <a:t>For personal finance, being intentional about what your values are will help you make sure your financial decisions are consistent with your personal values.</a:t>
            </a:r>
          </a:p>
          <a:p>
            <a:pPr lvl="1"/>
            <a:r>
              <a:rPr lang="en-US" sz="2400" dirty="0">
                <a:solidFill>
                  <a:schemeClr val="accent2">
                    <a:lumMod val="75000"/>
                  </a:schemeClr>
                </a:solidFill>
              </a:rPr>
              <a:t>For your business, being intentional about what your business values are will help you make sure your business decisions are aligned with your mission &amp; goals.</a:t>
            </a:r>
          </a:p>
          <a:p>
            <a:pPr lvl="1"/>
            <a:endParaRPr lang="en-US" sz="2400" dirty="0">
              <a:solidFill>
                <a:schemeClr val="accent2">
                  <a:lumMod val="75000"/>
                </a:schemeClr>
              </a:solidFill>
            </a:endParaRPr>
          </a:p>
          <a:p>
            <a:pPr lvl="1"/>
            <a:r>
              <a:rPr lang="en-US" dirty="0">
                <a:solidFill>
                  <a:schemeClr val="accent2">
                    <a:lumMod val="75000"/>
                  </a:schemeClr>
                </a:solidFill>
              </a:rPr>
              <a:t>Check out </a:t>
            </a:r>
            <a:r>
              <a:rPr lang="en-US" dirty="0">
                <a:solidFill>
                  <a:schemeClr val="accent2">
                    <a:lumMod val="75000"/>
                  </a:schemeClr>
                </a:solidFill>
                <a:hlinkClick r:id="rId2"/>
              </a:rPr>
              <a:t>https://www.think2perform.com/values/</a:t>
            </a:r>
            <a:r>
              <a:rPr lang="en-US" dirty="0">
                <a:solidFill>
                  <a:schemeClr val="accent2">
                    <a:lumMod val="75000"/>
                  </a:schemeClr>
                </a:solidFill>
              </a:rPr>
              <a:t> for practice and perspective</a:t>
            </a:r>
          </a:p>
        </p:txBody>
      </p:sp>
      <p:sp>
        <p:nvSpPr>
          <p:cNvPr id="11" name="Title 6">
            <a:extLst>
              <a:ext uri="{FF2B5EF4-FFF2-40B4-BE49-F238E27FC236}">
                <a16:creationId xmlns:a16="http://schemas.microsoft.com/office/drawing/2014/main" id="{B0C82BC1-0EFB-CABD-57D7-826987679A0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MORE HOMEWORK!!!</a:t>
            </a:r>
            <a:r>
              <a:rPr lang="en-US" sz="2000" dirty="0">
                <a:solidFill>
                  <a:srgbClr val="C00000"/>
                </a:solidFill>
                <a:latin typeface="Calibri" panose="020F0502020204030204" pitchFamily="34" charset="0"/>
                <a:cs typeface="Calibri" panose="020F0502020204030204" pitchFamily="34" charset="0"/>
              </a:rPr>
              <a:t> </a:t>
            </a:r>
            <a:r>
              <a:rPr lang="en-US" sz="1500" dirty="0">
                <a:solidFill>
                  <a:srgbClr val="C00000"/>
                </a:solidFill>
                <a:latin typeface="Calibri" panose="020F0502020204030204" pitchFamily="34" charset="0"/>
                <a:cs typeface="Calibri" panose="020F0502020204030204" pitchFamily="34" charset="0"/>
              </a:rPr>
              <a:t>(again, just for you, not Jonathan)</a:t>
            </a:r>
            <a:endParaRPr lang="en-US" sz="15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2FA39E9E-C07D-87CA-B26C-7CDE46B4259B}"/>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60106519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3100726" y="960122"/>
            <a:ext cx="7110076" cy="2740804"/>
          </a:xfrm>
        </p:spPr>
        <p:txBody>
          <a:bodyPr>
            <a:noAutofit/>
          </a:bodyPr>
          <a:lstStyle/>
          <a:p>
            <a:r>
              <a:rPr lang="en-US" sz="3600" dirty="0">
                <a:solidFill>
                  <a:srgbClr val="4C515A"/>
                </a:solidFill>
                <a:latin typeface="Times"/>
                <a:cs typeface="Times"/>
              </a:rPr>
              <a:t>If you can’t fly, then run.</a:t>
            </a:r>
          </a:p>
          <a:p>
            <a:r>
              <a:rPr lang="en-US" sz="3600" dirty="0">
                <a:solidFill>
                  <a:srgbClr val="4C515A"/>
                </a:solidFill>
                <a:latin typeface="Times"/>
                <a:cs typeface="Times"/>
              </a:rPr>
              <a:t>If you can’t run, then walk.</a:t>
            </a:r>
          </a:p>
          <a:p>
            <a:r>
              <a:rPr lang="en-US" sz="3600" dirty="0">
                <a:solidFill>
                  <a:srgbClr val="4C515A"/>
                </a:solidFill>
                <a:latin typeface="Times"/>
                <a:cs typeface="Times"/>
              </a:rPr>
              <a:t>If you can’t walk, then crawl.</a:t>
            </a:r>
          </a:p>
          <a:p>
            <a:r>
              <a:rPr lang="en-US" sz="3600" dirty="0">
                <a:solidFill>
                  <a:srgbClr val="4C515A"/>
                </a:solidFill>
                <a:latin typeface="Times"/>
                <a:cs typeface="Times"/>
              </a:rPr>
              <a:t>But whatever you do, </a:t>
            </a:r>
          </a:p>
          <a:p>
            <a:r>
              <a:rPr lang="en-US" sz="3600" dirty="0">
                <a:solidFill>
                  <a:srgbClr val="4C515A"/>
                </a:solidFill>
                <a:latin typeface="Times"/>
                <a:cs typeface="Times"/>
              </a:rPr>
              <a:t>You have to keep moving forward.</a:t>
            </a:r>
          </a:p>
        </p:txBody>
      </p:sp>
      <p:sp>
        <p:nvSpPr>
          <p:cNvPr id="6" name="Text Placeholder 5"/>
          <p:cNvSpPr>
            <a:spLocks noGrp="1"/>
          </p:cNvSpPr>
          <p:nvPr>
            <p:ph type="body" sz="quarter" idx="20"/>
          </p:nvPr>
        </p:nvSpPr>
        <p:spPr>
          <a:xfrm>
            <a:off x="3100727" y="4520567"/>
            <a:ext cx="6748127" cy="988695"/>
          </a:xfrm>
        </p:spPr>
        <p:txBody>
          <a:bodyPr/>
          <a:lstStyle/>
          <a:p>
            <a:r>
              <a:rPr lang="en-US" sz="3000" dirty="0"/>
              <a:t>Reverend Dr. Martin Luther King, Jr.</a:t>
            </a:r>
          </a:p>
          <a:p>
            <a:r>
              <a:rPr lang="en-US" sz="3000" dirty="0"/>
              <a:t>1964 Nobel Prize laureate</a:t>
            </a:r>
          </a:p>
        </p:txBody>
      </p:sp>
    </p:spTree>
    <p:extLst>
      <p:ext uri="{BB962C8B-B14F-4D97-AF65-F5344CB8AC3E}">
        <p14:creationId xmlns:p14="http://schemas.microsoft.com/office/powerpoint/2010/main" val="41263024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18669"/>
            <a:ext cx="9144000" cy="1021541"/>
          </a:xfrm>
        </p:spPr>
        <p:txBody>
          <a:bodyPr/>
          <a:lstStyle/>
          <a:p>
            <a:r>
              <a:rPr lang="en-US" sz="5400" dirty="0"/>
              <a:t>brian.bolton@louisiana.edu</a:t>
            </a:r>
            <a:br>
              <a:rPr lang="en-US" sz="5400" dirty="0"/>
            </a:br>
            <a:br>
              <a:rPr lang="en-US" sz="5400" dirty="0"/>
            </a:br>
            <a:r>
              <a:rPr lang="en-US" sz="3200" dirty="0"/>
              <a:t>http://business.louisiana.edu/financeispersonal</a:t>
            </a:r>
          </a:p>
        </p:txBody>
      </p:sp>
    </p:spTree>
    <p:extLst>
      <p:ext uri="{BB962C8B-B14F-4D97-AF65-F5344CB8AC3E}">
        <p14:creationId xmlns:p14="http://schemas.microsoft.com/office/powerpoint/2010/main" val="3061450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b="1" dirty="0">
                <a:solidFill>
                  <a:schemeClr val="accent2">
                    <a:lumMod val="75000"/>
                  </a:schemeClr>
                </a:solidFill>
              </a:rPr>
              <a:t>An investor has offered us $100,000 in exchange for 25% ownership of the business.</a:t>
            </a:r>
          </a:p>
          <a:p>
            <a:pPr lvl="1">
              <a:buFont typeface="Wingdings" panose="05000000000000000000" pitchFamily="2" charset="2"/>
              <a:buChar char="Ø"/>
            </a:pPr>
            <a:r>
              <a:rPr lang="en-US" sz="2400" b="1" dirty="0">
                <a:solidFill>
                  <a:schemeClr val="accent2">
                    <a:lumMod val="75000"/>
                  </a:schemeClr>
                </a:solidFill>
              </a:rPr>
              <a:t> What does that mean? </a:t>
            </a:r>
          </a:p>
          <a:p>
            <a:pPr lvl="1">
              <a:buFont typeface="Wingdings" panose="05000000000000000000" pitchFamily="2" charset="2"/>
              <a:buChar char="Ø"/>
            </a:pPr>
            <a:endParaRPr lang="en-US" sz="2400" b="1" dirty="0">
              <a:solidFill>
                <a:schemeClr val="accent2">
                  <a:lumMod val="75000"/>
                </a:schemeClr>
              </a:solidFill>
            </a:endParaRPr>
          </a:p>
          <a:p>
            <a:pPr lvl="1">
              <a:buFont typeface="Wingdings" panose="05000000000000000000" pitchFamily="2" charset="2"/>
              <a:buChar char="Ø"/>
            </a:pPr>
            <a:r>
              <a:rPr lang="en-US" sz="2400" b="1" dirty="0">
                <a:solidFill>
                  <a:srgbClr val="1702B0"/>
                </a:solidFill>
              </a:rPr>
              <a:t>It means the investor will give you $100,00 cash today.</a:t>
            </a:r>
          </a:p>
          <a:p>
            <a:pPr lvl="1">
              <a:buFont typeface="Wingdings" panose="05000000000000000000" pitchFamily="2" charset="2"/>
              <a:buChar char="Ø"/>
            </a:pPr>
            <a:r>
              <a:rPr lang="en-US" sz="2400" b="1" dirty="0">
                <a:solidFill>
                  <a:srgbClr val="1702B0"/>
                </a:solidFill>
              </a:rPr>
              <a:t>You give the investor ownership of 25% of the cash flows.</a:t>
            </a:r>
          </a:p>
          <a:p>
            <a:pPr lvl="1">
              <a:buFont typeface="Wingdings" panose="05000000000000000000" pitchFamily="2" charset="2"/>
              <a:buChar char="Ø"/>
            </a:pPr>
            <a:r>
              <a:rPr lang="en-US" sz="2400" b="1" dirty="0">
                <a:solidFill>
                  <a:srgbClr val="1702B0"/>
                </a:solidFill>
              </a:rPr>
              <a:t>You give the investor 25% of the voting rights and control.</a:t>
            </a:r>
          </a:p>
          <a:p>
            <a:pPr lvl="1">
              <a:buFont typeface="Wingdings" panose="05000000000000000000" pitchFamily="2" charset="2"/>
              <a:buChar char="Ø"/>
            </a:pPr>
            <a:r>
              <a:rPr lang="en-US" sz="2400" b="1" dirty="0">
                <a:solidFill>
                  <a:srgbClr val="1702B0"/>
                </a:solidFill>
              </a:rPr>
              <a:t>You give the investor 25% of any proceeds if you sell the company.</a:t>
            </a:r>
          </a:p>
          <a:p>
            <a:pPr lvl="1">
              <a:buFont typeface="Wingdings" panose="05000000000000000000" pitchFamily="2" charset="2"/>
              <a:buChar char="Ø"/>
            </a:pPr>
            <a:endParaRPr lang="en-US" sz="2400" b="1" dirty="0">
              <a:solidFill>
                <a:srgbClr val="1702B0"/>
              </a:solidFill>
            </a:endParaRPr>
          </a:p>
          <a:p>
            <a:pPr lvl="1">
              <a:buFont typeface="Wingdings" panose="05000000000000000000" pitchFamily="2" charset="2"/>
              <a:buChar char="Ø"/>
            </a:pPr>
            <a:r>
              <a:rPr lang="en-US" sz="2400" b="1" dirty="0">
                <a:solidFill>
                  <a:srgbClr val="C00000"/>
                </a:solidFill>
              </a:rPr>
              <a:t>PROBABLY – Because all of the above is negotiable and flexible.</a:t>
            </a:r>
            <a:br>
              <a:rPr lang="en-US" sz="2400" b="1" dirty="0">
                <a:solidFill>
                  <a:srgbClr val="1702B0"/>
                </a:solidFill>
              </a:rPr>
            </a:br>
            <a:endParaRPr lang="en-US" sz="2400" b="1" dirty="0">
              <a:solidFill>
                <a:srgbClr val="1702B0"/>
              </a:solidFill>
            </a:endParaRP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#1</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28327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8" end="8"/>
                                            </p:txEl>
                                          </p:spTgt>
                                        </p:tgtEl>
                                        <p:attrNameLst>
                                          <p:attrName>style.visibility</p:attrName>
                                        </p:attrNameLst>
                                      </p:cBhvr>
                                      <p:to>
                                        <p:strVal val="visible"/>
                                      </p:to>
                                    </p:set>
                                    <p:animEffect transition="in" filter="randombar(horizontal)">
                                      <p:cBhvr>
                                        <p:cTn id="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2999" y="1325880"/>
            <a:ext cx="10395065" cy="4654296"/>
          </a:xfrm>
        </p:spPr>
        <p:txBody>
          <a:bodyPr/>
          <a:lstStyle/>
          <a:p>
            <a:r>
              <a:rPr lang="en-US" sz="2600" b="1" dirty="0">
                <a:solidFill>
                  <a:schemeClr val="accent2">
                    <a:lumMod val="75000"/>
                  </a:schemeClr>
                </a:solidFill>
              </a:rPr>
              <a:t>An investor has offered us $100,000 in exchange for 25% ownership of the business.</a:t>
            </a:r>
          </a:p>
          <a:p>
            <a:pPr lvl="1">
              <a:buFont typeface="Wingdings" panose="05000000000000000000" pitchFamily="2" charset="2"/>
              <a:buChar char="Ø"/>
            </a:pPr>
            <a:r>
              <a:rPr lang="en-US" sz="2400" b="1" dirty="0">
                <a:solidFill>
                  <a:schemeClr val="accent2">
                    <a:lumMod val="75000"/>
                  </a:schemeClr>
                </a:solidFill>
              </a:rPr>
              <a:t> What does that mean? </a:t>
            </a:r>
          </a:p>
          <a:p>
            <a:pPr lvl="1">
              <a:buFont typeface="Wingdings" panose="05000000000000000000" pitchFamily="2" charset="2"/>
              <a:buChar char="Ø"/>
            </a:pPr>
            <a:endParaRPr lang="en-US" sz="2400" b="1" dirty="0">
              <a:solidFill>
                <a:schemeClr val="accent2">
                  <a:lumMod val="75000"/>
                </a:schemeClr>
              </a:solidFill>
            </a:endParaRPr>
          </a:p>
          <a:p>
            <a:pPr lvl="1">
              <a:buFont typeface="Wingdings" panose="05000000000000000000" pitchFamily="2" charset="2"/>
              <a:buChar char="Ø"/>
            </a:pPr>
            <a:r>
              <a:rPr lang="en-US" sz="2400" dirty="0">
                <a:solidFill>
                  <a:srgbClr val="C00000"/>
                </a:solidFill>
              </a:rPr>
              <a:t>Everything is negotiable and flexible.</a:t>
            </a:r>
          </a:p>
          <a:p>
            <a:pPr lvl="1">
              <a:buFont typeface="Wingdings" panose="05000000000000000000" pitchFamily="2" charset="2"/>
              <a:buChar char="Ø"/>
            </a:pPr>
            <a:r>
              <a:rPr lang="en-US" sz="2400" dirty="0">
                <a:solidFill>
                  <a:srgbClr val="C00000"/>
                </a:solidFill>
              </a:rPr>
              <a:t>They might not give you $100,000 in cash today…</a:t>
            </a:r>
          </a:p>
          <a:p>
            <a:pPr lvl="2">
              <a:buFont typeface="Wingdings" panose="05000000000000000000" pitchFamily="2" charset="2"/>
              <a:buChar char="Ø"/>
            </a:pPr>
            <a:r>
              <a:rPr lang="en-US" sz="2400" dirty="0">
                <a:solidFill>
                  <a:srgbClr val="C00000"/>
                </a:solidFill>
              </a:rPr>
              <a:t>They may give you $30,000 in cash today with an agreement to give you the other $70,000 when you meet certain milestones.</a:t>
            </a:r>
          </a:p>
          <a:p>
            <a:pPr lvl="2">
              <a:buFont typeface="Wingdings" panose="05000000000000000000" pitchFamily="2" charset="2"/>
              <a:buChar char="Ø"/>
            </a:pPr>
            <a:r>
              <a:rPr lang="en-US" sz="2400" dirty="0">
                <a:solidFill>
                  <a:srgbClr val="C00000"/>
                </a:solidFill>
              </a:rPr>
              <a:t>They may give you $50,000 in cash today with the promise to give you $50,000 worth of in-kind material or supply investments over time.</a:t>
            </a:r>
          </a:p>
          <a:p>
            <a:pPr lvl="2">
              <a:buFont typeface="Wingdings" panose="05000000000000000000" pitchFamily="2" charset="2"/>
              <a:buChar char="Ø"/>
            </a:pPr>
            <a:r>
              <a:rPr lang="en-US" sz="2400" dirty="0">
                <a:solidFill>
                  <a:srgbClr val="C00000"/>
                </a:solidFill>
              </a:rPr>
              <a:t>They may give you $150,000 today with preferred rights to your first $50,000 in profits (to become a net $100,000 investment).</a:t>
            </a:r>
            <a:endParaRPr lang="en-US" sz="2200" b="1" dirty="0">
              <a:solidFill>
                <a:srgbClr val="1702B0"/>
              </a:solidFill>
            </a:endParaRP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#1</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39993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b="1" dirty="0">
                <a:solidFill>
                  <a:schemeClr val="accent2">
                    <a:lumMod val="75000"/>
                  </a:schemeClr>
                </a:solidFill>
              </a:rPr>
              <a:t>An investor has offered us $100,000 in exchange for 25% ownership of the business.</a:t>
            </a:r>
          </a:p>
          <a:p>
            <a:pPr lvl="1">
              <a:buFont typeface="Wingdings" panose="05000000000000000000" pitchFamily="2" charset="2"/>
              <a:buChar char="Ø"/>
            </a:pPr>
            <a:r>
              <a:rPr lang="en-US" sz="2400" b="1" dirty="0">
                <a:solidFill>
                  <a:schemeClr val="accent2">
                    <a:lumMod val="75000"/>
                  </a:schemeClr>
                </a:solidFill>
              </a:rPr>
              <a:t> What does that mean? </a:t>
            </a:r>
          </a:p>
          <a:p>
            <a:pPr lvl="1">
              <a:buFont typeface="Wingdings" panose="05000000000000000000" pitchFamily="2" charset="2"/>
              <a:buChar char="Ø"/>
            </a:pPr>
            <a:endParaRPr lang="en-US" sz="2400" b="1" dirty="0">
              <a:solidFill>
                <a:schemeClr val="accent2">
                  <a:lumMod val="75000"/>
                </a:schemeClr>
              </a:solidFill>
            </a:endParaRPr>
          </a:p>
          <a:p>
            <a:pPr lvl="1">
              <a:buFont typeface="Wingdings" panose="05000000000000000000" pitchFamily="2" charset="2"/>
              <a:buChar char="Ø"/>
            </a:pPr>
            <a:r>
              <a:rPr lang="en-US" sz="2400" dirty="0">
                <a:solidFill>
                  <a:srgbClr val="C00000"/>
                </a:solidFill>
              </a:rPr>
              <a:t>Everything is negotiable and flexible.</a:t>
            </a:r>
          </a:p>
          <a:p>
            <a:pPr lvl="1">
              <a:buFont typeface="Wingdings" panose="05000000000000000000" pitchFamily="2" charset="2"/>
              <a:buChar char="Ø"/>
            </a:pPr>
            <a:r>
              <a:rPr lang="en-US" sz="2400" dirty="0">
                <a:solidFill>
                  <a:srgbClr val="C00000"/>
                </a:solidFill>
              </a:rPr>
              <a:t>Even if the investor ‘buys’ 25% of the ownership, they can separate ownership into </a:t>
            </a:r>
            <a:r>
              <a:rPr lang="en-US" sz="2400" b="1" dirty="0">
                <a:solidFill>
                  <a:srgbClr val="C00000"/>
                </a:solidFill>
              </a:rPr>
              <a:t>“cash flow rights” </a:t>
            </a:r>
            <a:r>
              <a:rPr lang="en-US" sz="2400" dirty="0">
                <a:solidFill>
                  <a:srgbClr val="C00000"/>
                </a:solidFill>
              </a:rPr>
              <a:t>and </a:t>
            </a:r>
            <a:r>
              <a:rPr lang="en-US" sz="2400" b="1" dirty="0">
                <a:solidFill>
                  <a:srgbClr val="C00000"/>
                </a:solidFill>
              </a:rPr>
              <a:t>“voting or control rights.”</a:t>
            </a:r>
            <a:r>
              <a:rPr lang="en-US" sz="2400" dirty="0">
                <a:solidFill>
                  <a:srgbClr val="C00000"/>
                </a:solidFill>
              </a:rPr>
              <a:t> </a:t>
            </a:r>
          </a:p>
          <a:p>
            <a:pPr lvl="1">
              <a:buFont typeface="Wingdings" panose="05000000000000000000" pitchFamily="2" charset="2"/>
              <a:buChar char="Ø"/>
            </a:pPr>
            <a:r>
              <a:rPr lang="en-US" sz="2400" dirty="0">
                <a:solidFill>
                  <a:srgbClr val="C00000"/>
                </a:solidFill>
              </a:rPr>
              <a:t>When you accept an investment, the investor may require 51% of voting or control rights with 25% of the cash flow rights.</a:t>
            </a:r>
          </a:p>
          <a:p>
            <a:pPr lvl="3">
              <a:buFont typeface="Wingdings" panose="05000000000000000000" pitchFamily="2" charset="2"/>
              <a:buChar char="Ø"/>
            </a:pPr>
            <a:r>
              <a:rPr lang="en-US" sz="2200" dirty="0">
                <a:solidFill>
                  <a:srgbClr val="C00000"/>
                </a:solidFill>
              </a:rPr>
              <a:t>This means they can fire you. They can sell the company. They can vote to do anything….while still ‘only’ getting 25% of financial proceeds.</a:t>
            </a:r>
            <a:br>
              <a:rPr lang="en-US" sz="2200" b="1" dirty="0">
                <a:solidFill>
                  <a:srgbClr val="1702B0"/>
                </a:solidFill>
              </a:rPr>
            </a:br>
            <a:endParaRPr lang="en-US" sz="2200" b="1" dirty="0">
              <a:solidFill>
                <a:srgbClr val="1702B0"/>
              </a:solidFill>
            </a:endParaRP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#1</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5333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b="1" dirty="0">
                <a:solidFill>
                  <a:schemeClr val="accent2">
                    <a:lumMod val="75000"/>
                  </a:schemeClr>
                </a:solidFill>
              </a:rPr>
              <a:t>An investor has offered us $100,000 in exchange for 25% ownership of the business.</a:t>
            </a:r>
          </a:p>
          <a:p>
            <a:pPr lvl="1">
              <a:buFont typeface="Wingdings" panose="05000000000000000000" pitchFamily="2" charset="2"/>
              <a:buChar char="Ø"/>
            </a:pPr>
            <a:r>
              <a:rPr lang="en-US" sz="2400" b="1" dirty="0">
                <a:solidFill>
                  <a:schemeClr val="accent2">
                    <a:lumMod val="75000"/>
                  </a:schemeClr>
                </a:solidFill>
              </a:rPr>
              <a:t> 	What does that mean? And should we do it?</a:t>
            </a:r>
            <a:br>
              <a:rPr lang="en-US" sz="2400" b="1" dirty="0">
                <a:solidFill>
                  <a:schemeClr val="accent2">
                    <a:lumMod val="75000"/>
                  </a:schemeClr>
                </a:solidFill>
              </a:rPr>
            </a:br>
            <a:endParaRPr lang="en-US" sz="2400" b="1" dirty="0">
              <a:solidFill>
                <a:schemeClr val="accent2">
                  <a:lumMod val="75000"/>
                </a:schemeClr>
              </a:solidFill>
            </a:endParaRPr>
          </a:p>
          <a:p>
            <a:pPr lvl="1">
              <a:buFont typeface="Wingdings" panose="05000000000000000000" pitchFamily="2" charset="2"/>
              <a:buChar char="Ø"/>
            </a:pPr>
            <a:r>
              <a:rPr lang="en-US" sz="2400" b="1" dirty="0">
                <a:solidFill>
                  <a:schemeClr val="accent2">
                    <a:lumMod val="75000"/>
                  </a:schemeClr>
                </a:solidFill>
              </a:rPr>
              <a:t> 	Should you do it?</a:t>
            </a:r>
          </a:p>
          <a:p>
            <a:pPr lvl="2">
              <a:buFont typeface="Wingdings" panose="05000000000000000000" pitchFamily="2" charset="2"/>
              <a:buChar char="Ø"/>
            </a:pPr>
            <a:r>
              <a:rPr lang="en-US" sz="2400" b="1" dirty="0">
                <a:solidFill>
                  <a:schemeClr val="accent2">
                    <a:lumMod val="75000"/>
                  </a:schemeClr>
                </a:solidFill>
              </a:rPr>
              <a:t> 	It depends on what your goals are.</a:t>
            </a:r>
          </a:p>
          <a:p>
            <a:pPr lvl="2">
              <a:buFont typeface="Wingdings" panose="05000000000000000000" pitchFamily="2" charset="2"/>
              <a:buChar char="Ø"/>
            </a:pPr>
            <a:r>
              <a:rPr lang="en-US" sz="2400" b="1" dirty="0">
                <a:solidFill>
                  <a:schemeClr val="accent2">
                    <a:lumMod val="75000"/>
                  </a:schemeClr>
                </a:solidFill>
              </a:rPr>
              <a:t> 	It depends on what your needs are.</a:t>
            </a:r>
          </a:p>
          <a:p>
            <a:pPr lvl="2">
              <a:buFont typeface="Wingdings" panose="05000000000000000000" pitchFamily="2" charset="2"/>
              <a:buChar char="Ø"/>
            </a:pPr>
            <a:r>
              <a:rPr lang="en-US" sz="2400" b="1" dirty="0">
                <a:solidFill>
                  <a:schemeClr val="accent2">
                    <a:lumMod val="75000"/>
                  </a:schemeClr>
                </a:solidFill>
              </a:rPr>
              <a:t> 	It depends on how much you value control vs. cash.</a:t>
            </a:r>
          </a:p>
          <a:p>
            <a:pPr lvl="2">
              <a:buFont typeface="Wingdings" panose="05000000000000000000" pitchFamily="2" charset="2"/>
              <a:buChar char="Ø"/>
            </a:pPr>
            <a:r>
              <a:rPr lang="en-US" sz="2400" b="1" dirty="0">
                <a:solidFill>
                  <a:schemeClr val="accent2">
                    <a:lumMod val="75000"/>
                  </a:schemeClr>
                </a:solidFill>
              </a:rPr>
              <a:t> 	It depends on what your alternatives are.</a:t>
            </a:r>
          </a:p>
          <a:p>
            <a:pPr lvl="2">
              <a:buFont typeface="Wingdings" panose="05000000000000000000" pitchFamily="2" charset="2"/>
              <a:buChar char="Ø"/>
            </a:pPr>
            <a:r>
              <a:rPr lang="en-US" sz="2400" b="1" dirty="0">
                <a:solidFill>
                  <a:schemeClr val="accent2">
                    <a:lumMod val="75000"/>
                  </a:schemeClr>
                </a:solidFill>
              </a:rPr>
              <a:t> 	It depends on what you can negotiate.</a:t>
            </a:r>
          </a:p>
          <a:p>
            <a:pPr lvl="2">
              <a:buFont typeface="Wingdings" panose="05000000000000000000" pitchFamily="2" charset="2"/>
              <a:buChar char="Ø"/>
            </a:pPr>
            <a:r>
              <a:rPr lang="en-US" sz="2400" b="1" dirty="0">
                <a:solidFill>
                  <a:schemeClr val="accent2">
                    <a:lumMod val="75000"/>
                  </a:schemeClr>
                </a:solidFill>
              </a:rPr>
              <a:t> 	It depends on who the investor is…and what they give you.</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#1</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245526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2999" y="1325880"/>
            <a:ext cx="10802389" cy="4654296"/>
          </a:xfrm>
        </p:spPr>
        <p:txBody>
          <a:bodyPr/>
          <a:lstStyle/>
          <a:p>
            <a:pPr>
              <a:buFont typeface="Wingdings" panose="05000000000000000000" pitchFamily="2" charset="2"/>
              <a:buChar char="Ø"/>
            </a:pPr>
            <a:r>
              <a:rPr lang="en-US" sz="2600" b="1" dirty="0">
                <a:solidFill>
                  <a:srgbClr val="1702B0"/>
                </a:solidFill>
              </a:rPr>
              <a:t>Nothing in finance is free. In exchange for the $100,000, you have to give the investor something.</a:t>
            </a:r>
            <a:br>
              <a:rPr lang="en-US" sz="2600" b="1" dirty="0">
                <a:solidFill>
                  <a:srgbClr val="1702B0"/>
                </a:solidFill>
              </a:rPr>
            </a:br>
            <a:endParaRPr lang="en-US" sz="2600" b="1" dirty="0">
              <a:solidFill>
                <a:srgbClr val="1702B0"/>
              </a:solidFill>
            </a:endParaRPr>
          </a:p>
          <a:p>
            <a:pPr lvl="1">
              <a:buFont typeface="Wingdings" panose="05000000000000000000" pitchFamily="2" charset="2"/>
              <a:buChar char="Ø"/>
            </a:pPr>
            <a:r>
              <a:rPr lang="en-US" sz="2400" b="1" dirty="0">
                <a:solidFill>
                  <a:srgbClr val="1702B0"/>
                </a:solidFill>
              </a:rPr>
              <a:t>Most investors DO NOT care about social impact</a:t>
            </a:r>
          </a:p>
          <a:p>
            <a:pPr lvl="1">
              <a:buFont typeface="Wingdings" panose="05000000000000000000" pitchFamily="2" charset="2"/>
              <a:buChar char="Ø"/>
            </a:pPr>
            <a:r>
              <a:rPr lang="en-US" sz="2400" b="1" dirty="0">
                <a:solidFill>
                  <a:srgbClr val="1702B0"/>
                </a:solidFill>
              </a:rPr>
              <a:t>Most investors DO NOT care about economic development</a:t>
            </a:r>
          </a:p>
          <a:p>
            <a:pPr lvl="1">
              <a:buFont typeface="Wingdings" panose="05000000000000000000" pitchFamily="2" charset="2"/>
              <a:buChar char="Ø"/>
            </a:pPr>
            <a:r>
              <a:rPr lang="en-US" sz="2400" b="1" dirty="0">
                <a:solidFill>
                  <a:srgbClr val="1702B0"/>
                </a:solidFill>
              </a:rPr>
              <a:t>Most investors DO NOT care about your mission </a:t>
            </a:r>
            <a:r>
              <a:rPr lang="en-US" sz="1200" b="1" dirty="0">
                <a:solidFill>
                  <a:srgbClr val="1702B0"/>
                </a:solidFill>
              </a:rPr>
              <a:t>(at least not as much as you do)</a:t>
            </a:r>
          </a:p>
          <a:p>
            <a:pPr lvl="1">
              <a:buFont typeface="Wingdings" panose="05000000000000000000" pitchFamily="2" charset="2"/>
              <a:buChar char="Ø"/>
            </a:pPr>
            <a:r>
              <a:rPr lang="en-US" sz="2400" b="1" dirty="0">
                <a:solidFill>
                  <a:srgbClr val="1702B0"/>
                </a:solidFill>
              </a:rPr>
              <a:t>Most investors DO NOT care about philanthropy</a:t>
            </a:r>
            <a:r>
              <a:rPr lang="en-US" sz="1200" b="1" dirty="0">
                <a:solidFill>
                  <a:srgbClr val="1702B0"/>
                </a:solidFill>
              </a:rPr>
              <a:t> (they may actually despise it)</a:t>
            </a:r>
            <a:br>
              <a:rPr lang="en-US" sz="2400" b="1" dirty="0">
                <a:solidFill>
                  <a:srgbClr val="1702B0"/>
                </a:solidFill>
              </a:rPr>
            </a:br>
            <a:endParaRPr lang="en-US" sz="2400" b="1" dirty="0">
              <a:solidFill>
                <a:srgbClr val="1702B0"/>
              </a:solidFill>
            </a:endParaRPr>
          </a:p>
          <a:p>
            <a:pPr lvl="1">
              <a:buFont typeface="Wingdings" panose="05000000000000000000" pitchFamily="2" charset="2"/>
              <a:buChar char="Ø"/>
            </a:pPr>
            <a:r>
              <a:rPr lang="en-US" sz="2400" b="1" dirty="0">
                <a:solidFill>
                  <a:srgbClr val="C00000"/>
                </a:solidFill>
              </a:rPr>
              <a:t>Most investors make investments to make money.</a:t>
            </a:r>
          </a:p>
          <a:p>
            <a:pPr lvl="1">
              <a:buFont typeface="Wingdings" panose="05000000000000000000" pitchFamily="2" charset="2"/>
              <a:buChar char="Ø"/>
            </a:pPr>
            <a:r>
              <a:rPr lang="en-US" sz="2400" b="1" dirty="0">
                <a:solidFill>
                  <a:srgbClr val="C00000"/>
                </a:solidFill>
              </a:rPr>
              <a:t>Most investors’ first and only priority is financial return on investment</a:t>
            </a:r>
            <a:r>
              <a:rPr lang="en-US" sz="2400" b="1" dirty="0">
                <a:solidFill>
                  <a:srgbClr val="1702B0"/>
                </a:solidFill>
              </a:rPr>
              <a:t>.</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#1</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98844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7" dur="500"/>
                                        <p:tgtEl>
                                          <p:spTgt spid="9">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0" dur="500"/>
                                        <p:tgtEl>
                                          <p:spTgt spid="9">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randombar(horizontal)">
                                      <p:cBhvr>
                                        <p:cTn id="13" dur="500"/>
                                        <p:tgtEl>
                                          <p:spTgt spid="9">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randombar(horizontal)">
                                      <p:cBhvr>
                                        <p:cTn id="16" dur="500"/>
                                        <p:tgtEl>
                                          <p:spTgt spid="9">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randombar(horizontal)">
                                      <p:cBhvr>
                                        <p:cTn id="21" dur="500"/>
                                        <p:tgtEl>
                                          <p:spTgt spid="9">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9">
                                            <p:txEl>
                                              <p:pRg st="6" end="6"/>
                                            </p:txEl>
                                          </p:spTgt>
                                        </p:tgtEl>
                                        <p:attrNameLst>
                                          <p:attrName>style.visibility</p:attrName>
                                        </p:attrNameLst>
                                      </p:cBhvr>
                                      <p:to>
                                        <p:strVal val="visible"/>
                                      </p:to>
                                    </p:set>
                                    <p:animEffect transition="in" filter="randombar(horizontal)">
                                      <p:cBhvr>
                                        <p:cTn id="24"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pPr lvl="1">
              <a:buFont typeface="Wingdings" panose="05000000000000000000" pitchFamily="2" charset="2"/>
              <a:buChar char="Ø"/>
            </a:pPr>
            <a:r>
              <a:rPr lang="en-US" sz="2400" b="1" dirty="0">
                <a:solidFill>
                  <a:srgbClr val="C00000"/>
                </a:solidFill>
              </a:rPr>
              <a:t>Investors invest to get profits.</a:t>
            </a:r>
          </a:p>
          <a:p>
            <a:pPr lvl="1">
              <a:buFont typeface="Wingdings" panose="05000000000000000000" pitchFamily="2" charset="2"/>
              <a:buChar char="Ø"/>
            </a:pPr>
            <a:r>
              <a:rPr lang="en-US" sz="2400" b="1" dirty="0">
                <a:solidFill>
                  <a:srgbClr val="C00000"/>
                </a:solidFill>
              </a:rPr>
              <a:t>Investors invest to get financial returns.</a:t>
            </a:r>
            <a:br>
              <a:rPr lang="en-US" sz="2400" b="1" dirty="0">
                <a:solidFill>
                  <a:srgbClr val="1702B0"/>
                </a:solidFill>
              </a:rPr>
            </a:br>
            <a:endParaRPr lang="en-US" sz="2400" b="1" dirty="0">
              <a:solidFill>
                <a:srgbClr val="1702B0"/>
              </a:solidFill>
            </a:endParaRPr>
          </a:p>
          <a:p>
            <a:pPr lvl="1">
              <a:buFont typeface="Wingdings" panose="05000000000000000000" pitchFamily="2" charset="2"/>
              <a:buChar char="Ø"/>
            </a:pPr>
            <a:r>
              <a:rPr lang="en-US" sz="2400" b="1" dirty="0">
                <a:solidFill>
                  <a:srgbClr val="1702B0"/>
                </a:solidFill>
              </a:rPr>
              <a:t>For most businesses…those profits</a:t>
            </a:r>
            <a:br>
              <a:rPr lang="en-US" sz="2400" b="1" dirty="0">
                <a:solidFill>
                  <a:srgbClr val="1702B0"/>
                </a:solidFill>
              </a:rPr>
            </a:br>
            <a:r>
              <a:rPr lang="en-US" sz="2400" b="1" dirty="0">
                <a:solidFill>
                  <a:srgbClr val="1702B0"/>
                </a:solidFill>
              </a:rPr>
              <a:t>and financial returns come from</a:t>
            </a:r>
            <a:br>
              <a:rPr lang="en-US" sz="2400" b="1" dirty="0">
                <a:solidFill>
                  <a:srgbClr val="1702B0"/>
                </a:solidFill>
              </a:rPr>
            </a:br>
            <a:r>
              <a:rPr lang="en-US" sz="2400" b="1" dirty="0">
                <a:solidFill>
                  <a:srgbClr val="1702B0"/>
                </a:solidFill>
              </a:rPr>
              <a:t>people – customers, employees, </a:t>
            </a:r>
            <a:br>
              <a:rPr lang="en-US" sz="2400" b="1" dirty="0">
                <a:solidFill>
                  <a:srgbClr val="1702B0"/>
                </a:solidFill>
              </a:rPr>
            </a:br>
            <a:r>
              <a:rPr lang="en-US" sz="2400" b="1" dirty="0">
                <a:solidFill>
                  <a:srgbClr val="1702B0"/>
                </a:solidFill>
              </a:rPr>
              <a:t>suppliers, &amp; investors &amp; society.</a:t>
            </a:r>
          </a:p>
          <a:p>
            <a:pPr lvl="1">
              <a:buFont typeface="Wingdings" panose="05000000000000000000" pitchFamily="2" charset="2"/>
              <a:buChar char="Ø"/>
            </a:pPr>
            <a:r>
              <a:rPr lang="en-US" sz="2400" b="1" dirty="0">
                <a:solidFill>
                  <a:srgbClr val="1702B0"/>
                </a:solidFill>
              </a:rPr>
              <a:t>Profits DO NOT happen without people. </a:t>
            </a:r>
          </a:p>
          <a:p>
            <a:pPr lvl="1">
              <a:buFont typeface="Wingdings" panose="05000000000000000000" pitchFamily="2" charset="2"/>
              <a:buChar char="Ø"/>
            </a:pPr>
            <a:r>
              <a:rPr lang="en-US" sz="2400" b="1" dirty="0">
                <a:solidFill>
                  <a:srgbClr val="1702B0"/>
                </a:solidFill>
              </a:rPr>
              <a:t>Profits happen BECAUSE of people.</a:t>
            </a:r>
          </a:p>
          <a:p>
            <a:pPr lvl="1">
              <a:buFont typeface="Wingdings" panose="05000000000000000000" pitchFamily="2" charset="2"/>
              <a:buChar char="Ø"/>
            </a:pPr>
            <a:r>
              <a:rPr lang="en-US" sz="2400" b="1" dirty="0">
                <a:solidFill>
                  <a:srgbClr val="1702B0"/>
                </a:solidFill>
              </a:rPr>
              <a:t>Profits happen BECAUSE of purpose.</a:t>
            </a:r>
          </a:p>
          <a:p>
            <a:pPr lvl="1">
              <a:buFont typeface="Wingdings" panose="05000000000000000000" pitchFamily="2" charset="2"/>
              <a:buChar char="Ø"/>
            </a:pPr>
            <a:r>
              <a:rPr lang="en-US" sz="2400" b="1" dirty="0">
                <a:solidFill>
                  <a:srgbClr val="1702B0"/>
                </a:solidFill>
              </a:rPr>
              <a:t>Profits happen BECAUSE you change lives.</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#1</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pic>
        <p:nvPicPr>
          <p:cNvPr id="1028" name="Picture 4" descr="Black Futures Month: More Black, Neurodivergent Women In Tech">
            <a:extLst>
              <a:ext uri="{FF2B5EF4-FFF2-40B4-BE49-F238E27FC236}">
                <a16:creationId xmlns:a16="http://schemas.microsoft.com/office/drawing/2014/main" id="{6F18059C-189A-EC69-60CA-3E8B90CA1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3717" y="1022034"/>
            <a:ext cx="4263264" cy="439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97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randombar(horizontal)">
                                      <p:cBhvr>
                                        <p:cTn id="7" dur="500"/>
                                        <p:tgtEl>
                                          <p:spTgt spid="9">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randombar(horizontal)">
                                      <p:cBhvr>
                                        <p:cTn id="10" dur="500"/>
                                        <p:tgtEl>
                                          <p:spTgt spid="9">
                                            <p:txEl>
                                              <p:pRg st="3" end="3"/>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Effect transition="in" filter="randombar(horizontal)">
                                      <p:cBhvr>
                                        <p:cTn id="13" dur="500"/>
                                        <p:tgtEl>
                                          <p:spTgt spid="9">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9">
                                            <p:txEl>
                                              <p:pRg st="5" end="5"/>
                                            </p:txEl>
                                          </p:spTgt>
                                        </p:tgtEl>
                                        <p:attrNameLst>
                                          <p:attrName>style.visibility</p:attrName>
                                        </p:attrNameLst>
                                      </p:cBhvr>
                                      <p:to>
                                        <p:strVal val="visible"/>
                                      </p:to>
                                    </p:set>
                                    <p:animEffect transition="in" filter="randombar(horizontal)">
                                      <p:cBhvr>
                                        <p:cTn id="16" dur="500"/>
                                        <p:tgtEl>
                                          <p:spTgt spid="9">
                                            <p:txEl>
                                              <p:pRg st="5" end="5"/>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Effect transition="in" filter="randombar(horizontal)">
                                      <p:cBhvr>
                                        <p:cTn id="19"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5D04E9-D8F6-3EE8-8513-C42E043549EB}"/>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DR. DIONNE DAVIS</a:t>
            </a:r>
          </a:p>
        </p:txBody>
      </p:sp>
      <p:sp>
        <p:nvSpPr>
          <p:cNvPr id="4" name="Title 1">
            <a:extLst>
              <a:ext uri="{FF2B5EF4-FFF2-40B4-BE49-F238E27FC236}">
                <a16:creationId xmlns:a16="http://schemas.microsoft.com/office/drawing/2014/main" id="{29A5DAEA-5ABF-1EF5-C973-2581585AF7B4}"/>
              </a:ext>
            </a:extLst>
          </p:cNvPr>
          <p:cNvSpPr txBox="1">
            <a:spLocks/>
          </p:cNvSpPr>
          <p:nvPr/>
        </p:nvSpPr>
        <p:spPr>
          <a:xfrm>
            <a:off x="4091233" y="2920245"/>
            <a:ext cx="7749735" cy="156843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i="1" kern="1200" cap="none">
                <a:solidFill>
                  <a:schemeClr val="bg1"/>
                </a:solidFill>
                <a:latin typeface="Times New Roman" charset="0"/>
                <a:ea typeface="Times New Roman" charset="0"/>
                <a:cs typeface="Times New Roman" charset="0"/>
              </a:defRPr>
            </a:lvl1pPr>
          </a:lstStyle>
          <a:p>
            <a:r>
              <a:rPr lang="en-US" sz="5400" dirty="0">
                <a:solidFill>
                  <a:srgbClr val="C00000"/>
                </a:solidFill>
                <a:latin typeface="Times New Roman" panose="02020603050405020304" pitchFamily="18" charset="0"/>
                <a:cs typeface="Times New Roman" panose="02020603050405020304" pitchFamily="18" charset="0"/>
              </a:rPr>
              <a:t>REMEMBER ME?</a:t>
            </a:r>
            <a:endParaRPr lang="en-US" sz="3600" dirty="0">
              <a:solidFill>
                <a:srgbClr val="C00000"/>
              </a:solidFill>
              <a:latin typeface="Times New Roman" panose="02020603050405020304" pitchFamily="18" charset="0"/>
              <a:cs typeface="Times New Roman" panose="02020603050405020304" pitchFamily="18" charset="0"/>
            </a:endParaRPr>
          </a:p>
        </p:txBody>
      </p:sp>
      <p:pic>
        <p:nvPicPr>
          <p:cNvPr id="2" name="Picture 2" descr="Dione Davis, PhD">
            <a:extLst>
              <a:ext uri="{FF2B5EF4-FFF2-40B4-BE49-F238E27FC236}">
                <a16:creationId xmlns:a16="http://schemas.microsoft.com/office/drawing/2014/main" id="{63CE08E1-1257-2AAA-7C35-1F0350EFF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4" y="1620048"/>
            <a:ext cx="4150966" cy="4150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627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5D04E9-D8F6-3EE8-8513-C42E043549EB}"/>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DR. DIONNE DAVIS</a:t>
            </a:r>
          </a:p>
        </p:txBody>
      </p:sp>
      <p:sp>
        <p:nvSpPr>
          <p:cNvPr id="4" name="Title 1">
            <a:extLst>
              <a:ext uri="{FF2B5EF4-FFF2-40B4-BE49-F238E27FC236}">
                <a16:creationId xmlns:a16="http://schemas.microsoft.com/office/drawing/2014/main" id="{29A5DAEA-5ABF-1EF5-C973-2581585AF7B4}"/>
              </a:ext>
            </a:extLst>
          </p:cNvPr>
          <p:cNvSpPr txBox="1">
            <a:spLocks/>
          </p:cNvSpPr>
          <p:nvPr/>
        </p:nvSpPr>
        <p:spPr>
          <a:xfrm>
            <a:off x="4774360" y="2920245"/>
            <a:ext cx="6734468" cy="156843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i="1" kern="1200" cap="none">
                <a:solidFill>
                  <a:schemeClr val="bg1"/>
                </a:solidFill>
                <a:latin typeface="Times New Roman" charset="0"/>
                <a:ea typeface="Times New Roman" charset="0"/>
                <a:cs typeface="Times New Roman" charset="0"/>
              </a:defRPr>
            </a:lvl1pPr>
          </a:lstStyle>
          <a:p>
            <a:r>
              <a:rPr lang="en-US" sz="4000" dirty="0">
                <a:solidFill>
                  <a:srgbClr val="C00000"/>
                </a:solidFill>
                <a:latin typeface="Times New Roman" panose="02020603050405020304" pitchFamily="18" charset="0"/>
                <a:cs typeface="Times New Roman" panose="02020603050405020304" pitchFamily="18" charset="0"/>
              </a:rPr>
              <a:t>“You have to know your number…that is, what is your business worth? </a:t>
            </a:r>
          </a:p>
          <a:p>
            <a:endParaRPr lang="en-US" sz="4000" dirty="0">
              <a:solidFill>
                <a:srgbClr val="C00000"/>
              </a:solidFill>
              <a:latin typeface="Times New Roman" panose="02020603050405020304" pitchFamily="18" charset="0"/>
              <a:cs typeface="Times New Roman" panose="02020603050405020304" pitchFamily="18" charset="0"/>
            </a:endParaRPr>
          </a:p>
          <a:p>
            <a:r>
              <a:rPr lang="en-US" sz="4000" dirty="0">
                <a:solidFill>
                  <a:srgbClr val="C00000"/>
                </a:solidFill>
                <a:latin typeface="Times New Roman" panose="02020603050405020304" pitchFamily="18" charset="0"/>
                <a:cs typeface="Times New Roman" panose="02020603050405020304" pitchFamily="18" charset="0"/>
              </a:rPr>
              <a:t>If someone offered to purchase your business, what would you sell it to them for?”</a:t>
            </a:r>
          </a:p>
        </p:txBody>
      </p:sp>
      <p:pic>
        <p:nvPicPr>
          <p:cNvPr id="2" name="Picture 2" descr="Dione Davis, PhD">
            <a:extLst>
              <a:ext uri="{FF2B5EF4-FFF2-40B4-BE49-F238E27FC236}">
                <a16:creationId xmlns:a16="http://schemas.microsoft.com/office/drawing/2014/main" id="{63CE08E1-1257-2AAA-7C35-1F0350EFF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4" y="1620048"/>
            <a:ext cx="4150966" cy="4150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242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a:xfrm>
            <a:off x="3189626" y="1593467"/>
            <a:ext cx="7084675" cy="2755129"/>
          </a:xfrm>
        </p:spPr>
        <p:txBody>
          <a:bodyPr>
            <a:noAutofit/>
          </a:bodyPr>
          <a:lstStyle/>
          <a:p>
            <a:r>
              <a:rPr lang="en-US" sz="4000" dirty="0">
                <a:solidFill>
                  <a:srgbClr val="CA1E27"/>
                </a:solidFill>
              </a:rPr>
              <a:t>Don’t wait around for other people to be happy for you.</a:t>
            </a:r>
          </a:p>
          <a:p>
            <a:r>
              <a:rPr lang="en-US" sz="4000" dirty="0">
                <a:solidFill>
                  <a:srgbClr val="CA1E27"/>
                </a:solidFill>
              </a:rPr>
              <a:t>Any happiness you get,</a:t>
            </a:r>
            <a:br>
              <a:rPr lang="en-US" sz="4000" dirty="0">
                <a:solidFill>
                  <a:srgbClr val="CA1E27"/>
                </a:solidFill>
              </a:rPr>
            </a:br>
            <a:r>
              <a:rPr lang="en-US" sz="4000" dirty="0">
                <a:solidFill>
                  <a:srgbClr val="CA1E27"/>
                </a:solidFill>
              </a:rPr>
              <a:t>You’ve got to make yourself.</a:t>
            </a:r>
          </a:p>
        </p:txBody>
      </p:sp>
      <p:sp>
        <p:nvSpPr>
          <p:cNvPr id="3" name="Text Placeholder 2"/>
          <p:cNvSpPr>
            <a:spLocks noGrp="1"/>
          </p:cNvSpPr>
          <p:nvPr>
            <p:ph type="body" sz="quarter" idx="20"/>
          </p:nvPr>
        </p:nvSpPr>
        <p:spPr>
          <a:xfrm>
            <a:off x="5244859" y="4750279"/>
            <a:ext cx="5854941" cy="983411"/>
          </a:xfrm>
        </p:spPr>
        <p:txBody>
          <a:bodyPr/>
          <a:lstStyle/>
          <a:p>
            <a:r>
              <a:rPr lang="en-US" sz="2400" dirty="0">
                <a:solidFill>
                  <a:schemeClr val="bg1">
                    <a:lumMod val="65000"/>
                  </a:schemeClr>
                </a:solidFill>
              </a:rPr>
              <a:t>Alice Walker</a:t>
            </a:r>
          </a:p>
          <a:p>
            <a:r>
              <a:rPr lang="en-US" sz="2400" dirty="0">
                <a:solidFill>
                  <a:schemeClr val="bg1">
                    <a:lumMod val="65000"/>
                  </a:schemeClr>
                </a:solidFill>
              </a:rPr>
              <a:t>American Novelist, Poet, Teacher, Leader</a:t>
            </a:r>
          </a:p>
        </p:txBody>
      </p:sp>
    </p:spTree>
    <p:extLst>
      <p:ext uri="{BB962C8B-B14F-4D97-AF65-F5344CB8AC3E}">
        <p14:creationId xmlns:p14="http://schemas.microsoft.com/office/powerpoint/2010/main" val="2371109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18669"/>
            <a:ext cx="9144000" cy="1021541"/>
          </a:xfrm>
        </p:spPr>
        <p:txBody>
          <a:bodyPr/>
          <a:lstStyle/>
          <a:p>
            <a:r>
              <a:rPr lang="en-US" sz="5400" dirty="0"/>
              <a:t>brian.bolton@louisiana.edu</a:t>
            </a:r>
            <a:br>
              <a:rPr lang="en-US" sz="5400" dirty="0"/>
            </a:br>
            <a:br>
              <a:rPr lang="en-US" sz="5400" dirty="0"/>
            </a:br>
            <a:r>
              <a:rPr lang="en-US" sz="3200" dirty="0"/>
              <a:t>http://business.louisiana.edu/financeispersonal</a:t>
            </a:r>
          </a:p>
        </p:txBody>
      </p:sp>
      <p:sp>
        <p:nvSpPr>
          <p:cNvPr id="4" name="Title 5">
            <a:extLst>
              <a:ext uri="{FF2B5EF4-FFF2-40B4-BE49-F238E27FC236}">
                <a16:creationId xmlns:a16="http://schemas.microsoft.com/office/drawing/2014/main" id="{492408F2-0887-588C-3B97-59554C4216B3}"/>
              </a:ext>
            </a:extLst>
          </p:cNvPr>
          <p:cNvSpPr txBox="1">
            <a:spLocks/>
          </p:cNvSpPr>
          <p:nvPr/>
        </p:nvSpPr>
        <p:spPr>
          <a:xfrm>
            <a:off x="632604" y="390284"/>
            <a:ext cx="10926792" cy="6057650"/>
          </a:xfrm>
          <a:prstGeom prst="rect">
            <a:avLst/>
          </a:prstGeom>
          <a:solidFill>
            <a:schemeClr val="bg1"/>
          </a:solidFill>
          <a:ln w="95250">
            <a:solidFill>
              <a:schemeClr val="tx1"/>
            </a:solidFill>
          </a:ln>
        </p:spPr>
        <p:txBody>
          <a:bodyPr vert="horz" lIns="0" tIns="0" rIns="0" bIns="0" rtlCol="0" anchor="t">
            <a:noAutofit/>
          </a:bodyPr>
          <a:lstStyle>
            <a:lvl1pPr algn="ctr" defTabSz="457178" rtl="0" eaLnBrk="1" latinLnBrk="0" hangingPunct="1">
              <a:lnSpc>
                <a:spcPct val="80000"/>
              </a:lnSpc>
              <a:spcBef>
                <a:spcPct val="0"/>
              </a:spcBef>
              <a:buNone/>
              <a:defRPr sz="4800" b="1" i="1" kern="1200" cap="none" spc="100" baseline="0">
                <a:solidFill>
                  <a:schemeClr val="bg1"/>
                </a:solidFill>
                <a:latin typeface="Times New Roman" charset="0"/>
                <a:ea typeface="Times New Roman" charset="0"/>
                <a:cs typeface="Times New Roman" charset="0"/>
              </a:defRPr>
            </a:lvl1pPr>
          </a:lstStyle>
          <a:p>
            <a:br>
              <a:rPr lang="en-US" sz="6000" dirty="0">
                <a:solidFill>
                  <a:srgbClr val="C00000"/>
                </a:solidFill>
              </a:rPr>
            </a:br>
            <a:r>
              <a:rPr lang="en-US" sz="6000" dirty="0">
                <a:solidFill>
                  <a:srgbClr val="C00000"/>
                </a:solidFill>
              </a:rPr>
              <a:t>What You Need to Know</a:t>
            </a:r>
            <a:br>
              <a:rPr lang="en-US" sz="6000" dirty="0">
                <a:solidFill>
                  <a:srgbClr val="C00000"/>
                </a:solidFill>
              </a:rPr>
            </a:br>
            <a:r>
              <a:rPr lang="en-US" sz="6000" dirty="0">
                <a:solidFill>
                  <a:srgbClr val="C00000"/>
                </a:solidFill>
              </a:rPr>
              <a:t> About the Numbers</a:t>
            </a:r>
            <a:br>
              <a:rPr lang="en-US" sz="4400" dirty="0">
                <a:solidFill>
                  <a:srgbClr val="C00000"/>
                </a:solidFill>
              </a:rPr>
            </a:br>
            <a:br>
              <a:rPr lang="en-US" sz="2800" dirty="0">
                <a:solidFill>
                  <a:srgbClr val="C00000"/>
                </a:solidFill>
              </a:rPr>
            </a:br>
            <a:r>
              <a:rPr lang="en-US" sz="4400" dirty="0">
                <a:solidFill>
                  <a:schemeClr val="tx1"/>
                </a:solidFill>
              </a:rPr>
              <a:t>Fi</a:t>
            </a:r>
            <a:r>
              <a:rPr lang="en-US" sz="4400" dirty="0">
                <a:solidFill>
                  <a:schemeClr val="tx1">
                    <a:lumMod val="50000"/>
                  </a:schemeClr>
                </a:solidFill>
              </a:rPr>
              <a:t>nance &amp; Accounting</a:t>
            </a:r>
            <a:br>
              <a:rPr lang="en-US" sz="4400" dirty="0">
                <a:solidFill>
                  <a:schemeClr val="tx1">
                    <a:lumMod val="50000"/>
                  </a:schemeClr>
                </a:solidFill>
              </a:rPr>
            </a:br>
            <a:endParaRPr lang="en-US" sz="3000" dirty="0">
              <a:solidFill>
                <a:schemeClr val="tx1">
                  <a:lumMod val="50000"/>
                </a:schemeClr>
              </a:solidFill>
            </a:endParaRPr>
          </a:p>
          <a:p>
            <a:br>
              <a:rPr lang="en-US" sz="3000" dirty="0">
                <a:solidFill>
                  <a:srgbClr val="C00000"/>
                </a:solidFill>
              </a:rPr>
            </a:br>
            <a:r>
              <a:rPr lang="en-US" sz="3600" dirty="0">
                <a:solidFill>
                  <a:srgbClr val="C00000"/>
                </a:solidFill>
              </a:rPr>
              <a:t>October 30, 2024</a:t>
            </a:r>
            <a:br>
              <a:rPr lang="en-US" sz="3600" dirty="0">
                <a:solidFill>
                  <a:srgbClr val="C00000"/>
                </a:solidFill>
              </a:rPr>
            </a:br>
            <a:br>
              <a:rPr lang="en-US" sz="3600" dirty="0">
                <a:solidFill>
                  <a:srgbClr val="C00000"/>
                </a:solidFill>
              </a:rPr>
            </a:br>
            <a:r>
              <a:rPr lang="en-US" sz="3600" dirty="0">
                <a:solidFill>
                  <a:srgbClr val="C00000"/>
                </a:solidFill>
              </a:rPr>
              <a:t>Dr. Brian Bolton</a:t>
            </a:r>
          </a:p>
          <a:p>
            <a:r>
              <a:rPr lang="en-US" sz="3600" dirty="0">
                <a:solidFill>
                  <a:srgbClr val="C00000"/>
                </a:solidFill>
              </a:rPr>
              <a:t>Professor of Finance</a:t>
            </a:r>
          </a:p>
        </p:txBody>
      </p:sp>
    </p:spTree>
    <p:extLst>
      <p:ext uri="{BB962C8B-B14F-4D97-AF65-F5344CB8AC3E}">
        <p14:creationId xmlns:p14="http://schemas.microsoft.com/office/powerpoint/2010/main" val="1921812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How do we know what to charge for our products or time?</a:t>
            </a:r>
          </a:p>
          <a:p>
            <a:pPr marL="0" indent="0">
              <a:buNone/>
            </a:pPr>
            <a:endParaRPr lang="en-US" sz="2600" dirty="0">
              <a:solidFill>
                <a:srgbClr val="C00000"/>
              </a:solidFill>
            </a:endParaRPr>
          </a:p>
          <a:p>
            <a:r>
              <a:rPr lang="en-US" sz="2600" b="1" dirty="0">
                <a:solidFill>
                  <a:schemeClr val="accent2">
                    <a:lumMod val="75000"/>
                  </a:schemeClr>
                </a:solidFill>
              </a:rPr>
              <a:t>Cost-Plus Pricing: You can add on a 20-30% margin over what it costs you to make your product.</a:t>
            </a:r>
          </a:p>
          <a:p>
            <a:pPr lvl="1"/>
            <a:r>
              <a:rPr lang="en-US" sz="2400" b="1" dirty="0">
                <a:solidFill>
                  <a:schemeClr val="accent2">
                    <a:lumMod val="75000"/>
                  </a:schemeClr>
                </a:solidFill>
              </a:rPr>
              <a:t>This varies by industry. A jewelry store might add 100%. A taco truck might add 15%. </a:t>
            </a:r>
          </a:p>
          <a:p>
            <a:r>
              <a:rPr lang="en-US" sz="2600" b="1" dirty="0">
                <a:solidFill>
                  <a:schemeClr val="accent2">
                    <a:lumMod val="75000"/>
                  </a:schemeClr>
                </a:solidFill>
              </a:rPr>
              <a:t>Compare yourself to others in the region in your industry.</a:t>
            </a:r>
          </a:p>
          <a:p>
            <a:pPr lvl="1"/>
            <a:r>
              <a:rPr lang="en-US" sz="2400" b="1" dirty="0">
                <a:solidFill>
                  <a:schemeClr val="accent2">
                    <a:lumMod val="75000"/>
                  </a:schemeClr>
                </a:solidFill>
              </a:rPr>
              <a:t>Find other similar companies/products in the area. Price yourself similar to them…but price yourself higher lower depending on what makes you different from the competition.</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#2</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54515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blinds(horizontal)">
                                      <p:cBhvr>
                                        <p:cTn id="7" dur="500"/>
                                        <p:tgtEl>
                                          <p:spTgt spid="9">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blinds(horizontal)">
                                      <p:cBhvr>
                                        <p:cTn id="10" dur="500"/>
                                        <p:tgtEl>
                                          <p:spTgt spid="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blinds(horizontal)">
                                      <p:cBhvr>
                                        <p:cTn id="15" dur="500"/>
                                        <p:tgtEl>
                                          <p:spTgt spid="9">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9">
                                            <p:txEl>
                                              <p:pRg st="5" end="5"/>
                                            </p:txEl>
                                          </p:spTgt>
                                        </p:tgtEl>
                                        <p:attrNameLst>
                                          <p:attrName>style.visibility</p:attrName>
                                        </p:attrNameLst>
                                      </p:cBhvr>
                                      <p:to>
                                        <p:strVal val="visible"/>
                                      </p:to>
                                    </p:set>
                                    <p:animEffect transition="in" filter="blinds(horizontal)">
                                      <p:cBhvr>
                                        <p:cTn id="18"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How do we know what to charge for our products or time?</a:t>
            </a:r>
          </a:p>
          <a:p>
            <a:pPr marL="0" indent="0">
              <a:buNone/>
            </a:pPr>
            <a:endParaRPr lang="en-US" sz="2600" dirty="0">
              <a:solidFill>
                <a:srgbClr val="C00000"/>
              </a:solidFill>
            </a:endParaRPr>
          </a:p>
          <a:p>
            <a:r>
              <a:rPr lang="en-US" sz="2600" b="1" dirty="0">
                <a:solidFill>
                  <a:schemeClr val="accent2">
                    <a:lumMod val="75000"/>
                  </a:schemeClr>
                </a:solidFill>
              </a:rPr>
              <a:t>WHAT ARE YOUR GOALS?</a:t>
            </a:r>
          </a:p>
          <a:p>
            <a:pPr lvl="1"/>
            <a:r>
              <a:rPr lang="en-US" sz="2400" b="1" dirty="0">
                <a:solidFill>
                  <a:schemeClr val="accent2">
                    <a:lumMod val="75000"/>
                  </a:schemeClr>
                </a:solidFill>
              </a:rPr>
              <a:t>Do you want to be profitable today?</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#2</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32393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Content Placeholder 20"/>
              <p:cNvSpPr>
                <a:spLocks noGrp="1"/>
              </p:cNvSpPr>
              <p:nvPr>
                <p:ph idx="1"/>
              </p:nvPr>
            </p:nvSpPr>
            <p:spPr>
              <a:xfrm>
                <a:off x="1143000" y="1325880"/>
                <a:ext cx="10268712" cy="4654296"/>
              </a:xfrm>
            </p:spPr>
            <p:txBody>
              <a:bodyPr/>
              <a:lstStyle/>
              <a:p>
                <a:r>
                  <a:rPr lang="en-US" sz="2400" b="1" dirty="0">
                    <a:solidFill>
                      <a:schemeClr val="accent2">
                        <a:lumMod val="75000"/>
                      </a:schemeClr>
                    </a:solidFill>
                  </a:rPr>
                  <a:t>Do you want to be profitable today?</a:t>
                </a:r>
              </a:p>
              <a:p>
                <a:r>
                  <a:rPr lang="en-US" sz="2400" dirty="0">
                    <a:solidFill>
                      <a:schemeClr val="accent2">
                        <a:lumMod val="75000"/>
                      </a:schemeClr>
                    </a:solidFill>
                  </a:rPr>
                  <a:t>Breakeven Analysis:</a:t>
                </a:r>
              </a:p>
              <a:p>
                <a:pPr lvl="1"/>
                <a:r>
                  <a:rPr lang="en-US" sz="2200" dirty="0">
                    <a:solidFill>
                      <a:schemeClr val="accent2">
                        <a:lumMod val="75000"/>
                      </a:schemeClr>
                    </a:solidFill>
                  </a:rPr>
                  <a:t>How many units do we need to sell to break even?</a:t>
                </a:r>
                <a:br>
                  <a:rPr lang="en-US" sz="2200" dirty="0">
                    <a:solidFill>
                      <a:schemeClr val="accent2">
                        <a:lumMod val="75000"/>
                      </a:schemeClr>
                    </a:solidFill>
                  </a:rPr>
                </a:br>
                <a:endParaRPr lang="en-US" sz="2200" dirty="0">
                  <a:solidFill>
                    <a:schemeClr val="accent2">
                      <a:lumMod val="75000"/>
                    </a:schemeClr>
                  </a:solidFill>
                </a:endParaRPr>
              </a:p>
              <a:p>
                <a:pPr lvl="1"/>
                <a:r>
                  <a:rPr lang="en-US" sz="2200" dirty="0">
                    <a:solidFill>
                      <a:schemeClr val="accent2">
                        <a:lumMod val="75000"/>
                      </a:schemeClr>
                    </a:solidFill>
                  </a:rPr>
                  <a:t>We’re obviously not selling enough stuff to cover all of our expenses.</a:t>
                </a:r>
              </a:p>
              <a:p>
                <a:pPr lvl="1"/>
                <a:r>
                  <a:rPr lang="en-US" sz="2200" dirty="0">
                    <a:solidFill>
                      <a:schemeClr val="accent2">
                        <a:lumMod val="75000"/>
                      </a:schemeClr>
                    </a:solidFill>
                  </a:rPr>
                  <a:t>In order to break even, we can either decrease our expenses or increase our sales. Breakeven analysis focuses on the sale part of the analysis.</a:t>
                </a:r>
                <a:br>
                  <a:rPr lang="en-US" sz="2200" dirty="0">
                    <a:solidFill>
                      <a:schemeClr val="accent2">
                        <a:lumMod val="75000"/>
                      </a:schemeClr>
                    </a:solidFill>
                  </a:rPr>
                </a:br>
                <a:br>
                  <a:rPr lang="en-US" sz="2200" dirty="0">
                    <a:solidFill>
                      <a:schemeClr val="accent2">
                        <a:lumMod val="75000"/>
                      </a:schemeClr>
                    </a:solidFill>
                  </a:rPr>
                </a:br>
                <a:br>
                  <a:rPr lang="en-US" sz="2200" dirty="0">
                    <a:solidFill>
                      <a:schemeClr val="accent2">
                        <a:lumMod val="75000"/>
                      </a:schemeClr>
                    </a:solidFill>
                  </a:rPr>
                </a:br>
                <a14:m>
                  <m:oMath xmlns:m="http://schemas.openxmlformats.org/officeDocument/2006/math">
                    <m:r>
                      <a:rPr lang="en-US" sz="1900" b="1" i="1">
                        <a:latin typeface="Cambria Math" panose="02040503050406030204" pitchFamily="18" charset="0"/>
                      </a:rPr>
                      <m:t>𝑩𝒓𝒆𝒂𝒌𝒆𝒗𝒆𝒏</m:t>
                    </m:r>
                    <m:r>
                      <a:rPr lang="en-US" sz="1900" b="1" i="1">
                        <a:latin typeface="Cambria Math" panose="02040503050406030204" pitchFamily="18" charset="0"/>
                      </a:rPr>
                      <m:t> # </m:t>
                    </m:r>
                    <m:r>
                      <a:rPr lang="en-US" sz="1900" b="1" i="1">
                        <a:latin typeface="Cambria Math" panose="02040503050406030204" pitchFamily="18" charset="0"/>
                      </a:rPr>
                      <m:t>𝒐𝒇</m:t>
                    </m:r>
                    <m:r>
                      <a:rPr lang="en-US" sz="1900" b="1" i="1">
                        <a:latin typeface="Cambria Math" panose="02040503050406030204" pitchFamily="18" charset="0"/>
                      </a:rPr>
                      <m:t> </m:t>
                    </m:r>
                    <m:r>
                      <a:rPr lang="en-US" sz="1900" b="1" i="1">
                        <a:latin typeface="Cambria Math" panose="02040503050406030204" pitchFamily="18" charset="0"/>
                      </a:rPr>
                      <m:t>𝑼𝒏𝒊𝒕𝒔</m:t>
                    </m:r>
                    <m:r>
                      <a:rPr lang="en-US" sz="1900" b="1" i="1">
                        <a:latin typeface="Cambria Math" panose="02040503050406030204" pitchFamily="18" charset="0"/>
                      </a:rPr>
                      <m:t> </m:t>
                    </m:r>
                    <m:r>
                      <a:rPr lang="en-US" sz="1900" b="1" i="1">
                        <a:latin typeface="Cambria Math" panose="02040503050406030204" pitchFamily="18" charset="0"/>
                      </a:rPr>
                      <m:t>𝒕𝒐</m:t>
                    </m:r>
                    <m:r>
                      <a:rPr lang="en-US" sz="1900" b="1" i="1">
                        <a:latin typeface="Cambria Math" panose="02040503050406030204" pitchFamily="18" charset="0"/>
                      </a:rPr>
                      <m:t> </m:t>
                    </m:r>
                    <m:r>
                      <a:rPr lang="en-US" sz="1900" b="1" i="1">
                        <a:latin typeface="Cambria Math" panose="02040503050406030204" pitchFamily="18" charset="0"/>
                      </a:rPr>
                      <m:t>𝑺𝒆𝒍𝒍</m:t>
                    </m:r>
                    <m:r>
                      <a:rPr lang="en-US" sz="1900" b="1" i="1">
                        <a:latin typeface="Cambria Math" panose="02040503050406030204" pitchFamily="18" charset="0"/>
                      </a:rPr>
                      <m:t>= </m:t>
                    </m:r>
                    <m:f>
                      <m:fPr>
                        <m:ctrlPr>
                          <a:rPr lang="en-US" sz="1900" b="1" i="1">
                            <a:latin typeface="Cambria Math" panose="02040503050406030204" pitchFamily="18" charset="0"/>
                          </a:rPr>
                        </m:ctrlPr>
                      </m:fPr>
                      <m:num>
                        <m:r>
                          <a:rPr lang="en-US" sz="1900" b="1" i="1">
                            <a:latin typeface="Cambria Math" panose="02040503050406030204" pitchFamily="18" charset="0"/>
                          </a:rPr>
                          <m:t>𝑻𝒐𝒕𝒂𝒍</m:t>
                        </m:r>
                        <m:r>
                          <a:rPr lang="en-US" sz="1900" b="1" i="1">
                            <a:latin typeface="Cambria Math" panose="02040503050406030204" pitchFamily="18" charset="0"/>
                          </a:rPr>
                          <m:t> </m:t>
                        </m:r>
                        <m:r>
                          <a:rPr lang="en-US" sz="1900" b="1" i="1">
                            <a:latin typeface="Cambria Math" panose="02040503050406030204" pitchFamily="18" charset="0"/>
                          </a:rPr>
                          <m:t>𝑭𝒊𝒙𝒆𝒅</m:t>
                        </m:r>
                        <m:r>
                          <a:rPr lang="en-US" sz="1900" b="1" i="1">
                            <a:latin typeface="Cambria Math" panose="02040503050406030204" pitchFamily="18" charset="0"/>
                          </a:rPr>
                          <m:t> </m:t>
                        </m:r>
                        <m:r>
                          <a:rPr lang="en-US" sz="1900" b="1" i="1">
                            <a:latin typeface="Cambria Math" panose="02040503050406030204" pitchFamily="18" charset="0"/>
                          </a:rPr>
                          <m:t>𝑪𝒐𝒔𝒕𝒔</m:t>
                        </m:r>
                      </m:num>
                      <m:den>
                        <m:r>
                          <a:rPr lang="en-US" sz="1900" b="1" i="1">
                            <a:latin typeface="Cambria Math" panose="02040503050406030204" pitchFamily="18" charset="0"/>
                          </a:rPr>
                          <m:t>(</m:t>
                        </m:r>
                        <m:r>
                          <a:rPr lang="en-US" sz="1900" b="1" i="1">
                            <a:latin typeface="Cambria Math" panose="02040503050406030204" pitchFamily="18" charset="0"/>
                          </a:rPr>
                          <m:t>𝑺𝒆𝒍𝒍𝒊𝒏𝒈</m:t>
                        </m:r>
                        <m:r>
                          <a:rPr lang="en-US" sz="1900" b="1" i="1">
                            <a:latin typeface="Cambria Math" panose="02040503050406030204" pitchFamily="18" charset="0"/>
                          </a:rPr>
                          <m:t> </m:t>
                        </m:r>
                        <m:r>
                          <a:rPr lang="en-US" sz="1900" b="1" i="1">
                            <a:latin typeface="Cambria Math" panose="02040503050406030204" pitchFamily="18" charset="0"/>
                          </a:rPr>
                          <m:t>𝑷𝒓𝒊𝒄𝒆</m:t>
                        </m:r>
                        <m:r>
                          <a:rPr lang="en-US" sz="1900" b="1" i="1">
                            <a:latin typeface="Cambria Math" panose="02040503050406030204" pitchFamily="18" charset="0"/>
                          </a:rPr>
                          <m:t> </m:t>
                        </m:r>
                        <m:r>
                          <a:rPr lang="en-US" sz="1900" b="1" i="1">
                            <a:latin typeface="Cambria Math" panose="02040503050406030204" pitchFamily="18" charset="0"/>
                          </a:rPr>
                          <m:t>𝒑𝒆𝒓</m:t>
                        </m:r>
                        <m:r>
                          <a:rPr lang="en-US" sz="1900" b="1" i="1">
                            <a:latin typeface="Cambria Math" panose="02040503050406030204" pitchFamily="18" charset="0"/>
                          </a:rPr>
                          <m:t> </m:t>
                        </m:r>
                        <m:r>
                          <a:rPr lang="en-US" sz="1900" b="1" i="1">
                            <a:latin typeface="Cambria Math" panose="02040503050406030204" pitchFamily="18" charset="0"/>
                          </a:rPr>
                          <m:t>𝑼𝒏𝒊𝒕</m:t>
                        </m:r>
                        <m:r>
                          <a:rPr lang="en-US" sz="1900" b="1" i="1">
                            <a:latin typeface="Cambria Math" panose="02040503050406030204" pitchFamily="18" charset="0"/>
                          </a:rPr>
                          <m:t> −</m:t>
                        </m:r>
                        <m:r>
                          <a:rPr lang="en-US" sz="1900" b="1" i="1">
                            <a:latin typeface="Cambria Math" panose="02040503050406030204" pitchFamily="18" charset="0"/>
                          </a:rPr>
                          <m:t>𝑽𝒂𝒓𝒊𝒂𝒃𝒍𝒆</m:t>
                        </m:r>
                        <m:r>
                          <a:rPr lang="en-US" sz="1900" b="1" i="1">
                            <a:latin typeface="Cambria Math" panose="02040503050406030204" pitchFamily="18" charset="0"/>
                          </a:rPr>
                          <m:t> </m:t>
                        </m:r>
                        <m:r>
                          <a:rPr lang="en-US" sz="1900" b="1" i="1">
                            <a:latin typeface="Cambria Math" panose="02040503050406030204" pitchFamily="18" charset="0"/>
                          </a:rPr>
                          <m:t>𝑪𝒐𝒔𝒕𝒔</m:t>
                        </m:r>
                        <m:r>
                          <a:rPr lang="en-US" sz="1900" b="1" i="1">
                            <a:latin typeface="Cambria Math" panose="02040503050406030204" pitchFamily="18" charset="0"/>
                          </a:rPr>
                          <m:t> </m:t>
                        </m:r>
                        <m:r>
                          <a:rPr lang="en-US" sz="1900" b="1" i="1">
                            <a:latin typeface="Cambria Math" panose="02040503050406030204" pitchFamily="18" charset="0"/>
                          </a:rPr>
                          <m:t>𝒑𝒆𝒓</m:t>
                        </m:r>
                        <m:r>
                          <a:rPr lang="en-US" sz="1900" b="1" i="1">
                            <a:latin typeface="Cambria Math" panose="02040503050406030204" pitchFamily="18" charset="0"/>
                          </a:rPr>
                          <m:t> </m:t>
                        </m:r>
                        <m:r>
                          <a:rPr lang="en-US" sz="1900" b="1" i="1">
                            <a:latin typeface="Cambria Math" panose="02040503050406030204" pitchFamily="18" charset="0"/>
                          </a:rPr>
                          <m:t>𝑼𝒏𝒊𝒕</m:t>
                        </m:r>
                        <m:r>
                          <a:rPr lang="en-US" sz="1900" b="1" i="1">
                            <a:latin typeface="Cambria Math" panose="02040503050406030204" pitchFamily="18" charset="0"/>
                          </a:rPr>
                          <m:t>)</m:t>
                        </m:r>
                      </m:den>
                    </m:f>
                  </m:oMath>
                </a14:m>
                <a:endParaRPr lang="en-US" sz="1900" dirty="0"/>
              </a:p>
              <a:p>
                <a:pPr lvl="1"/>
                <a:endParaRPr lang="en-US" sz="2200" dirty="0">
                  <a:solidFill>
                    <a:schemeClr val="accent2">
                      <a:lumMod val="75000"/>
                    </a:schemeClr>
                  </a:solidFill>
                </a:endParaRPr>
              </a:p>
            </p:txBody>
          </p:sp>
        </mc:Choice>
        <mc:Fallback xmlns="">
          <p:sp>
            <p:nvSpPr>
              <p:cNvPr id="21" name="Content Placeholder 20"/>
              <p:cNvSpPr>
                <a:spLocks noGrp="1" noRot="1" noChangeAspect="1" noMove="1" noResize="1" noEditPoints="1" noAdjustHandles="1" noChangeArrowheads="1" noChangeShapeType="1" noTextEdit="1"/>
              </p:cNvSpPr>
              <p:nvPr>
                <p:ph idx="1"/>
              </p:nvPr>
            </p:nvSpPr>
            <p:spPr>
              <a:xfrm>
                <a:off x="1143000" y="1325880"/>
                <a:ext cx="10268712" cy="4654296"/>
              </a:xfrm>
              <a:blipFill>
                <a:blip r:embed="rId2"/>
                <a:stretch>
                  <a:fillRect l="-124" t="-2180"/>
                </a:stretch>
              </a:blipFill>
            </p:spPr>
            <p:txBody>
              <a:bodyPr/>
              <a:lstStyle/>
              <a:p>
                <a:r>
                  <a:rPr lang="en-US">
                    <a:noFill/>
                  </a:rPr>
                  <a:t> </a:t>
                </a:r>
              </a:p>
            </p:txBody>
          </p:sp>
        </mc:Fallback>
      </mc:AlternateContent>
      <p:sp>
        <p:nvSpPr>
          <p:cNvPr id="2" name="Title 6">
            <a:extLst>
              <a:ext uri="{FF2B5EF4-FFF2-40B4-BE49-F238E27FC236}">
                <a16:creationId xmlns:a16="http://schemas.microsoft.com/office/drawing/2014/main" id="{1B5B50A3-4978-7A56-6AD9-4FDF6E81C58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
        <p:nvSpPr>
          <p:cNvPr id="5" name="Title 6">
            <a:extLst>
              <a:ext uri="{FF2B5EF4-FFF2-40B4-BE49-F238E27FC236}">
                <a16:creationId xmlns:a16="http://schemas.microsoft.com/office/drawing/2014/main" id="{ED009FE3-DF51-B349-4189-F70B25BCBC90}"/>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#2</a:t>
            </a:r>
            <a:endParaRPr lang="en-US" sz="1800"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3713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How do we know what to charge for our products or time?</a:t>
            </a:r>
          </a:p>
          <a:p>
            <a:pPr marL="0" indent="0">
              <a:buNone/>
            </a:pPr>
            <a:endParaRPr lang="en-US" sz="2600" dirty="0">
              <a:solidFill>
                <a:srgbClr val="C00000"/>
              </a:solidFill>
            </a:endParaRPr>
          </a:p>
          <a:p>
            <a:r>
              <a:rPr lang="en-US" sz="2600" b="1" dirty="0">
                <a:solidFill>
                  <a:schemeClr val="accent2">
                    <a:lumMod val="75000"/>
                  </a:schemeClr>
                </a:solidFill>
              </a:rPr>
              <a:t>WHAT ARE YOUR GOALS?</a:t>
            </a:r>
          </a:p>
          <a:p>
            <a:pPr lvl="1"/>
            <a:r>
              <a:rPr lang="en-US" sz="2400" b="1" dirty="0">
                <a:solidFill>
                  <a:schemeClr val="accent2">
                    <a:lumMod val="75000"/>
                  </a:schemeClr>
                </a:solidFill>
              </a:rPr>
              <a:t>Do you want to be profitable today?</a:t>
            </a:r>
          </a:p>
          <a:p>
            <a:pPr lvl="1"/>
            <a:r>
              <a:rPr lang="en-US" sz="2400" b="1" dirty="0">
                <a:solidFill>
                  <a:schemeClr val="accent2">
                    <a:lumMod val="75000"/>
                  </a:schemeClr>
                </a:solidFill>
              </a:rPr>
              <a:t>Do you want to build your customer base?</a:t>
            </a:r>
          </a:p>
          <a:p>
            <a:pPr lvl="1"/>
            <a:r>
              <a:rPr lang="en-US" sz="2400" b="1" dirty="0">
                <a:solidFill>
                  <a:schemeClr val="accent2">
                    <a:lumMod val="75000"/>
                  </a:schemeClr>
                </a:solidFill>
              </a:rPr>
              <a:t>Do you want to build your brand &amp; reputation?</a:t>
            </a:r>
          </a:p>
          <a:p>
            <a:pPr lvl="1"/>
            <a:r>
              <a:rPr lang="en-US" sz="2400" b="1" dirty="0">
                <a:solidFill>
                  <a:schemeClr val="accent2">
                    <a:lumMod val="75000"/>
                  </a:schemeClr>
                </a:solidFill>
              </a:rPr>
              <a:t>Do you want to be </a:t>
            </a:r>
            <a:r>
              <a:rPr lang="en-US" sz="2400" b="1" i="1" dirty="0">
                <a:solidFill>
                  <a:schemeClr val="accent2">
                    <a:lumMod val="75000"/>
                  </a:schemeClr>
                </a:solidFill>
              </a:rPr>
              <a:t>really </a:t>
            </a:r>
            <a:r>
              <a:rPr lang="en-US" sz="2400" b="1" dirty="0">
                <a:solidFill>
                  <a:schemeClr val="accent2">
                    <a:lumMod val="75000"/>
                  </a:schemeClr>
                </a:solidFill>
              </a:rPr>
              <a:t>profitable in 2-4 years?</a:t>
            </a:r>
            <a:br>
              <a:rPr lang="en-US" sz="2400" b="1" dirty="0">
                <a:solidFill>
                  <a:schemeClr val="accent2">
                    <a:lumMod val="75000"/>
                  </a:schemeClr>
                </a:solidFill>
              </a:rPr>
            </a:br>
            <a:endParaRPr lang="en-US" sz="2400" b="1" dirty="0">
              <a:solidFill>
                <a:schemeClr val="accent2">
                  <a:lumMod val="75000"/>
                </a:schemeClr>
              </a:solidFill>
            </a:endParaRPr>
          </a:p>
          <a:p>
            <a:pPr lvl="1"/>
            <a:r>
              <a:rPr lang="en-US" sz="2400" b="1" dirty="0">
                <a:solidFill>
                  <a:schemeClr val="accent2">
                    <a:lumMod val="75000"/>
                  </a:schemeClr>
                </a:solidFill>
              </a:rPr>
              <a:t>You might not be able to do ALL of these simultaneously. Maybe you price your products/time based on what your strategy is.</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#2</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166497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#2</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pic>
        <p:nvPicPr>
          <p:cNvPr id="2" name="Picture 1">
            <a:extLst>
              <a:ext uri="{FF2B5EF4-FFF2-40B4-BE49-F238E27FC236}">
                <a16:creationId xmlns:a16="http://schemas.microsoft.com/office/drawing/2014/main" id="{164DDDD4-781A-96F0-7D83-E85159E42CEA}"/>
              </a:ext>
            </a:extLst>
          </p:cNvPr>
          <p:cNvPicPr>
            <a:picLocks noChangeAspect="1"/>
          </p:cNvPicPr>
          <p:nvPr/>
        </p:nvPicPr>
        <p:blipFill>
          <a:blip r:embed="rId2"/>
          <a:stretch>
            <a:fillRect/>
          </a:stretch>
        </p:blipFill>
        <p:spPr>
          <a:xfrm>
            <a:off x="6075872" y="1607127"/>
            <a:ext cx="3810000" cy="3810000"/>
          </a:xfrm>
          <a:prstGeom prst="rect">
            <a:avLst/>
          </a:prstGeom>
        </p:spPr>
      </p:pic>
      <p:pic>
        <p:nvPicPr>
          <p:cNvPr id="4" name="Picture 3">
            <a:extLst>
              <a:ext uri="{FF2B5EF4-FFF2-40B4-BE49-F238E27FC236}">
                <a16:creationId xmlns:a16="http://schemas.microsoft.com/office/drawing/2014/main" id="{EA91692C-0A40-7B22-B0EE-FD8BE5BB68B8}"/>
              </a:ext>
            </a:extLst>
          </p:cNvPr>
          <p:cNvPicPr>
            <a:picLocks noChangeAspect="1"/>
          </p:cNvPicPr>
          <p:nvPr/>
        </p:nvPicPr>
        <p:blipFill>
          <a:blip r:embed="rId3"/>
          <a:stretch>
            <a:fillRect/>
          </a:stretch>
        </p:blipFill>
        <p:spPr>
          <a:xfrm>
            <a:off x="1144438" y="1607127"/>
            <a:ext cx="4153395" cy="3807279"/>
          </a:xfrm>
          <a:prstGeom prst="rect">
            <a:avLst/>
          </a:prstGeom>
        </p:spPr>
      </p:pic>
    </p:spTree>
    <p:extLst>
      <p:ext uri="{BB962C8B-B14F-4D97-AF65-F5344CB8AC3E}">
        <p14:creationId xmlns:p14="http://schemas.microsoft.com/office/powerpoint/2010/main" val="3087355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620984"/>
            <a:ext cx="7134101" cy="4359192"/>
          </a:xfrm>
        </p:spPr>
        <p:txBody>
          <a:bodyPr/>
          <a:lstStyle/>
          <a:p>
            <a:pPr marL="0" indent="0" algn="ctr">
              <a:buNone/>
            </a:pPr>
            <a:r>
              <a:rPr lang="en-US" sz="3800" b="1" dirty="0"/>
              <a:t>Why was Jet Coffee celebrating its grand opening of its 5</a:t>
            </a:r>
            <a:r>
              <a:rPr lang="en-US" sz="3800" b="1" baseline="30000" dirty="0"/>
              <a:t>th</a:t>
            </a:r>
            <a:r>
              <a:rPr lang="en-US" sz="3800" b="1" dirty="0"/>
              <a:t> location on Johnston Street by giving away free drinks during the morning &amp; afternoon peak hours?</a:t>
            </a:r>
            <a:br>
              <a:rPr lang="en-US" sz="3800" b="1" dirty="0"/>
            </a:br>
            <a:endParaRPr lang="en-US" sz="3800" b="1" dirty="0"/>
          </a:p>
          <a:p>
            <a:pPr algn="ctr"/>
            <a:endParaRPr lang="en-US" sz="3800" b="1" dirty="0"/>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#2</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pic>
        <p:nvPicPr>
          <p:cNvPr id="2" name="Picture 1">
            <a:extLst>
              <a:ext uri="{FF2B5EF4-FFF2-40B4-BE49-F238E27FC236}">
                <a16:creationId xmlns:a16="http://schemas.microsoft.com/office/drawing/2014/main" id="{164DDDD4-781A-96F0-7D83-E85159E42CEA}"/>
              </a:ext>
            </a:extLst>
          </p:cNvPr>
          <p:cNvPicPr>
            <a:picLocks noChangeAspect="1"/>
          </p:cNvPicPr>
          <p:nvPr/>
        </p:nvPicPr>
        <p:blipFill>
          <a:blip r:embed="rId2"/>
          <a:stretch>
            <a:fillRect/>
          </a:stretch>
        </p:blipFill>
        <p:spPr>
          <a:xfrm>
            <a:off x="10087098" y="3368021"/>
            <a:ext cx="1781300" cy="1781300"/>
          </a:xfrm>
          <a:prstGeom prst="rect">
            <a:avLst/>
          </a:prstGeom>
        </p:spPr>
      </p:pic>
      <p:pic>
        <p:nvPicPr>
          <p:cNvPr id="4" name="Picture 3">
            <a:extLst>
              <a:ext uri="{FF2B5EF4-FFF2-40B4-BE49-F238E27FC236}">
                <a16:creationId xmlns:a16="http://schemas.microsoft.com/office/drawing/2014/main" id="{EA91692C-0A40-7B22-B0EE-FD8BE5BB68B8}"/>
              </a:ext>
            </a:extLst>
          </p:cNvPr>
          <p:cNvPicPr>
            <a:picLocks noChangeAspect="1"/>
          </p:cNvPicPr>
          <p:nvPr/>
        </p:nvPicPr>
        <p:blipFill>
          <a:blip r:embed="rId3"/>
          <a:stretch>
            <a:fillRect/>
          </a:stretch>
        </p:blipFill>
        <p:spPr>
          <a:xfrm>
            <a:off x="10090338" y="1620984"/>
            <a:ext cx="1778060" cy="1629888"/>
          </a:xfrm>
          <a:prstGeom prst="rect">
            <a:avLst/>
          </a:prstGeom>
        </p:spPr>
      </p:pic>
    </p:spTree>
    <p:extLst>
      <p:ext uri="{BB962C8B-B14F-4D97-AF65-F5344CB8AC3E}">
        <p14:creationId xmlns:p14="http://schemas.microsoft.com/office/powerpoint/2010/main" val="2804037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8" y="1325880"/>
            <a:ext cx="9969678" cy="4654296"/>
          </a:xfrm>
        </p:spPr>
        <p:txBody>
          <a:bodyPr/>
          <a:lstStyle/>
          <a:p>
            <a:pPr marL="0" indent="0">
              <a:buNone/>
            </a:pPr>
            <a:r>
              <a:rPr lang="en-US" sz="1400" dirty="0">
                <a:solidFill>
                  <a:srgbClr val="CC3333"/>
                </a:solidFill>
              </a:rPr>
              <a:t>Question to Guest Speaker:		</a:t>
            </a:r>
            <a:r>
              <a:rPr lang="en-US" sz="3200" dirty="0">
                <a:solidFill>
                  <a:srgbClr val="CC3333"/>
                </a:solidFill>
              </a:rPr>
              <a:t>At what point did you make the decision </a:t>
            </a:r>
            <a:br>
              <a:rPr lang="en-US" sz="3200" dirty="0">
                <a:solidFill>
                  <a:srgbClr val="CC3333"/>
                </a:solidFill>
              </a:rPr>
            </a:br>
            <a:r>
              <a:rPr lang="en-US" sz="3200" dirty="0">
                <a:solidFill>
                  <a:srgbClr val="CC3333"/>
                </a:solidFill>
              </a:rPr>
              <a:t> 						to stop 	trying to do everything by </a:t>
            </a:r>
            <a:br>
              <a:rPr lang="en-US" sz="3200" dirty="0">
                <a:solidFill>
                  <a:srgbClr val="CC3333"/>
                </a:solidFill>
              </a:rPr>
            </a:br>
            <a:r>
              <a:rPr lang="en-US" sz="3200" dirty="0">
                <a:solidFill>
                  <a:srgbClr val="CC3333"/>
                </a:solidFill>
              </a:rPr>
              <a:t> 						yourself and to hire employees?</a:t>
            </a:r>
          </a:p>
          <a:p>
            <a:pPr marL="0" indent="0">
              <a:buNone/>
            </a:pPr>
            <a:endParaRPr lang="en-US" sz="2600" dirty="0">
              <a:solidFill>
                <a:srgbClr val="0000FF"/>
              </a:solidFill>
            </a:endParaRPr>
          </a:p>
          <a:p>
            <a:pPr marL="0" indent="0">
              <a:buNone/>
            </a:pPr>
            <a:r>
              <a:rPr lang="en-US" sz="1400" dirty="0"/>
              <a:t>Answer by Guest Speaker:		</a:t>
            </a:r>
            <a:r>
              <a:rPr lang="en-US" sz="3200" dirty="0"/>
              <a:t>While maybe it didn’t make financial </a:t>
            </a:r>
            <a:br>
              <a:rPr lang="en-US" sz="3200" dirty="0"/>
            </a:br>
            <a:r>
              <a:rPr lang="en-US" sz="3200" dirty="0"/>
              <a:t> 						sense to hire employees, after 3-4 </a:t>
            </a:r>
            <a:br>
              <a:rPr lang="en-US" sz="3200" dirty="0"/>
            </a:br>
            <a:r>
              <a:rPr lang="en-US" sz="3200" dirty="0"/>
              <a:t> 						months I realized I couldn’t do it all and </a:t>
            </a:r>
            <a:br>
              <a:rPr lang="en-US" sz="3200" dirty="0"/>
            </a:br>
            <a:r>
              <a:rPr lang="en-US" sz="3200" dirty="0"/>
              <a:t> 						I needed to make that change.</a:t>
            </a:r>
            <a:endParaRPr lang="en-US" sz="3200" b="1" i="1" dirty="0"/>
          </a:p>
        </p:txBody>
      </p:sp>
      <p:sp>
        <p:nvSpPr>
          <p:cNvPr id="10" name="Title 6">
            <a:extLst>
              <a:ext uri="{FF2B5EF4-FFF2-40B4-BE49-F238E27FC236}">
                <a16:creationId xmlns:a16="http://schemas.microsoft.com/office/drawing/2014/main" id="{BAFF4E4A-9E11-5048-9391-906041D2AFD2}"/>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sz="3500" dirty="0">
                <a:solidFill>
                  <a:srgbClr val="C00000"/>
                </a:solidFill>
                <a:latin typeface="Calibri" panose="020F0502020204030204" pitchFamily="34" charset="0"/>
                <a:cs typeface="Calibri" panose="020F0502020204030204" pitchFamily="34" charset="0"/>
              </a:rPr>
              <a:t>Overheard From an Entrepreneur</a:t>
            </a:r>
            <a:endParaRPr lang="en-US" sz="35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8111466D-FDFA-A436-6D14-003A1D0493F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55814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8" y="1325880"/>
            <a:ext cx="9969678" cy="4654296"/>
          </a:xfrm>
        </p:spPr>
        <p:txBody>
          <a:bodyPr/>
          <a:lstStyle/>
          <a:p>
            <a:pPr marL="0" indent="0">
              <a:buNone/>
            </a:pPr>
            <a:r>
              <a:rPr lang="en-US" sz="1400" dirty="0">
                <a:solidFill>
                  <a:srgbClr val="CC3333"/>
                </a:solidFill>
              </a:rPr>
              <a:t>Question to Guest Speaker:		</a:t>
            </a:r>
            <a:r>
              <a:rPr lang="en-US" sz="3200" dirty="0">
                <a:solidFill>
                  <a:srgbClr val="CC3333"/>
                </a:solidFill>
              </a:rPr>
              <a:t>At what point did you make the decision </a:t>
            </a:r>
            <a:br>
              <a:rPr lang="en-US" sz="3200" dirty="0">
                <a:solidFill>
                  <a:srgbClr val="CC3333"/>
                </a:solidFill>
              </a:rPr>
            </a:br>
            <a:r>
              <a:rPr lang="en-US" sz="3200" dirty="0">
                <a:solidFill>
                  <a:srgbClr val="CC3333"/>
                </a:solidFill>
              </a:rPr>
              <a:t> 						to stop 	trying to do everything by </a:t>
            </a:r>
            <a:br>
              <a:rPr lang="en-US" sz="3200" dirty="0">
                <a:solidFill>
                  <a:srgbClr val="CC3333"/>
                </a:solidFill>
              </a:rPr>
            </a:br>
            <a:r>
              <a:rPr lang="en-US" sz="3200" dirty="0">
                <a:solidFill>
                  <a:srgbClr val="CC3333"/>
                </a:solidFill>
              </a:rPr>
              <a:t> 						yourself and to hire employees?</a:t>
            </a:r>
          </a:p>
          <a:p>
            <a:pPr marL="0" indent="0">
              <a:buNone/>
            </a:pPr>
            <a:endParaRPr lang="en-US" sz="2600" dirty="0">
              <a:solidFill>
                <a:srgbClr val="0000FF"/>
              </a:solidFill>
            </a:endParaRPr>
          </a:p>
          <a:p>
            <a:pPr marL="0" indent="0">
              <a:buNone/>
            </a:pPr>
            <a:r>
              <a:rPr lang="en-US" sz="1400" dirty="0"/>
              <a:t>Answer by Guest Speaker:		</a:t>
            </a:r>
            <a:r>
              <a:rPr lang="en-US" sz="3200" dirty="0"/>
              <a:t>While maybe it didn’t make financial </a:t>
            </a:r>
            <a:br>
              <a:rPr lang="en-US" sz="3200" dirty="0"/>
            </a:br>
            <a:r>
              <a:rPr lang="en-US" sz="3200" dirty="0"/>
              <a:t> 						sense to hire employees, after 3-4 </a:t>
            </a:r>
            <a:br>
              <a:rPr lang="en-US" sz="3200" dirty="0"/>
            </a:br>
            <a:r>
              <a:rPr lang="en-US" sz="3200" dirty="0"/>
              <a:t> 						months I realized I couldn’t do it all and </a:t>
            </a:r>
            <a:br>
              <a:rPr lang="en-US" sz="3200" dirty="0"/>
            </a:br>
            <a:r>
              <a:rPr lang="en-US" sz="3200" dirty="0"/>
              <a:t> 						I needed to make that change.</a:t>
            </a:r>
            <a:endParaRPr lang="en-US" sz="3200" b="1" i="1" dirty="0"/>
          </a:p>
        </p:txBody>
      </p:sp>
      <p:sp>
        <p:nvSpPr>
          <p:cNvPr id="2" name="Multiply 1">
            <a:extLst>
              <a:ext uri="{FF2B5EF4-FFF2-40B4-BE49-F238E27FC236}">
                <a16:creationId xmlns:a16="http://schemas.microsoft.com/office/drawing/2014/main" id="{7A6ACA1E-A372-DEC3-0F95-C4532BBB6462}"/>
              </a:ext>
            </a:extLst>
          </p:cNvPr>
          <p:cNvSpPr/>
          <p:nvPr/>
        </p:nvSpPr>
        <p:spPr>
          <a:xfrm>
            <a:off x="718457" y="2951968"/>
            <a:ext cx="13050982" cy="3170712"/>
          </a:xfrm>
          <a:prstGeom prst="mathMultiply">
            <a:avLst/>
          </a:prstGeom>
          <a:solidFill>
            <a:schemeClr val="tx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Title 6">
            <a:extLst>
              <a:ext uri="{FF2B5EF4-FFF2-40B4-BE49-F238E27FC236}">
                <a16:creationId xmlns:a16="http://schemas.microsoft.com/office/drawing/2014/main" id="{64822267-E6D0-05D1-5B98-03F3C75A2845}"/>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marL="0" marR="0" lvl="0" indent="0" algn="ctr" defTabSz="457178" rtl="0" eaLnBrk="1" fontAlgn="auto" latinLnBrk="0" hangingPunct="1">
              <a:lnSpc>
                <a:spcPct val="80000"/>
              </a:lnSpc>
              <a:spcBef>
                <a:spcPct val="0"/>
              </a:spcBef>
              <a:spcAft>
                <a:spcPts val="0"/>
              </a:spcAft>
              <a:buClrTx/>
              <a:buSzTx/>
              <a:buFontTx/>
              <a:buNone/>
              <a:tabLst/>
              <a:defRPr/>
            </a:pPr>
            <a:br>
              <a:rPr kumimoji="0" lang="en-US" sz="400" b="1" i="0" u="none" strike="noStrike" kern="1200" cap="none" spc="100" normalizeH="0" baseline="0" noProof="0">
                <a:ln>
                  <a:noFill/>
                </a:ln>
                <a:solidFill>
                  <a:srgbClr val="C00000"/>
                </a:solidFill>
                <a:effectLst/>
                <a:uLnTx/>
                <a:uFillTx/>
                <a:latin typeface="Calibri" panose="020F0502020204030204" pitchFamily="34" charset="0"/>
                <a:cs typeface="Calibri" panose="020F0502020204030204" pitchFamily="34" charset="0"/>
              </a:rPr>
            </a:br>
            <a:r>
              <a:rPr kumimoji="0" lang="en-US" sz="3500" b="1" i="0" u="none" strike="noStrike" kern="1200" cap="none" spc="100" normalizeH="0" baseline="0" noProof="0">
                <a:ln>
                  <a:noFill/>
                </a:ln>
                <a:solidFill>
                  <a:srgbClr val="C00000"/>
                </a:solidFill>
                <a:effectLst/>
                <a:uLnTx/>
                <a:uFillTx/>
                <a:latin typeface="Calibri" panose="020F0502020204030204" pitchFamily="34" charset="0"/>
                <a:cs typeface="Calibri" panose="020F0502020204030204" pitchFamily="34" charset="0"/>
              </a:rPr>
              <a:t>Overheard From an Entrepreneur</a:t>
            </a:r>
            <a:endParaRPr kumimoji="0" lang="en-US" sz="3500" b="0" i="0" u="none" strike="noStrike" kern="1200" cap="none" spc="10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sp>
        <p:nvSpPr>
          <p:cNvPr id="4" name="Title 6">
            <a:extLst>
              <a:ext uri="{FF2B5EF4-FFF2-40B4-BE49-F238E27FC236}">
                <a16:creationId xmlns:a16="http://schemas.microsoft.com/office/drawing/2014/main" id="{FADEE569-F646-09A9-DF5D-F52DF4EFBB0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342104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a:extLst>
              <a:ext uri="{FF2B5EF4-FFF2-40B4-BE49-F238E27FC236}">
                <a16:creationId xmlns:a16="http://schemas.microsoft.com/office/drawing/2014/main" id="{BAFF4E4A-9E11-5048-9391-906041D2AFD2}"/>
              </a:ext>
            </a:extLst>
          </p:cNvPr>
          <p:cNvSpPr>
            <a:spLocks noGrp="1"/>
          </p:cNvSpPr>
          <p:nvPr>
            <p:ph type="title"/>
          </p:nvPr>
        </p:nvSpPr>
        <p:spPr>
          <a:xfrm>
            <a:off x="1144438" y="356843"/>
            <a:ext cx="8741434" cy="969037"/>
          </a:xfrm>
          <a:solidFill>
            <a:schemeClr val="bg1">
              <a:lumMod val="85000"/>
            </a:schemeClr>
          </a:solidFill>
        </p:spPr>
        <p:txBody>
          <a:bodyPr/>
          <a:lstStyle/>
          <a:p>
            <a:pPr algn="ctr"/>
            <a:r>
              <a:rPr lang="en-US" sz="4000" dirty="0">
                <a:solidFill>
                  <a:srgbClr val="C00000"/>
                </a:solidFill>
                <a:latin typeface="Calibri" panose="020F0502020204030204" pitchFamily="34" charset="0"/>
                <a:cs typeface="Calibri" panose="020F0502020204030204" pitchFamily="34" charset="0"/>
              </a:rPr>
              <a:t>The 4 Most Important Concepts in Finance &amp; Accounting</a:t>
            </a:r>
            <a:endParaRPr lang="en-US" sz="4000" b="0" dirty="0">
              <a:solidFill>
                <a:srgbClr val="C00000"/>
              </a:solidFill>
              <a:latin typeface="Calibri" panose="020F0502020204030204" pitchFamily="34" charset="0"/>
              <a:cs typeface="Calibri" panose="020F0502020204030204" pitchFamily="34" charset="0"/>
            </a:endParaRPr>
          </a:p>
        </p:txBody>
      </p:sp>
      <p:sp>
        <p:nvSpPr>
          <p:cNvPr id="5" name="Rounded Rectangle 4">
            <a:extLst>
              <a:ext uri="{FF2B5EF4-FFF2-40B4-BE49-F238E27FC236}">
                <a16:creationId xmlns:a16="http://schemas.microsoft.com/office/drawing/2014/main" id="{21C2A301-39CC-7974-D4A6-FE521E68918E}"/>
              </a:ext>
            </a:extLst>
          </p:cNvPr>
          <p:cNvSpPr/>
          <p:nvPr/>
        </p:nvSpPr>
        <p:spPr>
          <a:xfrm>
            <a:off x="1975369" y="1631428"/>
            <a:ext cx="3360715" cy="795647"/>
          </a:xfrm>
          <a:prstGeom prst="roundRect">
            <a:avLst/>
          </a:prstGeom>
          <a:noFill/>
          <a:ln w="76200">
            <a:solidFill>
              <a:srgbClr val="CC333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a:ea typeface="+mn-ea"/>
                <a:cs typeface="+mn-cs"/>
              </a:rPr>
              <a:t>EFFECTIVE</a:t>
            </a:r>
          </a:p>
        </p:txBody>
      </p:sp>
      <p:sp>
        <p:nvSpPr>
          <p:cNvPr id="9" name="Rounded Rectangle 8">
            <a:extLst>
              <a:ext uri="{FF2B5EF4-FFF2-40B4-BE49-F238E27FC236}">
                <a16:creationId xmlns:a16="http://schemas.microsoft.com/office/drawing/2014/main" id="{94D3FF80-2640-CE87-A2AC-07B330B63B01}"/>
              </a:ext>
            </a:extLst>
          </p:cNvPr>
          <p:cNvSpPr/>
          <p:nvPr/>
        </p:nvSpPr>
        <p:spPr>
          <a:xfrm>
            <a:off x="1975370" y="2633352"/>
            <a:ext cx="3360715" cy="795647"/>
          </a:xfrm>
          <a:prstGeom prst="roundRect">
            <a:avLst/>
          </a:prstGeom>
          <a:noFill/>
          <a:ln w="76200">
            <a:solidFill>
              <a:srgbClr val="CC333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a:ea typeface="+mn-ea"/>
                <a:cs typeface="+mn-cs"/>
              </a:rPr>
              <a:t>EFFICIENT</a:t>
            </a:r>
          </a:p>
        </p:txBody>
      </p:sp>
      <p:sp>
        <p:nvSpPr>
          <p:cNvPr id="12" name="Rounded Rectangle 11">
            <a:extLst>
              <a:ext uri="{FF2B5EF4-FFF2-40B4-BE49-F238E27FC236}">
                <a16:creationId xmlns:a16="http://schemas.microsoft.com/office/drawing/2014/main" id="{AC0E3705-968C-163C-E5EC-F875ECCF4FA7}"/>
              </a:ext>
            </a:extLst>
          </p:cNvPr>
          <p:cNvSpPr/>
          <p:nvPr/>
        </p:nvSpPr>
        <p:spPr>
          <a:xfrm>
            <a:off x="6954988" y="1683048"/>
            <a:ext cx="3360715" cy="795647"/>
          </a:xfrm>
          <a:prstGeom prst="roundRect">
            <a:avLst/>
          </a:prstGeom>
          <a:noFill/>
          <a:ln w="762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9AA43">
                    <a:lumMod val="50000"/>
                  </a:srgbClr>
                </a:solidFill>
                <a:effectLst/>
                <a:uLnTx/>
                <a:uFillTx/>
                <a:latin typeface="Arial"/>
                <a:ea typeface="+mn-ea"/>
                <a:cs typeface="+mn-cs"/>
              </a:rPr>
              <a:t>REVENUES</a:t>
            </a:r>
          </a:p>
        </p:txBody>
      </p:sp>
      <p:sp>
        <p:nvSpPr>
          <p:cNvPr id="13" name="Rounded Rectangle 12">
            <a:extLst>
              <a:ext uri="{FF2B5EF4-FFF2-40B4-BE49-F238E27FC236}">
                <a16:creationId xmlns:a16="http://schemas.microsoft.com/office/drawing/2014/main" id="{C7179F30-C19C-EB42-211C-CF02B5F0AAA6}"/>
              </a:ext>
            </a:extLst>
          </p:cNvPr>
          <p:cNvSpPr/>
          <p:nvPr/>
        </p:nvSpPr>
        <p:spPr>
          <a:xfrm>
            <a:off x="6954988" y="2633352"/>
            <a:ext cx="3360715" cy="795647"/>
          </a:xfrm>
          <a:prstGeom prst="roundRect">
            <a:avLst/>
          </a:prstGeom>
          <a:noFill/>
          <a:ln w="762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9AA43">
                    <a:lumMod val="50000"/>
                  </a:srgbClr>
                </a:solidFill>
                <a:effectLst/>
                <a:uLnTx/>
                <a:uFillTx/>
                <a:latin typeface="Arial"/>
                <a:ea typeface="+mn-ea"/>
                <a:cs typeface="+mn-cs"/>
              </a:rPr>
              <a:t>PROFITS</a:t>
            </a:r>
          </a:p>
        </p:txBody>
      </p:sp>
      <p:sp>
        <p:nvSpPr>
          <p:cNvPr id="14" name="Striped Right Arrow 13">
            <a:extLst>
              <a:ext uri="{FF2B5EF4-FFF2-40B4-BE49-F238E27FC236}">
                <a16:creationId xmlns:a16="http://schemas.microsoft.com/office/drawing/2014/main" id="{60D724EC-6286-8B6C-DBCD-73E7FE4018ED}"/>
              </a:ext>
            </a:extLst>
          </p:cNvPr>
          <p:cNvSpPr/>
          <p:nvPr/>
        </p:nvSpPr>
        <p:spPr>
          <a:xfrm>
            <a:off x="5507237" y="1853496"/>
            <a:ext cx="1276597" cy="332509"/>
          </a:xfrm>
          <a:prstGeom prst="stripedRightArrow">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Striped Right Arrow 14">
            <a:extLst>
              <a:ext uri="{FF2B5EF4-FFF2-40B4-BE49-F238E27FC236}">
                <a16:creationId xmlns:a16="http://schemas.microsoft.com/office/drawing/2014/main" id="{D8F13EDF-6E64-DE42-D13E-393B40C1A095}"/>
              </a:ext>
            </a:extLst>
          </p:cNvPr>
          <p:cNvSpPr/>
          <p:nvPr/>
        </p:nvSpPr>
        <p:spPr>
          <a:xfrm>
            <a:off x="5507238" y="2845960"/>
            <a:ext cx="1276597" cy="332509"/>
          </a:xfrm>
          <a:prstGeom prst="stripedRightArrow">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Content Placeholder 7">
            <a:extLst>
              <a:ext uri="{FF2B5EF4-FFF2-40B4-BE49-F238E27FC236}">
                <a16:creationId xmlns:a16="http://schemas.microsoft.com/office/drawing/2014/main" id="{E04C3DA6-AB82-9EE1-8B82-FF7734BB5A17}"/>
              </a:ext>
            </a:extLst>
          </p:cNvPr>
          <p:cNvSpPr>
            <a:spLocks noGrp="1"/>
          </p:cNvSpPr>
          <p:nvPr>
            <p:ph idx="1"/>
          </p:nvPr>
        </p:nvSpPr>
        <p:spPr>
          <a:xfrm>
            <a:off x="1144438" y="3998774"/>
            <a:ext cx="9969678" cy="1981401"/>
          </a:xfrm>
        </p:spPr>
        <p:txBody>
          <a:bodyPr/>
          <a:lstStyle/>
          <a:p>
            <a:pPr marL="0" indent="0" algn="ctr">
              <a:buNone/>
            </a:pPr>
            <a:r>
              <a:rPr lang="en-US" sz="2800" b="1" i="1" dirty="0">
                <a:solidFill>
                  <a:srgbClr val="1702B0"/>
                </a:solidFill>
              </a:rPr>
              <a:t>We are NOT trying to minimize Expenses.</a:t>
            </a:r>
            <a:br>
              <a:rPr lang="en-US" sz="2800" b="1" i="1" dirty="0">
                <a:solidFill>
                  <a:srgbClr val="1702B0"/>
                </a:solidFill>
              </a:rPr>
            </a:br>
            <a:r>
              <a:rPr lang="en-US" sz="2800" b="1" i="1" dirty="0">
                <a:solidFill>
                  <a:srgbClr val="1702B0"/>
                </a:solidFill>
              </a:rPr>
              <a:t>We are NOT trying to minimize Investments.</a:t>
            </a:r>
            <a:br>
              <a:rPr lang="en-US" sz="2800" b="1" i="1" dirty="0">
                <a:solidFill>
                  <a:srgbClr val="1702B0"/>
                </a:solidFill>
              </a:rPr>
            </a:br>
            <a:br>
              <a:rPr lang="en-US" sz="2800" b="1" i="1" dirty="0">
                <a:solidFill>
                  <a:srgbClr val="1702B0"/>
                </a:solidFill>
              </a:rPr>
            </a:br>
            <a:r>
              <a:rPr lang="en-US" sz="2800" b="1" i="1" dirty="0">
                <a:solidFill>
                  <a:srgbClr val="1702B0"/>
                </a:solidFill>
              </a:rPr>
              <a:t>We are trying to maximize PROFITS, VALUE &amp; IMPACT.</a:t>
            </a:r>
          </a:p>
        </p:txBody>
      </p:sp>
      <p:sp>
        <p:nvSpPr>
          <p:cNvPr id="4" name="Title 6">
            <a:extLst>
              <a:ext uri="{FF2B5EF4-FFF2-40B4-BE49-F238E27FC236}">
                <a16:creationId xmlns:a16="http://schemas.microsoft.com/office/drawing/2014/main" id="{283A4418-7A0F-43CD-F35E-BAC7F10BB17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276542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838200" y="1459407"/>
            <a:ext cx="10744200" cy="4522293"/>
          </a:xfrm>
        </p:spPr>
        <p:txBody>
          <a:bodyPr/>
          <a:lstStyle/>
          <a:p>
            <a:r>
              <a:rPr lang="en-US" sz="2800" b="1" dirty="0">
                <a:solidFill>
                  <a:srgbClr val="CC3333"/>
                </a:solidFill>
              </a:rPr>
              <a:t>If you give me $100 today…</a:t>
            </a:r>
            <a:br>
              <a:rPr lang="en-US" sz="2800" b="1" dirty="0">
                <a:solidFill>
                  <a:srgbClr val="CC3333"/>
                </a:solidFill>
              </a:rPr>
            </a:br>
            <a:endParaRPr lang="en-US" sz="2800" b="1" dirty="0">
              <a:solidFill>
                <a:srgbClr val="CC3333"/>
              </a:solidFill>
            </a:endParaRPr>
          </a:p>
          <a:p>
            <a:r>
              <a:rPr lang="en-US" sz="2800" b="1" dirty="0">
                <a:solidFill>
                  <a:srgbClr val="008000"/>
                </a:solidFill>
              </a:rPr>
              <a:t>I will give you $100 in 12 months.</a:t>
            </a:r>
            <a:br>
              <a:rPr lang="en-US" sz="2800" b="1" dirty="0">
                <a:solidFill>
                  <a:srgbClr val="008000"/>
                </a:solidFill>
              </a:rPr>
            </a:br>
            <a:endParaRPr lang="en-US" sz="2800" b="1" dirty="0">
              <a:solidFill>
                <a:srgbClr val="008000"/>
              </a:solidFill>
            </a:endParaRPr>
          </a:p>
          <a:p>
            <a:r>
              <a:rPr lang="en-US" sz="2800" b="1" dirty="0">
                <a:solidFill>
                  <a:srgbClr val="008000"/>
                </a:solidFill>
              </a:rPr>
              <a:t>Would any of you be willing to make this trade?</a:t>
            </a:r>
          </a:p>
        </p:txBody>
      </p:sp>
      <p:sp>
        <p:nvSpPr>
          <p:cNvPr id="2" name="Rectangle 2">
            <a:extLst>
              <a:ext uri="{FF2B5EF4-FFF2-40B4-BE49-F238E27FC236}">
                <a16:creationId xmlns:a16="http://schemas.microsoft.com/office/drawing/2014/main" id="{8B9FDBBA-748F-E836-A45F-32D56F36A27A}"/>
              </a:ext>
            </a:extLst>
          </p:cNvPr>
          <p:cNvSpPr txBox="1">
            <a:spLocks noChangeArrowheads="1"/>
          </p:cNvSpPr>
          <p:nvPr/>
        </p:nvSpPr>
        <p:spPr bwMode="auto">
          <a:xfrm>
            <a:off x="838200" y="365126"/>
            <a:ext cx="9147532" cy="722696"/>
          </a:xfrm>
          <a:prstGeom prst="rect">
            <a:avLst/>
          </a:prstGeom>
          <a:solidFill>
            <a:srgbClr val="008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QUIZ QUESTION #1</a:t>
            </a:r>
          </a:p>
        </p:txBody>
      </p:sp>
      <p:sp>
        <p:nvSpPr>
          <p:cNvPr id="4" name="Title 6">
            <a:extLst>
              <a:ext uri="{FF2B5EF4-FFF2-40B4-BE49-F238E27FC236}">
                <a16:creationId xmlns:a16="http://schemas.microsoft.com/office/drawing/2014/main" id="{86C1A103-CD66-F60A-AE14-7580C4878C86}"/>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175964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18669"/>
            <a:ext cx="9144000" cy="1021541"/>
          </a:xfrm>
        </p:spPr>
        <p:txBody>
          <a:bodyPr/>
          <a:lstStyle/>
          <a:p>
            <a:r>
              <a:rPr lang="en-US" sz="5400" dirty="0"/>
              <a:t>brian.bolton@louisiana.edu</a:t>
            </a:r>
            <a:br>
              <a:rPr lang="en-US" sz="5400" dirty="0"/>
            </a:br>
            <a:br>
              <a:rPr lang="en-US" sz="5400" dirty="0"/>
            </a:br>
            <a:r>
              <a:rPr lang="en-US" sz="3200" dirty="0"/>
              <a:t>http://business.louisiana.edu/financeispersonal</a:t>
            </a:r>
          </a:p>
        </p:txBody>
      </p:sp>
    </p:spTree>
    <p:extLst>
      <p:ext uri="{BB962C8B-B14F-4D97-AF65-F5344CB8AC3E}">
        <p14:creationId xmlns:p14="http://schemas.microsoft.com/office/powerpoint/2010/main" val="3221028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838200" y="1459407"/>
            <a:ext cx="10744200" cy="4522293"/>
          </a:xfrm>
        </p:spPr>
        <p:txBody>
          <a:bodyPr/>
          <a:lstStyle/>
          <a:p>
            <a:r>
              <a:rPr lang="en-US" sz="2800" b="1" dirty="0">
                <a:solidFill>
                  <a:srgbClr val="CC3333"/>
                </a:solidFill>
              </a:rPr>
              <a:t>If you give me $100 today…</a:t>
            </a:r>
            <a:br>
              <a:rPr lang="en-US" sz="2800" b="1" dirty="0">
                <a:solidFill>
                  <a:srgbClr val="CC3333"/>
                </a:solidFill>
              </a:rPr>
            </a:br>
            <a:endParaRPr lang="en-US" sz="2800" b="1" dirty="0">
              <a:solidFill>
                <a:srgbClr val="CC3333"/>
              </a:solidFill>
            </a:endParaRPr>
          </a:p>
          <a:p>
            <a:r>
              <a:rPr lang="en-US" sz="2800" b="1" dirty="0">
                <a:solidFill>
                  <a:srgbClr val="1702B0"/>
                </a:solidFill>
              </a:rPr>
              <a:t>I will give you $200 in 12 months.</a:t>
            </a:r>
            <a:br>
              <a:rPr lang="en-US" sz="2800" b="1" dirty="0">
                <a:solidFill>
                  <a:srgbClr val="1702B0"/>
                </a:solidFill>
              </a:rPr>
            </a:br>
            <a:endParaRPr lang="en-US" sz="2800" b="1" dirty="0">
              <a:solidFill>
                <a:srgbClr val="1702B0"/>
              </a:solidFill>
            </a:endParaRPr>
          </a:p>
          <a:p>
            <a:r>
              <a:rPr lang="en-US" sz="2800" b="1" dirty="0">
                <a:solidFill>
                  <a:srgbClr val="1702B0"/>
                </a:solidFill>
              </a:rPr>
              <a:t>Would any of you be willing to make this trade?</a:t>
            </a:r>
          </a:p>
        </p:txBody>
      </p:sp>
      <p:sp>
        <p:nvSpPr>
          <p:cNvPr id="2" name="Rectangle 2">
            <a:extLst>
              <a:ext uri="{FF2B5EF4-FFF2-40B4-BE49-F238E27FC236}">
                <a16:creationId xmlns:a16="http://schemas.microsoft.com/office/drawing/2014/main" id="{8B9FDBBA-748F-E836-A45F-32D56F36A27A}"/>
              </a:ext>
            </a:extLst>
          </p:cNvPr>
          <p:cNvSpPr txBox="1">
            <a:spLocks noChangeArrowheads="1"/>
          </p:cNvSpPr>
          <p:nvPr/>
        </p:nvSpPr>
        <p:spPr bwMode="auto">
          <a:xfrm>
            <a:off x="838200" y="365126"/>
            <a:ext cx="9147532" cy="722696"/>
          </a:xfrm>
          <a:prstGeom prst="rect">
            <a:avLst/>
          </a:prstGeom>
          <a:solidFill>
            <a:srgbClr val="1702B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QUIZ QUESTION #2</a:t>
            </a:r>
          </a:p>
        </p:txBody>
      </p:sp>
      <p:sp>
        <p:nvSpPr>
          <p:cNvPr id="4" name="Title 6">
            <a:extLst>
              <a:ext uri="{FF2B5EF4-FFF2-40B4-BE49-F238E27FC236}">
                <a16:creationId xmlns:a16="http://schemas.microsoft.com/office/drawing/2014/main" id="{F29DE464-6BBD-4C02-25FD-602D8B557CC5}"/>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232738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838200" y="1459407"/>
            <a:ext cx="10744200" cy="4522293"/>
          </a:xfrm>
        </p:spPr>
        <p:txBody>
          <a:bodyPr/>
          <a:lstStyle/>
          <a:p>
            <a:r>
              <a:rPr lang="en-US" sz="2800" b="1" dirty="0"/>
              <a:t>If you give me $100 today…</a:t>
            </a:r>
            <a:br>
              <a:rPr lang="en-US" sz="2800" b="1" dirty="0"/>
            </a:br>
            <a:endParaRPr lang="en-US" sz="2800" b="1" dirty="0"/>
          </a:p>
          <a:p>
            <a:r>
              <a:rPr lang="en-US" sz="2800" b="1" dirty="0">
                <a:solidFill>
                  <a:srgbClr val="C00000"/>
                </a:solidFill>
              </a:rPr>
              <a:t>I will give you $200 in 5 years.</a:t>
            </a:r>
            <a:br>
              <a:rPr lang="en-US" sz="2800" b="1" dirty="0">
                <a:solidFill>
                  <a:srgbClr val="C00000"/>
                </a:solidFill>
              </a:rPr>
            </a:br>
            <a:endParaRPr lang="en-US" sz="2800" b="1" dirty="0">
              <a:solidFill>
                <a:srgbClr val="C00000"/>
              </a:solidFill>
            </a:endParaRPr>
          </a:p>
          <a:p>
            <a:r>
              <a:rPr lang="en-US" sz="2800" b="1" dirty="0">
                <a:solidFill>
                  <a:srgbClr val="C00000"/>
                </a:solidFill>
              </a:rPr>
              <a:t>Would any of you be willing to make this trade?</a:t>
            </a:r>
          </a:p>
        </p:txBody>
      </p:sp>
      <p:sp>
        <p:nvSpPr>
          <p:cNvPr id="2" name="Rectangle 2">
            <a:extLst>
              <a:ext uri="{FF2B5EF4-FFF2-40B4-BE49-F238E27FC236}">
                <a16:creationId xmlns:a16="http://schemas.microsoft.com/office/drawing/2014/main" id="{8B9FDBBA-748F-E836-A45F-32D56F36A27A}"/>
              </a:ext>
            </a:extLst>
          </p:cNvPr>
          <p:cNvSpPr txBox="1">
            <a:spLocks noChangeArrowheads="1"/>
          </p:cNvSpPr>
          <p:nvPr/>
        </p:nvSpPr>
        <p:spPr bwMode="auto">
          <a:xfrm>
            <a:off x="838200" y="365126"/>
            <a:ext cx="9147532"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QUIZ QUESTION #3</a:t>
            </a:r>
          </a:p>
        </p:txBody>
      </p:sp>
      <p:sp>
        <p:nvSpPr>
          <p:cNvPr id="4" name="Title 6">
            <a:extLst>
              <a:ext uri="{FF2B5EF4-FFF2-40B4-BE49-F238E27FC236}">
                <a16:creationId xmlns:a16="http://schemas.microsoft.com/office/drawing/2014/main" id="{DA87F46C-3E80-6D03-A60E-930C1F915410}"/>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657958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838200" y="1314072"/>
            <a:ext cx="10497938" cy="4667630"/>
          </a:xfrm>
        </p:spPr>
        <p:txBody>
          <a:bodyPr/>
          <a:lstStyle/>
          <a:p>
            <a:r>
              <a:rPr lang="en-US" sz="2700" dirty="0">
                <a:solidFill>
                  <a:srgbClr val="30317F"/>
                </a:solidFill>
              </a:rPr>
              <a:t>What is an “INVESTMENT?”</a:t>
            </a:r>
            <a:br>
              <a:rPr lang="en-US" sz="2700" dirty="0">
                <a:solidFill>
                  <a:srgbClr val="30317F"/>
                </a:solidFill>
              </a:rPr>
            </a:br>
            <a:endParaRPr lang="en-US" sz="2700" dirty="0">
              <a:solidFill>
                <a:srgbClr val="30317F"/>
              </a:solidFill>
            </a:endParaRPr>
          </a:p>
          <a:p>
            <a:r>
              <a:rPr lang="en-US" sz="2700" dirty="0">
                <a:solidFill>
                  <a:srgbClr val="30317F"/>
                </a:solidFill>
              </a:rPr>
              <a:t>We invest money, time or energy today with the hope of getting something bigger and better back in the future.</a:t>
            </a:r>
          </a:p>
          <a:p>
            <a:endParaRPr lang="en-US" sz="2700" dirty="0">
              <a:solidFill>
                <a:srgbClr val="30317F"/>
              </a:solidFill>
            </a:endParaRPr>
          </a:p>
          <a:p>
            <a:r>
              <a:rPr lang="en-US" sz="2700" dirty="0">
                <a:solidFill>
                  <a:srgbClr val="30317F"/>
                </a:solidFill>
              </a:rPr>
              <a:t>But….we never know what or if we are going to get anything back.</a:t>
            </a:r>
            <a:endParaRPr lang="en-US" sz="2800" dirty="0">
              <a:solidFill>
                <a:srgbClr val="30317F"/>
              </a:solidFill>
            </a:endParaRPr>
          </a:p>
        </p:txBody>
      </p:sp>
      <p:sp>
        <p:nvSpPr>
          <p:cNvPr id="2" name="Rectangle 2">
            <a:extLst>
              <a:ext uri="{FF2B5EF4-FFF2-40B4-BE49-F238E27FC236}">
                <a16:creationId xmlns:a16="http://schemas.microsoft.com/office/drawing/2014/main" id="{443D321A-1501-F40D-C387-58218C7379BD}"/>
              </a:ext>
            </a:extLst>
          </p:cNvPr>
          <p:cNvSpPr txBox="1">
            <a:spLocks noChangeArrowheads="1"/>
          </p:cNvSpPr>
          <p:nvPr/>
        </p:nvSpPr>
        <p:spPr bwMode="auto">
          <a:xfrm>
            <a:off x="838200" y="365126"/>
            <a:ext cx="9147532"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Business Finance &amp; Valuation</a:t>
            </a:r>
          </a:p>
        </p:txBody>
      </p:sp>
      <p:sp>
        <p:nvSpPr>
          <p:cNvPr id="4" name="Title 6">
            <a:extLst>
              <a:ext uri="{FF2B5EF4-FFF2-40B4-BE49-F238E27FC236}">
                <a16:creationId xmlns:a16="http://schemas.microsoft.com/office/drawing/2014/main" id="{7B2AA1E7-D31F-8280-8D90-72F3FCB3A54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836387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3100726" y="2107074"/>
            <a:ext cx="7110076" cy="1593851"/>
          </a:xfrm>
        </p:spPr>
        <p:txBody>
          <a:bodyPr>
            <a:noAutofit/>
          </a:bodyPr>
          <a:lstStyle/>
          <a:p>
            <a:r>
              <a:rPr lang="en-US" sz="3600" dirty="0">
                <a:solidFill>
                  <a:srgbClr val="4C515A"/>
                </a:solidFill>
                <a:latin typeface="Times"/>
                <a:cs typeface="Times"/>
              </a:rPr>
              <a:t>Prediction is very difficult.</a:t>
            </a:r>
          </a:p>
          <a:p>
            <a:r>
              <a:rPr lang="en-US" sz="3600" dirty="0">
                <a:solidFill>
                  <a:srgbClr val="4C515A"/>
                </a:solidFill>
                <a:latin typeface="Times"/>
                <a:cs typeface="Times"/>
              </a:rPr>
              <a:t>Especially when it’s about the future.</a:t>
            </a:r>
          </a:p>
        </p:txBody>
      </p:sp>
      <p:sp>
        <p:nvSpPr>
          <p:cNvPr id="6" name="Text Placeholder 5"/>
          <p:cNvSpPr>
            <a:spLocks noGrp="1"/>
          </p:cNvSpPr>
          <p:nvPr>
            <p:ph type="body" sz="quarter" idx="20"/>
          </p:nvPr>
        </p:nvSpPr>
        <p:spPr>
          <a:xfrm>
            <a:off x="3100727" y="3886200"/>
            <a:ext cx="6748127" cy="330200"/>
          </a:xfrm>
        </p:spPr>
        <p:txBody>
          <a:bodyPr/>
          <a:lstStyle/>
          <a:p>
            <a:r>
              <a:rPr lang="en-US" sz="3000" dirty="0"/>
              <a:t>Niels Bohr</a:t>
            </a:r>
          </a:p>
          <a:p>
            <a:r>
              <a:rPr lang="en-US" sz="3000" dirty="0"/>
              <a:t>Danish Physicist</a:t>
            </a:r>
          </a:p>
          <a:p>
            <a:r>
              <a:rPr lang="en-US" sz="3000" dirty="0"/>
              <a:t>1922 Nobel Prize laureate</a:t>
            </a:r>
          </a:p>
        </p:txBody>
      </p:sp>
    </p:spTree>
    <p:extLst>
      <p:ext uri="{BB962C8B-B14F-4D97-AF65-F5344CB8AC3E}">
        <p14:creationId xmlns:p14="http://schemas.microsoft.com/office/powerpoint/2010/main" val="4158060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838200" y="1314072"/>
            <a:ext cx="10497938" cy="4667630"/>
          </a:xfrm>
        </p:spPr>
        <p:txBody>
          <a:bodyPr/>
          <a:lstStyle/>
          <a:p>
            <a:r>
              <a:rPr lang="en-US" sz="2700" dirty="0">
                <a:solidFill>
                  <a:srgbClr val="30317F"/>
                </a:solidFill>
              </a:rPr>
              <a:t>But….we never know what or if we are going to get anything back.</a:t>
            </a:r>
          </a:p>
          <a:p>
            <a:r>
              <a:rPr lang="en-US" sz="2700" dirty="0">
                <a:solidFill>
                  <a:srgbClr val="30317F"/>
                </a:solidFill>
              </a:rPr>
              <a:t>Everything is a big risk.</a:t>
            </a:r>
          </a:p>
          <a:p>
            <a:endParaRPr lang="en-US" sz="2700" dirty="0">
              <a:solidFill>
                <a:srgbClr val="30317F"/>
              </a:solidFill>
            </a:endParaRPr>
          </a:p>
          <a:p>
            <a:r>
              <a:rPr lang="en-US" sz="2700" dirty="0">
                <a:solidFill>
                  <a:srgbClr val="30317F"/>
                </a:solidFill>
              </a:rPr>
              <a:t>But – as the Entrepreneur in Chief &amp; Founder – you have the most control over turning money today into big, profitable investments in the future.</a:t>
            </a:r>
            <a:br>
              <a:rPr lang="en-US" sz="2700" dirty="0">
                <a:solidFill>
                  <a:srgbClr val="30317F"/>
                </a:solidFill>
              </a:rPr>
            </a:br>
            <a:endParaRPr lang="en-US" sz="2700" dirty="0">
              <a:solidFill>
                <a:srgbClr val="30317F"/>
              </a:solidFill>
            </a:endParaRPr>
          </a:p>
          <a:p>
            <a:r>
              <a:rPr lang="en-US" sz="2700" dirty="0">
                <a:solidFill>
                  <a:srgbClr val="30317F"/>
                </a:solidFill>
              </a:rPr>
              <a:t>DO NOT think of ‘investments’ as just MONEY.</a:t>
            </a:r>
          </a:p>
          <a:p>
            <a:pPr marL="0" indent="0">
              <a:buNone/>
            </a:pPr>
            <a:endParaRPr lang="en-US" sz="2800" dirty="0">
              <a:solidFill>
                <a:srgbClr val="30317F"/>
              </a:solidFill>
            </a:endParaRPr>
          </a:p>
          <a:p>
            <a:endParaRPr lang="en-US" sz="2800" dirty="0">
              <a:solidFill>
                <a:srgbClr val="30317F"/>
              </a:solidFill>
            </a:endParaRPr>
          </a:p>
          <a:p>
            <a:endParaRPr lang="en-US" sz="2800" dirty="0">
              <a:solidFill>
                <a:srgbClr val="30317F"/>
              </a:solidFill>
            </a:endParaRPr>
          </a:p>
          <a:p>
            <a:r>
              <a:rPr lang="en-US" sz="2800" dirty="0">
                <a:solidFill>
                  <a:srgbClr val="30317F"/>
                </a:solidFill>
              </a:rPr>
              <a:t>As an entrepreneur, your time &amp; energy are (or should be) the most valuable resources you have.</a:t>
            </a:r>
          </a:p>
          <a:p>
            <a:endParaRPr lang="en-US" sz="2800" dirty="0">
              <a:solidFill>
                <a:srgbClr val="30317F"/>
              </a:solidFill>
            </a:endParaRPr>
          </a:p>
        </p:txBody>
      </p:sp>
      <p:sp>
        <p:nvSpPr>
          <p:cNvPr id="2" name="Rectangle 2">
            <a:extLst>
              <a:ext uri="{FF2B5EF4-FFF2-40B4-BE49-F238E27FC236}">
                <a16:creationId xmlns:a16="http://schemas.microsoft.com/office/drawing/2014/main" id="{443D321A-1501-F40D-C387-58218C7379BD}"/>
              </a:ext>
            </a:extLst>
          </p:cNvPr>
          <p:cNvSpPr txBox="1">
            <a:spLocks noChangeArrowheads="1"/>
          </p:cNvSpPr>
          <p:nvPr/>
        </p:nvSpPr>
        <p:spPr bwMode="auto">
          <a:xfrm>
            <a:off x="838200" y="365126"/>
            <a:ext cx="9147532"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Business Finance &amp; Valuation</a:t>
            </a:r>
          </a:p>
        </p:txBody>
      </p:sp>
      <p:sp>
        <p:nvSpPr>
          <p:cNvPr id="4" name="Title 6">
            <a:extLst>
              <a:ext uri="{FF2B5EF4-FFF2-40B4-BE49-F238E27FC236}">
                <a16:creationId xmlns:a16="http://schemas.microsoft.com/office/drawing/2014/main" id="{7B2AA1E7-D31F-8280-8D90-72F3FCB3A54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638310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838201" y="1380683"/>
            <a:ext cx="10776496" cy="4601019"/>
          </a:xfrm>
        </p:spPr>
        <p:txBody>
          <a:bodyPr/>
          <a:lstStyle/>
          <a:p>
            <a:r>
              <a:rPr lang="en-US" sz="2800" dirty="0">
                <a:solidFill>
                  <a:srgbClr val="30317F"/>
                </a:solidFill>
              </a:rPr>
              <a:t>Question:		How do we decide which investments to make?</a:t>
            </a:r>
          </a:p>
          <a:p>
            <a:r>
              <a:rPr lang="en-US" sz="2800" dirty="0">
                <a:solidFill>
                  <a:srgbClr val="30317F"/>
                </a:solidFill>
              </a:rPr>
              <a:t>Answer:		We make those investments with the highest </a:t>
            </a:r>
            <a:br>
              <a:rPr lang="en-US" sz="2800" dirty="0">
                <a:solidFill>
                  <a:srgbClr val="30317F"/>
                </a:solidFill>
              </a:rPr>
            </a:br>
            <a:r>
              <a:rPr lang="en-US" sz="2800" dirty="0">
                <a:solidFill>
                  <a:srgbClr val="30317F"/>
                </a:solidFill>
              </a:rPr>
              <a:t> 					return on investment.</a:t>
            </a:r>
            <a:br>
              <a:rPr lang="en-US" sz="2800" dirty="0">
                <a:solidFill>
                  <a:srgbClr val="30317F"/>
                </a:solidFill>
              </a:rPr>
            </a:br>
            <a:endParaRPr lang="en-US" sz="2800" dirty="0">
              <a:solidFill>
                <a:srgbClr val="30317F"/>
              </a:solidFill>
            </a:endParaRPr>
          </a:p>
          <a:p>
            <a:r>
              <a:rPr lang="en-US" sz="2800" dirty="0">
                <a:solidFill>
                  <a:srgbClr val="30317F"/>
                </a:solidFill>
              </a:rPr>
              <a:t>Question:		How do we measure return on investment?</a:t>
            </a:r>
          </a:p>
          <a:p>
            <a:r>
              <a:rPr lang="en-US" sz="2800" dirty="0">
                <a:solidFill>
                  <a:srgbClr val="30317F"/>
                </a:solidFill>
              </a:rPr>
              <a:t>Answer:		In short</a:t>
            </a:r>
            <a:r>
              <a:rPr lang="mr-IN" sz="2800" dirty="0">
                <a:solidFill>
                  <a:srgbClr val="30317F"/>
                </a:solidFill>
              </a:rPr>
              <a:t>…</a:t>
            </a:r>
            <a:r>
              <a:rPr lang="en-US" sz="2800" dirty="0">
                <a:solidFill>
                  <a:srgbClr val="30317F"/>
                </a:solidFill>
              </a:rPr>
              <a:t>	We use some measure of:</a:t>
            </a:r>
            <a:br>
              <a:rPr lang="en-US" sz="2400" dirty="0"/>
            </a:br>
            <a:br>
              <a:rPr lang="en-US" sz="2400" dirty="0"/>
            </a:br>
            <a:r>
              <a:rPr lang="en-US" sz="2800" b="1" dirty="0">
                <a:solidFill>
                  <a:srgbClr val="CC3333"/>
                </a:solidFill>
              </a:rPr>
              <a:t> 				 </a:t>
            </a:r>
            <a:r>
              <a:rPr lang="en-US" sz="2800" b="1" u="sng" dirty="0">
                <a:solidFill>
                  <a:srgbClr val="CC3333"/>
                </a:solidFill>
              </a:rPr>
              <a:t>Cash Inflows</a:t>
            </a:r>
            <a:r>
              <a:rPr lang="en-US" sz="2800" b="1" dirty="0">
                <a:solidFill>
                  <a:srgbClr val="CC3333"/>
                </a:solidFill>
              </a:rPr>
              <a:t>		</a:t>
            </a:r>
            <a:r>
              <a:rPr lang="en-US" sz="2800" b="1" u="sng" dirty="0">
                <a:solidFill>
                  <a:srgbClr val="CC3333"/>
                </a:solidFill>
              </a:rPr>
              <a:t>Benefits</a:t>
            </a:r>
            <a:br>
              <a:rPr lang="en-US" sz="2800" b="1" u="sng" dirty="0">
                <a:solidFill>
                  <a:srgbClr val="CC3333"/>
                </a:solidFill>
              </a:rPr>
            </a:br>
            <a:r>
              <a:rPr lang="en-US" sz="2800" b="1" dirty="0">
                <a:solidFill>
                  <a:srgbClr val="CC3333"/>
                </a:solidFill>
              </a:rPr>
              <a:t>				Cash Outflows		  Costs</a:t>
            </a:r>
          </a:p>
        </p:txBody>
      </p:sp>
      <p:sp>
        <p:nvSpPr>
          <p:cNvPr id="2" name="Rectangle 2">
            <a:extLst>
              <a:ext uri="{FF2B5EF4-FFF2-40B4-BE49-F238E27FC236}">
                <a16:creationId xmlns:a16="http://schemas.microsoft.com/office/drawing/2014/main" id="{9352B146-D938-723A-5643-497236610700}"/>
              </a:ext>
            </a:extLst>
          </p:cNvPr>
          <p:cNvSpPr txBox="1">
            <a:spLocks noChangeArrowheads="1"/>
          </p:cNvSpPr>
          <p:nvPr/>
        </p:nvSpPr>
        <p:spPr bwMode="auto">
          <a:xfrm>
            <a:off x="838200" y="365126"/>
            <a:ext cx="9147532"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Business Finance &amp; Valuation</a:t>
            </a:r>
          </a:p>
        </p:txBody>
      </p:sp>
      <p:sp>
        <p:nvSpPr>
          <p:cNvPr id="4" name="Title 6">
            <a:extLst>
              <a:ext uri="{FF2B5EF4-FFF2-40B4-BE49-F238E27FC236}">
                <a16:creationId xmlns:a16="http://schemas.microsoft.com/office/drawing/2014/main" id="{769AAEDD-6144-8595-2D75-E6B26B889465}"/>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285256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838200" y="1314072"/>
            <a:ext cx="10497938" cy="4667630"/>
          </a:xfrm>
        </p:spPr>
        <p:txBody>
          <a:bodyPr/>
          <a:lstStyle/>
          <a:p>
            <a:r>
              <a:rPr lang="en-US" sz="2800" dirty="0">
                <a:solidFill>
                  <a:srgbClr val="30317F"/>
                </a:solidFill>
              </a:rPr>
              <a:t>For individuals, financial return may not be the goal.</a:t>
            </a:r>
          </a:p>
          <a:p>
            <a:pPr lvl="1"/>
            <a:r>
              <a:rPr lang="en-US" sz="2600" dirty="0">
                <a:solidFill>
                  <a:srgbClr val="30317F"/>
                </a:solidFill>
              </a:rPr>
              <a:t>Should you borrow </a:t>
            </a:r>
            <a:r>
              <a:rPr lang="en-US" sz="2400" dirty="0">
                <a:solidFill>
                  <a:srgbClr val="30317F"/>
                </a:solidFill>
              </a:rPr>
              <a:t>$1000 to pay for your education?</a:t>
            </a:r>
          </a:p>
          <a:p>
            <a:pPr lvl="1"/>
            <a:r>
              <a:rPr lang="en-US" sz="2400" dirty="0">
                <a:solidFill>
                  <a:srgbClr val="30317F"/>
                </a:solidFill>
              </a:rPr>
              <a:t>How do we account for the experience, the knowledge, the opportunities the networking and everything else that education provides?</a:t>
            </a:r>
          </a:p>
          <a:p>
            <a:r>
              <a:rPr lang="en-US" sz="2800" dirty="0">
                <a:solidFill>
                  <a:srgbClr val="30317F"/>
                </a:solidFill>
              </a:rPr>
              <a:t>Why are you at this program right now? Why are you paying – with time, energy &amp; money – for this experience?</a:t>
            </a:r>
          </a:p>
          <a:p>
            <a:pPr lvl="1"/>
            <a:r>
              <a:rPr lang="en-US" sz="2000" dirty="0">
                <a:solidFill>
                  <a:srgbClr val="30317F"/>
                </a:solidFill>
              </a:rPr>
              <a:t>This is an investment in your business.</a:t>
            </a:r>
          </a:p>
          <a:p>
            <a:pPr lvl="1"/>
            <a:r>
              <a:rPr lang="en-US" sz="2000" dirty="0">
                <a:solidFill>
                  <a:srgbClr val="30317F"/>
                </a:solidFill>
              </a:rPr>
              <a:t>This is an investment in your future.</a:t>
            </a:r>
          </a:p>
          <a:p>
            <a:pPr lvl="1"/>
            <a:r>
              <a:rPr lang="en-US" sz="2000" dirty="0">
                <a:solidFill>
                  <a:srgbClr val="30317F"/>
                </a:solidFill>
              </a:rPr>
              <a:t>This is an investment in your family.</a:t>
            </a:r>
          </a:p>
          <a:p>
            <a:pPr lvl="1"/>
            <a:r>
              <a:rPr lang="en-US" sz="2000" dirty="0">
                <a:solidFill>
                  <a:srgbClr val="30317F"/>
                </a:solidFill>
              </a:rPr>
              <a:t>This is an investment in your purpose.</a:t>
            </a:r>
          </a:p>
        </p:txBody>
      </p:sp>
      <p:sp>
        <p:nvSpPr>
          <p:cNvPr id="2" name="Rectangle 2">
            <a:extLst>
              <a:ext uri="{FF2B5EF4-FFF2-40B4-BE49-F238E27FC236}">
                <a16:creationId xmlns:a16="http://schemas.microsoft.com/office/drawing/2014/main" id="{443D321A-1501-F40D-C387-58218C7379BD}"/>
              </a:ext>
            </a:extLst>
          </p:cNvPr>
          <p:cNvSpPr txBox="1">
            <a:spLocks noChangeArrowheads="1"/>
          </p:cNvSpPr>
          <p:nvPr/>
        </p:nvSpPr>
        <p:spPr bwMode="auto">
          <a:xfrm>
            <a:off x="838200" y="365126"/>
            <a:ext cx="9147532"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Business Finance &amp; Valuation</a:t>
            </a:r>
          </a:p>
        </p:txBody>
      </p:sp>
      <p:sp>
        <p:nvSpPr>
          <p:cNvPr id="4" name="Title 6">
            <a:extLst>
              <a:ext uri="{FF2B5EF4-FFF2-40B4-BE49-F238E27FC236}">
                <a16:creationId xmlns:a16="http://schemas.microsoft.com/office/drawing/2014/main" id="{7B2AA1E7-D31F-8280-8D90-72F3FCB3A54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47172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#2</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pic>
        <p:nvPicPr>
          <p:cNvPr id="2" name="Picture 1">
            <a:extLst>
              <a:ext uri="{FF2B5EF4-FFF2-40B4-BE49-F238E27FC236}">
                <a16:creationId xmlns:a16="http://schemas.microsoft.com/office/drawing/2014/main" id="{164DDDD4-781A-96F0-7D83-E85159E42CEA}"/>
              </a:ext>
            </a:extLst>
          </p:cNvPr>
          <p:cNvPicPr>
            <a:picLocks noChangeAspect="1"/>
          </p:cNvPicPr>
          <p:nvPr/>
        </p:nvPicPr>
        <p:blipFill>
          <a:blip r:embed="rId2"/>
          <a:stretch>
            <a:fillRect/>
          </a:stretch>
        </p:blipFill>
        <p:spPr>
          <a:xfrm>
            <a:off x="10087098" y="3368021"/>
            <a:ext cx="1781300" cy="1781300"/>
          </a:xfrm>
          <a:prstGeom prst="rect">
            <a:avLst/>
          </a:prstGeom>
        </p:spPr>
      </p:pic>
      <p:pic>
        <p:nvPicPr>
          <p:cNvPr id="4" name="Picture 3">
            <a:extLst>
              <a:ext uri="{FF2B5EF4-FFF2-40B4-BE49-F238E27FC236}">
                <a16:creationId xmlns:a16="http://schemas.microsoft.com/office/drawing/2014/main" id="{EA91692C-0A40-7B22-B0EE-FD8BE5BB68B8}"/>
              </a:ext>
            </a:extLst>
          </p:cNvPr>
          <p:cNvPicPr>
            <a:picLocks noChangeAspect="1"/>
          </p:cNvPicPr>
          <p:nvPr/>
        </p:nvPicPr>
        <p:blipFill>
          <a:blip r:embed="rId3"/>
          <a:stretch>
            <a:fillRect/>
          </a:stretch>
        </p:blipFill>
        <p:spPr>
          <a:xfrm>
            <a:off x="10090338" y="1620984"/>
            <a:ext cx="1778060" cy="1629888"/>
          </a:xfrm>
          <a:prstGeom prst="rect">
            <a:avLst/>
          </a:prstGeom>
        </p:spPr>
      </p:pic>
      <p:sp>
        <p:nvSpPr>
          <p:cNvPr id="7" name="Content Placeholder 8">
            <a:extLst>
              <a:ext uri="{FF2B5EF4-FFF2-40B4-BE49-F238E27FC236}">
                <a16:creationId xmlns:a16="http://schemas.microsoft.com/office/drawing/2014/main" id="{E1FBF70B-7D13-F007-C334-506EE4CB0973}"/>
              </a:ext>
            </a:extLst>
          </p:cNvPr>
          <p:cNvSpPr txBox="1">
            <a:spLocks/>
          </p:cNvSpPr>
          <p:nvPr/>
        </p:nvSpPr>
        <p:spPr>
          <a:xfrm>
            <a:off x="631592" y="1330036"/>
            <a:ext cx="9455506" cy="4651665"/>
          </a:xfrm>
          <a:prstGeom prst="rect">
            <a:avLst/>
          </a:prstGeom>
        </p:spPr>
        <p:txBody>
          <a:bodyPr vert="horz" lIns="0" tIns="0" rIns="0" bIns="0" rtlCol="0">
            <a:noAutofit/>
          </a:bodyPr>
          <a:lstStyle>
            <a:lvl1pPr marL="228589" indent="-228589" algn="l" defTabSz="457178" rtl="0" eaLnBrk="1" latinLnBrk="0" hangingPunct="1">
              <a:spcBef>
                <a:spcPts val="1200"/>
              </a:spcBef>
              <a:spcAft>
                <a:spcPts val="0"/>
              </a:spcAft>
              <a:buSzPct val="100000"/>
              <a:buFontTx/>
              <a:buBlip>
                <a:blip r:embed="rId4"/>
              </a:buBlip>
              <a:tabLst/>
              <a:defRPr sz="1800" kern="1200">
                <a:solidFill>
                  <a:schemeClr val="tx1"/>
                </a:solidFill>
                <a:latin typeface="+mn-lt"/>
                <a:ea typeface="+mn-ea"/>
                <a:cs typeface="+mn-cs"/>
              </a:defRPr>
            </a:lvl1pPr>
            <a:lvl2pPr marL="522262" indent="-234939" algn="l" defTabSz="457178" rtl="0" eaLnBrk="1" latinLnBrk="0" hangingPunct="1">
              <a:spcBef>
                <a:spcPts val="600"/>
              </a:spcBef>
              <a:buFont typeface="Arial" charset="0"/>
              <a:buChar char="•"/>
              <a:tabLst/>
              <a:defRPr sz="1600" kern="1200">
                <a:solidFill>
                  <a:schemeClr val="tx1"/>
                </a:solidFill>
                <a:latin typeface="+mn-lt"/>
                <a:ea typeface="+mn-ea"/>
                <a:cs typeface="+mn-cs"/>
              </a:defRPr>
            </a:lvl2pPr>
            <a:lvl3pPr marL="863557" indent="-234939" algn="l" defTabSz="457178" rtl="0" eaLnBrk="1" latinLnBrk="0" hangingPunct="1">
              <a:spcBef>
                <a:spcPts val="300"/>
              </a:spcBef>
              <a:buFont typeface="Arial"/>
              <a:buChar char="•"/>
              <a:tabLst/>
              <a:defRPr sz="1600" kern="1200">
                <a:solidFill>
                  <a:schemeClr val="tx1"/>
                </a:solidFill>
                <a:latin typeface="+mn-lt"/>
                <a:ea typeface="+mn-ea"/>
                <a:cs typeface="+mn-cs"/>
              </a:defRPr>
            </a:lvl3pPr>
            <a:lvl4pPr marL="1204853" indent="-223828" algn="l" defTabSz="457178" rtl="0" eaLnBrk="1" latinLnBrk="0" hangingPunct="1">
              <a:spcBef>
                <a:spcPts val="300"/>
              </a:spcBef>
              <a:buFont typeface="Arial"/>
              <a:buChar char="–"/>
              <a:tabLst/>
              <a:defRPr sz="1400" kern="1200">
                <a:solidFill>
                  <a:schemeClr val="tx1"/>
                </a:solidFill>
                <a:latin typeface="+mn-lt"/>
                <a:ea typeface="+mn-ea"/>
                <a:cs typeface="+mn-cs"/>
              </a:defRPr>
            </a:lvl4pPr>
            <a:lvl5pPr marL="2057298" indent="-228589" algn="l" defTabSz="457178" rtl="0" eaLnBrk="1" latinLnBrk="0" hangingPunct="1">
              <a:spcBef>
                <a:spcPts val="300"/>
              </a:spcBef>
              <a:buFont typeface="Arial"/>
              <a:buChar char="»"/>
              <a:defRPr sz="14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rgbClr val="CC3333"/>
                </a:solidFill>
              </a:rPr>
              <a:t>In finance </a:t>
            </a:r>
            <a:r>
              <a:rPr lang="mr-IN" sz="2400" dirty="0">
                <a:solidFill>
                  <a:srgbClr val="CC3333"/>
                </a:solidFill>
              </a:rPr>
              <a:t>–</a:t>
            </a:r>
            <a:r>
              <a:rPr lang="en-US" sz="2400" dirty="0">
                <a:solidFill>
                  <a:srgbClr val="CC3333"/>
                </a:solidFill>
              </a:rPr>
              <a:t> or in business </a:t>
            </a:r>
            <a:r>
              <a:rPr lang="mr-IN" sz="2400" dirty="0">
                <a:solidFill>
                  <a:srgbClr val="CC3333"/>
                </a:solidFill>
              </a:rPr>
              <a:t>–</a:t>
            </a:r>
            <a:r>
              <a:rPr lang="en-US" sz="2400" dirty="0">
                <a:solidFill>
                  <a:srgbClr val="CC3333"/>
                </a:solidFill>
              </a:rPr>
              <a:t> we never want to make an investment </a:t>
            </a:r>
            <a:r>
              <a:rPr lang="mr-IN" sz="2400" dirty="0">
                <a:solidFill>
                  <a:srgbClr val="CC3333"/>
                </a:solidFill>
              </a:rPr>
              <a:t>–</a:t>
            </a:r>
            <a:r>
              <a:rPr lang="en-US" sz="2400" dirty="0">
                <a:solidFill>
                  <a:srgbClr val="CC3333"/>
                </a:solidFill>
              </a:rPr>
              <a:t> or spend any money </a:t>
            </a:r>
            <a:r>
              <a:rPr lang="mr-IN" sz="2400" dirty="0">
                <a:solidFill>
                  <a:srgbClr val="CC3333"/>
                </a:solidFill>
              </a:rPr>
              <a:t>–</a:t>
            </a:r>
            <a:r>
              <a:rPr lang="en-US" sz="2400" dirty="0">
                <a:solidFill>
                  <a:srgbClr val="CC3333"/>
                </a:solidFill>
              </a:rPr>
              <a:t> where the expected benefits are less that the expected costs.</a:t>
            </a:r>
          </a:p>
          <a:p>
            <a:endParaRPr lang="en-US" sz="2400" dirty="0">
              <a:solidFill>
                <a:srgbClr val="CC3333"/>
              </a:solidFill>
            </a:endParaRPr>
          </a:p>
          <a:p>
            <a:pPr lvl="1"/>
            <a:r>
              <a:rPr lang="en-US" sz="2400" dirty="0">
                <a:solidFill>
                  <a:srgbClr val="CC3333"/>
                </a:solidFill>
              </a:rPr>
              <a:t>Think of “benefits” and “costs” as economic benefits and costs, which is NOT necessarily the same as financial inflows and outflows.</a:t>
            </a:r>
          </a:p>
          <a:p>
            <a:pPr lvl="1"/>
            <a:r>
              <a:rPr lang="en-US" sz="2400" dirty="0">
                <a:solidFill>
                  <a:srgbClr val="CC3333"/>
                </a:solidFill>
              </a:rPr>
              <a:t>Try to quantify the intangible economic benefits and costs, like time and energy, so you can quantify Return on Investment</a:t>
            </a:r>
            <a:br>
              <a:rPr lang="en-US" sz="2400" dirty="0">
                <a:solidFill>
                  <a:srgbClr val="CC3333"/>
                </a:solidFill>
              </a:rPr>
            </a:br>
            <a:endParaRPr lang="en-US" sz="2400" dirty="0">
              <a:solidFill>
                <a:srgbClr val="CC3333"/>
              </a:solidFill>
            </a:endParaRPr>
          </a:p>
          <a:p>
            <a:pPr lvl="1"/>
            <a:r>
              <a:rPr lang="en-US" sz="2800" b="1" i="1" dirty="0">
                <a:solidFill>
                  <a:srgbClr val="CC3333"/>
                </a:solidFill>
              </a:rPr>
              <a:t>KNOW YOUR NUMBER – KNOW YOUR GOALS!</a:t>
            </a:r>
            <a:endParaRPr lang="en-US" sz="2800" b="1" i="1" dirty="0">
              <a:solidFill>
                <a:srgbClr val="008000"/>
              </a:solidFill>
            </a:endParaRPr>
          </a:p>
        </p:txBody>
      </p:sp>
    </p:spTree>
    <p:extLst>
      <p:ext uri="{BB962C8B-B14F-4D97-AF65-F5344CB8AC3E}">
        <p14:creationId xmlns:p14="http://schemas.microsoft.com/office/powerpoint/2010/main" val="207311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838200" y="1404906"/>
            <a:ext cx="10649328" cy="4576795"/>
          </a:xfrm>
        </p:spPr>
        <p:txBody>
          <a:bodyPr/>
          <a:lstStyle/>
          <a:p>
            <a:r>
              <a:rPr lang="en-US" sz="2500" dirty="0"/>
              <a:t>Financial value is the result of people finding something intrinsically desirable.</a:t>
            </a:r>
          </a:p>
          <a:p>
            <a:r>
              <a:rPr lang="en-US" sz="2500" dirty="0"/>
              <a:t>The more intrinsically desirable something is to me, the more money I will be willing to pay for it.</a:t>
            </a:r>
          </a:p>
          <a:p>
            <a:pPr lvl="1"/>
            <a:r>
              <a:rPr lang="en-US" sz="2400" dirty="0"/>
              <a:t>Also applies to non-financial resources </a:t>
            </a:r>
            <a:r>
              <a:rPr lang="mr-IN" sz="2400" dirty="0"/>
              <a:t>–</a:t>
            </a:r>
            <a:r>
              <a:rPr lang="en-US" sz="2400" dirty="0"/>
              <a:t> I may be willing to work harder for a cause I believe in than for a cause that doesn’t align with my own values.</a:t>
            </a:r>
          </a:p>
          <a:p>
            <a:r>
              <a:rPr lang="en-US" sz="2500" dirty="0"/>
              <a:t>Stakeholders will engage with your business because you are offering utility for them. What you are doing aligns with their values.</a:t>
            </a:r>
          </a:p>
          <a:p>
            <a:r>
              <a:rPr lang="en-US" sz="2500" b="1" dirty="0">
                <a:solidFill>
                  <a:srgbClr val="CC3333"/>
                </a:solidFill>
              </a:rPr>
              <a:t>What you are doing makes their life better.</a:t>
            </a:r>
          </a:p>
        </p:txBody>
      </p:sp>
      <p:sp>
        <p:nvSpPr>
          <p:cNvPr id="2" name="Rectangle 2">
            <a:extLst>
              <a:ext uri="{FF2B5EF4-FFF2-40B4-BE49-F238E27FC236}">
                <a16:creationId xmlns:a16="http://schemas.microsoft.com/office/drawing/2014/main" id="{C4593F14-8A91-E903-A896-AAB56F48B2B5}"/>
              </a:ext>
            </a:extLst>
          </p:cNvPr>
          <p:cNvSpPr txBox="1">
            <a:spLocks noChangeArrowheads="1"/>
          </p:cNvSpPr>
          <p:nvPr/>
        </p:nvSpPr>
        <p:spPr bwMode="auto">
          <a:xfrm>
            <a:off x="838200" y="365126"/>
            <a:ext cx="9147532"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Finance for Entrepreneurs</a:t>
            </a:r>
          </a:p>
        </p:txBody>
      </p:sp>
      <p:sp>
        <p:nvSpPr>
          <p:cNvPr id="4" name="Title 6">
            <a:extLst>
              <a:ext uri="{FF2B5EF4-FFF2-40B4-BE49-F238E27FC236}">
                <a16:creationId xmlns:a16="http://schemas.microsoft.com/office/drawing/2014/main" id="{867EFF07-1702-EDC2-5201-216B0D76AAF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524242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838201" y="1417017"/>
            <a:ext cx="10273878" cy="4564684"/>
          </a:xfrm>
        </p:spPr>
        <p:txBody>
          <a:bodyPr/>
          <a:lstStyle/>
          <a:p>
            <a:r>
              <a:rPr lang="en-US" sz="3000" b="1" dirty="0">
                <a:solidFill>
                  <a:srgbClr val="CC3333"/>
                </a:solidFill>
              </a:rPr>
              <a:t>What you are doing makes their life better.</a:t>
            </a:r>
            <a:br>
              <a:rPr lang="en-US" sz="3000" b="1" dirty="0">
                <a:solidFill>
                  <a:srgbClr val="CC3333"/>
                </a:solidFill>
              </a:rPr>
            </a:br>
            <a:endParaRPr lang="en-US" sz="3000" b="1" dirty="0">
              <a:solidFill>
                <a:srgbClr val="CC3333"/>
              </a:solidFill>
            </a:endParaRPr>
          </a:p>
          <a:p>
            <a:r>
              <a:rPr lang="en-US" sz="3000" b="1" dirty="0">
                <a:solidFill>
                  <a:srgbClr val="CC3333"/>
                </a:solidFill>
              </a:rPr>
              <a:t>Most people are not going to give you money just because they like you.</a:t>
            </a:r>
            <a:br>
              <a:rPr lang="en-US" sz="3000" b="1" dirty="0">
                <a:solidFill>
                  <a:srgbClr val="CC3333"/>
                </a:solidFill>
              </a:rPr>
            </a:br>
            <a:endParaRPr lang="en-US" sz="3000" b="1" dirty="0">
              <a:solidFill>
                <a:srgbClr val="CC3333"/>
              </a:solidFill>
            </a:endParaRPr>
          </a:p>
          <a:p>
            <a:r>
              <a:rPr lang="en-US" sz="3000" b="1" dirty="0">
                <a:solidFill>
                  <a:srgbClr val="CC3333"/>
                </a:solidFill>
              </a:rPr>
              <a:t>But they will give you money if you and your business make their lives better.</a:t>
            </a:r>
          </a:p>
          <a:p>
            <a:endParaRPr lang="en-US" sz="3000" b="1" dirty="0">
              <a:solidFill>
                <a:srgbClr val="CC3333"/>
              </a:solidFill>
            </a:endParaRPr>
          </a:p>
          <a:p>
            <a:r>
              <a:rPr lang="en-US" sz="3000" b="1" dirty="0">
                <a:solidFill>
                  <a:srgbClr val="CC3333"/>
                </a:solidFill>
              </a:rPr>
              <a:t>With this in mind, think of 1 simple question…</a:t>
            </a:r>
          </a:p>
        </p:txBody>
      </p:sp>
      <p:sp>
        <p:nvSpPr>
          <p:cNvPr id="2" name="Rectangle 2">
            <a:extLst>
              <a:ext uri="{FF2B5EF4-FFF2-40B4-BE49-F238E27FC236}">
                <a16:creationId xmlns:a16="http://schemas.microsoft.com/office/drawing/2014/main" id="{10AC96B4-52A4-B19D-DA71-48D3A31A7D07}"/>
              </a:ext>
            </a:extLst>
          </p:cNvPr>
          <p:cNvSpPr txBox="1">
            <a:spLocks noChangeArrowheads="1"/>
          </p:cNvSpPr>
          <p:nvPr/>
        </p:nvSpPr>
        <p:spPr bwMode="auto">
          <a:xfrm>
            <a:off x="838200" y="365126"/>
            <a:ext cx="9147532"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Finance for Entrepreneurs</a:t>
            </a:r>
          </a:p>
        </p:txBody>
      </p:sp>
      <p:sp>
        <p:nvSpPr>
          <p:cNvPr id="4" name="Title 6">
            <a:extLst>
              <a:ext uri="{FF2B5EF4-FFF2-40B4-BE49-F238E27FC236}">
                <a16:creationId xmlns:a16="http://schemas.microsoft.com/office/drawing/2014/main" id="{287486AB-9A28-ED7B-0633-F73184E64A9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457034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8" y="1325880"/>
            <a:ext cx="9969678" cy="4654296"/>
          </a:xfrm>
        </p:spPr>
        <p:txBody>
          <a:bodyPr/>
          <a:lstStyle/>
          <a:p>
            <a:r>
              <a:rPr lang="en-US" sz="2600" dirty="0">
                <a:solidFill>
                  <a:srgbClr val="0000FF"/>
                </a:solidFill>
              </a:rPr>
              <a:t>A little about me, the finance guy:</a:t>
            </a:r>
            <a:br>
              <a:rPr lang="en-US" sz="2600" dirty="0">
                <a:solidFill>
                  <a:srgbClr val="0000FF"/>
                </a:solidFill>
              </a:rPr>
            </a:br>
            <a:endParaRPr lang="en-US" sz="2600" dirty="0">
              <a:solidFill>
                <a:srgbClr val="0000FF"/>
              </a:solidFill>
            </a:endParaRPr>
          </a:p>
          <a:p>
            <a:r>
              <a:rPr lang="en-US" sz="2600" dirty="0">
                <a:solidFill>
                  <a:srgbClr val="0000FF"/>
                </a:solidFill>
              </a:rPr>
              <a:t>What are 2 things that I am grateful for:</a:t>
            </a:r>
            <a:br>
              <a:rPr lang="en-US" sz="2600" dirty="0">
                <a:solidFill>
                  <a:srgbClr val="0000FF"/>
                </a:solidFill>
              </a:rPr>
            </a:br>
            <a:endParaRPr lang="en-US" sz="2600" dirty="0">
              <a:solidFill>
                <a:srgbClr val="0000FF"/>
              </a:solidFill>
            </a:endParaRPr>
          </a:p>
          <a:p>
            <a:pPr marL="744512" lvl="1" indent="-457189">
              <a:buFont typeface="+mj-lt"/>
              <a:buAutoNum type="arabicPeriod"/>
            </a:pPr>
            <a:r>
              <a:rPr lang="en-US" sz="2600" dirty="0">
                <a:solidFill>
                  <a:srgbClr val="0000FF"/>
                </a:solidFill>
              </a:rPr>
              <a:t>I am grateful to have a job where I get to work with and learn from inspiring people who are working to change their lives and to change their worlds.</a:t>
            </a:r>
            <a:br>
              <a:rPr lang="en-US" sz="2600" dirty="0">
                <a:solidFill>
                  <a:srgbClr val="0000FF"/>
                </a:solidFill>
              </a:rPr>
            </a:br>
            <a:endParaRPr lang="en-US" sz="2600" dirty="0">
              <a:solidFill>
                <a:srgbClr val="0000FF"/>
              </a:solidFill>
            </a:endParaRPr>
          </a:p>
          <a:p>
            <a:pPr marL="744512" lvl="1" indent="-457189">
              <a:buFont typeface="+mj-lt"/>
              <a:buAutoNum type="arabicPeriod"/>
            </a:pPr>
            <a:r>
              <a:rPr lang="en-US" sz="2600" dirty="0">
                <a:solidFill>
                  <a:srgbClr val="0000FF"/>
                </a:solidFill>
              </a:rPr>
              <a:t>I am grateful that my entire family will get together for Thanksgiving in Texas in 4 weeks.</a:t>
            </a:r>
            <a:endParaRPr lang="en-US" sz="2600" b="1" i="1" dirty="0">
              <a:solidFill>
                <a:srgbClr val="0000FF"/>
              </a:solidFill>
            </a:endParaRPr>
          </a:p>
        </p:txBody>
      </p:sp>
      <p:sp>
        <p:nvSpPr>
          <p:cNvPr id="10" name="Title 6">
            <a:extLst>
              <a:ext uri="{FF2B5EF4-FFF2-40B4-BE49-F238E27FC236}">
                <a16:creationId xmlns:a16="http://schemas.microsoft.com/office/drawing/2014/main" id="{BAFF4E4A-9E11-5048-9391-906041D2AFD2}"/>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89421785-E989-A442-B9C6-CBD2BED8A258}"/>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22801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4800" dirty="0">
                <a:solidFill>
                  <a:srgbClr val="CC3333"/>
                </a:solidFill>
              </a:rPr>
              <a:t>WHO CARES?</a:t>
            </a:r>
          </a:p>
        </p:txBody>
      </p:sp>
      <p:sp>
        <p:nvSpPr>
          <p:cNvPr id="6" name="Text Placeholder 5"/>
          <p:cNvSpPr>
            <a:spLocks noGrp="1"/>
          </p:cNvSpPr>
          <p:nvPr>
            <p:ph type="body" idx="14"/>
          </p:nvPr>
        </p:nvSpPr>
        <p:spPr>
          <a:xfrm>
            <a:off x="3189625"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2" name="Rectangle 1">
            <a:extLst>
              <a:ext uri="{FF2B5EF4-FFF2-40B4-BE49-F238E27FC236}">
                <a16:creationId xmlns:a16="http://schemas.microsoft.com/office/drawing/2014/main" id="{E5BD73A7-DCA0-4604-8C20-F16FF71ED28A}"/>
              </a:ext>
            </a:extLst>
          </p:cNvPr>
          <p:cNvSpPr/>
          <p:nvPr/>
        </p:nvSpPr>
        <p:spPr>
          <a:xfrm>
            <a:off x="1941096" y="2205790"/>
            <a:ext cx="8181473" cy="38902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4">
            <a:extLst>
              <a:ext uri="{FF2B5EF4-FFF2-40B4-BE49-F238E27FC236}">
                <a16:creationId xmlns:a16="http://schemas.microsoft.com/office/drawing/2014/main" id="{FD6D3626-7353-139F-6C81-F1203E4D872C}"/>
              </a:ext>
            </a:extLst>
          </p:cNvPr>
          <p:cNvSpPr>
            <a:spLocks noGrp="1"/>
          </p:cNvSpPr>
          <p:nvPr>
            <p:ph type="body" idx="13"/>
          </p:nvPr>
        </p:nvSpPr>
        <p:spPr>
          <a:xfrm>
            <a:off x="944088" y="362311"/>
            <a:ext cx="10183091" cy="1547496"/>
          </a:xfrm>
        </p:spPr>
        <p:txBody>
          <a:bodyPr>
            <a:noAutofit/>
          </a:bodyPr>
          <a:lstStyle/>
          <a:p>
            <a:pPr algn="ctr"/>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
        <p:nvSpPr>
          <p:cNvPr id="3" name="Rectangle 2">
            <a:extLst>
              <a:ext uri="{FF2B5EF4-FFF2-40B4-BE49-F238E27FC236}">
                <a16:creationId xmlns:a16="http://schemas.microsoft.com/office/drawing/2014/main" id="{25C597C9-05BF-5E4E-C7A0-2F7B1DCA329F}"/>
              </a:ext>
            </a:extLst>
          </p:cNvPr>
          <p:cNvSpPr/>
          <p:nvPr/>
        </p:nvSpPr>
        <p:spPr>
          <a:xfrm>
            <a:off x="1068779" y="2205790"/>
            <a:ext cx="872317" cy="3197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5350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4"/>
          </p:nvPr>
        </p:nvSpPr>
        <p:spPr>
          <a:xfrm>
            <a:off x="3189625"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2" name="Rectangle 1">
            <a:extLst>
              <a:ext uri="{FF2B5EF4-FFF2-40B4-BE49-F238E27FC236}">
                <a16:creationId xmlns:a16="http://schemas.microsoft.com/office/drawing/2014/main" id="{E5BD73A7-DCA0-4604-8C20-F16FF71ED28A}"/>
              </a:ext>
            </a:extLst>
          </p:cNvPr>
          <p:cNvSpPr/>
          <p:nvPr/>
        </p:nvSpPr>
        <p:spPr>
          <a:xfrm>
            <a:off x="1941096" y="3713748"/>
            <a:ext cx="8181473" cy="23822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3">
            <a:extLst>
              <a:ext uri="{FF2B5EF4-FFF2-40B4-BE49-F238E27FC236}">
                <a16:creationId xmlns:a16="http://schemas.microsoft.com/office/drawing/2014/main" id="{96E887EF-16FF-1BD9-DD69-076211F55C9E}"/>
              </a:ext>
            </a:extLst>
          </p:cNvPr>
          <p:cNvSpPr>
            <a:spLocks noGrp="1"/>
          </p:cNvSpPr>
          <p:nvPr>
            <p:ph type="body" idx="1"/>
          </p:nvPr>
        </p:nvSpPr>
        <p:spPr>
          <a:xfrm>
            <a:off x="2645434" y="2335673"/>
            <a:ext cx="7974138" cy="1101797"/>
          </a:xfrm>
        </p:spPr>
        <p:txBody>
          <a:bodyPr>
            <a:normAutofit/>
          </a:bodyPr>
          <a:lstStyle/>
          <a:p>
            <a:r>
              <a:rPr lang="en-US" sz="4800" b="1" dirty="0">
                <a:solidFill>
                  <a:srgbClr val="CC3333"/>
                </a:solidFill>
              </a:rPr>
              <a:t>WHO CARES?</a:t>
            </a:r>
          </a:p>
        </p:txBody>
      </p:sp>
      <p:sp>
        <p:nvSpPr>
          <p:cNvPr id="3" name="Rectangle 2">
            <a:extLst>
              <a:ext uri="{FF2B5EF4-FFF2-40B4-BE49-F238E27FC236}">
                <a16:creationId xmlns:a16="http://schemas.microsoft.com/office/drawing/2014/main" id="{9E731BB4-5680-3E31-8880-568F90FE6476}"/>
              </a:ext>
            </a:extLst>
          </p:cNvPr>
          <p:cNvSpPr/>
          <p:nvPr/>
        </p:nvSpPr>
        <p:spPr>
          <a:xfrm>
            <a:off x="1068779" y="3713748"/>
            <a:ext cx="872317" cy="1689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Placeholder 4">
            <a:extLst>
              <a:ext uri="{FF2B5EF4-FFF2-40B4-BE49-F238E27FC236}">
                <a16:creationId xmlns:a16="http://schemas.microsoft.com/office/drawing/2014/main" id="{89B88853-F4B6-5F64-5AB6-9281E0965FA7}"/>
              </a:ext>
            </a:extLst>
          </p:cNvPr>
          <p:cNvSpPr>
            <a:spLocks noGrp="1"/>
          </p:cNvSpPr>
          <p:nvPr>
            <p:ph type="body" idx="13"/>
          </p:nvPr>
        </p:nvSpPr>
        <p:spPr>
          <a:xfrm>
            <a:off x="944088" y="362311"/>
            <a:ext cx="10183091" cy="1547496"/>
          </a:xfrm>
        </p:spPr>
        <p:txBody>
          <a:bodyPr>
            <a:noAutofit/>
          </a:bodyPr>
          <a:lstStyle/>
          <a:p>
            <a:pPr algn="ctr"/>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983181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645434" y="2335673"/>
            <a:ext cx="7974138" cy="1101797"/>
          </a:xfrm>
        </p:spPr>
        <p:txBody>
          <a:bodyPr>
            <a:normAutofit/>
          </a:bodyPr>
          <a:lstStyle/>
          <a:p>
            <a:r>
              <a:rPr lang="en-US" sz="4800" b="1" dirty="0">
                <a:solidFill>
                  <a:srgbClr val="CC3333"/>
                </a:solidFill>
              </a:rPr>
              <a:t>WHO CARES?</a:t>
            </a:r>
          </a:p>
        </p:txBody>
      </p:sp>
      <p:sp>
        <p:nvSpPr>
          <p:cNvPr id="6" name="Text Placeholder 5"/>
          <p:cNvSpPr>
            <a:spLocks noGrp="1"/>
          </p:cNvSpPr>
          <p:nvPr>
            <p:ph type="body" idx="14"/>
          </p:nvPr>
        </p:nvSpPr>
        <p:spPr>
          <a:xfrm>
            <a:off x="2645434" y="3962402"/>
            <a:ext cx="8488391"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5" name="Text Placeholder 4">
            <a:extLst>
              <a:ext uri="{FF2B5EF4-FFF2-40B4-BE49-F238E27FC236}">
                <a16:creationId xmlns:a16="http://schemas.microsoft.com/office/drawing/2014/main" id="{EE196D14-DFA0-5D2A-B31B-45F493F86BDF}"/>
              </a:ext>
            </a:extLst>
          </p:cNvPr>
          <p:cNvSpPr>
            <a:spLocks noGrp="1"/>
          </p:cNvSpPr>
          <p:nvPr>
            <p:ph type="body" idx="13"/>
          </p:nvPr>
        </p:nvSpPr>
        <p:spPr>
          <a:xfrm>
            <a:off x="944088" y="362311"/>
            <a:ext cx="10183091" cy="1547496"/>
          </a:xfrm>
        </p:spPr>
        <p:txBody>
          <a:bodyPr>
            <a:noAutofit/>
          </a:bodyPr>
          <a:lstStyle/>
          <a:p>
            <a:pPr algn="ctr"/>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3231556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884FDCB-580A-AE44-80CE-3DD8492AA28B}"/>
              </a:ext>
            </a:extLst>
          </p:cNvPr>
          <p:cNvSpPr/>
          <p:nvPr/>
        </p:nvSpPr>
        <p:spPr>
          <a:xfrm>
            <a:off x="7341872" y="5612131"/>
            <a:ext cx="3274695" cy="12458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4876800" y="3034286"/>
            <a:ext cx="2133600" cy="1138773"/>
          </a:xfrm>
          <a:prstGeom prst="rect">
            <a:avLst/>
          </a:prstGeom>
          <a:solidFill>
            <a:srgbClr val="C00000"/>
          </a:solidFill>
        </p:spPr>
        <p:txBody>
          <a:bodyPr wrap="square" rtlCol="0">
            <a:spAutoFit/>
          </a:bodyPr>
          <a:lstStyle/>
          <a:p>
            <a:pPr algn="ctr"/>
            <a:r>
              <a:rPr lang="en-US" sz="3400" b="1" dirty="0">
                <a:solidFill>
                  <a:schemeClr val="bg1"/>
                </a:solidFill>
              </a:rPr>
              <a:t>Business Entity</a:t>
            </a:r>
          </a:p>
        </p:txBody>
      </p:sp>
      <p:sp>
        <p:nvSpPr>
          <p:cNvPr id="7" name="TextBox 6"/>
          <p:cNvSpPr txBox="1"/>
          <p:nvPr/>
        </p:nvSpPr>
        <p:spPr>
          <a:xfrm>
            <a:off x="4876800" y="1129282"/>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Family </a:t>
            </a:r>
          </a:p>
          <a:p>
            <a:pPr algn="ctr"/>
            <a:endParaRPr lang="en-US" sz="1200" b="1" dirty="0">
              <a:solidFill>
                <a:schemeClr val="bg1"/>
              </a:solidFill>
            </a:endParaRPr>
          </a:p>
        </p:txBody>
      </p:sp>
      <p:sp>
        <p:nvSpPr>
          <p:cNvPr id="9" name="TextBox 8"/>
          <p:cNvSpPr txBox="1"/>
          <p:nvPr/>
        </p:nvSpPr>
        <p:spPr>
          <a:xfrm>
            <a:off x="4876800" y="4944315"/>
            <a:ext cx="2286000" cy="954107"/>
          </a:xfrm>
          <a:prstGeom prst="rect">
            <a:avLst/>
          </a:prstGeom>
          <a:solidFill>
            <a:srgbClr val="0000CC"/>
          </a:solidFill>
        </p:spPr>
        <p:txBody>
          <a:bodyPr wrap="square" rtlCol="0">
            <a:spAutoFit/>
          </a:bodyPr>
          <a:lstStyle/>
          <a:p>
            <a:pPr algn="ctr"/>
            <a:r>
              <a:rPr lang="en-US" sz="2800" b="1" dirty="0">
                <a:solidFill>
                  <a:schemeClr val="bg1"/>
                </a:solidFill>
              </a:rPr>
              <a:t>The Government</a:t>
            </a:r>
          </a:p>
        </p:txBody>
      </p:sp>
      <p:sp>
        <p:nvSpPr>
          <p:cNvPr id="11" name="TextBox 10"/>
          <p:cNvSpPr txBox="1"/>
          <p:nvPr/>
        </p:nvSpPr>
        <p:spPr>
          <a:xfrm>
            <a:off x="1834548" y="4950265"/>
            <a:ext cx="2362200" cy="553998"/>
          </a:xfrm>
          <a:prstGeom prst="rect">
            <a:avLst/>
          </a:prstGeom>
          <a:solidFill>
            <a:srgbClr val="0000CC"/>
          </a:solidFill>
        </p:spPr>
        <p:txBody>
          <a:bodyPr wrap="square" rtlCol="0">
            <a:spAutoFit/>
          </a:bodyPr>
          <a:lstStyle/>
          <a:p>
            <a:pPr algn="ctr"/>
            <a:r>
              <a:rPr lang="en-US" sz="3000" b="1" dirty="0">
                <a:solidFill>
                  <a:schemeClr val="bg1"/>
                </a:solidFill>
              </a:rPr>
              <a:t>Suppliers</a:t>
            </a:r>
          </a:p>
        </p:txBody>
      </p:sp>
      <p:sp>
        <p:nvSpPr>
          <p:cNvPr id="12" name="TextBox 11"/>
          <p:cNvSpPr txBox="1"/>
          <p:nvPr/>
        </p:nvSpPr>
        <p:spPr>
          <a:xfrm>
            <a:off x="1682148" y="1640596"/>
            <a:ext cx="2514600" cy="553998"/>
          </a:xfrm>
          <a:prstGeom prst="rect">
            <a:avLst/>
          </a:prstGeom>
          <a:solidFill>
            <a:srgbClr val="0000CC"/>
          </a:solidFill>
        </p:spPr>
        <p:txBody>
          <a:bodyPr wrap="square" rtlCol="0">
            <a:spAutoFit/>
          </a:bodyPr>
          <a:lstStyle/>
          <a:p>
            <a:pPr algn="ctr"/>
            <a:r>
              <a:rPr lang="en-US" sz="3000" b="1" dirty="0">
                <a:solidFill>
                  <a:schemeClr val="bg1"/>
                </a:solidFill>
              </a:rPr>
              <a:t>Employees</a:t>
            </a:r>
          </a:p>
        </p:txBody>
      </p:sp>
      <p:sp>
        <p:nvSpPr>
          <p:cNvPr id="13" name="TextBox 12"/>
          <p:cNvSpPr txBox="1"/>
          <p:nvPr/>
        </p:nvSpPr>
        <p:spPr>
          <a:xfrm>
            <a:off x="1420479" y="3316996"/>
            <a:ext cx="2743200" cy="553998"/>
          </a:xfrm>
          <a:prstGeom prst="rect">
            <a:avLst/>
          </a:prstGeom>
          <a:solidFill>
            <a:srgbClr val="0000CC"/>
          </a:solidFill>
        </p:spPr>
        <p:txBody>
          <a:bodyPr wrap="square" rtlCol="0">
            <a:spAutoFit/>
          </a:bodyPr>
          <a:lstStyle/>
          <a:p>
            <a:pPr algn="ctr"/>
            <a:r>
              <a:rPr lang="en-US" sz="3000" b="1" dirty="0">
                <a:solidFill>
                  <a:schemeClr val="bg1"/>
                </a:solidFill>
              </a:rPr>
              <a:t>Customers</a:t>
            </a:r>
          </a:p>
        </p:txBody>
      </p:sp>
      <p:sp>
        <p:nvSpPr>
          <p:cNvPr id="14" name="TextBox 13"/>
          <p:cNvSpPr txBox="1"/>
          <p:nvPr/>
        </p:nvSpPr>
        <p:spPr>
          <a:xfrm>
            <a:off x="8104521" y="3034285"/>
            <a:ext cx="2514600" cy="954107"/>
          </a:xfrm>
          <a:prstGeom prst="rect">
            <a:avLst/>
          </a:prstGeom>
          <a:solidFill>
            <a:srgbClr val="0000CC"/>
          </a:solidFill>
        </p:spPr>
        <p:txBody>
          <a:bodyPr wrap="square" rtlCol="0">
            <a:spAutoFit/>
          </a:bodyPr>
          <a:lstStyle/>
          <a:p>
            <a:pPr algn="ctr"/>
            <a:r>
              <a:rPr lang="en-US" sz="2800" b="1" dirty="0">
                <a:solidFill>
                  <a:schemeClr val="bg1"/>
                </a:solidFill>
              </a:rPr>
              <a:t>The Community</a:t>
            </a:r>
          </a:p>
        </p:txBody>
      </p:sp>
      <p:sp>
        <p:nvSpPr>
          <p:cNvPr id="15" name="TextBox 14"/>
          <p:cNvSpPr txBox="1"/>
          <p:nvPr/>
        </p:nvSpPr>
        <p:spPr>
          <a:xfrm>
            <a:off x="7916178" y="4819951"/>
            <a:ext cx="3763992" cy="1200329"/>
          </a:xfrm>
          <a:prstGeom prst="rect">
            <a:avLst/>
          </a:prstGeom>
          <a:solidFill>
            <a:srgbClr val="0000CC"/>
          </a:solidFill>
        </p:spPr>
        <p:txBody>
          <a:bodyPr wrap="square" rtlCol="0">
            <a:spAutoFit/>
          </a:bodyPr>
          <a:lstStyle/>
          <a:p>
            <a:pPr algn="ctr"/>
            <a:r>
              <a:rPr lang="en-US" dirty="0">
                <a:solidFill>
                  <a:schemeClr val="bg1"/>
                </a:solidFill>
              </a:rPr>
              <a:t>Others: future generations, trade associations, unions, activists, competitors, the media, business partners, the public, society</a:t>
            </a:r>
          </a:p>
        </p:txBody>
      </p:sp>
      <p:cxnSp>
        <p:nvCxnSpPr>
          <p:cNvPr id="16" name="Straight Arrow Connector 15"/>
          <p:cNvCxnSpPr>
            <a:cxnSpLocks/>
          </p:cNvCxnSpPr>
          <p:nvPr/>
        </p:nvCxnSpPr>
        <p:spPr>
          <a:xfrm>
            <a:off x="5715004" y="2208047"/>
            <a:ext cx="76199" cy="1011704"/>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14702" y="2561994"/>
            <a:ext cx="1562100" cy="657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477000" y="2381555"/>
            <a:ext cx="1143000" cy="83819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10400" y="4134151"/>
            <a:ext cx="2286000" cy="6096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010400" y="3426268"/>
            <a:ext cx="1066800" cy="225117"/>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05200" y="4514249"/>
            <a:ext cx="1371600" cy="276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3956649" y="3988392"/>
            <a:ext cx="1052423" cy="4301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DF7268-E9D0-914B-9DFF-BAF40D703332}"/>
              </a:ext>
            </a:extLst>
          </p:cNvPr>
          <p:cNvSpPr txBox="1"/>
          <p:nvPr/>
        </p:nvSpPr>
        <p:spPr>
          <a:xfrm>
            <a:off x="8049276" y="1309233"/>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Investors </a:t>
            </a:r>
          </a:p>
          <a:p>
            <a:pPr algn="ctr"/>
            <a:endParaRPr lang="en-US" sz="1200" b="1" dirty="0">
              <a:solidFill>
                <a:schemeClr val="bg1"/>
              </a:solidFill>
            </a:endParaRPr>
          </a:p>
        </p:txBody>
      </p:sp>
      <p:sp>
        <p:nvSpPr>
          <p:cNvPr id="21" name="Title 6">
            <a:extLst>
              <a:ext uri="{FF2B5EF4-FFF2-40B4-BE49-F238E27FC236}">
                <a16:creationId xmlns:a16="http://schemas.microsoft.com/office/drawing/2014/main" id="{F235275F-0A73-287A-63A7-8F025B939AD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cxnSp>
        <p:nvCxnSpPr>
          <p:cNvPr id="26" name="Straight Arrow Connector 25">
            <a:extLst>
              <a:ext uri="{FF2B5EF4-FFF2-40B4-BE49-F238E27FC236}">
                <a16:creationId xmlns:a16="http://schemas.microsoft.com/office/drawing/2014/main" id="{EDBB0F3F-12FD-9B27-60ED-0528BFC2A9B6}"/>
              </a:ext>
            </a:extLst>
          </p:cNvPr>
          <p:cNvCxnSpPr/>
          <p:nvPr/>
        </p:nvCxnSpPr>
        <p:spPr>
          <a:xfrm>
            <a:off x="6172200" y="4288219"/>
            <a:ext cx="609600" cy="83770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Title 6">
            <a:extLst>
              <a:ext uri="{FF2B5EF4-FFF2-40B4-BE49-F238E27FC236}">
                <a16:creationId xmlns:a16="http://schemas.microsoft.com/office/drawing/2014/main" id="{71443BF0-552C-EF07-9D1C-C9D5FCC9A9C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24761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8" y="1248690"/>
            <a:ext cx="10268712" cy="4654296"/>
          </a:xfrm>
        </p:spPr>
        <p:txBody>
          <a:bodyPr/>
          <a:lstStyle/>
          <a:p>
            <a:r>
              <a:rPr lang="en-US" sz="2600" dirty="0">
                <a:solidFill>
                  <a:srgbClr val="C00000"/>
                </a:solidFill>
              </a:rPr>
              <a:t>We care about making money because we want to </a:t>
            </a:r>
            <a:r>
              <a:rPr lang="en-US" sz="1400" dirty="0">
                <a:solidFill>
                  <a:srgbClr val="C00000"/>
                </a:solidFill>
              </a:rPr>
              <a:t>(or have to) </a:t>
            </a:r>
            <a:r>
              <a:rPr lang="en-US" sz="2600" dirty="0">
                <a:solidFill>
                  <a:srgbClr val="C00000"/>
                </a:solidFill>
              </a:rPr>
              <a:t>give money to people who make our business happen…who contribute to our business striving to serve its mission:</a:t>
            </a:r>
          </a:p>
          <a:p>
            <a:pPr lvl="1"/>
            <a:r>
              <a:rPr lang="en-US" sz="2400" dirty="0">
                <a:solidFill>
                  <a:srgbClr val="C00000"/>
                </a:solidFill>
              </a:rPr>
              <a:t>Employees, suppliers, partners, the government, investors…</a:t>
            </a:r>
            <a:br>
              <a:rPr lang="en-US" sz="2400" dirty="0">
                <a:solidFill>
                  <a:srgbClr val="C00000"/>
                </a:solidFill>
              </a:rPr>
            </a:br>
            <a:endParaRPr lang="en-US" sz="2400" dirty="0">
              <a:solidFill>
                <a:srgbClr val="C00000"/>
              </a:solidFill>
            </a:endParaRPr>
          </a:p>
          <a:p>
            <a:r>
              <a:rPr lang="en-US" sz="2600" dirty="0">
                <a:solidFill>
                  <a:srgbClr val="C00000"/>
                </a:solidFill>
              </a:rPr>
              <a:t>The money we give to these people comes from our Revenues</a:t>
            </a:r>
            <a:br>
              <a:rPr lang="en-US" sz="2600" dirty="0">
                <a:solidFill>
                  <a:srgbClr val="C00000"/>
                </a:solidFill>
              </a:rPr>
            </a:br>
            <a:endParaRPr lang="en-US" sz="2600" dirty="0">
              <a:solidFill>
                <a:srgbClr val="C00000"/>
              </a:solidFill>
            </a:endParaRPr>
          </a:p>
          <a:p>
            <a:r>
              <a:rPr lang="en-US" sz="2600" dirty="0">
                <a:solidFill>
                  <a:srgbClr val="C00000"/>
                </a:solidFill>
              </a:rPr>
              <a:t>Every dollar of Revenue that your business will ever make comes from your CUSTOMERS.</a:t>
            </a:r>
          </a:p>
          <a:p>
            <a:pPr lvl="1"/>
            <a:r>
              <a:rPr lang="en-US" sz="2400" dirty="0">
                <a:solidFill>
                  <a:srgbClr val="C00000"/>
                </a:solidFill>
              </a:rPr>
              <a:t>If you run a non-profit, it’s a little different…you have to make both your donors and your beneficiaries’ lives better with your mission.</a:t>
            </a:r>
            <a:endParaRPr lang="en-US" sz="2600" b="1" i="1" dirty="0">
              <a:solidFill>
                <a:srgbClr val="C00000"/>
              </a:solidFill>
            </a:endParaRPr>
          </a:p>
        </p:txBody>
      </p:sp>
      <p:sp>
        <p:nvSpPr>
          <p:cNvPr id="11" name="Title 6">
            <a:extLst>
              <a:ext uri="{FF2B5EF4-FFF2-40B4-BE49-F238E27FC236}">
                <a16:creationId xmlns:a16="http://schemas.microsoft.com/office/drawing/2014/main" id="{89421785-E989-A442-B9C6-CBD2BED8A258}"/>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
        <p:nvSpPr>
          <p:cNvPr id="2" name="Title 6">
            <a:extLst>
              <a:ext uri="{FF2B5EF4-FFF2-40B4-BE49-F238E27FC236}">
                <a16:creationId xmlns:a16="http://schemas.microsoft.com/office/drawing/2014/main" id="{2A14EC33-0B6A-1067-2B71-CC89C7B33AD8}"/>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32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linds(horizontal)">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linds(horizontal)">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9" name="Title 6">
            <a:extLst>
              <a:ext uri="{FF2B5EF4-FFF2-40B4-BE49-F238E27FC236}">
                <a16:creationId xmlns:a16="http://schemas.microsoft.com/office/drawing/2014/main" id="{B2573E4B-DD06-565E-2279-54518FC2F09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3C01636E-4693-37A3-4F23-824754E8EDE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047745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chemeClr val="accent2">
                    <a:lumMod val="50000"/>
                  </a:schemeClr>
                </a:solidFill>
              </a:rPr>
              <a:t>	</a:t>
            </a:r>
            <a:r>
              <a:rPr lang="en-US" sz="2800" b="1" dirty="0">
                <a:solidFill>
                  <a:schemeClr val="accent2">
                    <a:lumMod val="50000"/>
                  </a:schemeClr>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7313298" y="1651001"/>
            <a:ext cx="3809027" cy="3416320"/>
          </a:xfrm>
          <a:prstGeom prst="rect">
            <a:avLst/>
          </a:prstGeom>
          <a:noFill/>
        </p:spPr>
        <p:txBody>
          <a:bodyPr wrap="square" rtlCol="0">
            <a:spAutoFit/>
          </a:bodyPr>
          <a:lstStyle/>
          <a:p>
            <a:pPr algn="ctr"/>
            <a:r>
              <a:rPr lang="en-US" sz="2400" b="1" dirty="0">
                <a:solidFill>
                  <a:schemeClr val="accent2">
                    <a:lumMod val="50000"/>
                  </a:schemeClr>
                </a:solidFill>
              </a:rPr>
              <a:t>Revenues: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Customers give us money to make their lives better. Every dollar of Revenue any business has ever received has come from Customers.</a:t>
            </a:r>
          </a:p>
        </p:txBody>
      </p:sp>
      <p:cxnSp>
        <p:nvCxnSpPr>
          <p:cNvPr id="4" name="Straight Arrow Connector 3">
            <a:extLst>
              <a:ext uri="{FF2B5EF4-FFF2-40B4-BE49-F238E27FC236}">
                <a16:creationId xmlns:a16="http://schemas.microsoft.com/office/drawing/2014/main" id="{A3C06A7E-A6CB-C94E-ACA3-A8DDB364223B}"/>
              </a:ext>
            </a:extLst>
          </p:cNvPr>
          <p:cNvCxnSpPr/>
          <p:nvPr/>
        </p:nvCxnSpPr>
        <p:spPr>
          <a:xfrm flipH="1">
            <a:off x="4415794" y="1931671"/>
            <a:ext cx="2897505" cy="0"/>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 name="Title 6">
            <a:extLst>
              <a:ext uri="{FF2B5EF4-FFF2-40B4-BE49-F238E27FC236}">
                <a16:creationId xmlns:a16="http://schemas.microsoft.com/office/drawing/2014/main" id="{FD79F354-803B-B294-EC9A-6F67DE2481B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60C73D22-4F05-0163-F63F-B488C9FC2CB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467528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7050405" y="1936749"/>
            <a:ext cx="3910893" cy="2677656"/>
          </a:xfrm>
          <a:prstGeom prst="rect">
            <a:avLst/>
          </a:prstGeom>
          <a:noFill/>
        </p:spPr>
        <p:txBody>
          <a:bodyPr wrap="square" rtlCol="0">
            <a:spAutoFit/>
          </a:bodyPr>
          <a:lstStyle/>
          <a:p>
            <a:pPr algn="ctr"/>
            <a:r>
              <a:rPr lang="en-US" sz="2400" b="1" dirty="0">
                <a:solidFill>
                  <a:schemeClr val="accent2">
                    <a:lumMod val="50000"/>
                  </a:schemeClr>
                </a:solidFill>
              </a:rPr>
              <a:t>Cost of Goods Sold:</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employees and suppliers to create the goods and services we provide to customers</a:t>
            </a:r>
          </a:p>
        </p:txBody>
      </p:sp>
      <p:cxnSp>
        <p:nvCxnSpPr>
          <p:cNvPr id="9" name="Straight Arrow Connector 8">
            <a:extLst>
              <a:ext uri="{FF2B5EF4-FFF2-40B4-BE49-F238E27FC236}">
                <a16:creationId xmlns:a16="http://schemas.microsoft.com/office/drawing/2014/main" id="{7EBCA99C-F23A-5C46-AD37-1FFC3F86978D}"/>
              </a:ext>
            </a:extLst>
          </p:cNvPr>
          <p:cNvCxnSpPr>
            <a:cxnSpLocks/>
          </p:cNvCxnSpPr>
          <p:nvPr/>
        </p:nvCxnSpPr>
        <p:spPr>
          <a:xfrm flipH="1" flipV="1">
            <a:off x="6307455" y="2457452"/>
            <a:ext cx="1811656" cy="57151"/>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7E7731AB-1F00-6057-2F77-36189800417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FD97E607-0085-BBAF-DAB9-A31F8E36727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1682786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921405" y="1994263"/>
            <a:ext cx="4522971" cy="3046988"/>
          </a:xfrm>
          <a:prstGeom prst="rect">
            <a:avLst/>
          </a:prstGeom>
          <a:noFill/>
        </p:spPr>
        <p:txBody>
          <a:bodyPr wrap="square" rtlCol="0">
            <a:spAutoFit/>
          </a:bodyPr>
          <a:lstStyle/>
          <a:p>
            <a:pPr algn="ctr"/>
            <a:r>
              <a:rPr lang="en-US" sz="2400" b="1" dirty="0">
                <a:solidFill>
                  <a:schemeClr val="accent2">
                    <a:lumMod val="50000"/>
                  </a:schemeClr>
                </a:solidFill>
              </a:rPr>
              <a:t>Operating Expenses: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employees, the landlord, the advertising agency, the utilities company and others in exchange for giving us the infrastructure to run our business</a:t>
            </a:r>
          </a:p>
        </p:txBody>
      </p:sp>
      <p:cxnSp>
        <p:nvCxnSpPr>
          <p:cNvPr id="7" name="Straight Arrow Connector 6">
            <a:extLst>
              <a:ext uri="{FF2B5EF4-FFF2-40B4-BE49-F238E27FC236}">
                <a16:creationId xmlns:a16="http://schemas.microsoft.com/office/drawing/2014/main" id="{99BC65A6-97B1-3D48-9ECD-26FEFC1C7465}"/>
              </a:ext>
            </a:extLst>
          </p:cNvPr>
          <p:cNvCxnSpPr>
            <a:cxnSpLocks/>
          </p:cNvCxnSpPr>
          <p:nvPr/>
        </p:nvCxnSpPr>
        <p:spPr>
          <a:xfrm flipH="1">
            <a:off x="5433062" y="2537463"/>
            <a:ext cx="2337435" cy="468631"/>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BB04A099-B954-E427-6C0B-5B8FEB8C5633}"/>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E271C502-C3F6-3C4C-6CEA-2E47FE3169DB}"/>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151074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Other Expenses</a:t>
            </a:r>
            <a:endParaRPr lang="en-US" sz="2000" b="1" u="sng" dirty="0">
              <a:solidFill>
                <a:schemeClr val="accent2">
                  <a:lumMod val="50000"/>
                </a:schemeClr>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840966" y="2977348"/>
            <a:ext cx="4712679" cy="2308324"/>
          </a:xfrm>
          <a:prstGeom prst="rect">
            <a:avLst/>
          </a:prstGeom>
          <a:noFill/>
        </p:spPr>
        <p:txBody>
          <a:bodyPr wrap="square" rtlCol="0">
            <a:spAutoFit/>
          </a:bodyPr>
          <a:lstStyle/>
          <a:p>
            <a:pPr algn="ctr"/>
            <a:r>
              <a:rPr lang="en-US" sz="2400" b="1" dirty="0">
                <a:solidFill>
                  <a:schemeClr val="accent2">
                    <a:lumMod val="50000"/>
                  </a:schemeClr>
                </a:solidFill>
              </a:rPr>
              <a:t>Other Expenses: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the bank and other non-recurring, non-operating sources in exchange for certain benefits.</a:t>
            </a:r>
          </a:p>
        </p:txBody>
      </p:sp>
      <p:cxnSp>
        <p:nvCxnSpPr>
          <p:cNvPr id="7" name="Straight Arrow Connector 6">
            <a:extLst>
              <a:ext uri="{FF2B5EF4-FFF2-40B4-BE49-F238E27FC236}">
                <a16:creationId xmlns:a16="http://schemas.microsoft.com/office/drawing/2014/main" id="{B43E8FC8-955B-7F41-8421-03F9E023E4C3}"/>
              </a:ext>
            </a:extLst>
          </p:cNvPr>
          <p:cNvCxnSpPr>
            <a:cxnSpLocks/>
          </p:cNvCxnSpPr>
          <p:nvPr/>
        </p:nvCxnSpPr>
        <p:spPr>
          <a:xfrm flipH="1">
            <a:off x="5644518" y="3571875"/>
            <a:ext cx="1468755" cy="502920"/>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E0A97E8B-FE0E-671F-CEAF-2848023F5018}"/>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DB650607-7C71-A824-462D-33CC5905F63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186836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7" y="1328469"/>
            <a:ext cx="10271185" cy="4653234"/>
          </a:xfrm>
        </p:spPr>
        <p:txBody>
          <a:bodyPr/>
          <a:lstStyle/>
          <a:p>
            <a:r>
              <a:rPr lang="en-US" sz="2600" dirty="0"/>
              <a:t>My plan for the next couple hours:</a:t>
            </a:r>
            <a:br>
              <a:rPr lang="en-US" sz="2400" dirty="0"/>
            </a:br>
            <a:endParaRPr lang="en-US" sz="2400" dirty="0"/>
          </a:p>
          <a:p>
            <a:pPr lvl="1"/>
            <a:r>
              <a:rPr lang="en-US" sz="2400" dirty="0"/>
              <a:t>We will spend most of our time focused more directly on 3 </a:t>
            </a:r>
            <a:r>
              <a:rPr lang="en-US" sz="1200" dirty="0"/>
              <a:t>(hopefully)</a:t>
            </a:r>
            <a:r>
              <a:rPr lang="en-US" sz="2400" dirty="0"/>
              <a:t> relevant areas:</a:t>
            </a:r>
          </a:p>
          <a:p>
            <a:pPr marL="1085818" lvl="2" indent="-457200">
              <a:buFont typeface="+mj-lt"/>
              <a:buAutoNum type="arabicPeriod"/>
            </a:pPr>
            <a:r>
              <a:rPr lang="en-US" sz="2200" dirty="0"/>
              <a:t>Your Stakeholders</a:t>
            </a:r>
          </a:p>
          <a:p>
            <a:pPr marL="1085818" lvl="2" indent="-457200">
              <a:buFont typeface="+mj-lt"/>
              <a:buAutoNum type="arabicPeriod"/>
            </a:pPr>
            <a:r>
              <a:rPr lang="en-US" sz="2200" dirty="0"/>
              <a:t>Tracking Your Income &amp; Expenses</a:t>
            </a:r>
          </a:p>
          <a:p>
            <a:pPr marL="1085818" lvl="2" indent="-457200">
              <a:buFont typeface="+mj-lt"/>
              <a:buAutoNum type="arabicPeriod"/>
            </a:pPr>
            <a:r>
              <a:rPr lang="en-US" sz="2200" dirty="0"/>
              <a:t>How is Your Business Performing?</a:t>
            </a:r>
          </a:p>
          <a:p>
            <a:pPr marL="628618" lvl="2" indent="0">
              <a:buNone/>
            </a:pPr>
            <a:endParaRPr lang="en-US" sz="1200" dirty="0"/>
          </a:p>
          <a:p>
            <a:r>
              <a:rPr lang="en-US" dirty="0">
                <a:solidFill>
                  <a:srgbClr val="C00000"/>
                </a:solidFill>
              </a:rPr>
              <a:t>Note: I will talk a little about taxes and tax planning. But a thorough discussion of taxes requires much more time than we have today. </a:t>
            </a:r>
          </a:p>
          <a:p>
            <a:r>
              <a:rPr lang="en-US" dirty="0">
                <a:solidFill>
                  <a:srgbClr val="C00000"/>
                </a:solidFill>
              </a:rPr>
              <a:t>Advice: It is never too soon (or too late) to connect with a tax accountant.</a:t>
            </a:r>
          </a:p>
        </p:txBody>
      </p:sp>
      <p:sp>
        <p:nvSpPr>
          <p:cNvPr id="10" name="Title 6">
            <a:extLst>
              <a:ext uri="{FF2B5EF4-FFF2-40B4-BE49-F238E27FC236}">
                <a16:creationId xmlns:a16="http://schemas.microsoft.com/office/drawing/2014/main" id="{2EE2243E-296A-2CA7-0F8E-B1044C5207C1}"/>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DC5804E-D56A-5E96-4C75-D6486264E70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41968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Effect transition="in" filter="blinds(horizontal)">
                                      <p:cBhvr>
                                        <p:cTn id="7" dur="500"/>
                                        <p:tgtEl>
                                          <p:spTgt spid="8">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7" end="7"/>
                                            </p:txEl>
                                          </p:spTgt>
                                        </p:tgtEl>
                                        <p:attrNameLst>
                                          <p:attrName>style.visibility</p:attrName>
                                        </p:attrNameLst>
                                      </p:cBhvr>
                                      <p:to>
                                        <p:strVal val="visible"/>
                                      </p:to>
                                    </p:set>
                                    <p:animEffect transition="in" filter="blinds(horizontal)">
                                      <p:cBhvr>
                                        <p:cTn id="10"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Other Expenses</a:t>
            </a:r>
            <a:endParaRPr lang="en-US" sz="2000" b="1" u="sng" dirty="0">
              <a:solidFill>
                <a:srgbClr val="C00000"/>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518911" y="2691132"/>
            <a:ext cx="5080742" cy="2677656"/>
          </a:xfrm>
          <a:prstGeom prst="rect">
            <a:avLst/>
          </a:prstGeom>
          <a:noFill/>
        </p:spPr>
        <p:txBody>
          <a:bodyPr wrap="square" rtlCol="0">
            <a:spAutoFit/>
          </a:bodyPr>
          <a:lstStyle/>
          <a:p>
            <a:pPr algn="ctr"/>
            <a:r>
              <a:rPr lang="en-US" sz="2400" b="1" dirty="0">
                <a:solidFill>
                  <a:schemeClr val="accent2">
                    <a:lumMod val="50000"/>
                  </a:schemeClr>
                </a:solidFill>
              </a:rPr>
              <a:t>Income Taxes: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governments because they give us the social infrastructure for our business to succeed (in theory, at least, if not always in practice)</a:t>
            </a:r>
          </a:p>
        </p:txBody>
      </p:sp>
      <p:cxnSp>
        <p:nvCxnSpPr>
          <p:cNvPr id="7" name="Straight Arrow Connector 6">
            <a:extLst>
              <a:ext uri="{FF2B5EF4-FFF2-40B4-BE49-F238E27FC236}">
                <a16:creationId xmlns:a16="http://schemas.microsoft.com/office/drawing/2014/main" id="{365BC61B-7A58-9449-BD64-659BB5E080FD}"/>
              </a:ext>
            </a:extLst>
          </p:cNvPr>
          <p:cNvCxnSpPr>
            <a:cxnSpLocks/>
          </p:cNvCxnSpPr>
          <p:nvPr/>
        </p:nvCxnSpPr>
        <p:spPr>
          <a:xfrm flipH="1">
            <a:off x="5313050" y="4594864"/>
            <a:ext cx="1463039" cy="302895"/>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F6323856-04DC-8AFC-3E3C-D71F4F7208B2}"/>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C72FEB6B-607D-3D8A-F514-268C24214473}"/>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423740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Other Expenses</a:t>
            </a:r>
            <a:endParaRPr lang="en-US" sz="2000" b="1" u="sng" dirty="0">
              <a:solidFill>
                <a:srgbClr val="C00000"/>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Income Taxes</a:t>
            </a:r>
          </a:p>
          <a:p>
            <a:pPr marL="0" indent="0">
              <a:spcBef>
                <a:spcPts val="0"/>
              </a:spcBef>
              <a:buNone/>
            </a:pPr>
            <a:r>
              <a:rPr lang="en-US" sz="2800" b="1" dirty="0">
                <a:solidFill>
                  <a:schemeClr val="accent2">
                    <a:lumMod val="50000"/>
                  </a:schemeClr>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518913" y="1620522"/>
            <a:ext cx="5011729" cy="3785652"/>
          </a:xfrm>
          <a:prstGeom prst="rect">
            <a:avLst/>
          </a:prstGeom>
          <a:noFill/>
        </p:spPr>
        <p:txBody>
          <a:bodyPr wrap="square" rtlCol="0">
            <a:spAutoFit/>
          </a:bodyPr>
          <a:lstStyle/>
          <a:p>
            <a:pPr algn="ctr"/>
            <a:r>
              <a:rPr lang="en-US" sz="2400" b="1" dirty="0">
                <a:solidFill>
                  <a:schemeClr val="accent2">
                    <a:lumMod val="50000"/>
                  </a:schemeClr>
                </a:solidFill>
              </a:rPr>
              <a:t>Net Income:</a:t>
            </a:r>
          </a:p>
          <a:p>
            <a:pPr algn="ctr"/>
            <a:endParaRPr lang="en-US" sz="2400" b="1" dirty="0">
              <a:solidFill>
                <a:schemeClr val="accent2">
                  <a:lumMod val="50000"/>
                </a:schemeClr>
              </a:solidFill>
            </a:endParaRPr>
          </a:p>
          <a:p>
            <a:pPr algn="ctr"/>
            <a:r>
              <a:rPr lang="en-US" sz="2400" b="1" dirty="0">
                <a:solidFill>
                  <a:schemeClr val="accent2">
                    <a:lumMod val="50000"/>
                  </a:schemeClr>
                </a:solidFill>
              </a:rPr>
              <a:t>After we make our customers happy and we pay all other stakeholders who made our business possible, whatever cash is leftover is ours to keep, to give to our family, to re-invest in the business, to buy a boat, to return to outside investors.</a:t>
            </a:r>
          </a:p>
        </p:txBody>
      </p:sp>
      <p:cxnSp>
        <p:nvCxnSpPr>
          <p:cNvPr id="7" name="Straight Arrow Connector 6">
            <a:extLst>
              <a:ext uri="{FF2B5EF4-FFF2-40B4-BE49-F238E27FC236}">
                <a16:creationId xmlns:a16="http://schemas.microsoft.com/office/drawing/2014/main" id="{3726AD0D-B737-9D46-8A4E-2B3623545EAA}"/>
              </a:ext>
            </a:extLst>
          </p:cNvPr>
          <p:cNvCxnSpPr>
            <a:cxnSpLocks/>
          </p:cNvCxnSpPr>
          <p:nvPr/>
        </p:nvCxnSpPr>
        <p:spPr>
          <a:xfrm flipH="1">
            <a:off x="4930142" y="5207004"/>
            <a:ext cx="1588771" cy="125095"/>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DE340447-0B59-A686-3605-C3D8E232CA4D}"/>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FFDAC2CD-C8A4-DC79-FC05-E7B740487DBD}"/>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5891577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645434" y="2335673"/>
            <a:ext cx="7974138" cy="1101797"/>
          </a:xfrm>
        </p:spPr>
        <p:txBody>
          <a:bodyPr>
            <a:normAutofit/>
          </a:bodyPr>
          <a:lstStyle/>
          <a:p>
            <a:r>
              <a:rPr lang="en-US" sz="4800" b="1" dirty="0">
                <a:solidFill>
                  <a:srgbClr val="CC3333"/>
                </a:solidFill>
              </a:rPr>
              <a:t>WHO CARES?</a:t>
            </a:r>
          </a:p>
        </p:txBody>
      </p:sp>
      <p:sp>
        <p:nvSpPr>
          <p:cNvPr id="6" name="Text Placeholder 5"/>
          <p:cNvSpPr>
            <a:spLocks noGrp="1"/>
          </p:cNvSpPr>
          <p:nvPr>
            <p:ph type="body" idx="14"/>
          </p:nvPr>
        </p:nvSpPr>
        <p:spPr>
          <a:xfrm>
            <a:off x="2645434" y="3962402"/>
            <a:ext cx="8488391"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5" name="Text Placeholder 4">
            <a:extLst>
              <a:ext uri="{FF2B5EF4-FFF2-40B4-BE49-F238E27FC236}">
                <a16:creationId xmlns:a16="http://schemas.microsoft.com/office/drawing/2014/main" id="{EE196D14-DFA0-5D2A-B31B-45F493F86BDF}"/>
              </a:ext>
            </a:extLst>
          </p:cNvPr>
          <p:cNvSpPr>
            <a:spLocks noGrp="1"/>
          </p:cNvSpPr>
          <p:nvPr>
            <p:ph type="body" idx="13"/>
          </p:nvPr>
        </p:nvSpPr>
        <p:spPr>
          <a:xfrm>
            <a:off x="944088" y="362311"/>
            <a:ext cx="10183091" cy="1547496"/>
          </a:xfrm>
        </p:spPr>
        <p:txBody>
          <a:bodyPr>
            <a:noAutofit/>
          </a:bodyPr>
          <a:lstStyle/>
          <a:p>
            <a:pPr algn="ctr"/>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3314949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Identify your financial goals:</a:t>
            </a:r>
            <a:br>
              <a:rPr lang="en-US" sz="2600" dirty="0">
                <a:solidFill>
                  <a:srgbClr val="C00000"/>
                </a:solidFill>
              </a:rPr>
            </a:br>
            <a:endParaRPr lang="en-US" sz="2600" dirty="0">
              <a:solidFill>
                <a:srgbClr val="C00000"/>
              </a:solidFill>
            </a:endParaRPr>
          </a:p>
          <a:p>
            <a:pPr lvl="1"/>
            <a:r>
              <a:rPr lang="en-US" sz="2400" dirty="0">
                <a:solidFill>
                  <a:srgbClr val="C00000"/>
                </a:solidFill>
              </a:rPr>
              <a:t>What financial goals do you want to achieve in the next 3 months?</a:t>
            </a:r>
          </a:p>
          <a:p>
            <a:pPr lvl="2"/>
            <a:r>
              <a:rPr lang="en-US" dirty="0"/>
              <a:t>These could involve building your team, getting business bank accounts, or achieving revenue milestones. Anything related to your business.</a:t>
            </a:r>
          </a:p>
          <a:p>
            <a:pPr lvl="2"/>
            <a:r>
              <a:rPr lang="en-US" dirty="0"/>
              <a:t>These could also involve personal finance issues – because those will impact your business, too.</a:t>
            </a:r>
            <a:br>
              <a:rPr lang="en-US" dirty="0"/>
            </a:br>
            <a:endParaRPr lang="en-US" dirty="0"/>
          </a:p>
          <a:p>
            <a:pPr lvl="1"/>
            <a:r>
              <a:rPr lang="en-US" sz="2400" dirty="0">
                <a:solidFill>
                  <a:srgbClr val="C00000"/>
                </a:solidFill>
              </a:rPr>
              <a:t>What financial goals do you want to achieve in the next 12 months?</a:t>
            </a:r>
            <a:br>
              <a:rPr lang="en-US" sz="2400" dirty="0">
                <a:solidFill>
                  <a:srgbClr val="C00000"/>
                </a:solidFill>
              </a:rPr>
            </a:br>
            <a:endParaRPr lang="en-US" sz="2400" dirty="0">
              <a:solidFill>
                <a:srgbClr val="C00000"/>
              </a:solidFill>
            </a:endParaRPr>
          </a:p>
          <a:p>
            <a:pPr lvl="1"/>
            <a:r>
              <a:rPr lang="en-US" sz="2400" dirty="0">
                <a:solidFill>
                  <a:srgbClr val="C00000"/>
                </a:solidFill>
              </a:rPr>
              <a:t>What financial goals do you want to achieve in the next 3 years?</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ACTUAL HOMEWORK </a:t>
            </a:r>
            <a:r>
              <a:rPr lang="en-US" sz="1800" dirty="0">
                <a:solidFill>
                  <a:srgbClr val="C00000"/>
                </a:solidFill>
                <a:latin typeface="Calibri" panose="020F0502020204030204" pitchFamily="34" charset="0"/>
                <a:cs typeface="Calibri" panose="020F0502020204030204" pitchFamily="34" charset="0"/>
              </a:rPr>
              <a:t>(for you to do, for Jonathan)</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232263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703855"/>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9" name="Rectangle 8">
            <a:extLst>
              <a:ext uri="{FF2B5EF4-FFF2-40B4-BE49-F238E27FC236}">
                <a16:creationId xmlns:a16="http://schemas.microsoft.com/office/drawing/2014/main" id="{75ECFDB8-F771-C34D-BBAF-311954F150E8}"/>
              </a:ext>
            </a:extLst>
          </p:cNvPr>
          <p:cNvSpPr/>
          <p:nvPr/>
        </p:nvSpPr>
        <p:spPr>
          <a:xfrm>
            <a:off x="2438400" y="2669382"/>
            <a:ext cx="7315200" cy="851927"/>
          </a:xfrm>
          <a:prstGeom prst="rect">
            <a:avLst/>
          </a:prstGeom>
          <a:solidFill>
            <a:schemeClr val="tx2">
              <a:lumMod val="75000"/>
            </a:schemeClr>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BOOKKEEPING &amp; ACCOUNTING</a:t>
            </a:r>
          </a:p>
        </p:txBody>
      </p:sp>
      <p:sp>
        <p:nvSpPr>
          <p:cNvPr id="12" name="Rectangle 11">
            <a:extLst>
              <a:ext uri="{FF2B5EF4-FFF2-40B4-BE49-F238E27FC236}">
                <a16:creationId xmlns:a16="http://schemas.microsoft.com/office/drawing/2014/main" id="{3FC1D638-D26D-7F4D-B0E1-6754BB9BAC51}"/>
              </a:ext>
            </a:extLst>
          </p:cNvPr>
          <p:cNvSpPr/>
          <p:nvPr/>
        </p:nvSpPr>
        <p:spPr>
          <a:xfrm>
            <a:off x="2438400" y="3632280"/>
            <a:ext cx="7315200" cy="851927"/>
          </a:xfrm>
          <a:prstGeom prst="rect">
            <a:avLst/>
          </a:prstGeom>
          <a:solidFill>
            <a:schemeClr val="accent2">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FINANCIAL PLANNING &amp; MANAGEMENT</a:t>
            </a:r>
          </a:p>
        </p:txBody>
      </p:sp>
      <p:sp>
        <p:nvSpPr>
          <p:cNvPr id="13" name="Rectangle 12">
            <a:extLst>
              <a:ext uri="{FF2B5EF4-FFF2-40B4-BE49-F238E27FC236}">
                <a16:creationId xmlns:a16="http://schemas.microsoft.com/office/drawing/2014/main" id="{516CF736-7BD5-444C-81FB-B2F0566B62E2}"/>
              </a:ext>
            </a:extLst>
          </p:cNvPr>
          <p:cNvSpPr/>
          <p:nvPr/>
        </p:nvSpPr>
        <p:spPr>
          <a:xfrm>
            <a:off x="2438400" y="4603487"/>
            <a:ext cx="7315200" cy="851927"/>
          </a:xfrm>
          <a:prstGeom prst="rect">
            <a:avLst/>
          </a:prstGeom>
          <a:solidFill>
            <a:srgbClr val="00206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CORPORATE FINANCE</a:t>
            </a:r>
          </a:p>
          <a:p>
            <a:pPr algn="ctr"/>
            <a:r>
              <a:rPr lang="en-US" sz="2600" b="1" dirty="0">
                <a:solidFill>
                  <a:schemeClr val="bg1"/>
                </a:solidFill>
              </a:rPr>
              <a:t>INVESTING &amp; CAPITAL RAISING</a:t>
            </a:r>
          </a:p>
        </p:txBody>
      </p:sp>
      <p:sp>
        <p:nvSpPr>
          <p:cNvPr id="11" name="Title 6">
            <a:extLst>
              <a:ext uri="{FF2B5EF4-FFF2-40B4-BE49-F238E27FC236}">
                <a16:creationId xmlns:a16="http://schemas.microsoft.com/office/drawing/2014/main" id="{39B9270D-E20C-7B79-83DA-CC9C0899DB4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9FA4EAB9-8317-4731-AEDD-E71E334C8B6E}"/>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6031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703855"/>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9" name="Rectangle 8">
            <a:extLst>
              <a:ext uri="{FF2B5EF4-FFF2-40B4-BE49-F238E27FC236}">
                <a16:creationId xmlns:a16="http://schemas.microsoft.com/office/drawing/2014/main" id="{75ECFDB8-F771-C34D-BBAF-311954F150E8}"/>
              </a:ext>
            </a:extLst>
          </p:cNvPr>
          <p:cNvSpPr/>
          <p:nvPr/>
        </p:nvSpPr>
        <p:spPr>
          <a:xfrm>
            <a:off x="2438400" y="2669382"/>
            <a:ext cx="7315200" cy="851927"/>
          </a:xfrm>
          <a:prstGeom prst="rect">
            <a:avLst/>
          </a:prstGeom>
          <a:solidFill>
            <a:schemeClr val="tx2">
              <a:lumMod val="75000"/>
            </a:schemeClr>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BOOKKEEPING &amp; ACCOUNTING</a:t>
            </a:r>
          </a:p>
        </p:txBody>
      </p:sp>
      <p:sp>
        <p:nvSpPr>
          <p:cNvPr id="12" name="Rectangle 11">
            <a:extLst>
              <a:ext uri="{FF2B5EF4-FFF2-40B4-BE49-F238E27FC236}">
                <a16:creationId xmlns:a16="http://schemas.microsoft.com/office/drawing/2014/main" id="{3FC1D638-D26D-7F4D-B0E1-6754BB9BAC51}"/>
              </a:ext>
            </a:extLst>
          </p:cNvPr>
          <p:cNvSpPr/>
          <p:nvPr/>
        </p:nvSpPr>
        <p:spPr>
          <a:xfrm>
            <a:off x="2438400" y="3632280"/>
            <a:ext cx="7315200" cy="851927"/>
          </a:xfrm>
          <a:prstGeom prst="rect">
            <a:avLst/>
          </a:prstGeom>
          <a:solidFill>
            <a:schemeClr val="accent2">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FINANCIAL PLANNING &amp; MANAGEMENT</a:t>
            </a:r>
          </a:p>
        </p:txBody>
      </p:sp>
      <p:sp>
        <p:nvSpPr>
          <p:cNvPr id="13" name="Rectangle 12">
            <a:extLst>
              <a:ext uri="{FF2B5EF4-FFF2-40B4-BE49-F238E27FC236}">
                <a16:creationId xmlns:a16="http://schemas.microsoft.com/office/drawing/2014/main" id="{516CF736-7BD5-444C-81FB-B2F0566B62E2}"/>
              </a:ext>
            </a:extLst>
          </p:cNvPr>
          <p:cNvSpPr/>
          <p:nvPr/>
        </p:nvSpPr>
        <p:spPr>
          <a:xfrm>
            <a:off x="2438400" y="4603487"/>
            <a:ext cx="7315200" cy="851927"/>
          </a:xfrm>
          <a:prstGeom prst="rect">
            <a:avLst/>
          </a:prstGeom>
          <a:solidFill>
            <a:srgbClr val="00206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CORPORATE FINANCE</a:t>
            </a:r>
          </a:p>
          <a:p>
            <a:pPr algn="ctr"/>
            <a:r>
              <a:rPr lang="en-US" sz="2600" b="1" dirty="0">
                <a:solidFill>
                  <a:schemeClr val="bg1"/>
                </a:solidFill>
              </a:rPr>
              <a:t>INVESTING &amp; CAPITAL RAISING</a:t>
            </a:r>
          </a:p>
        </p:txBody>
      </p:sp>
      <p:sp>
        <p:nvSpPr>
          <p:cNvPr id="5" name="Rectangle 4">
            <a:extLst>
              <a:ext uri="{FF2B5EF4-FFF2-40B4-BE49-F238E27FC236}">
                <a16:creationId xmlns:a16="http://schemas.microsoft.com/office/drawing/2014/main" id="{633F8F0A-16E8-4A48-9B31-99E248E95079}"/>
              </a:ext>
            </a:extLst>
          </p:cNvPr>
          <p:cNvSpPr/>
          <p:nvPr/>
        </p:nvSpPr>
        <p:spPr>
          <a:xfrm>
            <a:off x="2324812" y="1618661"/>
            <a:ext cx="7553739" cy="2919265"/>
          </a:xfrm>
          <a:prstGeom prst="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Multiply 5">
            <a:extLst>
              <a:ext uri="{FF2B5EF4-FFF2-40B4-BE49-F238E27FC236}">
                <a16:creationId xmlns:a16="http://schemas.microsoft.com/office/drawing/2014/main" id="{E1FE43B4-4EB6-7740-8C83-B0F41F9B391A}"/>
              </a:ext>
            </a:extLst>
          </p:cNvPr>
          <p:cNvSpPr/>
          <p:nvPr/>
        </p:nvSpPr>
        <p:spPr>
          <a:xfrm>
            <a:off x="1433129" y="4444674"/>
            <a:ext cx="9178077" cy="1152939"/>
          </a:xfrm>
          <a:prstGeom prst="mathMultiply">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6">
            <a:extLst>
              <a:ext uri="{FF2B5EF4-FFF2-40B4-BE49-F238E27FC236}">
                <a16:creationId xmlns:a16="http://schemas.microsoft.com/office/drawing/2014/main" id="{5651D0B0-0A71-C23A-A168-729946D8878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Else We Will Cover Today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2E302E9-F43C-17C0-1396-5515FFD1AEDB}"/>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7059435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324289"/>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14" name="Rectangle 13">
            <a:extLst>
              <a:ext uri="{FF2B5EF4-FFF2-40B4-BE49-F238E27FC236}">
                <a16:creationId xmlns:a16="http://schemas.microsoft.com/office/drawing/2014/main" id="{A7AC28B6-A664-2E44-872D-A3393A063C4C}"/>
              </a:ext>
            </a:extLst>
          </p:cNvPr>
          <p:cNvSpPr/>
          <p:nvPr/>
        </p:nvSpPr>
        <p:spPr>
          <a:xfrm>
            <a:off x="2438400" y="2209332"/>
            <a:ext cx="7315200" cy="3641504"/>
          </a:xfrm>
          <a:prstGeom prst="rect">
            <a:avLst/>
          </a:prstGeom>
          <a:solidFill>
            <a:schemeClr val="accent6">
              <a:lumMod val="5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Your life as an entrepreneur will regularly overlap with your life as an individual.</a:t>
            </a:r>
          </a:p>
          <a:p>
            <a:pPr algn="ctr"/>
            <a:endParaRPr lang="en-US" sz="2600" b="1" dirty="0">
              <a:solidFill>
                <a:schemeClr val="bg1"/>
              </a:solidFill>
            </a:endParaRPr>
          </a:p>
          <a:p>
            <a:pPr algn="ctr"/>
            <a:r>
              <a:rPr lang="en-US" sz="2600" b="1" dirty="0">
                <a:solidFill>
                  <a:schemeClr val="bg1"/>
                </a:solidFill>
              </a:rPr>
              <a:t>Knowing where to take advantage of the overlaps (such as in tax planning) and where to create an intentional divide (such as with relationships) can be critical to both your success in business and your happiness as a human. Be intentional with your choices.  </a:t>
            </a:r>
          </a:p>
        </p:txBody>
      </p:sp>
      <p:sp>
        <p:nvSpPr>
          <p:cNvPr id="2" name="Rectangle 1">
            <a:extLst>
              <a:ext uri="{FF2B5EF4-FFF2-40B4-BE49-F238E27FC236}">
                <a16:creationId xmlns:a16="http://schemas.microsoft.com/office/drawing/2014/main" id="{1178AE7A-3CC5-2942-98F7-090700F5AF4D}"/>
              </a:ext>
            </a:extLst>
          </p:cNvPr>
          <p:cNvSpPr/>
          <p:nvPr/>
        </p:nvSpPr>
        <p:spPr>
          <a:xfrm>
            <a:off x="2268015" y="3387173"/>
            <a:ext cx="7752522" cy="2584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6">
            <a:extLst>
              <a:ext uri="{FF2B5EF4-FFF2-40B4-BE49-F238E27FC236}">
                <a16:creationId xmlns:a16="http://schemas.microsoft.com/office/drawing/2014/main" id="{33565A52-B2CB-56DF-0702-38886D3E0020}"/>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Else We Will Cover Today</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2BB563D7-95B1-1E10-2D92-410E9B6942C7}"/>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556080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324289"/>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14" name="Rectangle 13">
            <a:extLst>
              <a:ext uri="{FF2B5EF4-FFF2-40B4-BE49-F238E27FC236}">
                <a16:creationId xmlns:a16="http://schemas.microsoft.com/office/drawing/2014/main" id="{A7AC28B6-A664-2E44-872D-A3393A063C4C}"/>
              </a:ext>
            </a:extLst>
          </p:cNvPr>
          <p:cNvSpPr/>
          <p:nvPr/>
        </p:nvSpPr>
        <p:spPr>
          <a:xfrm>
            <a:off x="2438400" y="2209332"/>
            <a:ext cx="7315200" cy="3641504"/>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Your life as an entrepreneur will regularly overlap with your life as an individual.</a:t>
            </a:r>
          </a:p>
          <a:p>
            <a:pPr algn="ctr"/>
            <a:endParaRPr lang="en-US" sz="2600" b="1" dirty="0">
              <a:solidFill>
                <a:schemeClr val="bg1"/>
              </a:solidFill>
            </a:endParaRPr>
          </a:p>
          <a:p>
            <a:pPr algn="ctr"/>
            <a:r>
              <a:rPr lang="en-US" sz="2600" b="1" dirty="0">
                <a:solidFill>
                  <a:schemeClr val="bg1"/>
                </a:solidFill>
              </a:rPr>
              <a:t>Knowing where to take advantage of the overlaps </a:t>
            </a:r>
            <a:r>
              <a:rPr lang="en-US" dirty="0">
                <a:solidFill>
                  <a:schemeClr val="bg1"/>
                </a:solidFill>
              </a:rPr>
              <a:t>(such as in tax planning) </a:t>
            </a:r>
            <a:r>
              <a:rPr lang="en-US" sz="2600" b="1" dirty="0">
                <a:solidFill>
                  <a:schemeClr val="bg1"/>
                </a:solidFill>
              </a:rPr>
              <a:t>and where to create a necessary divide </a:t>
            </a:r>
            <a:r>
              <a:rPr lang="en-US" dirty="0">
                <a:solidFill>
                  <a:schemeClr val="bg1"/>
                </a:solidFill>
              </a:rPr>
              <a:t>(such as with relationships) </a:t>
            </a:r>
            <a:r>
              <a:rPr lang="en-US" sz="2600" b="1" dirty="0">
                <a:solidFill>
                  <a:schemeClr val="bg1"/>
                </a:solidFill>
              </a:rPr>
              <a:t>can be critical to both your success in business and your happiness as a human. </a:t>
            </a:r>
            <a:br>
              <a:rPr lang="en-US" sz="2600" b="1" dirty="0">
                <a:solidFill>
                  <a:schemeClr val="bg1"/>
                </a:solidFill>
              </a:rPr>
            </a:br>
            <a:r>
              <a:rPr lang="en-US" sz="2600" b="1" dirty="0">
                <a:solidFill>
                  <a:schemeClr val="bg1"/>
                </a:solidFill>
              </a:rPr>
              <a:t>Be intentional with your choices.  </a:t>
            </a:r>
          </a:p>
        </p:txBody>
      </p:sp>
      <p:sp>
        <p:nvSpPr>
          <p:cNvPr id="8" name="Title 6">
            <a:extLst>
              <a:ext uri="{FF2B5EF4-FFF2-40B4-BE49-F238E27FC236}">
                <a16:creationId xmlns:a16="http://schemas.microsoft.com/office/drawing/2014/main" id="{4AEF3CE5-D788-CAEB-8FF7-0ED3C1010178}"/>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Else We Will Cover Today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E846F4DA-8F20-1194-424A-09517206DF78}"/>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1980653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0955031B-568D-4049-BDEC-1AFD65853CDA}"/>
              </a:ext>
            </a:extLst>
          </p:cNvPr>
          <p:cNvSpPr txBox="1">
            <a:spLocks/>
          </p:cNvSpPr>
          <p:nvPr/>
        </p:nvSpPr>
        <p:spPr>
          <a:xfrm>
            <a:off x="5971455" y="1969263"/>
            <a:ext cx="5346402" cy="2279005"/>
          </a:xfrm>
          <a:prstGeom prst="rect">
            <a:avLst/>
          </a:prstGeom>
          <a:solidFill>
            <a:srgbClr val="FFFF00"/>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spcBef>
                <a:spcPts val="2000"/>
              </a:spcBef>
            </a:pPr>
            <a:endParaRPr lang="en-US" sz="2400" i="1" dirty="0">
              <a:solidFill>
                <a:schemeClr val="tx1">
                  <a:lumMod val="50000"/>
                </a:schemeClr>
              </a:solidFill>
              <a:latin typeface="Arial" panose="020B0604020202020204" pitchFamily="34" charset="0"/>
              <a:cs typeface="Arial" panose="020B0604020202020204" pitchFamily="34" charset="0"/>
            </a:endParaRPr>
          </a:p>
          <a:p>
            <a:pPr algn="ctr">
              <a:spcBef>
                <a:spcPts val="2000"/>
              </a:spcBef>
            </a:pPr>
            <a:r>
              <a:rPr lang="en-US" sz="2400" i="1" dirty="0">
                <a:solidFill>
                  <a:schemeClr val="tx1">
                    <a:lumMod val="50000"/>
                  </a:schemeClr>
                </a:solidFill>
                <a:latin typeface="Arial" panose="020B0604020202020204" pitchFamily="34" charset="0"/>
                <a:cs typeface="Arial" panose="020B0604020202020204" pitchFamily="34" charset="0"/>
              </a:rPr>
              <a:t>AS AN ENTREPRENEUR, </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ALL OF THESE PERSONAL FINANCE DIMENSIONS ARE </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GOING TO BE CONNECTED</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 TO YOUR BUSINESS.</a:t>
            </a:r>
          </a:p>
          <a:p>
            <a:pPr algn="ctr">
              <a:spcBef>
                <a:spcPts val="2000"/>
              </a:spcBef>
            </a:pPr>
            <a:endParaRPr lang="en-US" sz="2400" b="0" i="1" dirty="0">
              <a:solidFill>
                <a:schemeClr val="tx1">
                  <a:lumMod val="50000"/>
                </a:schemeClr>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18" name="Title 6">
            <a:extLst>
              <a:ext uri="{FF2B5EF4-FFF2-40B4-BE49-F238E27FC236}">
                <a16:creationId xmlns:a16="http://schemas.microsoft.com/office/drawing/2014/main" id="{71556E2A-CAC7-84F2-9B71-D8D36C410BC0}"/>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EF06C744-4F08-0F4C-3DDD-AEFE6B1AFAA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8742877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8"/>
            <a:ext cx="4261511" cy="3830055"/>
          </a:xfrm>
          <a:prstGeom prst="roundRect">
            <a:avLst/>
          </a:prstGeom>
          <a:solidFill>
            <a:schemeClr val="bg1"/>
          </a:solid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2060"/>
                </a:solidFill>
              </a:rPr>
              <a:t>How much of your savings is necessary to start the business?</a:t>
            </a:r>
          </a:p>
          <a:p>
            <a:pPr algn="ctr"/>
            <a:endParaRPr lang="en-US" dirty="0">
              <a:solidFill>
                <a:srgbClr val="002060"/>
              </a:solidFill>
            </a:endParaRPr>
          </a:p>
          <a:p>
            <a:pPr algn="ctr"/>
            <a:r>
              <a:rPr lang="en-US" dirty="0">
                <a:solidFill>
                  <a:srgbClr val="002060"/>
                </a:solidFill>
              </a:rPr>
              <a:t>Maybe you are using your home as your office.</a:t>
            </a:r>
          </a:p>
          <a:p>
            <a:pPr algn="ctr"/>
            <a:endParaRPr lang="en-US" dirty="0">
              <a:solidFill>
                <a:srgbClr val="002060"/>
              </a:solidFill>
            </a:endParaRPr>
          </a:p>
          <a:p>
            <a:pPr algn="ctr"/>
            <a:r>
              <a:rPr lang="en-US" dirty="0">
                <a:solidFill>
                  <a:srgbClr val="002060"/>
                </a:solidFill>
              </a:rPr>
              <a:t>Maybe you are using your personal computer to run the business.</a:t>
            </a:r>
          </a:p>
          <a:p>
            <a:pPr algn="ctr"/>
            <a:endParaRPr lang="en-US" dirty="0">
              <a:solidFill>
                <a:srgbClr val="002060"/>
              </a:solidFill>
            </a:endParaRPr>
          </a:p>
          <a:p>
            <a:pPr algn="ctr"/>
            <a:r>
              <a:rPr lang="en-US" dirty="0">
                <a:solidFill>
                  <a:srgbClr val="002060"/>
                </a:solidFill>
              </a:rPr>
              <a:t>Maybe your personal car is integral to the business.</a:t>
            </a:r>
          </a:p>
          <a:p>
            <a:pPr algn="ctr"/>
            <a:endParaRPr lang="en-US" dirty="0">
              <a:solidFill>
                <a:srgbClr val="002060"/>
              </a:solidFill>
            </a:endParaRPr>
          </a:p>
        </p:txBody>
      </p:sp>
      <p:sp>
        <p:nvSpPr>
          <p:cNvPr id="17" name="Right Arrow 16">
            <a:extLst>
              <a:ext uri="{FF2B5EF4-FFF2-40B4-BE49-F238E27FC236}">
                <a16:creationId xmlns:a16="http://schemas.microsoft.com/office/drawing/2014/main" id="{E2659C22-7FB5-2845-B8FE-39753AE5655D}"/>
              </a:ext>
            </a:extLst>
          </p:cNvPr>
          <p:cNvSpPr/>
          <p:nvPr/>
        </p:nvSpPr>
        <p:spPr>
          <a:xfrm>
            <a:off x="5287134" y="1852403"/>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6">
            <a:extLst>
              <a:ext uri="{FF2B5EF4-FFF2-40B4-BE49-F238E27FC236}">
                <a16:creationId xmlns:a16="http://schemas.microsoft.com/office/drawing/2014/main" id="{7CEB9DCC-3B55-8FBF-4BA3-88410520CD05}"/>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1C28E4F6-F2BB-1777-670E-314565CF398E}"/>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06683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2999" y="1325880"/>
            <a:ext cx="10376065" cy="4654296"/>
          </a:xfrm>
        </p:spPr>
        <p:txBody>
          <a:bodyPr/>
          <a:lstStyle/>
          <a:p>
            <a:r>
              <a:rPr lang="en-US" sz="2600" dirty="0"/>
              <a:t>There are no ‘right’ answers or perfect ways of understanding finance (and even accounting).  </a:t>
            </a:r>
            <a:br>
              <a:rPr lang="en-US" sz="2600" dirty="0"/>
            </a:br>
            <a:endParaRPr lang="en-US" sz="2600" dirty="0"/>
          </a:p>
          <a:p>
            <a:r>
              <a:rPr lang="en-US" sz="2600" dirty="0"/>
              <a:t>Our goal is to use our finance, accounting and strategy tools to make appropriate &amp; reasonable decisions that help us pursue our mission.</a:t>
            </a:r>
            <a:br>
              <a:rPr lang="en-US" sz="2600" dirty="0"/>
            </a:br>
            <a:endParaRPr lang="en-US" sz="2600" dirty="0"/>
          </a:p>
          <a:p>
            <a:r>
              <a:rPr lang="en-US" sz="2600" dirty="0"/>
              <a:t>We will go through this material at a pretty high level. Finance and Accounting require getting into the weeds at some point. </a:t>
            </a:r>
            <a:br>
              <a:rPr lang="en-US" sz="2600" dirty="0"/>
            </a:br>
            <a:endParaRPr lang="en-US" sz="2600" dirty="0"/>
          </a:p>
          <a:p>
            <a:r>
              <a:rPr lang="en-US" sz="2600" dirty="0"/>
              <a:t>Feel free to ask about those weeds and details today or in the future.</a:t>
            </a:r>
          </a:p>
        </p:txBody>
      </p:sp>
      <p:sp>
        <p:nvSpPr>
          <p:cNvPr id="9" name="Title 6">
            <a:extLst>
              <a:ext uri="{FF2B5EF4-FFF2-40B4-BE49-F238E27FC236}">
                <a16:creationId xmlns:a16="http://schemas.microsoft.com/office/drawing/2014/main" id="{B763EA60-EC67-E279-9C2F-7F88DCB2054D}"/>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D2C98EC6-958A-F469-C64E-0740457E8FE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5385616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How are you going to hire employees and grow the business?</a:t>
            </a:r>
          </a:p>
          <a:p>
            <a:pPr algn="ctr"/>
            <a:endParaRPr lang="en-US" dirty="0">
              <a:solidFill>
                <a:srgbClr val="C00000"/>
              </a:solidFill>
            </a:endParaRPr>
          </a:p>
          <a:p>
            <a:pPr algn="ctr"/>
            <a:r>
              <a:rPr lang="en-US" dirty="0">
                <a:solidFill>
                  <a:srgbClr val="C00000"/>
                </a:solidFill>
              </a:rPr>
              <a:t>Are you able to make any investments outside of the business? </a:t>
            </a:r>
          </a:p>
          <a:p>
            <a:pPr algn="ctr"/>
            <a:endParaRPr lang="en-US" dirty="0">
              <a:solidFill>
                <a:srgbClr val="C00000"/>
              </a:solidFill>
            </a:endParaRPr>
          </a:p>
          <a:p>
            <a:pPr algn="ctr"/>
            <a:r>
              <a:rPr lang="en-US" dirty="0">
                <a:solidFill>
                  <a:srgbClr val="C00000"/>
                </a:solidFill>
              </a:rPr>
              <a:t>Can you succeed if you don’t commit everything to the business?</a:t>
            </a:r>
          </a:p>
          <a:p>
            <a:pPr algn="ctr"/>
            <a:endParaRPr lang="en-US" dirty="0">
              <a:solidFill>
                <a:srgbClr val="C00000"/>
              </a:solidFill>
            </a:endParaRPr>
          </a:p>
          <a:p>
            <a:pPr algn="ctr"/>
            <a:r>
              <a:rPr lang="en-US" dirty="0">
                <a:solidFill>
                  <a:srgbClr val="C00000"/>
                </a:solidFill>
              </a:rPr>
              <a:t>Can you have a retirement account? </a:t>
            </a:r>
          </a:p>
          <a:p>
            <a:pPr algn="ctr"/>
            <a:endParaRPr lang="en-US" dirty="0">
              <a:solidFill>
                <a:srgbClr val="C00000"/>
              </a:solidFill>
            </a:endParaRPr>
          </a:p>
          <a:p>
            <a:pPr algn="ctr"/>
            <a:r>
              <a:rPr lang="en-US" dirty="0">
                <a:solidFill>
                  <a:srgbClr val="C00000"/>
                </a:solidFill>
              </a:rPr>
              <a:t>What physical investments – office, factory, equipment – will you need to make?</a:t>
            </a:r>
          </a:p>
        </p:txBody>
      </p:sp>
      <p:sp>
        <p:nvSpPr>
          <p:cNvPr id="15" name="Right Arrow 14">
            <a:extLst>
              <a:ext uri="{FF2B5EF4-FFF2-40B4-BE49-F238E27FC236}">
                <a16:creationId xmlns:a16="http://schemas.microsoft.com/office/drawing/2014/main" id="{0B0CE535-041B-014D-8868-BD74BEA5A87A}"/>
              </a:ext>
            </a:extLst>
          </p:cNvPr>
          <p:cNvSpPr/>
          <p:nvPr/>
        </p:nvSpPr>
        <p:spPr>
          <a:xfrm>
            <a:off x="5386063" y="2314954"/>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6">
            <a:extLst>
              <a:ext uri="{FF2B5EF4-FFF2-40B4-BE49-F238E27FC236}">
                <a16:creationId xmlns:a16="http://schemas.microsoft.com/office/drawing/2014/main" id="{5DE5DB81-A67E-D2CA-6AF9-11B2D411C462}"/>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E00C4C7A-6E5D-C61A-1C5A-72655D8890C6}"/>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0723036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What insurance do you need for the business?</a:t>
            </a:r>
          </a:p>
          <a:p>
            <a:pPr algn="ctr"/>
            <a:endParaRPr lang="en-US" dirty="0">
              <a:solidFill>
                <a:srgbClr val="C00000"/>
              </a:solidFill>
            </a:endParaRPr>
          </a:p>
          <a:p>
            <a:pPr algn="ctr"/>
            <a:r>
              <a:rPr lang="en-US" dirty="0">
                <a:solidFill>
                  <a:srgbClr val="C00000"/>
                </a:solidFill>
              </a:rPr>
              <a:t>What insurance do you need for YOU, to ensure that the business can succeed?</a:t>
            </a:r>
          </a:p>
          <a:p>
            <a:pPr algn="ctr"/>
            <a:endParaRPr lang="en-US" dirty="0">
              <a:solidFill>
                <a:srgbClr val="C00000"/>
              </a:solidFill>
            </a:endParaRPr>
          </a:p>
          <a:p>
            <a:pPr algn="ctr"/>
            <a:r>
              <a:rPr lang="en-US" dirty="0">
                <a:solidFill>
                  <a:srgbClr val="C00000"/>
                </a:solidFill>
              </a:rPr>
              <a:t>What liability do YOU have personally for what the business does?</a:t>
            </a:r>
          </a:p>
          <a:p>
            <a:pPr algn="ctr"/>
            <a:endParaRPr lang="en-US" dirty="0">
              <a:solidFill>
                <a:srgbClr val="C00000"/>
              </a:solidFill>
            </a:endParaRPr>
          </a:p>
          <a:p>
            <a:pPr algn="ctr"/>
            <a:r>
              <a:rPr lang="en-US" dirty="0">
                <a:solidFill>
                  <a:srgbClr val="C00000"/>
                </a:solidFill>
              </a:rPr>
              <a:t>What legal structure will you choose for the business?</a:t>
            </a:r>
          </a:p>
        </p:txBody>
      </p:sp>
      <p:sp>
        <p:nvSpPr>
          <p:cNvPr id="15" name="Right Arrow 14">
            <a:extLst>
              <a:ext uri="{FF2B5EF4-FFF2-40B4-BE49-F238E27FC236}">
                <a16:creationId xmlns:a16="http://schemas.microsoft.com/office/drawing/2014/main" id="{F3D322BA-48E3-0A4B-B5A8-F7EEB6D90EF6}"/>
              </a:ext>
            </a:extLst>
          </p:cNvPr>
          <p:cNvSpPr/>
          <p:nvPr/>
        </p:nvSpPr>
        <p:spPr>
          <a:xfrm>
            <a:off x="5319328" y="2950734"/>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6">
            <a:extLst>
              <a:ext uri="{FF2B5EF4-FFF2-40B4-BE49-F238E27FC236}">
                <a16:creationId xmlns:a16="http://schemas.microsoft.com/office/drawing/2014/main" id="{441FA252-595A-FE93-19E8-BE40AD7657B9}"/>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F2CA96A-0FBA-5A5F-BCB2-56BB6694969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872815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What legal structure will you choose for the business?</a:t>
            </a:r>
          </a:p>
          <a:p>
            <a:pPr algn="ctr"/>
            <a:endParaRPr lang="en-US" dirty="0">
              <a:solidFill>
                <a:srgbClr val="C00000"/>
              </a:solidFill>
            </a:endParaRPr>
          </a:p>
          <a:p>
            <a:pPr algn="ctr"/>
            <a:r>
              <a:rPr lang="en-US" dirty="0">
                <a:solidFill>
                  <a:srgbClr val="C00000"/>
                </a:solidFill>
              </a:rPr>
              <a:t>Will you file taxes as an individual or as a corporation?</a:t>
            </a:r>
          </a:p>
          <a:p>
            <a:pPr algn="ctr"/>
            <a:endParaRPr lang="en-US" dirty="0">
              <a:solidFill>
                <a:srgbClr val="C00000"/>
              </a:solidFill>
            </a:endParaRPr>
          </a:p>
          <a:p>
            <a:pPr algn="ctr"/>
            <a:r>
              <a:rPr lang="en-US" dirty="0">
                <a:solidFill>
                  <a:srgbClr val="C00000"/>
                </a:solidFill>
              </a:rPr>
              <a:t>What are the tax benefits available to entrepreneurs?</a:t>
            </a:r>
          </a:p>
          <a:p>
            <a:pPr algn="ctr"/>
            <a:endParaRPr lang="en-US" dirty="0">
              <a:solidFill>
                <a:srgbClr val="C00000"/>
              </a:solidFill>
            </a:endParaRPr>
          </a:p>
          <a:p>
            <a:pPr algn="ctr"/>
            <a:r>
              <a:rPr lang="en-US" dirty="0">
                <a:solidFill>
                  <a:srgbClr val="C00000"/>
                </a:solidFill>
              </a:rPr>
              <a:t>How will the business tax issues impact your family and your long-term personal goals?</a:t>
            </a:r>
          </a:p>
        </p:txBody>
      </p:sp>
      <p:sp>
        <p:nvSpPr>
          <p:cNvPr id="15" name="Right Arrow 14">
            <a:extLst>
              <a:ext uri="{FF2B5EF4-FFF2-40B4-BE49-F238E27FC236}">
                <a16:creationId xmlns:a16="http://schemas.microsoft.com/office/drawing/2014/main" id="{2813646A-5571-5646-AE36-952DF3A02B5B}"/>
              </a:ext>
            </a:extLst>
          </p:cNvPr>
          <p:cNvSpPr/>
          <p:nvPr/>
        </p:nvSpPr>
        <p:spPr>
          <a:xfrm>
            <a:off x="5319328" y="3609232"/>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6">
            <a:extLst>
              <a:ext uri="{FF2B5EF4-FFF2-40B4-BE49-F238E27FC236}">
                <a16:creationId xmlns:a16="http://schemas.microsoft.com/office/drawing/2014/main" id="{B98C3FC3-7CE9-DF29-D2A9-7023057AA445}"/>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5F18418E-A0C1-4148-6D8B-8020145350C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8595791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2">
                    <a:lumMod val="50000"/>
                  </a:schemeClr>
                </a:solidFill>
              </a:rPr>
              <a:t>How will the business tax issues impact your family and your long-term personal goals?</a:t>
            </a:r>
          </a:p>
          <a:p>
            <a:pPr algn="ctr"/>
            <a:endParaRPr lang="en-US" dirty="0">
              <a:solidFill>
                <a:schemeClr val="accent2">
                  <a:lumMod val="50000"/>
                </a:schemeClr>
              </a:solidFill>
            </a:endParaRPr>
          </a:p>
          <a:p>
            <a:pPr algn="ctr"/>
            <a:r>
              <a:rPr lang="en-US" dirty="0">
                <a:solidFill>
                  <a:schemeClr val="accent2">
                    <a:lumMod val="50000"/>
                  </a:schemeClr>
                </a:solidFill>
              </a:rPr>
              <a:t>What are the pros and cons of making your venture a family affair?</a:t>
            </a:r>
          </a:p>
          <a:p>
            <a:pPr algn="ctr"/>
            <a:endParaRPr lang="en-US" dirty="0">
              <a:solidFill>
                <a:schemeClr val="accent2">
                  <a:lumMod val="50000"/>
                </a:schemeClr>
              </a:solidFill>
            </a:endParaRPr>
          </a:p>
          <a:p>
            <a:pPr algn="ctr"/>
            <a:r>
              <a:rPr lang="en-US" dirty="0">
                <a:solidFill>
                  <a:schemeClr val="accent2">
                    <a:lumMod val="50000"/>
                  </a:schemeClr>
                </a:solidFill>
              </a:rPr>
              <a:t>How do you manage family relationships AND commit yourself to the business?</a:t>
            </a:r>
          </a:p>
          <a:p>
            <a:pPr algn="ctr"/>
            <a:endParaRPr lang="en-US" dirty="0">
              <a:solidFill>
                <a:schemeClr val="accent2">
                  <a:lumMod val="50000"/>
                </a:schemeClr>
              </a:solidFill>
            </a:endParaRPr>
          </a:p>
          <a:p>
            <a:pPr algn="ctr"/>
            <a:r>
              <a:rPr lang="en-US" dirty="0">
                <a:solidFill>
                  <a:schemeClr val="accent2">
                    <a:lumMod val="50000"/>
                  </a:schemeClr>
                </a:solidFill>
              </a:rPr>
              <a:t>What happens to the business when you retire?</a:t>
            </a:r>
          </a:p>
        </p:txBody>
      </p:sp>
      <p:sp>
        <p:nvSpPr>
          <p:cNvPr id="2" name="Right Arrow 1">
            <a:extLst>
              <a:ext uri="{FF2B5EF4-FFF2-40B4-BE49-F238E27FC236}">
                <a16:creationId xmlns:a16="http://schemas.microsoft.com/office/drawing/2014/main" id="{090B4994-81E5-0449-8D72-4BC6F480A656}"/>
              </a:ext>
            </a:extLst>
          </p:cNvPr>
          <p:cNvSpPr/>
          <p:nvPr/>
        </p:nvSpPr>
        <p:spPr>
          <a:xfrm>
            <a:off x="5369024" y="4890043"/>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ight Arrow 14">
            <a:extLst>
              <a:ext uri="{FF2B5EF4-FFF2-40B4-BE49-F238E27FC236}">
                <a16:creationId xmlns:a16="http://schemas.microsoft.com/office/drawing/2014/main" id="{ADA8E7A9-1949-EC45-B86A-76FEBF525B4C}"/>
              </a:ext>
            </a:extLst>
          </p:cNvPr>
          <p:cNvSpPr/>
          <p:nvPr/>
        </p:nvSpPr>
        <p:spPr>
          <a:xfrm>
            <a:off x="5369024" y="4271480"/>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6">
            <a:extLst>
              <a:ext uri="{FF2B5EF4-FFF2-40B4-BE49-F238E27FC236}">
                <a16:creationId xmlns:a16="http://schemas.microsoft.com/office/drawing/2014/main" id="{097EADFD-7179-407B-7D64-87BE892FA3C3}"/>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7DAD3D7C-5691-0D49-16FA-4D27865348C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4725129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3000" y="1325880"/>
            <a:ext cx="10268712" cy="4654296"/>
          </a:xfrm>
        </p:spPr>
        <p:txBody>
          <a:bodyPr/>
          <a:lstStyle/>
          <a:p>
            <a:r>
              <a:rPr lang="en-US" sz="2000" dirty="0">
                <a:solidFill>
                  <a:srgbClr val="0000FF"/>
                </a:solidFill>
              </a:rPr>
              <a:t>Build your team. Don’t try to do everything on your own.</a:t>
            </a:r>
          </a:p>
          <a:p>
            <a:pPr lvl="1"/>
            <a:r>
              <a:rPr lang="en-US" sz="1800" dirty="0">
                <a:solidFill>
                  <a:srgbClr val="0000FF"/>
                </a:solidFill>
              </a:rPr>
              <a:t>You probably want to have an attorney and a tax accountant on your team. You may want to connect with other advisors, but having an attorney and accountant on your team is essential.</a:t>
            </a:r>
          </a:p>
          <a:p>
            <a:r>
              <a:rPr lang="en-US" sz="2000" dirty="0">
                <a:solidFill>
                  <a:schemeClr val="accent6">
                    <a:lumMod val="10000"/>
                  </a:schemeClr>
                </a:solidFill>
              </a:rPr>
              <a:t>Separate your personal and business lives as much as possible.</a:t>
            </a:r>
          </a:p>
          <a:p>
            <a:pPr lvl="1"/>
            <a:r>
              <a:rPr lang="en-US" sz="1800" dirty="0">
                <a:solidFill>
                  <a:schemeClr val="accent6">
                    <a:lumMod val="10000"/>
                  </a:schemeClr>
                </a:solidFill>
              </a:rPr>
              <a:t>Get separate bank accounts for the business.</a:t>
            </a:r>
          </a:p>
          <a:p>
            <a:pPr lvl="1"/>
            <a:r>
              <a:rPr lang="en-US" sz="1800" dirty="0">
                <a:solidFill>
                  <a:schemeClr val="accent6">
                    <a:lumMod val="10000"/>
                  </a:schemeClr>
                </a:solidFill>
              </a:rPr>
              <a:t>Establish a credit history for the business.</a:t>
            </a:r>
          </a:p>
          <a:p>
            <a:r>
              <a:rPr lang="en-US" sz="2000" dirty="0">
                <a:solidFill>
                  <a:srgbClr val="0000FF"/>
                </a:solidFill>
              </a:rPr>
              <a:t>Find an accounting system you like. Quicken, Quickbooks, TaxBot, Zero, Sage, FreshBooks are all decent options. Learn it, live it, love it.</a:t>
            </a:r>
          </a:p>
          <a:p>
            <a:r>
              <a:rPr lang="en-US" sz="2000" dirty="0">
                <a:solidFill>
                  <a:schemeClr val="accent6">
                    <a:lumMod val="10000"/>
                  </a:schemeClr>
                </a:solidFill>
              </a:rPr>
              <a:t>Build your business plan. Tell the narrative of your business. </a:t>
            </a:r>
          </a:p>
          <a:p>
            <a:pPr lvl="1"/>
            <a:r>
              <a:rPr lang="en-US" sz="1800" dirty="0">
                <a:solidFill>
                  <a:schemeClr val="accent6">
                    <a:lumMod val="10000"/>
                  </a:schemeClr>
                </a:solidFill>
              </a:rPr>
              <a:t>Banks will want to see this. Investors will want to see this.</a:t>
            </a:r>
          </a:p>
          <a:p>
            <a:pPr lvl="1"/>
            <a:r>
              <a:rPr lang="en-US" sz="1800" dirty="0">
                <a:solidFill>
                  <a:schemeClr val="accent6">
                    <a:lumMod val="10000"/>
                  </a:schemeClr>
                </a:solidFill>
              </a:rPr>
              <a:t>View this as your roadmap or to-do list. Use it to guide both strategy and decision-making.</a:t>
            </a:r>
            <a:endParaRPr lang="en-US" sz="1800" b="1" i="1" dirty="0">
              <a:solidFill>
                <a:schemeClr val="accent6">
                  <a:lumMod val="10000"/>
                </a:schemeClr>
              </a:solidFill>
            </a:endParaRPr>
          </a:p>
        </p:txBody>
      </p:sp>
      <p:sp>
        <p:nvSpPr>
          <p:cNvPr id="7" name="Title 6">
            <a:extLst>
              <a:ext uri="{FF2B5EF4-FFF2-40B4-BE49-F238E27FC236}">
                <a16:creationId xmlns:a16="http://schemas.microsoft.com/office/drawing/2014/main" id="{FEC1CACA-1689-6773-7513-A43467F5B109}"/>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You Can Do Tomorrow</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9E6CF2C0-8C72-C907-C625-2EA08216FAD3}"/>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17207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linds(horizontal)">
                                      <p:cBhvr>
                                        <p:cTn id="15" dur="500"/>
                                        <p:tgtEl>
                                          <p:spTgt spid="8">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blinds(horizontal)">
                                      <p:cBhvr>
                                        <p:cTn id="18" dur="500"/>
                                        <p:tgtEl>
                                          <p:spTgt spid="8">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blinds(horizontal)">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blinds(horizontal)">
                                      <p:cBhvr>
                                        <p:cTn id="26" dur="500"/>
                                        <p:tgtEl>
                                          <p:spTgt spid="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blinds(horizontal)">
                                      <p:cBhvr>
                                        <p:cTn id="31" dur="500"/>
                                        <p:tgtEl>
                                          <p:spTgt spid="8">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blinds(horizontal)">
                                      <p:cBhvr>
                                        <p:cTn id="34" dur="500"/>
                                        <p:tgtEl>
                                          <p:spTgt spid="8">
                                            <p:txEl>
                                              <p:pRg st="7" end="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blinds(horizontal)">
                                      <p:cBhvr>
                                        <p:cTn id="3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3000" y="1325880"/>
            <a:ext cx="10268712" cy="4654296"/>
          </a:xfrm>
        </p:spPr>
        <p:txBody>
          <a:bodyPr/>
          <a:lstStyle/>
          <a:p>
            <a:r>
              <a:rPr lang="en-US" sz="2300" dirty="0">
                <a:solidFill>
                  <a:schemeClr val="accent6">
                    <a:lumMod val="10000"/>
                  </a:schemeClr>
                </a:solidFill>
              </a:rPr>
              <a:t>Nothing is free in finance &amp; entrepreneurship. Every benefit has a cost. Understand what the benefits are.</a:t>
            </a:r>
          </a:p>
          <a:p>
            <a:r>
              <a:rPr lang="en-US" sz="2300" dirty="0">
                <a:solidFill>
                  <a:srgbClr val="0000FF"/>
                </a:solidFill>
              </a:rPr>
              <a:t>Financial institutions and advisors do not exist to be your friends. </a:t>
            </a:r>
            <a:br>
              <a:rPr lang="en-US" sz="2300" dirty="0">
                <a:solidFill>
                  <a:srgbClr val="0000FF"/>
                </a:solidFill>
              </a:rPr>
            </a:br>
            <a:r>
              <a:rPr lang="en-US" sz="2300" dirty="0">
                <a:solidFill>
                  <a:srgbClr val="0000FF"/>
                </a:solidFill>
              </a:rPr>
              <a:t>They exist to take your money. Protect your money.</a:t>
            </a:r>
          </a:p>
          <a:p>
            <a:r>
              <a:rPr lang="en-US" sz="2300" dirty="0">
                <a:solidFill>
                  <a:schemeClr val="accent6">
                    <a:lumMod val="10000"/>
                  </a:schemeClr>
                </a:solidFill>
              </a:rPr>
              <a:t>Debt can change your life – for better and for worse. </a:t>
            </a:r>
            <a:br>
              <a:rPr lang="en-US" sz="2300" dirty="0">
                <a:solidFill>
                  <a:schemeClr val="accent6">
                    <a:lumMod val="10000"/>
                  </a:schemeClr>
                </a:solidFill>
              </a:rPr>
            </a:br>
            <a:r>
              <a:rPr lang="en-US" sz="2300" dirty="0">
                <a:solidFill>
                  <a:schemeClr val="accent6">
                    <a:lumMod val="10000"/>
                  </a:schemeClr>
                </a:solidFill>
              </a:rPr>
              <a:t>Be careful with how you use debt.</a:t>
            </a:r>
          </a:p>
          <a:p>
            <a:r>
              <a:rPr lang="en-US" sz="2300" dirty="0">
                <a:solidFill>
                  <a:srgbClr val="0000FF"/>
                </a:solidFill>
              </a:rPr>
              <a:t>Interest is your friend – when you’re receiving it. </a:t>
            </a:r>
            <a:br>
              <a:rPr lang="en-US" sz="2300" dirty="0">
                <a:solidFill>
                  <a:srgbClr val="0000FF"/>
                </a:solidFill>
              </a:rPr>
            </a:br>
            <a:r>
              <a:rPr lang="en-US" sz="2300" dirty="0">
                <a:solidFill>
                  <a:srgbClr val="0000FF"/>
                </a:solidFill>
              </a:rPr>
              <a:t>Interest is your enemy – when you’re paying it.</a:t>
            </a:r>
          </a:p>
          <a:p>
            <a:r>
              <a:rPr lang="en-US" sz="2300" dirty="0">
                <a:solidFill>
                  <a:schemeClr val="accent6">
                    <a:lumMod val="10000"/>
                  </a:schemeClr>
                </a:solidFill>
              </a:rPr>
              <a:t>Finance is about trading money across time: short-term vs. long-term. Know the trade-offs you are making.</a:t>
            </a:r>
          </a:p>
          <a:p>
            <a:r>
              <a:rPr lang="en-US" sz="2300" dirty="0">
                <a:solidFill>
                  <a:srgbClr val="0000FF"/>
                </a:solidFill>
              </a:rPr>
              <a:t>Cash is Queen </a:t>
            </a:r>
            <a:r>
              <a:rPr lang="en-US" sz="1400" dirty="0">
                <a:solidFill>
                  <a:srgbClr val="0000FF"/>
                </a:solidFill>
              </a:rPr>
              <a:t>(or King)</a:t>
            </a:r>
            <a:r>
              <a:rPr lang="en-US" sz="2300" dirty="0">
                <a:solidFill>
                  <a:srgbClr val="0000FF"/>
                </a:solidFill>
              </a:rPr>
              <a:t>. Focus on cash inflows &amp; cash outflows.</a:t>
            </a:r>
            <a:br>
              <a:rPr lang="en-US" sz="2300" dirty="0">
                <a:solidFill>
                  <a:srgbClr val="0000FF"/>
                </a:solidFill>
              </a:rPr>
            </a:br>
            <a:endParaRPr lang="en-US" sz="2300" b="1" i="1" dirty="0">
              <a:solidFill>
                <a:srgbClr val="0000FF"/>
              </a:solidFill>
            </a:endParaRPr>
          </a:p>
        </p:txBody>
      </p:sp>
      <p:sp>
        <p:nvSpPr>
          <p:cNvPr id="6" name="Title 6">
            <a:extLst>
              <a:ext uri="{FF2B5EF4-FFF2-40B4-BE49-F238E27FC236}">
                <a16:creationId xmlns:a16="http://schemas.microsoft.com/office/drawing/2014/main" id="{7A5D3A64-FF05-F4C0-728A-A6DA672BD991}"/>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A Few Finance Principles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58078BE8-1AD2-C961-6106-93B9789FDBB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56063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3100725" y="1533496"/>
            <a:ext cx="7783009" cy="1593851"/>
          </a:xfrm>
        </p:spPr>
        <p:txBody>
          <a:bodyPr>
            <a:noAutofit/>
          </a:bodyPr>
          <a:lstStyle/>
          <a:p>
            <a:r>
              <a:rPr lang="en-US" sz="3600" dirty="0">
                <a:solidFill>
                  <a:srgbClr val="C00000"/>
                </a:solidFill>
                <a:latin typeface="Times"/>
                <a:cs typeface="Times"/>
              </a:rPr>
              <a:t>Every great dream begins with a dreamer. Always remember, you have within you the strength, the patience, and the passion to reach for the stars to change the world.</a:t>
            </a:r>
          </a:p>
        </p:txBody>
      </p:sp>
      <p:sp>
        <p:nvSpPr>
          <p:cNvPr id="6" name="Text Placeholder 5"/>
          <p:cNvSpPr>
            <a:spLocks noGrp="1"/>
          </p:cNvSpPr>
          <p:nvPr>
            <p:ph type="body" sz="quarter" idx="20"/>
          </p:nvPr>
        </p:nvSpPr>
        <p:spPr>
          <a:xfrm>
            <a:off x="4583875" y="4659283"/>
            <a:ext cx="5264979" cy="330200"/>
          </a:xfrm>
        </p:spPr>
        <p:txBody>
          <a:bodyPr/>
          <a:lstStyle/>
          <a:p>
            <a:r>
              <a:rPr lang="en-US" sz="3000" dirty="0"/>
              <a:t>Harriet Tubman</a:t>
            </a:r>
          </a:p>
          <a:p>
            <a:r>
              <a:rPr lang="en-US" sz="3000" dirty="0"/>
              <a:t>1822-1913</a:t>
            </a:r>
          </a:p>
        </p:txBody>
      </p:sp>
    </p:spTree>
    <p:extLst>
      <p:ext uri="{BB962C8B-B14F-4D97-AF65-F5344CB8AC3E}">
        <p14:creationId xmlns:p14="http://schemas.microsoft.com/office/powerpoint/2010/main" val="22023437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19" name="TextBox 18"/>
          <p:cNvSpPr txBox="1"/>
          <p:nvPr/>
        </p:nvSpPr>
        <p:spPr>
          <a:xfrm>
            <a:off x="3416302" y="2755900"/>
            <a:ext cx="7048500" cy="1938992"/>
          </a:xfrm>
          <a:prstGeom prst="rect">
            <a:avLst/>
          </a:prstGeom>
          <a:noFill/>
        </p:spPr>
        <p:txBody>
          <a:bodyPr wrap="square" rtlCol="0">
            <a:spAutoFit/>
          </a:bodyPr>
          <a:lstStyle/>
          <a:p>
            <a:r>
              <a:rPr lang="en-US" sz="2400" b="1" i="1" dirty="0">
                <a:solidFill>
                  <a:srgbClr val="CC3333"/>
                </a:solidFill>
              </a:rPr>
              <a:t>What is your mission?</a:t>
            </a:r>
          </a:p>
          <a:p>
            <a:r>
              <a:rPr lang="en-US" sz="2400" b="1" i="1" dirty="0">
                <a:solidFill>
                  <a:srgbClr val="CC3333"/>
                </a:solidFill>
              </a:rPr>
              <a:t>What is your purpose?</a:t>
            </a:r>
          </a:p>
          <a:p>
            <a:r>
              <a:rPr lang="en-US" sz="2400" b="1" i="1" dirty="0">
                <a:solidFill>
                  <a:srgbClr val="CC3333"/>
                </a:solidFill>
              </a:rPr>
              <a:t>What problem are you trying to solve?</a:t>
            </a:r>
          </a:p>
          <a:p>
            <a:r>
              <a:rPr lang="en-US" sz="2400" b="1" i="1" dirty="0">
                <a:solidFill>
                  <a:srgbClr val="CC3333"/>
                </a:solidFill>
              </a:rPr>
              <a:t>What opportunity are you working to fill?</a:t>
            </a:r>
          </a:p>
          <a:p>
            <a:r>
              <a:rPr lang="en-US" sz="2400" b="1" i="1" dirty="0">
                <a:solidFill>
                  <a:srgbClr val="CC3333"/>
                </a:solidFill>
              </a:rPr>
              <a:t>What are you trying to accomplish?</a:t>
            </a:r>
            <a:endParaRPr lang="en-US" sz="2400" i="1" dirty="0">
              <a:solidFill>
                <a:srgbClr val="CC3333"/>
              </a:solidFill>
            </a:endParaRPr>
          </a:p>
        </p:txBody>
      </p:sp>
      <p:sp>
        <p:nvSpPr>
          <p:cNvPr id="8" name="Title 6">
            <a:extLst>
              <a:ext uri="{FF2B5EF4-FFF2-40B4-BE49-F238E27FC236}">
                <a16:creationId xmlns:a16="http://schemas.microsoft.com/office/drawing/2014/main" id="{CEE871E2-4B26-52C6-DB0C-AFEF2A6DCF1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B30F0393-FD11-8ED6-7C70-1EF88BC16432}"/>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28333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3873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5880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7886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2451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06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483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38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489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445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0" name="Title 6">
            <a:extLst>
              <a:ext uri="{FF2B5EF4-FFF2-40B4-BE49-F238E27FC236}">
                <a16:creationId xmlns:a16="http://schemas.microsoft.com/office/drawing/2014/main" id="{DDDE3910-1199-55DB-B63E-4C629D4A351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4A1569B4-06FB-7E90-463A-F164D37F3D8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65833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3873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5880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7886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2451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06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483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38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489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445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6654801" y="2654214"/>
            <a:ext cx="3300989" cy="1714587"/>
          </a:xfrm>
          <a:custGeom>
            <a:avLst/>
            <a:gdLst>
              <a:gd name="connsiteX0" fmla="*/ 3276600 w 3300989"/>
              <a:gd name="connsiteY0" fmla="*/ 1714587 h 1714587"/>
              <a:gd name="connsiteX1" fmla="*/ 2819400 w 3300989"/>
              <a:gd name="connsiteY1" fmla="*/ 114387 h 1714587"/>
              <a:gd name="connsiteX2" fmla="*/ 0 w 3300989"/>
              <a:gd name="connsiteY2" fmla="*/ 127087 h 1714587"/>
            </a:gdLst>
            <a:ahLst/>
            <a:cxnLst>
              <a:cxn ang="0">
                <a:pos x="connsiteX0" y="connsiteY0"/>
              </a:cxn>
              <a:cxn ang="0">
                <a:pos x="connsiteX1" y="connsiteY1"/>
              </a:cxn>
              <a:cxn ang="0">
                <a:pos x="connsiteX2" y="connsiteY2"/>
              </a:cxn>
            </a:cxnLst>
            <a:rect l="l" t="t" r="r" b="b"/>
            <a:pathLst>
              <a:path w="3300989" h="1714587">
                <a:moveTo>
                  <a:pt x="3276600" y="1714587"/>
                </a:moveTo>
                <a:cubicBezTo>
                  <a:pt x="3321050" y="1046778"/>
                  <a:pt x="3365500" y="378970"/>
                  <a:pt x="2819400" y="114387"/>
                </a:cubicBezTo>
                <a:cubicBezTo>
                  <a:pt x="2273300" y="-150196"/>
                  <a:pt x="0" y="127087"/>
                  <a:pt x="0" y="127087"/>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p:cNvSpPr/>
          <p:nvPr/>
        </p:nvSpPr>
        <p:spPr>
          <a:xfrm>
            <a:off x="5998166" y="48006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cap="flat">
            <a:solidFill>
              <a:srgbClr val="008000"/>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p:cNvSpPr/>
          <p:nvPr/>
        </p:nvSpPr>
        <p:spPr>
          <a:xfrm>
            <a:off x="3928066" y="37084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Isosceles Triangle 26"/>
          <p:cNvSpPr/>
          <p:nvPr/>
        </p:nvSpPr>
        <p:spPr>
          <a:xfrm>
            <a:off x="3810002" y="36576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5892802" y="4679343"/>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6508751" y="26543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itle 6">
            <a:extLst>
              <a:ext uri="{FF2B5EF4-FFF2-40B4-BE49-F238E27FC236}">
                <a16:creationId xmlns:a16="http://schemas.microsoft.com/office/drawing/2014/main" id="{0F07A3E0-420F-9326-4EFF-B3411C8B6FD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CAC89C5-4906-D3DC-F748-2B417805D9B5}"/>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126340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3100725" y="2107074"/>
            <a:ext cx="7783009" cy="1593851"/>
          </a:xfrm>
        </p:spPr>
        <p:txBody>
          <a:bodyPr>
            <a:noAutofit/>
          </a:bodyPr>
          <a:lstStyle/>
          <a:p>
            <a:r>
              <a:rPr lang="en-US" sz="3600" dirty="0">
                <a:solidFill>
                  <a:srgbClr val="4C515A"/>
                </a:solidFill>
                <a:latin typeface="Times"/>
                <a:cs typeface="Times"/>
              </a:rPr>
              <a:t>The meaning of life is to find your gift. </a:t>
            </a:r>
          </a:p>
          <a:p>
            <a:br>
              <a:rPr lang="en-US" sz="600" dirty="0">
                <a:solidFill>
                  <a:srgbClr val="4C515A"/>
                </a:solidFill>
                <a:latin typeface="Times"/>
                <a:cs typeface="Times"/>
              </a:rPr>
            </a:br>
            <a:r>
              <a:rPr lang="en-US" sz="3600" dirty="0">
                <a:solidFill>
                  <a:srgbClr val="4C515A"/>
                </a:solidFill>
                <a:latin typeface="Times"/>
                <a:cs typeface="Times"/>
              </a:rPr>
              <a:t>The purpose of life is to give it away.</a:t>
            </a:r>
          </a:p>
        </p:txBody>
      </p:sp>
      <p:sp>
        <p:nvSpPr>
          <p:cNvPr id="6" name="Text Placeholder 5"/>
          <p:cNvSpPr>
            <a:spLocks noGrp="1"/>
          </p:cNvSpPr>
          <p:nvPr>
            <p:ph type="body" sz="quarter" idx="20"/>
          </p:nvPr>
        </p:nvSpPr>
        <p:spPr>
          <a:xfrm>
            <a:off x="4583875" y="3886200"/>
            <a:ext cx="5264979" cy="330200"/>
          </a:xfrm>
        </p:spPr>
        <p:txBody>
          <a:bodyPr/>
          <a:lstStyle/>
          <a:p>
            <a:r>
              <a:rPr lang="en-US" sz="3000" dirty="0"/>
              <a:t>Pablo Picasso</a:t>
            </a:r>
          </a:p>
          <a:p>
            <a:r>
              <a:rPr lang="en-US" sz="3000" dirty="0"/>
              <a:t>Spanish artist, 1881-1973</a:t>
            </a:r>
          </a:p>
        </p:txBody>
      </p:sp>
    </p:spTree>
    <p:extLst>
      <p:ext uri="{BB962C8B-B14F-4D97-AF65-F5344CB8AC3E}">
        <p14:creationId xmlns:p14="http://schemas.microsoft.com/office/powerpoint/2010/main" val="40695138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800" dirty="0"/>
              <a:t>In order to plan for the future </a:t>
            </a:r>
            <a:r>
              <a:rPr lang="mr-IN" sz="2800" dirty="0"/>
              <a:t>–</a:t>
            </a:r>
            <a:r>
              <a:rPr lang="en-US" sz="2800" dirty="0"/>
              <a:t> to prepare a strategic plan or to prepare a financial plan </a:t>
            </a:r>
            <a:r>
              <a:rPr lang="mr-IN" sz="2800" dirty="0"/>
              <a:t>–</a:t>
            </a:r>
            <a:r>
              <a:rPr lang="en-US" sz="2800" dirty="0"/>
              <a:t> we need to know where we are today.</a:t>
            </a:r>
          </a:p>
          <a:p>
            <a:pPr lvl="1"/>
            <a:r>
              <a:rPr lang="en-US" sz="2200" dirty="0"/>
              <a:t>We need to know what resources we have available today.</a:t>
            </a:r>
          </a:p>
          <a:p>
            <a:pPr lvl="1"/>
            <a:r>
              <a:rPr lang="en-US" sz="2200" dirty="0"/>
              <a:t>We need to know how we are (or have been) using resources.</a:t>
            </a:r>
          </a:p>
          <a:p>
            <a:pPr lvl="1"/>
            <a:r>
              <a:rPr lang="en-US" sz="2200" dirty="0"/>
              <a:t>We need to know if our resource use is consistent with our mission and strategy.</a:t>
            </a:r>
          </a:p>
          <a:p>
            <a:pPr lvl="1"/>
            <a:r>
              <a:rPr lang="en-US" sz="2400" dirty="0">
                <a:solidFill>
                  <a:srgbClr val="CC3333"/>
                </a:solidFill>
              </a:rPr>
              <a:t>We can accomplish all this by using accounting information and financial statements.</a:t>
            </a:r>
            <a:endParaRPr lang="en-US" sz="2000" dirty="0">
              <a:solidFill>
                <a:srgbClr val="CC3333"/>
              </a:solidFill>
            </a:endParaRPr>
          </a:p>
          <a:p>
            <a:pPr lvl="1"/>
            <a:endParaRPr lang="en-US" sz="2200" dirty="0"/>
          </a:p>
        </p:txBody>
      </p:sp>
      <p:sp>
        <p:nvSpPr>
          <p:cNvPr id="7" name="Title 6">
            <a:extLst>
              <a:ext uri="{FF2B5EF4-FFF2-40B4-BE49-F238E27FC236}">
                <a16:creationId xmlns:a16="http://schemas.microsoft.com/office/drawing/2014/main" id="{A3A015C5-C0B9-FA0E-2CE8-4E848F2E04DE}"/>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5E83083-D7D6-3325-1A73-8E58B0419B00}"/>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6758050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Accounting, in general, is backward-looking.</a:t>
            </a:r>
          </a:p>
          <a:p>
            <a:r>
              <a:rPr lang="en-US" sz="2800" dirty="0"/>
              <a:t>It is an accounting of past financial transactions.</a:t>
            </a:r>
          </a:p>
          <a:p>
            <a:r>
              <a:rPr lang="en-US" sz="2800" dirty="0"/>
              <a:t>We’ll focus on 2 primary financial statements:</a:t>
            </a:r>
            <a:br>
              <a:rPr lang="en-US" sz="2800" dirty="0"/>
            </a:br>
            <a:endParaRPr lang="en-US" sz="2800" dirty="0"/>
          </a:p>
          <a:p>
            <a:pPr lvl="1"/>
            <a:r>
              <a:rPr lang="en-US" sz="2600" dirty="0"/>
              <a:t>The BALANCE SHEET </a:t>
            </a:r>
            <a:r>
              <a:rPr lang="mr-IN" sz="2600" dirty="0"/>
              <a:t>–</a:t>
            </a:r>
            <a:r>
              <a:rPr lang="en-US" sz="2600" dirty="0"/>
              <a:t> a picture of financial condition at a point in time.</a:t>
            </a:r>
            <a:br>
              <a:rPr lang="en-US" sz="2600" dirty="0"/>
            </a:br>
            <a:endParaRPr lang="en-US" sz="2600" dirty="0"/>
          </a:p>
          <a:p>
            <a:pPr lvl="1"/>
            <a:r>
              <a:rPr lang="en-US" sz="2600" dirty="0"/>
              <a:t>The INCOME STATEMENT </a:t>
            </a:r>
            <a:r>
              <a:rPr lang="mr-IN" sz="2600" dirty="0"/>
              <a:t>–</a:t>
            </a:r>
            <a:r>
              <a:rPr lang="en-US" sz="2600" dirty="0"/>
              <a:t> a summary of financial transactions during some period of time.</a:t>
            </a:r>
          </a:p>
        </p:txBody>
      </p:sp>
      <p:sp>
        <p:nvSpPr>
          <p:cNvPr id="10" name="Title 6">
            <a:extLst>
              <a:ext uri="{FF2B5EF4-FFF2-40B4-BE49-F238E27FC236}">
                <a16:creationId xmlns:a16="http://schemas.microsoft.com/office/drawing/2014/main" id="{458BB4B9-1551-09E3-E69F-D0412411DD43}"/>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1EAF758F-B7D7-CF3E-8A9A-0EE32F6421B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5218136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Accounting, in general, is backward-looking.</a:t>
            </a:r>
          </a:p>
          <a:p>
            <a:r>
              <a:rPr lang="en-US" sz="2800" dirty="0"/>
              <a:t>It is an accounting of past financial transactions.</a:t>
            </a:r>
          </a:p>
          <a:p>
            <a:pPr marL="0" indent="0">
              <a:buNone/>
            </a:pPr>
            <a:endParaRPr lang="en-US" sz="2800" dirty="0"/>
          </a:p>
          <a:p>
            <a:r>
              <a:rPr lang="en-US" sz="2800" dirty="0"/>
              <a:t>But, we will use this accounting of past financial transactions to help us understand, predict and plan for the future</a:t>
            </a:r>
          </a:p>
        </p:txBody>
      </p:sp>
      <p:sp>
        <p:nvSpPr>
          <p:cNvPr id="10" name="Title 6">
            <a:extLst>
              <a:ext uri="{FF2B5EF4-FFF2-40B4-BE49-F238E27FC236}">
                <a16:creationId xmlns:a16="http://schemas.microsoft.com/office/drawing/2014/main" id="{4141CE3C-FCC5-84CF-FC21-060E572B42BA}"/>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86D0C6A9-4C87-F84B-6200-8CAF5EC6DBC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0682008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p:txBody>
          <a:bodyPr>
            <a:normAutofit/>
          </a:bodyPr>
          <a:lstStyle/>
          <a:p>
            <a:r>
              <a:rPr lang="en-US" sz="4000" dirty="0"/>
              <a:t>History does not repeat itself.</a:t>
            </a:r>
          </a:p>
          <a:p>
            <a:r>
              <a:rPr lang="en-US" sz="4000" dirty="0"/>
              <a:t>But it does rhyme.</a:t>
            </a:r>
          </a:p>
        </p:txBody>
      </p:sp>
      <p:sp>
        <p:nvSpPr>
          <p:cNvPr id="3" name="Text Placeholder 2"/>
          <p:cNvSpPr>
            <a:spLocks noGrp="1"/>
          </p:cNvSpPr>
          <p:nvPr>
            <p:ph type="body" sz="quarter" idx="20"/>
          </p:nvPr>
        </p:nvSpPr>
        <p:spPr>
          <a:xfrm>
            <a:off x="6096000" y="3966713"/>
            <a:ext cx="5266895" cy="737558"/>
          </a:xfrm>
        </p:spPr>
        <p:txBody>
          <a:bodyPr/>
          <a:lstStyle/>
          <a:p>
            <a:r>
              <a:rPr lang="en-US" sz="2000" dirty="0"/>
              <a:t>Mark Twain</a:t>
            </a:r>
          </a:p>
          <a:p>
            <a:r>
              <a:rPr lang="en-US" sz="2000" dirty="0"/>
              <a:t>American author and humorist</a:t>
            </a:r>
          </a:p>
        </p:txBody>
      </p:sp>
      <p:sp>
        <p:nvSpPr>
          <p:cNvPr id="4" name="Title 6">
            <a:extLst>
              <a:ext uri="{FF2B5EF4-FFF2-40B4-BE49-F238E27FC236}">
                <a16:creationId xmlns:a16="http://schemas.microsoft.com/office/drawing/2014/main" id="{0329711A-9476-8521-C7D1-6C0347C8327E}"/>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5743094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3D27F403-FA09-FE4F-9270-C3EB84273131}"/>
              </a:ext>
            </a:extLst>
          </p:cNvPr>
          <p:cNvSpPr txBox="1">
            <a:spLocks/>
          </p:cNvSpPr>
          <p:nvPr/>
        </p:nvSpPr>
        <p:spPr>
          <a:xfrm>
            <a:off x="1981200" y="794815"/>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rPr>
              <a:t>Accounting &amp; Finance</a:t>
            </a:r>
            <a:endParaRPr lang="en-US" b="0" dirty="0">
              <a:solidFill>
                <a:srgbClr val="C00000"/>
              </a:solidFill>
            </a:endParaRPr>
          </a:p>
        </p:txBody>
      </p:sp>
      <p:sp>
        <p:nvSpPr>
          <p:cNvPr id="11" name="Title 6">
            <a:extLst>
              <a:ext uri="{FF2B5EF4-FFF2-40B4-BE49-F238E27FC236}">
                <a16:creationId xmlns:a16="http://schemas.microsoft.com/office/drawing/2014/main" id="{B83D3815-B8CB-1748-9CF5-0C44C7B2527F}"/>
              </a:ext>
            </a:extLst>
          </p:cNvPr>
          <p:cNvSpPr txBox="1">
            <a:spLocks/>
          </p:cNvSpPr>
          <p:nvPr/>
        </p:nvSpPr>
        <p:spPr>
          <a:xfrm>
            <a:off x="1893572" y="6515102"/>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
        <p:nvSpPr>
          <p:cNvPr id="5" name="Rectangle 2">
            <a:extLst>
              <a:ext uri="{FF2B5EF4-FFF2-40B4-BE49-F238E27FC236}">
                <a16:creationId xmlns:a16="http://schemas.microsoft.com/office/drawing/2014/main" id="{A90E2C39-D068-6D44-8AE7-DA7D1A30C25B}"/>
              </a:ext>
            </a:extLst>
          </p:cNvPr>
          <p:cNvSpPr>
            <a:spLocks noChangeArrowheads="1"/>
          </p:cNvSpPr>
          <p:nvPr/>
        </p:nvSpPr>
        <p:spPr bwMode="auto">
          <a:xfrm>
            <a:off x="1569282" y="-1709825"/>
            <a:ext cx="7981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1025" name="Picture 2">
            <a:extLst>
              <a:ext uri="{FF2B5EF4-FFF2-40B4-BE49-F238E27FC236}">
                <a16:creationId xmlns:a16="http://schemas.microsoft.com/office/drawing/2014/main" id="{5A873CA2-5692-2E46-8499-E6A1D8EE0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75" y="50857"/>
            <a:ext cx="12050029" cy="67850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DC76E1F-4CAF-1A43-A799-FCC8777B2D34}"/>
              </a:ext>
            </a:extLst>
          </p:cNvPr>
          <p:cNvPicPr>
            <a:picLocks noChangeAspect="1"/>
          </p:cNvPicPr>
          <p:nvPr/>
        </p:nvPicPr>
        <p:blipFill>
          <a:blip r:embed="rId3"/>
          <a:stretch>
            <a:fillRect/>
          </a:stretch>
        </p:blipFill>
        <p:spPr>
          <a:xfrm>
            <a:off x="10150994" y="22109"/>
            <a:ext cx="1973532" cy="687917"/>
          </a:xfrm>
          <a:prstGeom prst="rect">
            <a:avLst/>
          </a:prstGeom>
        </p:spPr>
      </p:pic>
    </p:spTree>
    <p:extLst>
      <p:ext uri="{BB962C8B-B14F-4D97-AF65-F5344CB8AC3E}">
        <p14:creationId xmlns:p14="http://schemas.microsoft.com/office/powerpoint/2010/main" val="14390075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The </a:t>
            </a:r>
            <a:r>
              <a:rPr lang="en-US" sz="2800" b="1" dirty="0">
                <a:solidFill>
                  <a:srgbClr val="CC3333"/>
                </a:solidFill>
              </a:rPr>
              <a:t>BALANCE SHEET </a:t>
            </a:r>
            <a:r>
              <a:rPr lang="mr-IN" sz="2800" dirty="0"/>
              <a:t>–</a:t>
            </a:r>
            <a:r>
              <a:rPr lang="en-US" sz="2800" dirty="0"/>
              <a:t> a picture of financial condition at a point in time.</a:t>
            </a:r>
          </a:p>
          <a:p>
            <a:r>
              <a:rPr lang="en-US" sz="2800" dirty="0"/>
              <a:t>Classifies items as “Assets” and “Liabilities”</a:t>
            </a:r>
          </a:p>
          <a:p>
            <a:r>
              <a:rPr lang="en-US" sz="2800" b="1" u="sng" dirty="0">
                <a:solidFill>
                  <a:srgbClr val="CC3333"/>
                </a:solidFill>
              </a:rPr>
              <a:t>Assets </a:t>
            </a:r>
            <a:r>
              <a:rPr lang="mr-IN" sz="2800" b="1" u="sng" dirty="0">
                <a:solidFill>
                  <a:srgbClr val="CC3333"/>
                </a:solidFill>
              </a:rPr>
              <a:t>–</a:t>
            </a:r>
            <a:r>
              <a:rPr lang="en-US" sz="2800" dirty="0"/>
              <a:t> Items or cash flows we OWN.</a:t>
            </a:r>
          </a:p>
          <a:p>
            <a:r>
              <a:rPr lang="en-US" sz="2800" b="1" u="sng" dirty="0">
                <a:solidFill>
                  <a:srgbClr val="CC3333"/>
                </a:solidFill>
              </a:rPr>
              <a:t>Liabilities </a:t>
            </a:r>
            <a:r>
              <a:rPr lang="mr-IN" sz="2800" b="1" u="sng" dirty="0">
                <a:solidFill>
                  <a:srgbClr val="CC3333"/>
                </a:solidFill>
              </a:rPr>
              <a:t>–</a:t>
            </a:r>
            <a:r>
              <a:rPr lang="en-US" sz="2800" dirty="0"/>
              <a:t> Items or cash flows we OWE.</a:t>
            </a:r>
          </a:p>
          <a:p>
            <a:r>
              <a:rPr lang="en-US" sz="2800" dirty="0"/>
              <a:t>The accounting identity:</a:t>
            </a:r>
            <a:br>
              <a:rPr lang="en-US" sz="2800" dirty="0"/>
            </a:br>
            <a:r>
              <a:rPr lang="en-US" sz="2800" b="1" dirty="0">
                <a:solidFill>
                  <a:srgbClr val="008000"/>
                </a:solidFill>
              </a:rPr>
              <a:t> 			Assets = Liabilities + Net Worth</a:t>
            </a:r>
          </a:p>
          <a:p>
            <a:r>
              <a:rPr lang="en-US" sz="2800" b="1" u="sng" dirty="0">
                <a:solidFill>
                  <a:srgbClr val="CC3333"/>
                </a:solidFill>
              </a:rPr>
              <a:t>Net Worth or Equity</a:t>
            </a:r>
            <a:r>
              <a:rPr lang="en-US" sz="2800" dirty="0"/>
              <a:t> is the cash or value the business would have if it sold or liquidated today.</a:t>
            </a:r>
          </a:p>
        </p:txBody>
      </p:sp>
      <p:sp>
        <p:nvSpPr>
          <p:cNvPr id="10" name="Title 6">
            <a:extLst>
              <a:ext uri="{FF2B5EF4-FFF2-40B4-BE49-F238E27FC236}">
                <a16:creationId xmlns:a16="http://schemas.microsoft.com/office/drawing/2014/main" id="{10BC0162-3D12-8BFC-7D2A-CAC8AF81AB0A}"/>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29805D1-6108-427A-08A3-E274B9641B18}"/>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2183937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are ASSETS?</a:t>
            </a:r>
          </a:p>
          <a:p>
            <a:pPr lvl="1"/>
            <a:r>
              <a:rPr lang="en-US" sz="2400" b="1" u="sng" dirty="0"/>
              <a:t>Cash &amp; Cash Equivalents</a:t>
            </a:r>
            <a:r>
              <a:rPr lang="en-US" sz="2400" dirty="0"/>
              <a:t> (like investments)</a:t>
            </a:r>
          </a:p>
          <a:p>
            <a:pPr lvl="1"/>
            <a:r>
              <a:rPr lang="en-US" sz="2400" b="1" u="sng" dirty="0"/>
              <a:t>Receivables </a:t>
            </a:r>
            <a:r>
              <a:rPr lang="mr-IN" sz="2400" b="1" u="sng" dirty="0"/>
              <a:t>–</a:t>
            </a:r>
            <a:r>
              <a:rPr lang="en-US" sz="2400" dirty="0"/>
              <a:t> Cash or items that we are expecting to receive from other parties</a:t>
            </a:r>
          </a:p>
          <a:p>
            <a:pPr lvl="2"/>
            <a:r>
              <a:rPr lang="en-US" dirty="0"/>
              <a:t>Sales we’ve made on credit, loans we’ve made but haven’t been repaid, contract revenues we’ve been promised but haven’t received cash</a:t>
            </a:r>
          </a:p>
          <a:p>
            <a:pPr lvl="1"/>
            <a:r>
              <a:rPr lang="en-US" sz="2400" b="1" u="sng" dirty="0"/>
              <a:t>Inventory </a:t>
            </a:r>
            <a:r>
              <a:rPr lang="mr-IN" sz="2400" b="1" u="sng" dirty="0"/>
              <a:t>–</a:t>
            </a:r>
            <a:r>
              <a:rPr lang="en-US" sz="2400" dirty="0"/>
              <a:t> Materials, supplies or goods used to create revenue that we have on hand</a:t>
            </a:r>
          </a:p>
          <a:p>
            <a:pPr lvl="1"/>
            <a:r>
              <a:rPr lang="en-US" sz="2400" b="1" u="sng" dirty="0"/>
              <a:t>Prepaid Expenses </a:t>
            </a:r>
            <a:r>
              <a:rPr lang="mr-IN" sz="2400" b="1" u="sng" dirty="0"/>
              <a:t>–</a:t>
            </a:r>
            <a:r>
              <a:rPr lang="en-US" sz="2400" dirty="0"/>
              <a:t> Expenses (like rent) that we’ve paid for in advance and will benefit from in the future</a:t>
            </a:r>
          </a:p>
          <a:p>
            <a:pPr lvl="1"/>
            <a:r>
              <a:rPr lang="en-US" sz="2400" b="1" u="sng" dirty="0"/>
              <a:t>Property &amp; Equipment </a:t>
            </a:r>
            <a:r>
              <a:rPr lang="mr-IN" sz="2400" b="1" u="sng" dirty="0"/>
              <a:t>–</a:t>
            </a:r>
            <a:r>
              <a:rPr lang="en-US" sz="2400" dirty="0"/>
              <a:t> Buildings, computers, vehicles and other tangible items that we own</a:t>
            </a:r>
          </a:p>
        </p:txBody>
      </p:sp>
      <p:sp>
        <p:nvSpPr>
          <p:cNvPr id="10" name="Title 6">
            <a:extLst>
              <a:ext uri="{FF2B5EF4-FFF2-40B4-BE49-F238E27FC236}">
                <a16:creationId xmlns:a16="http://schemas.microsoft.com/office/drawing/2014/main" id="{F35B425A-FC60-7E5E-2774-B86F50430932}"/>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E8441970-AB2C-7BF5-4CBD-324EB5B6BB95}"/>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4672930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are LIABILITIES?</a:t>
            </a:r>
          </a:p>
          <a:p>
            <a:pPr lvl="1"/>
            <a:r>
              <a:rPr lang="en-US" sz="2200" b="1" u="sng" dirty="0"/>
              <a:t>Accounts payable </a:t>
            </a:r>
            <a:r>
              <a:rPr lang="mr-IN" sz="2200" b="1" u="sng" dirty="0"/>
              <a:t>–</a:t>
            </a:r>
            <a:r>
              <a:rPr lang="en-US" sz="2200" dirty="0"/>
              <a:t> Typically supplies or materials that we’ve received but haven’t paid for yet.</a:t>
            </a:r>
          </a:p>
          <a:p>
            <a:pPr lvl="1"/>
            <a:r>
              <a:rPr lang="en-US" sz="2200" b="1" u="sng" dirty="0"/>
              <a:t>Accrued liabilities </a:t>
            </a:r>
            <a:r>
              <a:rPr lang="mr-IN" sz="2200" b="1" u="sng" dirty="0"/>
              <a:t>–</a:t>
            </a:r>
            <a:r>
              <a:rPr lang="en-US" sz="2200" dirty="0"/>
              <a:t> Expenses we’ve incurred but haven’t paid for yet</a:t>
            </a:r>
          </a:p>
          <a:p>
            <a:pPr lvl="2"/>
            <a:r>
              <a:rPr lang="en-US" sz="1800" dirty="0"/>
              <a:t>I only receive a paycheck on the last day of the month, but I work all month long.  By the 20</a:t>
            </a:r>
            <a:r>
              <a:rPr lang="en-US" sz="1800" baseline="30000" dirty="0"/>
              <a:t>th</a:t>
            </a:r>
            <a:r>
              <a:rPr lang="en-US" sz="1800" dirty="0"/>
              <a:t> of the month, my employer has incurred 2/3 of my paycheck without paying me.  This 2/3 is an accrued liability.</a:t>
            </a:r>
          </a:p>
          <a:p>
            <a:pPr lvl="1"/>
            <a:r>
              <a:rPr lang="en-US" sz="2200" b="1" u="sng" dirty="0"/>
              <a:t>Deferred revenue </a:t>
            </a:r>
            <a:r>
              <a:rPr lang="mr-IN" sz="2200" b="1" u="sng" dirty="0"/>
              <a:t>–</a:t>
            </a:r>
            <a:r>
              <a:rPr lang="en-US" sz="2200" dirty="0"/>
              <a:t> When we receive cash for a service prior to providing that service, this is recorded as “deferred revenue.”  When we provide the service, we decrease the this account and increase the Revenue account.</a:t>
            </a:r>
          </a:p>
          <a:p>
            <a:pPr lvl="1"/>
            <a:r>
              <a:rPr lang="en-US" sz="2200" b="1" u="sng" dirty="0"/>
              <a:t>Long-Term Debt </a:t>
            </a:r>
            <a:r>
              <a:rPr lang="mr-IN" sz="2200" b="1" u="sng" dirty="0"/>
              <a:t>–</a:t>
            </a:r>
            <a:r>
              <a:rPr lang="en-US" sz="2200" dirty="0"/>
              <a:t> Borrowed money to repay</a:t>
            </a:r>
          </a:p>
        </p:txBody>
      </p:sp>
      <p:sp>
        <p:nvSpPr>
          <p:cNvPr id="10" name="Title 6">
            <a:extLst>
              <a:ext uri="{FF2B5EF4-FFF2-40B4-BE49-F238E27FC236}">
                <a16:creationId xmlns:a16="http://schemas.microsoft.com/office/drawing/2014/main" id="{DEDB93D4-321C-9F76-6E7F-794F1F5030AB}"/>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8E8AB68-92DB-E1B8-B3EE-0676F8365DD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2550163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is NET WORTH?</a:t>
            </a:r>
          </a:p>
          <a:p>
            <a:endParaRPr lang="en-US" sz="2800" dirty="0"/>
          </a:p>
          <a:p>
            <a:r>
              <a:rPr lang="en-US" sz="2800" dirty="0"/>
              <a:t>Net Worth represents the accumulated earnings and investment that is in the business.</a:t>
            </a:r>
          </a:p>
          <a:p>
            <a:pPr lvl="1"/>
            <a:r>
              <a:rPr lang="en-US" sz="2600" dirty="0"/>
              <a:t>Frequently called equity.</a:t>
            </a:r>
          </a:p>
          <a:p>
            <a:pPr lvl="1"/>
            <a:r>
              <a:rPr lang="en-US" sz="2600" dirty="0"/>
              <a:t>Frequently called book value.</a:t>
            </a:r>
          </a:p>
          <a:p>
            <a:pPr lvl="1"/>
            <a:r>
              <a:rPr lang="en-US" sz="2600" dirty="0"/>
              <a:t>Sometimes called market value.</a:t>
            </a:r>
          </a:p>
          <a:p>
            <a:pPr lvl="1"/>
            <a:endParaRPr lang="en-US" sz="2600" dirty="0"/>
          </a:p>
          <a:p>
            <a:r>
              <a:rPr lang="en-US" sz="2800" dirty="0"/>
              <a:t>This is what we want to maximize. This is what investors want.</a:t>
            </a:r>
            <a:endParaRPr lang="en-US" dirty="0"/>
          </a:p>
        </p:txBody>
      </p:sp>
      <p:sp>
        <p:nvSpPr>
          <p:cNvPr id="7" name="Title 6">
            <a:extLst>
              <a:ext uri="{FF2B5EF4-FFF2-40B4-BE49-F238E27FC236}">
                <a16:creationId xmlns:a16="http://schemas.microsoft.com/office/drawing/2014/main" id="{C344846E-B00C-1B03-7151-A913497F2DA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10963AE-F4C3-5331-CDCD-5AA2DE5BB76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7920750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The </a:t>
            </a:r>
            <a:r>
              <a:rPr lang="en-US" sz="2800" b="1" dirty="0">
                <a:solidFill>
                  <a:srgbClr val="CC3333"/>
                </a:solidFill>
              </a:rPr>
              <a:t>INCOME STATEMENT </a:t>
            </a:r>
            <a:r>
              <a:rPr lang="mr-IN" sz="2800" dirty="0"/>
              <a:t>–</a:t>
            </a:r>
            <a:r>
              <a:rPr lang="en-US" sz="2800" dirty="0"/>
              <a:t> a summary of financial transactions during some period of time.</a:t>
            </a:r>
          </a:p>
          <a:p>
            <a:r>
              <a:rPr lang="en-US" sz="2800" dirty="0"/>
              <a:t>Classifies items as “Revenues” and “Expenses”</a:t>
            </a:r>
          </a:p>
          <a:p>
            <a:pPr lvl="1"/>
            <a:r>
              <a:rPr lang="en-US" sz="1800" dirty="0"/>
              <a:t>“Operating Support &amp; Revenue” and “Operating Expenses”</a:t>
            </a:r>
            <a:endParaRPr lang="en-US" sz="2800" dirty="0"/>
          </a:p>
          <a:p>
            <a:r>
              <a:rPr lang="en-US" sz="2600" b="1" u="sng" dirty="0">
                <a:solidFill>
                  <a:srgbClr val="CC3333"/>
                </a:solidFill>
              </a:rPr>
              <a:t>Revenues </a:t>
            </a:r>
            <a:r>
              <a:rPr lang="mr-IN" sz="2600" b="1" u="sng" dirty="0">
                <a:solidFill>
                  <a:srgbClr val="CC3333"/>
                </a:solidFill>
              </a:rPr>
              <a:t>–</a:t>
            </a:r>
            <a:r>
              <a:rPr lang="en-US" sz="2600" dirty="0"/>
              <a:t> Inflows or other benefits that the organization receives in exchange for providing goods or services in pursuit of its mission.</a:t>
            </a:r>
          </a:p>
          <a:p>
            <a:pPr lvl="1"/>
            <a:r>
              <a:rPr lang="en-US" sz="2000" b="1" u="sng" dirty="0"/>
              <a:t>Sales &amp; Service Revenue </a:t>
            </a:r>
            <a:r>
              <a:rPr lang="mr-IN" sz="2000" b="1" u="sng" dirty="0"/>
              <a:t>–</a:t>
            </a:r>
            <a:r>
              <a:rPr lang="en-US" sz="2000" dirty="0"/>
              <a:t> Cash inflows you receive in exchange for providing goods or services.</a:t>
            </a:r>
          </a:p>
          <a:p>
            <a:pPr lvl="2"/>
            <a:r>
              <a:rPr lang="en-US" sz="2000" dirty="0"/>
              <a:t>This is usually the simplest, most obvious financial statement account (except maybe Cash)</a:t>
            </a:r>
          </a:p>
        </p:txBody>
      </p:sp>
      <p:sp>
        <p:nvSpPr>
          <p:cNvPr id="7" name="Title 6">
            <a:extLst>
              <a:ext uri="{FF2B5EF4-FFF2-40B4-BE49-F238E27FC236}">
                <a16:creationId xmlns:a16="http://schemas.microsoft.com/office/drawing/2014/main" id="{EB4DED20-B816-80CB-506C-15EA52274B9E}"/>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B436BF3A-814A-F191-10C7-D2280BB28B7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79839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3100725" y="2107074"/>
            <a:ext cx="7783009" cy="1593851"/>
          </a:xfrm>
        </p:spPr>
        <p:txBody>
          <a:bodyPr>
            <a:noAutofit/>
          </a:bodyPr>
          <a:lstStyle/>
          <a:p>
            <a:r>
              <a:rPr lang="en-US" sz="3600" dirty="0">
                <a:solidFill>
                  <a:srgbClr val="4C515A"/>
                </a:solidFill>
                <a:latin typeface="Times"/>
                <a:cs typeface="Times"/>
              </a:rPr>
              <a:t>The meaning of life is to find your gift. </a:t>
            </a:r>
          </a:p>
          <a:p>
            <a:br>
              <a:rPr lang="en-US" sz="600" dirty="0">
                <a:solidFill>
                  <a:srgbClr val="4C515A"/>
                </a:solidFill>
                <a:latin typeface="Times"/>
                <a:cs typeface="Times"/>
              </a:rPr>
            </a:br>
            <a:r>
              <a:rPr lang="en-US" sz="3600" dirty="0">
                <a:solidFill>
                  <a:srgbClr val="4C515A"/>
                </a:solidFill>
                <a:latin typeface="Times"/>
                <a:cs typeface="Times"/>
              </a:rPr>
              <a:t>The purpose of life is to </a:t>
            </a:r>
            <a:r>
              <a:rPr lang="en-US" sz="1800" strike="sngStrike" dirty="0">
                <a:solidFill>
                  <a:srgbClr val="4C515A"/>
                </a:solidFill>
                <a:latin typeface="Times"/>
                <a:cs typeface="Times"/>
              </a:rPr>
              <a:t>give it away </a:t>
            </a:r>
            <a:r>
              <a:rPr lang="en-US" sz="3600" dirty="0">
                <a:solidFill>
                  <a:srgbClr val="C00000"/>
                </a:solidFill>
                <a:latin typeface="Times"/>
                <a:cs typeface="Times"/>
              </a:rPr>
              <a:t>share it</a:t>
            </a:r>
            <a:r>
              <a:rPr lang="en-US" sz="3600" dirty="0">
                <a:solidFill>
                  <a:srgbClr val="4C515A"/>
                </a:solidFill>
                <a:latin typeface="Times"/>
                <a:cs typeface="Times"/>
              </a:rPr>
              <a:t>.</a:t>
            </a:r>
          </a:p>
        </p:txBody>
      </p:sp>
      <p:sp>
        <p:nvSpPr>
          <p:cNvPr id="6" name="Text Placeholder 5"/>
          <p:cNvSpPr>
            <a:spLocks noGrp="1"/>
          </p:cNvSpPr>
          <p:nvPr>
            <p:ph type="body" sz="quarter" idx="20"/>
          </p:nvPr>
        </p:nvSpPr>
        <p:spPr>
          <a:xfrm>
            <a:off x="4583875" y="3886200"/>
            <a:ext cx="5264979" cy="330200"/>
          </a:xfrm>
        </p:spPr>
        <p:txBody>
          <a:bodyPr/>
          <a:lstStyle/>
          <a:p>
            <a:r>
              <a:rPr lang="en-US" sz="3000" dirty="0"/>
              <a:t>Pablo Picasso</a:t>
            </a:r>
          </a:p>
          <a:p>
            <a:r>
              <a:rPr lang="en-US" sz="3000" dirty="0"/>
              <a:t>Spanish artist, 1881-1973</a:t>
            </a:r>
          </a:p>
        </p:txBody>
      </p:sp>
    </p:spTree>
    <p:extLst>
      <p:ext uri="{BB962C8B-B14F-4D97-AF65-F5344CB8AC3E}">
        <p14:creationId xmlns:p14="http://schemas.microsoft.com/office/powerpoint/2010/main" val="25419123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Classifies items as “Revenues” and “Expenses”</a:t>
            </a:r>
          </a:p>
          <a:p>
            <a:pPr lvl="1"/>
            <a:r>
              <a:rPr lang="en-US" sz="1800" dirty="0"/>
              <a:t>“Operating Support &amp; Revenue” and “Operating Expenses”</a:t>
            </a:r>
            <a:endParaRPr lang="en-US" sz="2800" dirty="0"/>
          </a:p>
          <a:p>
            <a:r>
              <a:rPr lang="en-US" sz="2600" b="1" u="sng" dirty="0">
                <a:solidFill>
                  <a:srgbClr val="CC3333"/>
                </a:solidFill>
              </a:rPr>
              <a:t>Expenses </a:t>
            </a:r>
            <a:r>
              <a:rPr lang="mr-IN" sz="2600" b="1" u="sng" dirty="0">
                <a:solidFill>
                  <a:srgbClr val="CC3333"/>
                </a:solidFill>
              </a:rPr>
              <a:t>–</a:t>
            </a:r>
            <a:r>
              <a:rPr lang="en-US" sz="2600" dirty="0"/>
              <a:t> Outflows or other costs incurred in producing products or providing services in pursuit of its major operations and central mission.</a:t>
            </a:r>
          </a:p>
          <a:p>
            <a:pPr lvl="1"/>
            <a:r>
              <a:rPr lang="en-US" sz="2000" b="1" u="sng" dirty="0"/>
              <a:t>Cost of Goods Sold &amp; Variable Expenses (Program Services) </a:t>
            </a:r>
            <a:r>
              <a:rPr lang="mr-IN" sz="2000" b="1" u="sng" dirty="0"/>
              <a:t>–</a:t>
            </a:r>
            <a:r>
              <a:rPr lang="en-US" sz="2000" dirty="0"/>
              <a:t> Expenses incurred directly in providing goods and services for customers or stakeholders. Includes raw materials + labor to produce and provide the goods and services.</a:t>
            </a:r>
          </a:p>
          <a:p>
            <a:pPr lvl="1"/>
            <a:r>
              <a:rPr lang="en-US" sz="2000" b="1" u="sng" dirty="0"/>
              <a:t>Operating Expenses &amp; Fixed Expenses </a:t>
            </a:r>
            <a:r>
              <a:rPr lang="mr-IN" sz="2000" b="1" u="sng" dirty="0"/>
              <a:t>–</a:t>
            </a:r>
            <a:r>
              <a:rPr lang="en-US" sz="2000" dirty="0"/>
              <a:t> Expenses incurred by functions performed for the entity as a whole, not tied to specific products (“overhead” or “general and administrative”): rent, salaries, utilities, insurance, advertising, maintenance…</a:t>
            </a:r>
          </a:p>
        </p:txBody>
      </p:sp>
      <p:sp>
        <p:nvSpPr>
          <p:cNvPr id="7" name="Title 6">
            <a:extLst>
              <a:ext uri="{FF2B5EF4-FFF2-40B4-BE49-F238E27FC236}">
                <a16:creationId xmlns:a16="http://schemas.microsoft.com/office/drawing/2014/main" id="{E6ADAB2E-3830-2EB3-0632-2646A6A9BC0E}"/>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67D5FBE5-767B-1CE0-58BB-28C2AF9F6F2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969129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0" y="1346202"/>
            <a:ext cx="8229600" cy="4330700"/>
          </a:xfrm>
        </p:spPr>
        <p:txBody>
          <a:bodyPr/>
          <a:lstStyle/>
          <a:p>
            <a:pPr marL="0" indent="0">
              <a:spcBef>
                <a:spcPts val="0"/>
              </a:spcBef>
              <a:buNone/>
            </a:pPr>
            <a:r>
              <a:rPr lang="en-US" sz="3000" dirty="0">
                <a:solidFill>
                  <a:srgbClr val="CC3333"/>
                </a:solidFill>
              </a:rPr>
              <a:t>	</a:t>
            </a:r>
            <a:r>
              <a:rPr lang="en-US" sz="2800" dirty="0">
                <a:solidFill>
                  <a:srgbClr val="CC3333"/>
                </a:solidFill>
              </a:rPr>
              <a:t>	</a:t>
            </a:r>
            <a:r>
              <a:rPr lang="en-US" sz="2800" b="1" dirty="0">
                <a:solidFill>
                  <a:srgbClr val="CC3333"/>
                </a:solidFill>
              </a:rPr>
              <a:t>		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 (Overhead)</a:t>
            </a:r>
          </a:p>
          <a:p>
            <a:pPr marL="0" indent="0">
              <a:spcBef>
                <a:spcPts val="0"/>
              </a:spcBef>
              <a:buNone/>
            </a:pPr>
            <a:r>
              <a:rPr lang="en-US" sz="2800" b="1" dirty="0">
                <a:solidFill>
                  <a:srgbClr val="CC3333"/>
                </a:solidFill>
              </a:rPr>
              <a:t>			=	Operating Income (Operating Margin)				</a:t>
            </a:r>
            <a:r>
              <a:rPr lang="mr-IN" sz="2800" b="1" u="sng" dirty="0">
                <a:solidFill>
                  <a:srgbClr val="CC3333"/>
                </a:solidFill>
              </a:rPr>
              <a:t>–</a:t>
            </a:r>
            <a:r>
              <a:rPr lang="en-US" sz="2800" b="1" u="sng" dirty="0">
                <a:solidFill>
                  <a:srgbClr val="CC3333"/>
                </a:solidFill>
              </a:rPr>
              <a:t> 	Other Expenses </a:t>
            </a:r>
            <a:r>
              <a:rPr lang="en-US" sz="2000" b="1" u="sng" dirty="0">
                <a:solidFill>
                  <a:srgbClr val="CC3333"/>
                </a:solidFill>
              </a:rPr>
              <a:t>(Interest, Non-Recurring) </a:t>
            </a: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 or Net Profit</a:t>
            </a:r>
            <a:br>
              <a:rPr lang="en-US" sz="2800" b="1" dirty="0">
                <a:solidFill>
                  <a:srgbClr val="CC3333"/>
                </a:solidFill>
              </a:rPr>
            </a:br>
            <a:r>
              <a:rPr lang="en-US" sz="2800" b="1" dirty="0">
                <a:solidFill>
                  <a:srgbClr val="CC3333"/>
                </a:solidFill>
              </a:rPr>
              <a:t>				</a:t>
            </a:r>
            <a:r>
              <a:rPr lang="en-US" sz="1200" dirty="0">
                <a:solidFill>
                  <a:srgbClr val="CC3333"/>
                </a:solidFill>
              </a:rPr>
              <a:t>(which is why this is sometimes called a P&amp;L statement, or Profit &amp; Loss statement)</a:t>
            </a:r>
          </a:p>
          <a:p>
            <a:pPr marL="0" indent="0">
              <a:spcBef>
                <a:spcPts val="0"/>
              </a:spcBef>
              <a:buNone/>
            </a:pPr>
            <a:endParaRPr lang="en-US" sz="2800" dirty="0"/>
          </a:p>
        </p:txBody>
      </p:sp>
      <p:sp>
        <p:nvSpPr>
          <p:cNvPr id="7" name="Title 6">
            <a:extLst>
              <a:ext uri="{FF2B5EF4-FFF2-40B4-BE49-F238E27FC236}">
                <a16:creationId xmlns:a16="http://schemas.microsoft.com/office/drawing/2014/main" id="{71BAA89F-A166-63BE-0E7A-8C8896BC6B1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4C8BA81D-ADEC-3AE4-0BC8-02FA51748C0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3317554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dirty="0">
                <a:solidFill>
                  <a:schemeClr val="accent2">
                    <a:lumMod val="75000"/>
                  </a:schemeClr>
                </a:solidFill>
              </a:rPr>
              <a:t>Here’s another exercise for you</a:t>
            </a:r>
            <a:r>
              <a:rPr lang="en-US" sz="1100" dirty="0">
                <a:solidFill>
                  <a:schemeClr val="accent2">
                    <a:lumMod val="75000"/>
                  </a:schemeClr>
                </a:solidFill>
              </a:rPr>
              <a:t> (but it’s not Homework that Jonathan is going to make you turn in and grade you on)</a:t>
            </a:r>
            <a:r>
              <a:rPr lang="en-US" sz="2400" dirty="0">
                <a:solidFill>
                  <a:schemeClr val="accent2">
                    <a:lumMod val="75000"/>
                  </a:schemeClr>
                </a:solidFill>
              </a:rPr>
              <a:t>:</a:t>
            </a:r>
            <a:br>
              <a:rPr lang="en-US" sz="2400" dirty="0">
                <a:solidFill>
                  <a:schemeClr val="accent2">
                    <a:lumMod val="75000"/>
                  </a:schemeClr>
                </a:solidFill>
              </a:rPr>
            </a:br>
            <a:endParaRPr lang="en-US" sz="2400" dirty="0">
              <a:solidFill>
                <a:schemeClr val="accent2">
                  <a:lumMod val="75000"/>
                </a:schemeClr>
              </a:solidFill>
            </a:endParaRPr>
          </a:p>
          <a:p>
            <a:r>
              <a:rPr lang="en-US" sz="2400" dirty="0">
                <a:solidFill>
                  <a:schemeClr val="accent2">
                    <a:lumMod val="75000"/>
                  </a:schemeClr>
                </a:solidFill>
              </a:rPr>
              <a:t>Plan out the next 12 months of cash inflows and cash outflows for your business.</a:t>
            </a:r>
          </a:p>
          <a:p>
            <a:pPr lvl="1"/>
            <a:r>
              <a:rPr lang="en-US" sz="2200" dirty="0">
                <a:solidFill>
                  <a:schemeClr val="accent2">
                    <a:lumMod val="75000"/>
                  </a:schemeClr>
                </a:solidFill>
              </a:rPr>
              <a:t>What do you notice? What are the trends?</a:t>
            </a:r>
          </a:p>
          <a:p>
            <a:pPr lvl="1"/>
            <a:r>
              <a:rPr lang="en-US" sz="2200" dirty="0">
                <a:solidFill>
                  <a:schemeClr val="accent2">
                    <a:lumMod val="75000"/>
                  </a:schemeClr>
                </a:solidFill>
              </a:rPr>
              <a:t>What numbers are you certain about?</a:t>
            </a:r>
          </a:p>
          <a:p>
            <a:pPr lvl="1"/>
            <a:r>
              <a:rPr lang="en-US" sz="2200" dirty="0">
                <a:solidFill>
                  <a:schemeClr val="accent2">
                    <a:lumMod val="75000"/>
                  </a:schemeClr>
                </a:solidFill>
              </a:rPr>
              <a:t>What numbers are just guesses?</a:t>
            </a:r>
          </a:p>
          <a:p>
            <a:pPr lvl="1"/>
            <a:r>
              <a:rPr lang="en-US" sz="2200" dirty="0">
                <a:solidFill>
                  <a:schemeClr val="accent2">
                    <a:lumMod val="75000"/>
                  </a:schemeClr>
                </a:solidFill>
              </a:rPr>
              <a:t>How can you create a plan to survive and thrive over the next 12 months?</a:t>
            </a:r>
          </a:p>
          <a:p>
            <a:r>
              <a:rPr lang="en-US" sz="2400" dirty="0">
                <a:solidFill>
                  <a:srgbClr val="C00000"/>
                </a:solidFill>
              </a:rPr>
              <a:t>If you do not have a business (yet), do this exercise with your own personal finances, for you and your family. </a:t>
            </a:r>
            <a:endParaRPr lang="en-US" sz="2151" dirty="0">
              <a:solidFill>
                <a:srgbClr val="C00000"/>
              </a:solidFill>
            </a:endParaRPr>
          </a:p>
        </p:txBody>
      </p:sp>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64F6664B-597C-4C3D-4660-865660555A26}"/>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09776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6" end="6"/>
                                            </p:txEl>
                                          </p:spTgt>
                                        </p:tgtEl>
                                        <p:attrNameLst>
                                          <p:attrName>style.visibility</p:attrName>
                                        </p:attrNameLst>
                                      </p:cBhvr>
                                      <p:to>
                                        <p:strVal val="visible"/>
                                      </p:to>
                                    </p:set>
                                    <p:animEffect transition="in" filter="blinds(horizontal)">
                                      <p:cBhvr>
                                        <p:cTn id="7" dur="500"/>
                                        <p:tgtEl>
                                          <p:spTgt spid="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dirty="0">
                <a:solidFill>
                  <a:schemeClr val="accent2">
                    <a:lumMod val="75000"/>
                  </a:schemeClr>
                </a:solidFill>
              </a:rPr>
              <a:t>How do we use financial statements to manage our business?</a:t>
            </a:r>
          </a:p>
          <a:p>
            <a:r>
              <a:rPr lang="en-US" sz="2400" dirty="0">
                <a:solidFill>
                  <a:schemeClr val="accent2">
                    <a:lumMod val="75000"/>
                  </a:schemeClr>
                </a:solidFill>
              </a:rPr>
              <a:t>How do we use financial statements to predict the future?</a:t>
            </a:r>
          </a:p>
          <a:p>
            <a:r>
              <a:rPr lang="en-US" sz="2400" dirty="0">
                <a:solidFill>
                  <a:schemeClr val="accent2">
                    <a:lumMod val="75000"/>
                  </a:schemeClr>
                </a:solidFill>
              </a:rPr>
              <a:t>How do we use financial statements to tell our story? </a:t>
            </a:r>
            <a:br>
              <a:rPr lang="en-US" sz="2400" dirty="0">
                <a:solidFill>
                  <a:schemeClr val="accent2">
                    <a:lumMod val="75000"/>
                  </a:schemeClr>
                </a:solidFill>
              </a:rPr>
            </a:br>
            <a:endParaRPr lang="en-US" sz="2400" dirty="0">
              <a:solidFill>
                <a:schemeClr val="accent2">
                  <a:lumMod val="75000"/>
                </a:schemeClr>
              </a:solidFill>
            </a:endParaRPr>
          </a:p>
          <a:p>
            <a:r>
              <a:rPr lang="en-US" sz="2400" dirty="0">
                <a:solidFill>
                  <a:srgbClr val="C00000"/>
                </a:solidFill>
              </a:rPr>
              <a:t>Let’s analyze a real-life start-up business.</a:t>
            </a:r>
          </a:p>
          <a:p>
            <a:r>
              <a:rPr lang="en-US" sz="2400" dirty="0">
                <a:solidFill>
                  <a:srgbClr val="C00000"/>
                </a:solidFill>
              </a:rPr>
              <a:t>The following financial statements are from its first 3 years in business.</a:t>
            </a:r>
            <a:br>
              <a:rPr lang="en-US" sz="2400" dirty="0">
                <a:solidFill>
                  <a:srgbClr val="C00000"/>
                </a:solidFill>
              </a:rPr>
            </a:br>
            <a:endParaRPr lang="en-US" sz="2400" dirty="0">
              <a:solidFill>
                <a:srgbClr val="C00000"/>
              </a:solidFill>
            </a:endParaRPr>
          </a:p>
          <a:p>
            <a:r>
              <a:rPr lang="en-US" sz="2400" dirty="0">
                <a:solidFill>
                  <a:srgbClr val="C00000"/>
                </a:solidFill>
              </a:rPr>
              <a:t>What stands out to you? Would you invest in this business?</a:t>
            </a:r>
            <a:endParaRPr lang="en-US" sz="2151" dirty="0">
              <a:solidFill>
                <a:srgbClr val="C00000"/>
              </a:solidFill>
            </a:endParaRPr>
          </a:p>
        </p:txBody>
      </p:sp>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58F543DA-516D-43A4-06DE-32DCC2103CD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27835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animEffect transition="in" filter="blinds(horizontal)">
                                      <p:cBhvr>
                                        <p:cTn id="7" dur="500"/>
                                        <p:tgtEl>
                                          <p:spTgt spid="21">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
                                            <p:txEl>
                                              <p:pRg st="4" end="4"/>
                                            </p:txEl>
                                          </p:spTgt>
                                        </p:tgtEl>
                                        <p:attrNameLst>
                                          <p:attrName>style.visibility</p:attrName>
                                        </p:attrNameLst>
                                      </p:cBhvr>
                                      <p:to>
                                        <p:strVal val="visible"/>
                                      </p:to>
                                    </p:set>
                                    <p:animEffect transition="in" filter="blinds(horizontal)">
                                      <p:cBhvr>
                                        <p:cTn id="10" dur="500"/>
                                        <p:tgtEl>
                                          <p:spTgt spid="21">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xEl>
                                              <p:pRg st="5" end="5"/>
                                            </p:txEl>
                                          </p:spTgt>
                                        </p:tgtEl>
                                        <p:attrNameLst>
                                          <p:attrName>style.visibility</p:attrName>
                                        </p:attrNameLst>
                                      </p:cBhvr>
                                      <p:to>
                                        <p:strVal val="visible"/>
                                      </p:to>
                                    </p:set>
                                    <p:animEffect transition="in" filter="blinds(horizontal)">
                                      <p:cBhvr>
                                        <p:cTn id="13" dur="5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8FC842-D86A-403D-F21C-69834912CE21}"/>
              </a:ext>
            </a:extLst>
          </p:cNvPr>
          <p:cNvSpPr/>
          <p:nvPr/>
        </p:nvSpPr>
        <p:spPr>
          <a:xfrm>
            <a:off x="9287774" y="69011"/>
            <a:ext cx="2840966" cy="67343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0921B44-60A1-9D32-3D46-D614E5B77A76}"/>
              </a:ext>
            </a:extLst>
          </p:cNvPr>
          <p:cNvPicPr>
            <a:picLocks noChangeAspect="1"/>
          </p:cNvPicPr>
          <p:nvPr/>
        </p:nvPicPr>
        <p:blipFill>
          <a:blip r:embed="rId2"/>
          <a:stretch>
            <a:fillRect/>
          </a:stretch>
        </p:blipFill>
        <p:spPr>
          <a:xfrm>
            <a:off x="1261064" y="224287"/>
            <a:ext cx="4443868" cy="6516298"/>
          </a:xfrm>
          <a:prstGeom prst="rect">
            <a:avLst/>
          </a:prstGeom>
        </p:spPr>
      </p:pic>
      <p:pic>
        <p:nvPicPr>
          <p:cNvPr id="10" name="Picture 9">
            <a:extLst>
              <a:ext uri="{FF2B5EF4-FFF2-40B4-BE49-F238E27FC236}">
                <a16:creationId xmlns:a16="http://schemas.microsoft.com/office/drawing/2014/main" id="{2AE830C7-1863-8EBA-7262-52A41A0D0467}"/>
              </a:ext>
            </a:extLst>
          </p:cNvPr>
          <p:cNvPicPr>
            <a:picLocks noChangeAspect="1"/>
          </p:cNvPicPr>
          <p:nvPr/>
        </p:nvPicPr>
        <p:blipFill>
          <a:blip r:embed="rId3"/>
          <a:stretch>
            <a:fillRect/>
          </a:stretch>
        </p:blipFill>
        <p:spPr>
          <a:xfrm>
            <a:off x="6309822" y="224287"/>
            <a:ext cx="5007436" cy="6331908"/>
          </a:xfrm>
          <a:prstGeom prst="rect">
            <a:avLst/>
          </a:prstGeom>
        </p:spPr>
      </p:pic>
    </p:spTree>
    <p:extLst>
      <p:ext uri="{BB962C8B-B14F-4D97-AF65-F5344CB8AC3E}">
        <p14:creationId xmlns:p14="http://schemas.microsoft.com/office/powerpoint/2010/main" val="223125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Content Placeholder 20"/>
              <p:cNvSpPr>
                <a:spLocks noGrp="1"/>
              </p:cNvSpPr>
              <p:nvPr>
                <p:ph idx="1"/>
              </p:nvPr>
            </p:nvSpPr>
            <p:spPr>
              <a:xfrm>
                <a:off x="1143000" y="1325880"/>
                <a:ext cx="10268712" cy="4654296"/>
              </a:xfrm>
            </p:spPr>
            <p:txBody>
              <a:bodyPr/>
              <a:lstStyle/>
              <a:p>
                <a:r>
                  <a:rPr lang="en-US" sz="2400" dirty="0">
                    <a:solidFill>
                      <a:schemeClr val="accent2">
                        <a:lumMod val="75000"/>
                      </a:schemeClr>
                    </a:solidFill>
                  </a:rPr>
                  <a:t>Breakeven Analysis:</a:t>
                </a:r>
              </a:p>
              <a:p>
                <a:pPr lvl="1"/>
                <a:r>
                  <a:rPr lang="en-US" sz="2200" dirty="0">
                    <a:solidFill>
                      <a:schemeClr val="accent2">
                        <a:lumMod val="75000"/>
                      </a:schemeClr>
                    </a:solidFill>
                  </a:rPr>
                  <a:t>How many units do we need to sell to break even?</a:t>
                </a:r>
                <a:br>
                  <a:rPr lang="en-US" sz="2200" dirty="0">
                    <a:solidFill>
                      <a:schemeClr val="accent2">
                        <a:lumMod val="75000"/>
                      </a:schemeClr>
                    </a:solidFill>
                  </a:rPr>
                </a:br>
                <a:endParaRPr lang="en-US" sz="2200" dirty="0">
                  <a:solidFill>
                    <a:schemeClr val="accent2">
                      <a:lumMod val="75000"/>
                    </a:schemeClr>
                  </a:solidFill>
                </a:endParaRPr>
              </a:p>
              <a:p>
                <a:pPr lvl="1"/>
                <a:r>
                  <a:rPr lang="en-US" sz="2200" dirty="0">
                    <a:solidFill>
                      <a:schemeClr val="accent2">
                        <a:lumMod val="75000"/>
                      </a:schemeClr>
                    </a:solidFill>
                  </a:rPr>
                  <a:t>We’re obviously not selling enough stuff to cover all of our expenses.</a:t>
                </a:r>
              </a:p>
              <a:p>
                <a:pPr lvl="1"/>
                <a:r>
                  <a:rPr lang="en-US" sz="2200" dirty="0">
                    <a:solidFill>
                      <a:schemeClr val="accent2">
                        <a:lumMod val="75000"/>
                      </a:schemeClr>
                    </a:solidFill>
                  </a:rPr>
                  <a:t>In order to break even, we can either decrease our expenses or increase our sales. Breakeven analysis focuses on the sale part of the analysis.</a:t>
                </a:r>
                <a:br>
                  <a:rPr lang="en-US" sz="2200" dirty="0">
                    <a:solidFill>
                      <a:schemeClr val="accent2">
                        <a:lumMod val="75000"/>
                      </a:schemeClr>
                    </a:solidFill>
                  </a:rPr>
                </a:br>
                <a:br>
                  <a:rPr lang="en-US" sz="2200" dirty="0">
                    <a:solidFill>
                      <a:schemeClr val="accent2">
                        <a:lumMod val="75000"/>
                      </a:schemeClr>
                    </a:solidFill>
                  </a:rPr>
                </a:br>
                <a:br>
                  <a:rPr lang="en-US" sz="2200" dirty="0">
                    <a:solidFill>
                      <a:schemeClr val="accent2">
                        <a:lumMod val="75000"/>
                      </a:schemeClr>
                    </a:solidFill>
                  </a:rPr>
                </a:br>
                <a14:m>
                  <m:oMath xmlns:m="http://schemas.openxmlformats.org/officeDocument/2006/math">
                    <m:r>
                      <a:rPr lang="en-US" sz="1900" b="1" i="1">
                        <a:latin typeface="Cambria Math" panose="02040503050406030204" pitchFamily="18" charset="0"/>
                      </a:rPr>
                      <m:t>𝑩𝒓𝒆𝒂𝒌𝒆𝒗𝒆𝒏</m:t>
                    </m:r>
                    <m:r>
                      <a:rPr lang="en-US" sz="1900" b="1" i="1">
                        <a:latin typeface="Cambria Math" panose="02040503050406030204" pitchFamily="18" charset="0"/>
                      </a:rPr>
                      <m:t> # </m:t>
                    </m:r>
                    <m:r>
                      <a:rPr lang="en-US" sz="1900" b="1" i="1">
                        <a:latin typeface="Cambria Math" panose="02040503050406030204" pitchFamily="18" charset="0"/>
                      </a:rPr>
                      <m:t>𝒐𝒇</m:t>
                    </m:r>
                    <m:r>
                      <a:rPr lang="en-US" sz="1900" b="1" i="1">
                        <a:latin typeface="Cambria Math" panose="02040503050406030204" pitchFamily="18" charset="0"/>
                      </a:rPr>
                      <m:t> </m:t>
                    </m:r>
                    <m:r>
                      <a:rPr lang="en-US" sz="1900" b="1" i="1">
                        <a:latin typeface="Cambria Math" panose="02040503050406030204" pitchFamily="18" charset="0"/>
                      </a:rPr>
                      <m:t>𝑼𝒏𝒊𝒕𝒔</m:t>
                    </m:r>
                    <m:r>
                      <a:rPr lang="en-US" sz="1900" b="1" i="1">
                        <a:latin typeface="Cambria Math" panose="02040503050406030204" pitchFamily="18" charset="0"/>
                      </a:rPr>
                      <m:t> </m:t>
                    </m:r>
                    <m:r>
                      <a:rPr lang="en-US" sz="1900" b="1" i="1">
                        <a:latin typeface="Cambria Math" panose="02040503050406030204" pitchFamily="18" charset="0"/>
                      </a:rPr>
                      <m:t>𝒕𝒐</m:t>
                    </m:r>
                    <m:r>
                      <a:rPr lang="en-US" sz="1900" b="1" i="1">
                        <a:latin typeface="Cambria Math" panose="02040503050406030204" pitchFamily="18" charset="0"/>
                      </a:rPr>
                      <m:t> </m:t>
                    </m:r>
                    <m:r>
                      <a:rPr lang="en-US" sz="1900" b="1" i="1">
                        <a:latin typeface="Cambria Math" panose="02040503050406030204" pitchFamily="18" charset="0"/>
                      </a:rPr>
                      <m:t>𝑺𝒆𝒍𝒍</m:t>
                    </m:r>
                    <m:r>
                      <a:rPr lang="en-US" sz="1900" b="1" i="1">
                        <a:latin typeface="Cambria Math" panose="02040503050406030204" pitchFamily="18" charset="0"/>
                      </a:rPr>
                      <m:t>= </m:t>
                    </m:r>
                    <m:f>
                      <m:fPr>
                        <m:ctrlPr>
                          <a:rPr lang="en-US" sz="1900" b="1" i="1">
                            <a:latin typeface="Cambria Math" panose="02040503050406030204" pitchFamily="18" charset="0"/>
                          </a:rPr>
                        </m:ctrlPr>
                      </m:fPr>
                      <m:num>
                        <m:r>
                          <a:rPr lang="en-US" sz="1900" b="1" i="1">
                            <a:latin typeface="Cambria Math" panose="02040503050406030204" pitchFamily="18" charset="0"/>
                          </a:rPr>
                          <m:t>𝑻𝒐𝒕𝒂𝒍</m:t>
                        </m:r>
                        <m:r>
                          <a:rPr lang="en-US" sz="1900" b="1" i="1">
                            <a:latin typeface="Cambria Math" panose="02040503050406030204" pitchFamily="18" charset="0"/>
                          </a:rPr>
                          <m:t> </m:t>
                        </m:r>
                        <m:r>
                          <a:rPr lang="en-US" sz="1900" b="1" i="1">
                            <a:latin typeface="Cambria Math" panose="02040503050406030204" pitchFamily="18" charset="0"/>
                          </a:rPr>
                          <m:t>𝑭𝒊𝒙𝒆𝒅</m:t>
                        </m:r>
                        <m:r>
                          <a:rPr lang="en-US" sz="1900" b="1" i="1">
                            <a:latin typeface="Cambria Math" panose="02040503050406030204" pitchFamily="18" charset="0"/>
                          </a:rPr>
                          <m:t> </m:t>
                        </m:r>
                        <m:r>
                          <a:rPr lang="en-US" sz="1900" b="1" i="1">
                            <a:latin typeface="Cambria Math" panose="02040503050406030204" pitchFamily="18" charset="0"/>
                          </a:rPr>
                          <m:t>𝑪𝒐𝒔𝒕𝒔</m:t>
                        </m:r>
                      </m:num>
                      <m:den>
                        <m:r>
                          <a:rPr lang="en-US" sz="1900" b="1" i="1">
                            <a:latin typeface="Cambria Math" panose="02040503050406030204" pitchFamily="18" charset="0"/>
                          </a:rPr>
                          <m:t>(</m:t>
                        </m:r>
                        <m:r>
                          <a:rPr lang="en-US" sz="1900" b="1" i="1">
                            <a:latin typeface="Cambria Math" panose="02040503050406030204" pitchFamily="18" charset="0"/>
                          </a:rPr>
                          <m:t>𝑺𝒆𝒍𝒍𝒊𝒏𝒈</m:t>
                        </m:r>
                        <m:r>
                          <a:rPr lang="en-US" sz="1900" b="1" i="1">
                            <a:latin typeface="Cambria Math" panose="02040503050406030204" pitchFamily="18" charset="0"/>
                          </a:rPr>
                          <m:t> </m:t>
                        </m:r>
                        <m:r>
                          <a:rPr lang="en-US" sz="1900" b="1" i="1">
                            <a:latin typeface="Cambria Math" panose="02040503050406030204" pitchFamily="18" charset="0"/>
                          </a:rPr>
                          <m:t>𝑷𝒓𝒊𝒄𝒆</m:t>
                        </m:r>
                        <m:r>
                          <a:rPr lang="en-US" sz="1900" b="1" i="1">
                            <a:latin typeface="Cambria Math" panose="02040503050406030204" pitchFamily="18" charset="0"/>
                          </a:rPr>
                          <m:t> </m:t>
                        </m:r>
                        <m:r>
                          <a:rPr lang="en-US" sz="1900" b="1" i="1">
                            <a:latin typeface="Cambria Math" panose="02040503050406030204" pitchFamily="18" charset="0"/>
                          </a:rPr>
                          <m:t>𝒑𝒆𝒓</m:t>
                        </m:r>
                        <m:r>
                          <a:rPr lang="en-US" sz="1900" b="1" i="1">
                            <a:latin typeface="Cambria Math" panose="02040503050406030204" pitchFamily="18" charset="0"/>
                          </a:rPr>
                          <m:t> </m:t>
                        </m:r>
                        <m:r>
                          <a:rPr lang="en-US" sz="1900" b="1" i="1">
                            <a:latin typeface="Cambria Math" panose="02040503050406030204" pitchFamily="18" charset="0"/>
                          </a:rPr>
                          <m:t>𝑼𝒏𝒊𝒕</m:t>
                        </m:r>
                        <m:r>
                          <a:rPr lang="en-US" sz="1900" b="1" i="1">
                            <a:latin typeface="Cambria Math" panose="02040503050406030204" pitchFamily="18" charset="0"/>
                          </a:rPr>
                          <m:t> −</m:t>
                        </m:r>
                        <m:r>
                          <a:rPr lang="en-US" sz="1900" b="1" i="1">
                            <a:latin typeface="Cambria Math" panose="02040503050406030204" pitchFamily="18" charset="0"/>
                          </a:rPr>
                          <m:t>𝑽𝒂𝒓𝒊𝒂𝒃𝒍𝒆</m:t>
                        </m:r>
                        <m:r>
                          <a:rPr lang="en-US" sz="1900" b="1" i="1">
                            <a:latin typeface="Cambria Math" panose="02040503050406030204" pitchFamily="18" charset="0"/>
                          </a:rPr>
                          <m:t> </m:t>
                        </m:r>
                        <m:r>
                          <a:rPr lang="en-US" sz="1900" b="1" i="1">
                            <a:latin typeface="Cambria Math" panose="02040503050406030204" pitchFamily="18" charset="0"/>
                          </a:rPr>
                          <m:t>𝑪𝒐𝒔𝒕𝒔</m:t>
                        </m:r>
                        <m:r>
                          <a:rPr lang="en-US" sz="1900" b="1" i="1">
                            <a:latin typeface="Cambria Math" panose="02040503050406030204" pitchFamily="18" charset="0"/>
                          </a:rPr>
                          <m:t> </m:t>
                        </m:r>
                        <m:r>
                          <a:rPr lang="en-US" sz="1900" b="1" i="1">
                            <a:latin typeface="Cambria Math" panose="02040503050406030204" pitchFamily="18" charset="0"/>
                          </a:rPr>
                          <m:t>𝒑𝒆𝒓</m:t>
                        </m:r>
                        <m:r>
                          <a:rPr lang="en-US" sz="1900" b="1" i="1">
                            <a:latin typeface="Cambria Math" panose="02040503050406030204" pitchFamily="18" charset="0"/>
                          </a:rPr>
                          <m:t> </m:t>
                        </m:r>
                        <m:r>
                          <a:rPr lang="en-US" sz="1900" b="1" i="1">
                            <a:latin typeface="Cambria Math" panose="02040503050406030204" pitchFamily="18" charset="0"/>
                          </a:rPr>
                          <m:t>𝑼𝒏𝒊𝒕</m:t>
                        </m:r>
                        <m:r>
                          <a:rPr lang="en-US" sz="1900" b="1" i="1">
                            <a:latin typeface="Cambria Math" panose="02040503050406030204" pitchFamily="18" charset="0"/>
                          </a:rPr>
                          <m:t>)</m:t>
                        </m:r>
                      </m:den>
                    </m:f>
                  </m:oMath>
                </a14:m>
                <a:endParaRPr lang="en-US" sz="1900" dirty="0"/>
              </a:p>
              <a:p>
                <a:pPr lvl="1"/>
                <a:endParaRPr lang="en-US" sz="2200" dirty="0">
                  <a:solidFill>
                    <a:schemeClr val="accent2">
                      <a:lumMod val="75000"/>
                    </a:schemeClr>
                  </a:solidFill>
                </a:endParaRPr>
              </a:p>
            </p:txBody>
          </p:sp>
        </mc:Choice>
        <mc:Fallback xmlns="">
          <p:sp>
            <p:nvSpPr>
              <p:cNvPr id="21" name="Content Placeholder 20"/>
              <p:cNvSpPr>
                <a:spLocks noGrp="1" noRot="1" noChangeAspect="1" noMove="1" noResize="1" noEditPoints="1" noAdjustHandles="1" noChangeArrowheads="1" noChangeShapeType="1" noTextEdit="1"/>
              </p:cNvSpPr>
              <p:nvPr>
                <p:ph idx="1"/>
              </p:nvPr>
            </p:nvSpPr>
            <p:spPr>
              <a:xfrm>
                <a:off x="1143000" y="1325880"/>
                <a:ext cx="10268712" cy="4654296"/>
              </a:xfrm>
              <a:blipFill>
                <a:blip r:embed="rId2"/>
                <a:stretch>
                  <a:fillRect l="-124" t="-2180"/>
                </a:stretch>
              </a:blipFill>
            </p:spPr>
            <p:txBody>
              <a:bodyPr/>
              <a:lstStyle/>
              <a:p>
                <a:r>
                  <a:rPr lang="en-US">
                    <a:noFill/>
                  </a:rPr>
                  <a:t> </a:t>
                </a:r>
              </a:p>
            </p:txBody>
          </p:sp>
        </mc:Fallback>
      </mc:AlternateContent>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1B5B50A3-4978-7A56-6AD9-4FDF6E81C58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584745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A77922-7D3B-45C0-8527-F0E40FB58EFA}"/>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Rectangle 1">
            <a:extLst>
              <a:ext uri="{FF2B5EF4-FFF2-40B4-BE49-F238E27FC236}">
                <a16:creationId xmlns:a16="http://schemas.microsoft.com/office/drawing/2014/main" id="{A80E6B0F-8F74-4CAD-B081-8D464C469550}"/>
              </a:ext>
            </a:extLst>
          </p:cNvPr>
          <p:cNvSpPr/>
          <p:nvPr/>
        </p:nvSpPr>
        <p:spPr>
          <a:xfrm>
            <a:off x="337751" y="2067697"/>
            <a:ext cx="9753600" cy="4135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6">
            <a:extLst>
              <a:ext uri="{FF2B5EF4-FFF2-40B4-BE49-F238E27FC236}">
                <a16:creationId xmlns:a16="http://schemas.microsoft.com/office/drawing/2014/main" id="{2E2FFD80-D1F5-0EA8-F20C-2C83983D255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8555455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D3C0A3-4911-4196-8BFB-C856D55CE22D}"/>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Rectangle 1">
            <a:extLst>
              <a:ext uri="{FF2B5EF4-FFF2-40B4-BE49-F238E27FC236}">
                <a16:creationId xmlns:a16="http://schemas.microsoft.com/office/drawing/2014/main" id="{A80E6B0F-8F74-4CAD-B081-8D464C469550}"/>
              </a:ext>
            </a:extLst>
          </p:cNvPr>
          <p:cNvSpPr/>
          <p:nvPr/>
        </p:nvSpPr>
        <p:spPr>
          <a:xfrm>
            <a:off x="337751" y="3048000"/>
            <a:ext cx="9753600" cy="31550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6">
            <a:extLst>
              <a:ext uri="{FF2B5EF4-FFF2-40B4-BE49-F238E27FC236}">
                <a16:creationId xmlns:a16="http://schemas.microsoft.com/office/drawing/2014/main" id="{28E80CEE-D2D4-DD1F-1047-636F65B25DF2}"/>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8113156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AFD7EA-200F-40C2-A59F-91F95EC5CFD9}"/>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Rectangle 1">
            <a:extLst>
              <a:ext uri="{FF2B5EF4-FFF2-40B4-BE49-F238E27FC236}">
                <a16:creationId xmlns:a16="http://schemas.microsoft.com/office/drawing/2014/main" id="{A80E6B0F-8F74-4CAD-B081-8D464C469550}"/>
              </a:ext>
            </a:extLst>
          </p:cNvPr>
          <p:cNvSpPr/>
          <p:nvPr/>
        </p:nvSpPr>
        <p:spPr>
          <a:xfrm>
            <a:off x="337751" y="3986463"/>
            <a:ext cx="9753600" cy="22166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6">
            <a:extLst>
              <a:ext uri="{FF2B5EF4-FFF2-40B4-BE49-F238E27FC236}">
                <a16:creationId xmlns:a16="http://schemas.microsoft.com/office/drawing/2014/main" id="{4F61DA37-AF3A-F784-6B96-79772804DA8E}"/>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9629970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FD6EE9-E51C-456A-8A44-952AC7DE43BD}"/>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Rectangle 1">
            <a:extLst>
              <a:ext uri="{FF2B5EF4-FFF2-40B4-BE49-F238E27FC236}">
                <a16:creationId xmlns:a16="http://schemas.microsoft.com/office/drawing/2014/main" id="{A80E6B0F-8F74-4CAD-B081-8D464C469550}"/>
              </a:ext>
            </a:extLst>
          </p:cNvPr>
          <p:cNvSpPr/>
          <p:nvPr/>
        </p:nvSpPr>
        <p:spPr>
          <a:xfrm>
            <a:off x="337751" y="5029201"/>
            <a:ext cx="9753600" cy="11738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6">
            <a:extLst>
              <a:ext uri="{FF2B5EF4-FFF2-40B4-BE49-F238E27FC236}">
                <a16:creationId xmlns:a16="http://schemas.microsoft.com/office/drawing/2014/main" id="{8E91E6C4-CCF7-B93E-7FE9-591A1C0513B3}"/>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530718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We have been building our business for 3-4 years.</a:t>
            </a:r>
          </a:p>
          <a:p>
            <a:r>
              <a:rPr lang="en-US" sz="2600" dirty="0">
                <a:solidFill>
                  <a:srgbClr val="C00000"/>
                </a:solidFill>
              </a:rPr>
              <a:t>Revenue has been growing. We are not yet profitable, but we have a plan to become profitable within 2-3 years.</a:t>
            </a:r>
          </a:p>
          <a:p>
            <a:r>
              <a:rPr lang="en-US" sz="2600" dirty="0">
                <a:solidFill>
                  <a:srgbClr val="C00000"/>
                </a:solidFill>
              </a:rPr>
              <a:t>In order to become profitable, we think we need to grow and scale… …and we need $100,000 to grow and scale.</a:t>
            </a:r>
            <a:br>
              <a:rPr lang="en-US" sz="2600" dirty="0">
                <a:solidFill>
                  <a:srgbClr val="C00000"/>
                </a:solidFill>
              </a:rPr>
            </a:br>
            <a:endParaRPr lang="en-US" sz="2600" dirty="0">
              <a:solidFill>
                <a:srgbClr val="C00000"/>
              </a:solidFill>
            </a:endParaRP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pPr algn="ctr"/>
            <a:br>
              <a:rPr lang="en-US" sz="400"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FREQUENTLY ASKED QUESTION #1</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7668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0" dur="500"/>
                                        <p:tgtEl>
                                          <p:spTgt spid="9">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0EF535-5CE3-45A3-B6E6-B446D4AACC3F}"/>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Rectangle 1">
            <a:extLst>
              <a:ext uri="{FF2B5EF4-FFF2-40B4-BE49-F238E27FC236}">
                <a16:creationId xmlns:a16="http://schemas.microsoft.com/office/drawing/2014/main" id="{A80E6B0F-8F74-4CAD-B081-8D464C469550}"/>
              </a:ext>
            </a:extLst>
          </p:cNvPr>
          <p:cNvSpPr/>
          <p:nvPr/>
        </p:nvSpPr>
        <p:spPr>
          <a:xfrm>
            <a:off x="337751" y="5542547"/>
            <a:ext cx="9753600" cy="6605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6">
            <a:extLst>
              <a:ext uri="{FF2B5EF4-FFF2-40B4-BE49-F238E27FC236}">
                <a16:creationId xmlns:a16="http://schemas.microsoft.com/office/drawing/2014/main" id="{97EA328F-EADF-169B-5254-91A1725D389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8820332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DDC709-345A-41C0-8F64-DF3FC5AEDDAC}"/>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Title 6">
            <a:extLst>
              <a:ext uri="{FF2B5EF4-FFF2-40B4-BE49-F238E27FC236}">
                <a16:creationId xmlns:a16="http://schemas.microsoft.com/office/drawing/2014/main" id="{18A9A4EA-3BEE-F42B-C357-0177D4E708A0}"/>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84255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3300" dirty="0">
                <a:solidFill>
                  <a:schemeClr val="accent2">
                    <a:lumMod val="75000"/>
                  </a:schemeClr>
                </a:solidFill>
              </a:rPr>
              <a:t>How is this company doing?</a:t>
            </a:r>
          </a:p>
          <a:p>
            <a:r>
              <a:rPr lang="en-US" sz="3300" dirty="0">
                <a:solidFill>
                  <a:schemeClr val="accent2">
                    <a:lumMod val="75000"/>
                  </a:schemeClr>
                </a:solidFill>
              </a:rPr>
              <a:t>What stands out on the Income Statement?</a:t>
            </a:r>
          </a:p>
          <a:p>
            <a:r>
              <a:rPr lang="en-US" sz="3300" dirty="0">
                <a:solidFill>
                  <a:schemeClr val="accent2">
                    <a:lumMod val="75000"/>
                  </a:schemeClr>
                </a:solidFill>
              </a:rPr>
              <a:t>What stands out on the Balance Sheet?</a:t>
            </a:r>
            <a:br>
              <a:rPr lang="en-US" sz="3300" dirty="0">
                <a:solidFill>
                  <a:schemeClr val="accent2">
                    <a:lumMod val="75000"/>
                  </a:schemeClr>
                </a:solidFill>
              </a:rPr>
            </a:br>
            <a:endParaRPr lang="en-US" sz="3300" dirty="0">
              <a:solidFill>
                <a:schemeClr val="accent2">
                  <a:lumMod val="75000"/>
                </a:schemeClr>
              </a:solidFill>
            </a:endParaRPr>
          </a:p>
          <a:p>
            <a:r>
              <a:rPr lang="en-US" sz="3300" dirty="0">
                <a:solidFill>
                  <a:srgbClr val="C00000"/>
                </a:solidFill>
              </a:rPr>
              <a:t>Would you invest in this company?</a:t>
            </a:r>
          </a:p>
          <a:p>
            <a:r>
              <a:rPr lang="en-US" sz="3300" dirty="0">
                <a:solidFill>
                  <a:srgbClr val="C00000"/>
                </a:solidFill>
              </a:rPr>
              <a:t>Why or why not?</a:t>
            </a:r>
          </a:p>
        </p:txBody>
      </p:sp>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2D472668-4DE8-D667-7B69-753068D91D12}"/>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5249540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1BD2E0F5-25B7-8553-0D5D-38A1624D54B3}"/>
              </a:ext>
            </a:extLst>
          </p:cNvPr>
          <p:cNvSpPr/>
          <p:nvPr/>
        </p:nvSpPr>
        <p:spPr>
          <a:xfrm>
            <a:off x="587829" y="1165115"/>
            <a:ext cx="556609" cy="4261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BB135CE-B9E5-81DE-9099-6962804C5BD9}"/>
              </a:ext>
            </a:extLst>
          </p:cNvPr>
          <p:cNvSpPr/>
          <p:nvPr/>
        </p:nvSpPr>
        <p:spPr>
          <a:xfrm>
            <a:off x="9244941" y="6614558"/>
            <a:ext cx="2947060" cy="178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9FECA96E-37AF-8B48-383A-95455AE3B4F8}"/>
              </a:ext>
            </a:extLst>
          </p:cNvPr>
          <p:cNvPicPr>
            <a:picLocks noChangeAspect="1"/>
          </p:cNvPicPr>
          <p:nvPr/>
        </p:nvPicPr>
        <p:blipFill>
          <a:blip r:embed="rId2"/>
          <a:stretch>
            <a:fillRect/>
          </a:stretch>
        </p:blipFill>
        <p:spPr>
          <a:xfrm>
            <a:off x="288805" y="1012683"/>
            <a:ext cx="11614389" cy="5215925"/>
          </a:xfrm>
          <a:prstGeom prst="rect">
            <a:avLst/>
          </a:prstGeom>
        </p:spPr>
      </p:pic>
      <p:sp>
        <p:nvSpPr>
          <p:cNvPr id="6" name="Rectangle 5">
            <a:extLst>
              <a:ext uri="{FF2B5EF4-FFF2-40B4-BE49-F238E27FC236}">
                <a16:creationId xmlns:a16="http://schemas.microsoft.com/office/drawing/2014/main" id="{D7840721-F764-E5BC-718C-EB224944C803}"/>
              </a:ext>
            </a:extLst>
          </p:cNvPr>
          <p:cNvSpPr/>
          <p:nvPr/>
        </p:nvSpPr>
        <p:spPr>
          <a:xfrm>
            <a:off x="408417" y="1073393"/>
            <a:ext cx="1883521" cy="42617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26989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DEFB7C-0F97-6493-AD92-0333326245D6}"/>
              </a:ext>
            </a:extLst>
          </p:cNvPr>
          <p:cNvPicPr>
            <a:picLocks noChangeAspect="1"/>
          </p:cNvPicPr>
          <p:nvPr/>
        </p:nvPicPr>
        <p:blipFill>
          <a:blip r:embed="rId2"/>
          <a:stretch>
            <a:fillRect/>
          </a:stretch>
        </p:blipFill>
        <p:spPr>
          <a:xfrm>
            <a:off x="288805" y="1012683"/>
            <a:ext cx="11614389" cy="5215925"/>
          </a:xfrm>
          <a:prstGeom prst="rect">
            <a:avLst/>
          </a:prstGeom>
        </p:spPr>
      </p:pic>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2" name="Content Placeholder 20">
            <a:extLst>
              <a:ext uri="{FF2B5EF4-FFF2-40B4-BE49-F238E27FC236}">
                <a16:creationId xmlns:a16="http://schemas.microsoft.com/office/drawing/2014/main" id="{2F2088C0-6C5E-1B2A-CA3E-6D3F6B84769E}"/>
              </a:ext>
            </a:extLst>
          </p:cNvPr>
          <p:cNvSpPr>
            <a:spLocks noGrp="1"/>
          </p:cNvSpPr>
          <p:nvPr>
            <p:ph idx="1"/>
          </p:nvPr>
        </p:nvSpPr>
        <p:spPr>
          <a:xfrm>
            <a:off x="564216" y="1882237"/>
            <a:ext cx="9107899" cy="3575423"/>
          </a:xfrm>
        </p:spPr>
        <p:txBody>
          <a:bodyPr/>
          <a:lstStyle/>
          <a:p>
            <a:r>
              <a:rPr lang="en-US" sz="2600" dirty="0">
                <a:solidFill>
                  <a:schemeClr val="accent2">
                    <a:lumMod val="75000"/>
                  </a:schemeClr>
                </a:solidFill>
              </a:rPr>
              <a:t>How is this company doing?</a:t>
            </a:r>
            <a:br>
              <a:rPr lang="en-US" sz="2600" dirty="0">
                <a:solidFill>
                  <a:schemeClr val="accent2">
                    <a:lumMod val="75000"/>
                  </a:schemeClr>
                </a:solidFill>
              </a:rPr>
            </a:br>
            <a:endParaRPr lang="en-US" sz="2600" dirty="0">
              <a:solidFill>
                <a:schemeClr val="accent2">
                  <a:lumMod val="75000"/>
                </a:schemeClr>
              </a:solidFill>
            </a:endParaRPr>
          </a:p>
          <a:p>
            <a:pPr lvl="1"/>
            <a:r>
              <a:rPr lang="en-US" sz="2600" dirty="0">
                <a:solidFill>
                  <a:srgbClr val="002060"/>
                </a:solidFill>
              </a:rPr>
              <a:t>The company is Tesla for 2009-2011.</a:t>
            </a:r>
          </a:p>
          <a:p>
            <a:pPr lvl="1"/>
            <a:r>
              <a:rPr lang="en-US" sz="2600" dirty="0">
                <a:solidFill>
                  <a:srgbClr val="002060"/>
                </a:solidFill>
              </a:rPr>
              <a:t>The stock was trading at $1.90 in 2011.</a:t>
            </a:r>
          </a:p>
          <a:p>
            <a:pPr lvl="1"/>
            <a:r>
              <a:rPr lang="en-US" sz="2600" dirty="0">
                <a:solidFill>
                  <a:srgbClr val="002060"/>
                </a:solidFill>
              </a:rPr>
              <a:t>The stock price reached $410 in November 2021.</a:t>
            </a:r>
          </a:p>
          <a:p>
            <a:pPr lvl="1"/>
            <a:r>
              <a:rPr lang="en-US" sz="2600" dirty="0">
                <a:solidFill>
                  <a:srgbClr val="002060"/>
                </a:solidFill>
              </a:rPr>
              <a:t>The stock price is currently around $270.</a:t>
            </a:r>
          </a:p>
        </p:txBody>
      </p:sp>
      <p:sp>
        <p:nvSpPr>
          <p:cNvPr id="5" name="Rectangle 4">
            <a:extLst>
              <a:ext uri="{FF2B5EF4-FFF2-40B4-BE49-F238E27FC236}">
                <a16:creationId xmlns:a16="http://schemas.microsoft.com/office/drawing/2014/main" id="{37282ED5-A6C5-B549-2893-9D97F68CF7F9}"/>
              </a:ext>
            </a:extLst>
          </p:cNvPr>
          <p:cNvSpPr/>
          <p:nvPr/>
        </p:nvSpPr>
        <p:spPr>
          <a:xfrm>
            <a:off x="9244941" y="6614558"/>
            <a:ext cx="2947060" cy="178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571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linds(horizontal)">
                                      <p:cBhvr>
                                        <p:cTn id="10" dur="500"/>
                                        <p:tgtEl>
                                          <p:spTgt spid="2">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blinds(horizontal)">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DEFB7C-0F97-6493-AD92-0333326245D6}"/>
              </a:ext>
            </a:extLst>
          </p:cNvPr>
          <p:cNvPicPr>
            <a:picLocks noChangeAspect="1"/>
          </p:cNvPicPr>
          <p:nvPr/>
        </p:nvPicPr>
        <p:blipFill>
          <a:blip r:embed="rId2"/>
          <a:stretch>
            <a:fillRect/>
          </a:stretch>
        </p:blipFill>
        <p:spPr>
          <a:xfrm>
            <a:off x="288805" y="1012683"/>
            <a:ext cx="11614389" cy="5215925"/>
          </a:xfrm>
          <a:prstGeom prst="rect">
            <a:avLst/>
          </a:prstGeom>
        </p:spPr>
      </p:pic>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2" name="Content Placeholder 20">
            <a:extLst>
              <a:ext uri="{FF2B5EF4-FFF2-40B4-BE49-F238E27FC236}">
                <a16:creationId xmlns:a16="http://schemas.microsoft.com/office/drawing/2014/main" id="{2F2088C0-6C5E-1B2A-CA3E-6D3F6B84769E}"/>
              </a:ext>
            </a:extLst>
          </p:cNvPr>
          <p:cNvSpPr>
            <a:spLocks noGrp="1"/>
          </p:cNvSpPr>
          <p:nvPr>
            <p:ph idx="1"/>
          </p:nvPr>
        </p:nvSpPr>
        <p:spPr>
          <a:xfrm>
            <a:off x="564216" y="1365658"/>
            <a:ext cx="9107899" cy="3575423"/>
          </a:xfrm>
        </p:spPr>
        <p:txBody>
          <a:bodyPr/>
          <a:lstStyle/>
          <a:p>
            <a:r>
              <a:rPr lang="en-US" sz="2600" dirty="0">
                <a:solidFill>
                  <a:schemeClr val="accent2">
                    <a:lumMod val="75000"/>
                  </a:schemeClr>
                </a:solidFill>
              </a:rPr>
              <a:t>How is this company doing?</a:t>
            </a:r>
            <a:br>
              <a:rPr lang="en-US" sz="2600" dirty="0">
                <a:solidFill>
                  <a:schemeClr val="accent2">
                    <a:lumMod val="75000"/>
                  </a:schemeClr>
                </a:solidFill>
              </a:rPr>
            </a:br>
            <a:endParaRPr lang="en-US" sz="2600" dirty="0">
              <a:solidFill>
                <a:schemeClr val="accent2">
                  <a:lumMod val="75000"/>
                </a:schemeClr>
              </a:solidFill>
            </a:endParaRPr>
          </a:p>
          <a:p>
            <a:pPr lvl="1"/>
            <a:r>
              <a:rPr lang="en-US" sz="2600" dirty="0">
                <a:solidFill>
                  <a:srgbClr val="002060"/>
                </a:solidFill>
              </a:rPr>
              <a:t>The company is Tesla for 2009-2011.</a:t>
            </a:r>
          </a:p>
          <a:p>
            <a:pPr lvl="1"/>
            <a:r>
              <a:rPr lang="en-US" sz="2600" dirty="0">
                <a:solidFill>
                  <a:srgbClr val="002060"/>
                </a:solidFill>
              </a:rPr>
              <a:t>The stock was trading at $1.90 in 2011.</a:t>
            </a:r>
          </a:p>
          <a:p>
            <a:pPr lvl="1"/>
            <a:r>
              <a:rPr lang="en-US" sz="2600" dirty="0">
                <a:solidFill>
                  <a:srgbClr val="002060"/>
                </a:solidFill>
              </a:rPr>
              <a:t>The stock price reached $410 in November 2021.</a:t>
            </a:r>
          </a:p>
          <a:p>
            <a:pPr lvl="1"/>
            <a:r>
              <a:rPr lang="en-US" sz="2600" dirty="0">
                <a:solidFill>
                  <a:srgbClr val="002060"/>
                </a:solidFill>
              </a:rPr>
              <a:t>The stock price is currently around $270.</a:t>
            </a:r>
          </a:p>
        </p:txBody>
      </p:sp>
      <p:sp>
        <p:nvSpPr>
          <p:cNvPr id="5" name="Rectangle 4">
            <a:extLst>
              <a:ext uri="{FF2B5EF4-FFF2-40B4-BE49-F238E27FC236}">
                <a16:creationId xmlns:a16="http://schemas.microsoft.com/office/drawing/2014/main" id="{37282ED5-A6C5-B549-2893-9D97F68CF7F9}"/>
              </a:ext>
            </a:extLst>
          </p:cNvPr>
          <p:cNvSpPr/>
          <p:nvPr/>
        </p:nvSpPr>
        <p:spPr>
          <a:xfrm>
            <a:off x="9244941" y="6614558"/>
            <a:ext cx="2947060" cy="178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3D780767-4C5F-36FC-0007-41E207AF4391}"/>
              </a:ext>
            </a:extLst>
          </p:cNvPr>
          <p:cNvSpPr/>
          <p:nvPr/>
        </p:nvSpPr>
        <p:spPr>
          <a:xfrm>
            <a:off x="8722426" y="2725387"/>
            <a:ext cx="3388675" cy="2291938"/>
          </a:xfrm>
          <a:prstGeom prst="ellipse">
            <a:avLst/>
          </a:prstGeom>
          <a:noFill/>
          <a:ln w="76200">
            <a:solidFill>
              <a:srgbClr val="CC33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5BA37BE-7DE3-AA98-869E-D379DBDB4D25}"/>
              </a:ext>
            </a:extLst>
          </p:cNvPr>
          <p:cNvSpPr txBox="1"/>
          <p:nvPr/>
        </p:nvSpPr>
        <p:spPr>
          <a:xfrm>
            <a:off x="2404754" y="4180114"/>
            <a:ext cx="3895106" cy="1569660"/>
          </a:xfrm>
          <a:prstGeom prst="rect">
            <a:avLst/>
          </a:prstGeom>
          <a:noFill/>
        </p:spPr>
        <p:txBody>
          <a:bodyPr wrap="square" rtlCol="0">
            <a:spAutoFit/>
          </a:bodyPr>
          <a:lstStyle/>
          <a:p>
            <a:pPr algn="ctr"/>
            <a:r>
              <a:rPr lang="en-US" sz="2400" dirty="0">
                <a:solidFill>
                  <a:srgbClr val="C00000"/>
                </a:solidFill>
              </a:rPr>
              <a:t>Elon getting distracted with Twitter, SpaceX, </a:t>
            </a:r>
            <a:r>
              <a:rPr lang="en-US" sz="2400" dirty="0" err="1">
                <a:solidFill>
                  <a:srgbClr val="C00000"/>
                </a:solidFill>
              </a:rPr>
              <a:t>Starlink</a:t>
            </a:r>
            <a:endParaRPr lang="en-US" sz="2400" dirty="0">
              <a:solidFill>
                <a:srgbClr val="C00000"/>
              </a:solidFill>
            </a:endParaRPr>
          </a:p>
          <a:p>
            <a:pPr algn="ctr"/>
            <a:endParaRPr lang="en-US" sz="2400" dirty="0">
              <a:solidFill>
                <a:srgbClr val="C00000"/>
              </a:solidFill>
            </a:endParaRPr>
          </a:p>
          <a:p>
            <a:pPr algn="ctr"/>
            <a:r>
              <a:rPr lang="en-US" sz="2400" dirty="0">
                <a:solidFill>
                  <a:srgbClr val="C00000"/>
                </a:solidFill>
              </a:rPr>
              <a:t>MISSION DRIFT???</a:t>
            </a:r>
          </a:p>
        </p:txBody>
      </p:sp>
      <p:cxnSp>
        <p:nvCxnSpPr>
          <p:cNvPr id="6" name="Straight Arrow Connector 5">
            <a:extLst>
              <a:ext uri="{FF2B5EF4-FFF2-40B4-BE49-F238E27FC236}">
                <a16:creationId xmlns:a16="http://schemas.microsoft.com/office/drawing/2014/main" id="{47C24983-56D4-F3C6-488C-167709A15F92}"/>
              </a:ext>
            </a:extLst>
          </p:cNvPr>
          <p:cNvCxnSpPr>
            <a:cxnSpLocks/>
          </p:cNvCxnSpPr>
          <p:nvPr/>
        </p:nvCxnSpPr>
        <p:spPr>
          <a:xfrm flipV="1">
            <a:off x="6299860" y="3770416"/>
            <a:ext cx="2903517" cy="570015"/>
          </a:xfrm>
          <a:prstGeom prst="straightConnector1">
            <a:avLst/>
          </a:prstGeom>
          <a:ln w="76200">
            <a:solidFill>
              <a:srgbClr val="CC3333"/>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064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linds(horizontal)">
                                      <p:cBhvr>
                                        <p:cTn id="10" dur="500"/>
                                        <p:tgtEl>
                                          <p:spTgt spid="2">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blinds(horizontal)">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800" dirty="0">
                <a:solidFill>
                  <a:srgbClr val="CC3333"/>
                </a:solidFill>
              </a:rPr>
              <a:t>What is your mission? What is your purpose? </a:t>
            </a:r>
            <a:br>
              <a:rPr lang="en-US" sz="2800" dirty="0">
                <a:solidFill>
                  <a:srgbClr val="CC3333"/>
                </a:solidFill>
              </a:rPr>
            </a:br>
            <a:endParaRPr lang="en-US" sz="2800" dirty="0">
              <a:solidFill>
                <a:srgbClr val="CC3333"/>
              </a:solidFill>
            </a:endParaRPr>
          </a:p>
          <a:p>
            <a:r>
              <a:rPr lang="en-US" sz="2800" dirty="0">
                <a:solidFill>
                  <a:srgbClr val="CC3333"/>
                </a:solidFill>
              </a:rPr>
              <a:t>The benefits of pursuing this mission are probably obvious to us all.</a:t>
            </a:r>
          </a:p>
          <a:p>
            <a:r>
              <a:rPr lang="en-US" sz="2800" dirty="0">
                <a:solidFill>
                  <a:srgbClr val="CC3333"/>
                </a:solidFill>
              </a:rPr>
              <a:t>The financial returns associated with this mission may not be so obvious.</a:t>
            </a:r>
            <a:br>
              <a:rPr lang="en-US" sz="2800" dirty="0">
                <a:solidFill>
                  <a:srgbClr val="CC3333"/>
                </a:solidFill>
              </a:rPr>
            </a:br>
            <a:endParaRPr lang="en-US" sz="2800" dirty="0">
              <a:solidFill>
                <a:srgbClr val="CC3333"/>
              </a:solidFill>
            </a:endParaRPr>
          </a:p>
          <a:p>
            <a:r>
              <a:rPr lang="en-US" sz="2800" dirty="0">
                <a:solidFill>
                  <a:srgbClr val="CC3333"/>
                </a:solidFill>
              </a:rPr>
              <a:t>The key is people. Stakeholders.</a:t>
            </a:r>
            <a:endParaRPr lang="en-US" sz="2600" dirty="0">
              <a:solidFill>
                <a:srgbClr val="008000"/>
              </a:solidFill>
            </a:endParaRPr>
          </a:p>
        </p:txBody>
      </p:sp>
      <p:sp>
        <p:nvSpPr>
          <p:cNvPr id="7" name="Title 6">
            <a:extLst>
              <a:ext uri="{FF2B5EF4-FFF2-40B4-BE49-F238E27FC236}">
                <a16:creationId xmlns:a16="http://schemas.microsoft.com/office/drawing/2014/main" id="{AE3851B0-BD59-8F14-B3B6-30B3A2B19004}"/>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Financial Statements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96F817DB-F0BE-E998-2CEF-019645F6322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880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500" b="1" dirty="0">
                <a:solidFill>
                  <a:srgbClr val="CC3333"/>
                </a:solidFill>
              </a:rPr>
              <a:t>What you are doing makes their life better.</a:t>
            </a:r>
            <a:br>
              <a:rPr lang="en-US" sz="2500" b="1" dirty="0">
                <a:solidFill>
                  <a:srgbClr val="CC3333"/>
                </a:solidFill>
              </a:rPr>
            </a:br>
            <a:endParaRPr lang="en-US" sz="2500" b="1" dirty="0">
              <a:solidFill>
                <a:srgbClr val="CC3333"/>
              </a:solidFill>
            </a:endParaRPr>
          </a:p>
          <a:p>
            <a:r>
              <a:rPr lang="en-US" sz="2500" b="1" dirty="0">
                <a:solidFill>
                  <a:srgbClr val="CC3333"/>
                </a:solidFill>
              </a:rPr>
              <a:t>Most people are not going to give you money just because they like you.</a:t>
            </a:r>
            <a:br>
              <a:rPr lang="en-US" sz="2500" b="1" dirty="0">
                <a:solidFill>
                  <a:srgbClr val="CC3333"/>
                </a:solidFill>
              </a:rPr>
            </a:br>
            <a:endParaRPr lang="en-US" sz="2500" b="1" dirty="0">
              <a:solidFill>
                <a:srgbClr val="CC3333"/>
              </a:solidFill>
            </a:endParaRPr>
          </a:p>
          <a:p>
            <a:r>
              <a:rPr lang="en-US" sz="2500" b="1" dirty="0">
                <a:solidFill>
                  <a:srgbClr val="CC3333"/>
                </a:solidFill>
              </a:rPr>
              <a:t>But they will give you money if you and your business make their lives better.</a:t>
            </a:r>
          </a:p>
          <a:p>
            <a:endParaRPr lang="en-US" sz="2500" b="1" dirty="0">
              <a:solidFill>
                <a:srgbClr val="CC3333"/>
              </a:solidFill>
            </a:endParaRPr>
          </a:p>
          <a:p>
            <a:r>
              <a:rPr lang="en-US" sz="2500" b="1" dirty="0">
                <a:solidFill>
                  <a:srgbClr val="CC3333"/>
                </a:solidFill>
              </a:rPr>
              <a:t>It all comes back to your mission.</a:t>
            </a:r>
          </a:p>
        </p:txBody>
      </p:sp>
      <p:sp>
        <p:nvSpPr>
          <p:cNvPr id="10" name="Title 6">
            <a:extLst>
              <a:ext uri="{FF2B5EF4-FFF2-40B4-BE49-F238E27FC236}">
                <a16:creationId xmlns:a16="http://schemas.microsoft.com/office/drawing/2014/main" id="{5B00645C-4498-4EA9-8233-5D272B4B2153}"/>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E5E1281-7C1B-7A35-7814-A8653CE6F43B}"/>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9678028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It all comes back to your mission.</a:t>
            </a:r>
            <a:br>
              <a:rPr lang="en-US" sz="2800" dirty="0"/>
            </a:br>
            <a:endParaRPr lang="en-US" sz="2800" dirty="0"/>
          </a:p>
          <a:p>
            <a:pPr lvl="1"/>
            <a:r>
              <a:rPr lang="en-US" sz="2600" dirty="0"/>
              <a:t>Stakeholders engage with </a:t>
            </a:r>
            <a:r>
              <a:rPr lang="mr-IN" sz="2600" dirty="0"/>
              <a:t>–</a:t>
            </a:r>
            <a:r>
              <a:rPr lang="en-US" sz="2600" dirty="0"/>
              <a:t> and contribute resources to </a:t>
            </a:r>
            <a:r>
              <a:rPr lang="mr-IN" sz="2600" dirty="0"/>
              <a:t>–</a:t>
            </a:r>
            <a:r>
              <a:rPr lang="en-US" sz="2600" dirty="0"/>
              <a:t> a business because they value what the business’s mission is.</a:t>
            </a:r>
          </a:p>
          <a:p>
            <a:pPr lvl="1"/>
            <a:r>
              <a:rPr lang="en-US" sz="2600" dirty="0"/>
              <a:t>For a non-profit, people value the mission to alleviate suffering, fight for justice or to help rescue pets.</a:t>
            </a:r>
          </a:p>
          <a:p>
            <a:pPr lvl="1"/>
            <a:r>
              <a:rPr lang="en-US" sz="2600" dirty="0"/>
              <a:t>For Apple and Walmart, people value different aspects related to their missions: products, prices, convenience, technology, jobs</a:t>
            </a:r>
            <a:r>
              <a:rPr lang="mr-IN" sz="2600" dirty="0"/>
              <a:t>…</a:t>
            </a:r>
            <a:br>
              <a:rPr lang="en-US" sz="2600" dirty="0"/>
            </a:br>
            <a:endParaRPr lang="en-US" sz="2600" dirty="0"/>
          </a:p>
          <a:p>
            <a:pPr marL="287323" lvl="1" indent="0" algn="ctr">
              <a:buNone/>
            </a:pPr>
            <a:r>
              <a:rPr lang="en-US" sz="2600" b="1" dirty="0">
                <a:solidFill>
                  <a:srgbClr val="008000"/>
                </a:solidFill>
              </a:rPr>
              <a:t>Mission </a:t>
            </a:r>
            <a:r>
              <a:rPr lang="en-US" sz="2600" b="1" dirty="0">
                <a:solidFill>
                  <a:srgbClr val="008000"/>
                </a:solidFill>
                <a:sym typeface="Wingdings"/>
              </a:rPr>
              <a:t> Strategy  Operations  Finance</a:t>
            </a:r>
            <a:endParaRPr lang="en-US" sz="2800" b="1" dirty="0">
              <a:solidFill>
                <a:srgbClr val="008000"/>
              </a:solidFill>
            </a:endParaRPr>
          </a:p>
        </p:txBody>
      </p:sp>
      <p:sp>
        <p:nvSpPr>
          <p:cNvPr id="10" name="Title 6">
            <a:extLst>
              <a:ext uri="{FF2B5EF4-FFF2-40B4-BE49-F238E27FC236}">
                <a16:creationId xmlns:a16="http://schemas.microsoft.com/office/drawing/2014/main" id="{683FD9A9-7C64-480A-2CDD-BE11F1450E4D}"/>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A0B7DD8C-AE8D-D5DD-7776-551D68B48C66}"/>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6759552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3873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5880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7886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2451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06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483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38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489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445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6654801" y="2654214"/>
            <a:ext cx="3300989" cy="1714587"/>
          </a:xfrm>
          <a:custGeom>
            <a:avLst/>
            <a:gdLst>
              <a:gd name="connsiteX0" fmla="*/ 3276600 w 3300989"/>
              <a:gd name="connsiteY0" fmla="*/ 1714587 h 1714587"/>
              <a:gd name="connsiteX1" fmla="*/ 2819400 w 3300989"/>
              <a:gd name="connsiteY1" fmla="*/ 114387 h 1714587"/>
              <a:gd name="connsiteX2" fmla="*/ 0 w 3300989"/>
              <a:gd name="connsiteY2" fmla="*/ 127087 h 1714587"/>
            </a:gdLst>
            <a:ahLst/>
            <a:cxnLst>
              <a:cxn ang="0">
                <a:pos x="connsiteX0" y="connsiteY0"/>
              </a:cxn>
              <a:cxn ang="0">
                <a:pos x="connsiteX1" y="connsiteY1"/>
              </a:cxn>
              <a:cxn ang="0">
                <a:pos x="connsiteX2" y="connsiteY2"/>
              </a:cxn>
            </a:cxnLst>
            <a:rect l="l" t="t" r="r" b="b"/>
            <a:pathLst>
              <a:path w="3300989" h="1714587">
                <a:moveTo>
                  <a:pt x="3276600" y="1714587"/>
                </a:moveTo>
                <a:cubicBezTo>
                  <a:pt x="3321050" y="1046778"/>
                  <a:pt x="3365500" y="378970"/>
                  <a:pt x="2819400" y="114387"/>
                </a:cubicBezTo>
                <a:cubicBezTo>
                  <a:pt x="2273300" y="-150196"/>
                  <a:pt x="0" y="127087"/>
                  <a:pt x="0" y="127087"/>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p:cNvSpPr/>
          <p:nvPr/>
        </p:nvSpPr>
        <p:spPr>
          <a:xfrm>
            <a:off x="5998166" y="48006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cap="flat">
            <a:solidFill>
              <a:srgbClr val="008000"/>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p:cNvSpPr/>
          <p:nvPr/>
        </p:nvSpPr>
        <p:spPr>
          <a:xfrm>
            <a:off x="3928066" y="37084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Isosceles Triangle 26"/>
          <p:cNvSpPr/>
          <p:nvPr/>
        </p:nvSpPr>
        <p:spPr>
          <a:xfrm>
            <a:off x="3810002" y="36576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5892802" y="4679343"/>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6508751" y="26543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itle 6">
            <a:extLst>
              <a:ext uri="{FF2B5EF4-FFF2-40B4-BE49-F238E27FC236}">
                <a16:creationId xmlns:a16="http://schemas.microsoft.com/office/drawing/2014/main" id="{88912BC8-ADB0-560C-C1D1-ED84DB7A2A12}"/>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39D06A28-DD6B-69FE-5B9E-D3C10C1E49B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Northside 2024: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290734635"/>
      </p:ext>
    </p:extLst>
  </p:cSld>
  <p:clrMapOvr>
    <a:masterClrMapping/>
  </p:clrMapOvr>
</p:sld>
</file>

<file path=ppt/theme/theme1.xml><?xml version="1.0" encoding="utf-8"?>
<a:theme xmlns:a="http://schemas.openxmlformats.org/drawingml/2006/main" name="MC_PPT_Template_020316_chevron">
  <a:themeElements>
    <a:clrScheme name="Mercy Corps Colors sampled">
      <a:dk1>
        <a:srgbClr val="4C515A"/>
      </a:dk1>
      <a:lt1>
        <a:srgbClr val="FFFFFF"/>
      </a:lt1>
      <a:dk2>
        <a:srgbClr val="D01D2B"/>
      </a:dk2>
      <a:lt2>
        <a:srgbClr val="FFFFFF"/>
      </a:lt2>
      <a:accent1>
        <a:srgbClr val="13A8A2"/>
      </a:accent1>
      <a:accent2>
        <a:srgbClr val="69AA43"/>
      </a:accent2>
      <a:accent3>
        <a:srgbClr val="FEC709"/>
      </a:accent3>
      <a:accent4>
        <a:srgbClr val="494E55"/>
      </a:accent4>
      <a:accent5>
        <a:srgbClr val="868A90"/>
      </a:accent5>
      <a:accent6>
        <a:srgbClr val="E5E6E9"/>
      </a:accent6>
      <a:hlink>
        <a:srgbClr val="D01D2B"/>
      </a:hlink>
      <a:folHlink>
        <a:srgbClr val="96999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MC_PPT_Template_020316_chevron.potx</Template>
  <TotalTime>127396</TotalTime>
  <Words>7766</Words>
  <Application>Microsoft Macintosh PowerPoint</Application>
  <PresentationFormat>Widescreen</PresentationFormat>
  <Paragraphs>835</Paragraphs>
  <Slides>105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105</vt:i4>
      </vt:variant>
    </vt:vector>
  </HeadingPairs>
  <TitlesOfParts>
    <vt:vector size="113" baseType="lpstr">
      <vt:lpstr>Arial</vt:lpstr>
      <vt:lpstr>Arial Black</vt:lpstr>
      <vt:lpstr>Calibri</vt:lpstr>
      <vt:lpstr>Cambria Math</vt:lpstr>
      <vt:lpstr>Times</vt:lpstr>
      <vt:lpstr>Times New Roman</vt:lpstr>
      <vt:lpstr>Wingdings</vt:lpstr>
      <vt:lpstr>MC_PPT_Template_020316_chevron</vt:lpstr>
      <vt:lpstr>Accelerate Northside</vt:lpstr>
      <vt:lpstr>brian.bolton@louisiana.edu  http://business.louisiana.edu/financeispersonal</vt:lpstr>
      <vt:lpstr>brian.bolton@louisiana.edu  http://business.louisiana.edu/financeispersonal</vt:lpstr>
      <vt:lpstr>    Finance &amp; Accounting</vt:lpstr>
      <vt:lpstr>PowerPoint Presentation</vt:lpstr>
      <vt:lpstr>PowerPoint Presentation</vt:lpstr>
      <vt:lpstr>PowerPoint Presentation</vt:lpstr>
      <vt:lpstr>PowerPoint Presentation</vt:lpstr>
      <vt:lpstr> FREQUENTLY ASKED QUESTION #1</vt:lpstr>
      <vt:lpstr> FREQUENTLY ASKED QUESTION #1</vt:lpstr>
      <vt:lpstr> FREQUENTLY ASKED QUESTION #1</vt:lpstr>
      <vt:lpstr> FREQUENTLY ASKED QUESTION #1</vt:lpstr>
      <vt:lpstr> FREQUENTLY ASKED QUESTION #1</vt:lpstr>
      <vt:lpstr> FREQUENTLY ASKED QUESTION #1</vt:lpstr>
      <vt:lpstr> FREQUENTLY ASKED QUESTION #1</vt:lpstr>
      <vt:lpstr> FREQUENTLY ASKED QUESTION #1</vt:lpstr>
      <vt:lpstr>PowerPoint Presentation</vt:lpstr>
      <vt:lpstr>PowerPoint Presentation</vt:lpstr>
      <vt:lpstr>PowerPoint Presentation</vt:lpstr>
      <vt:lpstr> FREQUENTLY ASKED QUESTION #2</vt:lpstr>
      <vt:lpstr> FREQUENTLY ASKED QUESTION #2</vt:lpstr>
      <vt:lpstr> FREQUENTLY ASKED QUESTION #2</vt:lpstr>
      <vt:lpstr> FREQUENTLY ASKED QUESTION #2</vt:lpstr>
      <vt:lpstr> FREQUENTLY ASKED QUESTION #2</vt:lpstr>
      <vt:lpstr> FREQUENTLY ASKED QUESTION #2</vt:lpstr>
      <vt:lpstr> Overheard From an Entrepreneur</vt:lpstr>
      <vt:lpstr>PowerPoint Presentation</vt:lpstr>
      <vt:lpstr>The 4 Most Important Concepts in Finance &amp; Accounting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FREQUENTLY ASKED QUESTION #2</vt:lpstr>
      <vt:lpstr>PowerPoint Presentation</vt:lpstr>
      <vt:lpstr>PowerPoint Presentation</vt:lpstr>
      <vt:lpstr>PowerPoint Presentation</vt:lpstr>
      <vt:lpstr>PowerPoint Presentation</vt:lpstr>
      <vt:lpstr>PowerPoint Presentation</vt:lpstr>
      <vt:lpstr>    Stakeholders &amp; Entrepreneurs</vt:lpstr>
      <vt:lpstr>    Stakeholders &amp; Entrepreneurs</vt:lpstr>
      <vt:lpstr>    Finance, Accounting &amp; Stakeholders</vt:lpstr>
      <vt:lpstr>    Finance, Accounting &amp; Stakeholders</vt:lpstr>
      <vt:lpstr>    Finance, Accounting &amp; Stakeholders</vt:lpstr>
      <vt:lpstr>    Finance, Accounting &amp; Stakeholders</vt:lpstr>
      <vt:lpstr>    Finance, Accounting &amp; Stakeholders</vt:lpstr>
      <vt:lpstr>    Finance, Accounting &amp; Stakeholders</vt:lpstr>
      <vt:lpstr>    Finance, Accounting &amp; Stakeholders</vt:lpstr>
      <vt:lpstr>PowerPoint Presentation</vt:lpstr>
      <vt:lpstr>    ACTUAL HOMEWORK (for you to do, for Jonathan)</vt:lpstr>
      <vt:lpstr>    Finance &amp; Accounting</vt:lpstr>
      <vt:lpstr>    What Else We Will Cover Today</vt:lpstr>
      <vt:lpstr>    What Else We Will Cover Today</vt:lpstr>
      <vt:lpstr>    What Else We Will Cover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Finance &amp; Strategy</vt:lpstr>
      <vt:lpstr>    Finance &amp; Strategy</vt:lpstr>
      <vt:lpstr>    Finance &amp; Strategy</vt:lpstr>
      <vt:lpstr>    Finance &amp; Accounting Statements</vt:lpstr>
      <vt:lpstr>    Finance &amp; Accounting Statements</vt:lpstr>
      <vt:lpstr>    Finance &amp; Accounting Statements</vt:lpstr>
      <vt:lpstr>PowerPoint Presentation</vt:lpstr>
      <vt:lpstr>PowerPoint Presentation</vt:lpstr>
      <vt:lpstr>PowerPoint Presentation</vt:lpstr>
      <vt:lpstr>PowerPoint Presentation</vt:lpstr>
      <vt:lpstr>PowerPoint Presentation</vt:lpstr>
      <vt:lpstr>    Finance &amp; Accounting Statements</vt:lpstr>
      <vt:lpstr>    Finance &amp; Accounting Statements</vt:lpstr>
      <vt:lpstr>    Finance &amp; Accounting Statements</vt:lpstr>
      <vt:lpstr>    Finance &amp; Accounting Statements</vt:lpstr>
      <vt:lpstr>    Budgets &amp; Financial Planning</vt:lpstr>
      <vt:lpstr>    Let’s Do Some Math!!!</vt:lpstr>
      <vt:lpstr>PowerPoint Presentation</vt:lpstr>
      <vt:lpstr>    Let’s Do Some Math!!!</vt:lpstr>
      <vt:lpstr>PowerPoint Presentation</vt:lpstr>
      <vt:lpstr>PowerPoint Presentation</vt:lpstr>
      <vt:lpstr>PowerPoint Presentation</vt:lpstr>
      <vt:lpstr>PowerPoint Presentation</vt:lpstr>
      <vt:lpstr>PowerPoint Presentation</vt:lpstr>
      <vt:lpstr>PowerPoint Presentation</vt:lpstr>
      <vt:lpstr>    Let’s Do Some Math!!!</vt:lpstr>
      <vt:lpstr>    Let’s Do Some Math!!!</vt:lpstr>
      <vt:lpstr>    Let’s Do Some Math!!!</vt:lpstr>
      <vt:lpstr>    Let’s Do Some Math!!!</vt:lpstr>
      <vt:lpstr>    Financial Statements &amp; Valuation</vt:lpstr>
      <vt:lpstr>PowerPoint Presentation</vt:lpstr>
      <vt:lpstr>PowerPoint Presentation</vt:lpstr>
      <vt:lpstr>    Finance &amp; Strategy</vt:lpstr>
      <vt:lpstr>PowerPoint Presentation</vt:lpstr>
      <vt:lpstr>    MORE HOMEWORK (not for Jonathan, just for you)</vt:lpstr>
      <vt:lpstr>    MORE HOMEWORK (not for Jonathan, just for you)</vt:lpstr>
      <vt:lpstr>    MORE HOMEWORK!!! (again, just for you, not Jonathan)</vt:lpstr>
      <vt:lpstr>PowerPoint Presentation</vt:lpstr>
      <vt:lpstr>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subject/>
  <dc:creator>Brian J Bolton</dc:creator>
  <cp:keywords/>
  <dc:description/>
  <cp:lastModifiedBy>Brian J Bolton</cp:lastModifiedBy>
  <cp:revision>730</cp:revision>
  <dcterms:created xsi:type="dcterms:W3CDTF">2015-10-12T23:01:29Z</dcterms:created>
  <dcterms:modified xsi:type="dcterms:W3CDTF">2024-11-11T15:45:58Z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2023-03-15T10:22:13Z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77479b20-db13-42cc-9c09-3c8619c3f85d</vt:lpwstr>
  </property>
  <property fmtid="{D5CDD505-2E9C-101B-9397-08002B2CF9AE}" pid="8" name="MSIP_Label_638202f9-8d41-4950-b014-f183e397b746_ContentBits">
    <vt:lpwstr>0</vt:lpwstr>
  </property>
</Properties>
</file>