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10" r:id="rId2"/>
    <p:sldId id="1343" r:id="rId3"/>
    <p:sldId id="1989" r:id="rId4"/>
    <p:sldId id="2204" r:id="rId5"/>
    <p:sldId id="2066" r:id="rId6"/>
    <p:sldId id="2131" r:id="rId7"/>
    <p:sldId id="2224" r:id="rId8"/>
    <p:sldId id="2197" r:id="rId9"/>
    <p:sldId id="2229" r:id="rId10"/>
    <p:sldId id="2268" r:id="rId11"/>
    <p:sldId id="2230" r:id="rId12"/>
    <p:sldId id="2269" r:id="rId13"/>
    <p:sldId id="2267" r:id="rId14"/>
    <p:sldId id="2234" r:id="rId15"/>
    <p:sldId id="2270" r:id="rId16"/>
    <p:sldId id="2238" r:id="rId17"/>
    <p:sldId id="2273" r:id="rId18"/>
    <p:sldId id="2274" r:id="rId19"/>
    <p:sldId id="2275" r:id="rId20"/>
    <p:sldId id="2276" r:id="rId21"/>
    <p:sldId id="2277" r:id="rId22"/>
    <p:sldId id="2278" r:id="rId23"/>
    <p:sldId id="2085" r:id="rId24"/>
    <p:sldId id="2280" r:id="rId25"/>
    <p:sldId id="2281" r:id="rId26"/>
    <p:sldId id="2181" r:id="rId27"/>
    <p:sldId id="2225" r:id="rId28"/>
    <p:sldId id="2226" r:id="rId29"/>
    <p:sldId id="2227" r:id="rId30"/>
    <p:sldId id="203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9051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4"/>
    <p:restoredTop sz="94712"/>
  </p:normalViewPr>
  <p:slideViewPr>
    <p:cSldViewPr snapToGrid="0" snapToObjects="1">
      <p:cViewPr varScale="1">
        <p:scale>
          <a:sx n="211" d="100"/>
          <a:sy n="211" d="100"/>
        </p:scale>
        <p:origin x="1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BCD6F-53C3-9243-99B0-6E125F7F0A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017838B-2018-C04A-9E12-D68B56F9D4AF}">
      <dgm:prSet phldrT="[Text]" custT="1"/>
      <dgm:spPr/>
      <dgm:t>
        <a:bodyPr/>
        <a:lstStyle/>
        <a:p>
          <a:r>
            <a:rPr lang="en-US" sz="4800" b="1" dirty="0"/>
            <a:t>Happiness</a:t>
          </a:r>
        </a:p>
      </dgm:t>
    </dgm:pt>
    <dgm:pt modelId="{EE47A901-5E00-1749-ADA2-B1F7097B6EFC}" type="parTrans" cxnId="{6DCACAD0-4BFD-B345-8CFA-F1A5BA3C3800}">
      <dgm:prSet/>
      <dgm:spPr/>
      <dgm:t>
        <a:bodyPr/>
        <a:lstStyle/>
        <a:p>
          <a:endParaRPr lang="en-US"/>
        </a:p>
      </dgm:t>
    </dgm:pt>
    <dgm:pt modelId="{E5572A2B-6152-624D-96E3-A420FE0DB552}" type="sibTrans" cxnId="{6DCACAD0-4BFD-B345-8CFA-F1A5BA3C3800}">
      <dgm:prSet/>
      <dgm:spPr/>
      <dgm:t>
        <a:bodyPr/>
        <a:lstStyle/>
        <a:p>
          <a:endParaRPr lang="en-US"/>
        </a:p>
      </dgm:t>
    </dgm:pt>
    <dgm:pt modelId="{534D8F67-179C-BD40-9ECC-E12D4DA8B21E}">
      <dgm:prSet phldrT="[Text]" custT="1"/>
      <dgm:spPr/>
      <dgm:t>
        <a:bodyPr/>
        <a:lstStyle/>
        <a:p>
          <a:r>
            <a:rPr lang="en-US" sz="3600" b="1" dirty="0"/>
            <a:t>Long-Term Goals</a:t>
          </a:r>
        </a:p>
      </dgm:t>
    </dgm:pt>
    <dgm:pt modelId="{45ED5C30-221B-D54E-9915-6E4F8A56F27F}" type="parTrans" cxnId="{01B5A383-5724-8447-97D9-5A513C83BF2A}">
      <dgm:prSet/>
      <dgm:spPr/>
      <dgm:t>
        <a:bodyPr/>
        <a:lstStyle/>
        <a:p>
          <a:endParaRPr lang="en-US"/>
        </a:p>
      </dgm:t>
    </dgm:pt>
    <dgm:pt modelId="{C77D59AD-D3C8-E34C-B713-16E66348959B}" type="sibTrans" cxnId="{01B5A383-5724-8447-97D9-5A513C83BF2A}">
      <dgm:prSet/>
      <dgm:spPr/>
      <dgm:t>
        <a:bodyPr/>
        <a:lstStyle/>
        <a:p>
          <a:endParaRPr lang="en-US"/>
        </a:p>
      </dgm:t>
    </dgm:pt>
    <dgm:pt modelId="{7CC92DBB-1BB9-F542-A784-384CF9B70E39}">
      <dgm:prSet phldrT="[Text]" custT="1"/>
      <dgm:spPr/>
      <dgm:t>
        <a:bodyPr/>
        <a:lstStyle/>
        <a:p>
          <a:r>
            <a:rPr lang="en-US" sz="3600" b="1" dirty="0"/>
            <a:t>Short-Term Goals</a:t>
          </a:r>
        </a:p>
      </dgm:t>
    </dgm:pt>
    <dgm:pt modelId="{7328C3C0-D732-E943-938E-BAD3EDD4AD5F}" type="parTrans" cxnId="{1EAAEC01-AB5A-B04B-9174-CEB57B50A9B6}">
      <dgm:prSet/>
      <dgm:spPr/>
      <dgm:t>
        <a:bodyPr/>
        <a:lstStyle/>
        <a:p>
          <a:endParaRPr lang="en-US"/>
        </a:p>
      </dgm:t>
    </dgm:pt>
    <dgm:pt modelId="{B6F6C84E-64E2-1842-BCE1-A051785DF213}" type="sibTrans" cxnId="{1EAAEC01-AB5A-B04B-9174-CEB57B50A9B6}">
      <dgm:prSet/>
      <dgm:spPr/>
      <dgm:t>
        <a:bodyPr/>
        <a:lstStyle/>
        <a:p>
          <a:endParaRPr lang="en-US"/>
        </a:p>
      </dgm:t>
    </dgm:pt>
    <dgm:pt modelId="{534C7095-3E52-F640-9C85-06B47F379A4F}">
      <dgm:prSet phldrT="[Text]" custT="1"/>
      <dgm:spPr/>
      <dgm:t>
        <a:bodyPr/>
        <a:lstStyle/>
        <a:p>
          <a:r>
            <a:rPr lang="en-US" sz="3600" b="1" dirty="0"/>
            <a:t>Financial Needs</a:t>
          </a:r>
        </a:p>
      </dgm:t>
    </dgm:pt>
    <dgm:pt modelId="{DA024982-CEEC-EC4A-A80B-EB95BBE5824F}" type="parTrans" cxnId="{3D05EE24-22C9-D64D-B033-CEFD6A8D44C2}">
      <dgm:prSet/>
      <dgm:spPr/>
      <dgm:t>
        <a:bodyPr/>
        <a:lstStyle/>
        <a:p>
          <a:endParaRPr lang="en-US"/>
        </a:p>
      </dgm:t>
    </dgm:pt>
    <dgm:pt modelId="{C4C15B12-797A-404A-9A6A-EEFBC7760533}" type="sibTrans" cxnId="{3D05EE24-22C9-D64D-B033-CEFD6A8D44C2}">
      <dgm:prSet/>
      <dgm:spPr/>
      <dgm:t>
        <a:bodyPr/>
        <a:lstStyle/>
        <a:p>
          <a:endParaRPr lang="en-US"/>
        </a:p>
      </dgm:t>
    </dgm:pt>
    <dgm:pt modelId="{F70F896A-0E82-7542-8165-980CA8E066E4}">
      <dgm:prSet phldrT="[Text]" custT="1"/>
      <dgm:spPr/>
      <dgm:t>
        <a:bodyPr/>
        <a:lstStyle/>
        <a:p>
          <a:r>
            <a:rPr lang="en-US" sz="3600" b="1" dirty="0"/>
            <a:t>Family Needs</a:t>
          </a:r>
        </a:p>
      </dgm:t>
    </dgm:pt>
    <dgm:pt modelId="{755F7156-B704-824B-9597-D3245F76D1EA}" type="parTrans" cxnId="{44760F3A-2508-5742-A06F-D973D8AD158F}">
      <dgm:prSet/>
      <dgm:spPr/>
      <dgm:t>
        <a:bodyPr/>
        <a:lstStyle/>
        <a:p>
          <a:endParaRPr lang="en-US"/>
        </a:p>
      </dgm:t>
    </dgm:pt>
    <dgm:pt modelId="{394766BA-EB1A-EE4F-A66D-E95CA86F4D37}" type="sibTrans" cxnId="{44760F3A-2508-5742-A06F-D973D8AD158F}">
      <dgm:prSet/>
      <dgm:spPr/>
      <dgm:t>
        <a:bodyPr/>
        <a:lstStyle/>
        <a:p>
          <a:endParaRPr lang="en-US"/>
        </a:p>
      </dgm:t>
    </dgm:pt>
    <dgm:pt modelId="{7C0EFCC7-3202-4648-8937-BF57D1820924}" type="pres">
      <dgm:prSet presAssocID="{8CABCD6F-53C3-9243-99B0-6E125F7F0AB5}" presName="compositeShape" presStyleCnt="0">
        <dgm:presLayoutVars>
          <dgm:chMax val="7"/>
          <dgm:dir/>
          <dgm:resizeHandles val="exact"/>
        </dgm:presLayoutVars>
      </dgm:prSet>
      <dgm:spPr/>
    </dgm:pt>
    <dgm:pt modelId="{A5E2C715-DCFD-1F43-B1C2-7883FA3C5947}" type="pres">
      <dgm:prSet presAssocID="{C017838B-2018-C04A-9E12-D68B56F9D4AF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EDC1D7FC-32EE-B942-A986-23A171B6EDA4}" type="pres">
      <dgm:prSet presAssocID="{C017838B-2018-C04A-9E12-D68B56F9D4AF}" presName="circ1Tx" presStyleLbl="revTx" presStyleIdx="0" presStyleCnt="0" custLinFactNeighborX="3466" custLinFactNeighborY="52839">
        <dgm:presLayoutVars>
          <dgm:chMax val="0"/>
          <dgm:chPref val="0"/>
          <dgm:bulletEnabled val="1"/>
        </dgm:presLayoutVars>
      </dgm:prSet>
      <dgm:spPr/>
    </dgm:pt>
    <dgm:pt modelId="{DCCF8A74-CC8B-EA46-B4DB-3B3FD20E2183}" type="pres">
      <dgm:prSet presAssocID="{534D8F67-179C-BD40-9ECC-E12D4DA8B21E}" presName="circ2" presStyleLbl="vennNode1" presStyleIdx="1" presStyleCnt="5"/>
      <dgm:spPr/>
    </dgm:pt>
    <dgm:pt modelId="{2C1DB129-8C43-1E4C-8E11-EDEA98C2BB09}" type="pres">
      <dgm:prSet presAssocID="{534D8F67-179C-BD40-9ECC-E12D4DA8B21E}" presName="circ2Tx" presStyleLbl="revTx" presStyleIdx="0" presStyleCnt="0" custLinFactNeighborX="-27745" custLinFactNeighborY="9090">
        <dgm:presLayoutVars>
          <dgm:chMax val="0"/>
          <dgm:chPref val="0"/>
          <dgm:bulletEnabled val="1"/>
        </dgm:presLayoutVars>
      </dgm:prSet>
      <dgm:spPr/>
    </dgm:pt>
    <dgm:pt modelId="{BDA005F2-5F63-B64B-ABB9-900F8BA3844F}" type="pres">
      <dgm:prSet presAssocID="{534C7095-3E52-F640-9C85-06B47F379A4F}" presName="circ3" presStyleLbl="vennNode1" presStyleIdx="2" presStyleCnt="5"/>
      <dgm:spPr>
        <a:solidFill>
          <a:srgbClr val="006600">
            <a:alpha val="50000"/>
          </a:srgbClr>
        </a:solidFill>
      </dgm:spPr>
    </dgm:pt>
    <dgm:pt modelId="{506439D6-9BB8-F14C-816B-35779F8F061C}" type="pres">
      <dgm:prSet presAssocID="{534C7095-3E52-F640-9C85-06B47F379A4F}" presName="circ3Tx" presStyleLbl="revTx" presStyleIdx="0" presStyleCnt="0" custScaleX="71799" custLinFactNeighborX="-21833" custLinFactNeighborY="-10713">
        <dgm:presLayoutVars>
          <dgm:chMax val="0"/>
          <dgm:chPref val="0"/>
          <dgm:bulletEnabled val="1"/>
        </dgm:presLayoutVars>
      </dgm:prSet>
      <dgm:spPr/>
    </dgm:pt>
    <dgm:pt modelId="{AC3AB432-3E12-AA4A-AAAA-E306AA90A474}" type="pres">
      <dgm:prSet presAssocID="{F70F896A-0E82-7542-8165-980CA8E066E4}" presName="circ4" presStyleLbl="vennNode1" presStyleIdx="3" presStyleCnt="5"/>
      <dgm:spPr>
        <a:solidFill>
          <a:srgbClr val="FFFF00">
            <a:alpha val="50000"/>
          </a:srgbClr>
        </a:solidFill>
      </dgm:spPr>
    </dgm:pt>
    <dgm:pt modelId="{D4402325-322E-2942-8F29-042EDA60403C}" type="pres">
      <dgm:prSet presAssocID="{F70F896A-0E82-7542-8165-980CA8E066E4}" presName="circ4Tx" presStyleLbl="revTx" presStyleIdx="0" presStyleCnt="0" custScaleX="71682" custLinFactNeighborX="25699" custLinFactNeighborY="-12336">
        <dgm:presLayoutVars>
          <dgm:chMax val="0"/>
          <dgm:chPref val="0"/>
          <dgm:bulletEnabled val="1"/>
        </dgm:presLayoutVars>
      </dgm:prSet>
      <dgm:spPr/>
    </dgm:pt>
    <dgm:pt modelId="{62135EA9-2824-A040-91CD-E6438FF930D2}" type="pres">
      <dgm:prSet presAssocID="{7CC92DBB-1BB9-F542-A784-384CF9B70E39}" presName="circ5" presStyleLbl="vennNode1" presStyleIdx="4" presStyleCnt="5"/>
      <dgm:spPr>
        <a:solidFill>
          <a:srgbClr val="7030A0">
            <a:alpha val="50000"/>
          </a:srgbClr>
        </a:solidFill>
      </dgm:spPr>
    </dgm:pt>
    <dgm:pt modelId="{413BE3BC-C9A6-D340-8173-E694B74421A9}" type="pres">
      <dgm:prSet presAssocID="{7CC92DBB-1BB9-F542-A784-384CF9B70E39}" presName="circ5Tx" presStyleLbl="revTx" presStyleIdx="0" presStyleCnt="0" custLinFactNeighborX="23652" custLinFactNeighborY="7467">
        <dgm:presLayoutVars>
          <dgm:chMax val="0"/>
          <dgm:chPref val="0"/>
          <dgm:bulletEnabled val="1"/>
        </dgm:presLayoutVars>
      </dgm:prSet>
      <dgm:spPr/>
    </dgm:pt>
  </dgm:ptLst>
  <dgm:cxnLst>
    <dgm:cxn modelId="{1EAAEC01-AB5A-B04B-9174-CEB57B50A9B6}" srcId="{8CABCD6F-53C3-9243-99B0-6E125F7F0AB5}" destId="{7CC92DBB-1BB9-F542-A784-384CF9B70E39}" srcOrd="4" destOrd="0" parTransId="{7328C3C0-D732-E943-938E-BAD3EDD4AD5F}" sibTransId="{B6F6C84E-64E2-1842-BCE1-A051785DF213}"/>
    <dgm:cxn modelId="{3D05EE24-22C9-D64D-B033-CEFD6A8D44C2}" srcId="{8CABCD6F-53C3-9243-99B0-6E125F7F0AB5}" destId="{534C7095-3E52-F640-9C85-06B47F379A4F}" srcOrd="2" destOrd="0" parTransId="{DA024982-CEEC-EC4A-A80B-EB95BBE5824F}" sibTransId="{C4C15B12-797A-404A-9A6A-EEFBC7760533}"/>
    <dgm:cxn modelId="{44760F3A-2508-5742-A06F-D973D8AD158F}" srcId="{8CABCD6F-53C3-9243-99B0-6E125F7F0AB5}" destId="{F70F896A-0E82-7542-8165-980CA8E066E4}" srcOrd="3" destOrd="0" parTransId="{755F7156-B704-824B-9597-D3245F76D1EA}" sibTransId="{394766BA-EB1A-EE4F-A66D-E95CA86F4D37}"/>
    <dgm:cxn modelId="{6B563B54-2B18-D149-9B68-25121941023B}" type="presOf" srcId="{C017838B-2018-C04A-9E12-D68B56F9D4AF}" destId="{EDC1D7FC-32EE-B942-A986-23A171B6EDA4}" srcOrd="0" destOrd="0" presId="urn:microsoft.com/office/officeart/2005/8/layout/venn1"/>
    <dgm:cxn modelId="{01B5A383-5724-8447-97D9-5A513C83BF2A}" srcId="{8CABCD6F-53C3-9243-99B0-6E125F7F0AB5}" destId="{534D8F67-179C-BD40-9ECC-E12D4DA8B21E}" srcOrd="1" destOrd="0" parTransId="{45ED5C30-221B-D54E-9915-6E4F8A56F27F}" sibTransId="{C77D59AD-D3C8-E34C-B713-16E66348959B}"/>
    <dgm:cxn modelId="{BF0462A3-8FAC-6C4F-BCE5-BA687BEFE8F5}" type="presOf" srcId="{534C7095-3E52-F640-9C85-06B47F379A4F}" destId="{506439D6-9BB8-F14C-816B-35779F8F061C}" srcOrd="0" destOrd="0" presId="urn:microsoft.com/office/officeart/2005/8/layout/venn1"/>
    <dgm:cxn modelId="{8086CBB8-E686-A441-84A3-A99D78F68BF7}" type="presOf" srcId="{534D8F67-179C-BD40-9ECC-E12D4DA8B21E}" destId="{2C1DB129-8C43-1E4C-8E11-EDEA98C2BB09}" srcOrd="0" destOrd="0" presId="urn:microsoft.com/office/officeart/2005/8/layout/venn1"/>
    <dgm:cxn modelId="{1BEC35C2-AB35-4443-B839-81640DEC6A62}" type="presOf" srcId="{8CABCD6F-53C3-9243-99B0-6E125F7F0AB5}" destId="{7C0EFCC7-3202-4648-8937-BF57D1820924}" srcOrd="0" destOrd="0" presId="urn:microsoft.com/office/officeart/2005/8/layout/venn1"/>
    <dgm:cxn modelId="{6DCACAD0-4BFD-B345-8CFA-F1A5BA3C3800}" srcId="{8CABCD6F-53C3-9243-99B0-6E125F7F0AB5}" destId="{C017838B-2018-C04A-9E12-D68B56F9D4AF}" srcOrd="0" destOrd="0" parTransId="{EE47A901-5E00-1749-ADA2-B1F7097B6EFC}" sibTransId="{E5572A2B-6152-624D-96E3-A420FE0DB552}"/>
    <dgm:cxn modelId="{C42B1CDE-6C81-6148-B084-5051CD825696}" type="presOf" srcId="{7CC92DBB-1BB9-F542-A784-384CF9B70E39}" destId="{413BE3BC-C9A6-D340-8173-E694B74421A9}" srcOrd="0" destOrd="0" presId="urn:microsoft.com/office/officeart/2005/8/layout/venn1"/>
    <dgm:cxn modelId="{456E37F2-8321-F748-BB4A-6CDAD8443A6B}" type="presOf" srcId="{F70F896A-0E82-7542-8165-980CA8E066E4}" destId="{D4402325-322E-2942-8F29-042EDA60403C}" srcOrd="0" destOrd="0" presId="urn:microsoft.com/office/officeart/2005/8/layout/venn1"/>
    <dgm:cxn modelId="{ABEDAA1C-6933-FD4B-B8E5-6FF891A6A425}" type="presParOf" srcId="{7C0EFCC7-3202-4648-8937-BF57D1820924}" destId="{A5E2C715-DCFD-1F43-B1C2-7883FA3C5947}" srcOrd="0" destOrd="0" presId="urn:microsoft.com/office/officeart/2005/8/layout/venn1"/>
    <dgm:cxn modelId="{F508F27B-1BE6-E94E-956B-B212E9A670A7}" type="presParOf" srcId="{7C0EFCC7-3202-4648-8937-BF57D1820924}" destId="{EDC1D7FC-32EE-B942-A986-23A171B6EDA4}" srcOrd="1" destOrd="0" presId="urn:microsoft.com/office/officeart/2005/8/layout/venn1"/>
    <dgm:cxn modelId="{A0524A5D-3B40-8B4D-8E8E-5EE8A31A8F7F}" type="presParOf" srcId="{7C0EFCC7-3202-4648-8937-BF57D1820924}" destId="{DCCF8A74-CC8B-EA46-B4DB-3B3FD20E2183}" srcOrd="2" destOrd="0" presId="urn:microsoft.com/office/officeart/2005/8/layout/venn1"/>
    <dgm:cxn modelId="{5D44B6EB-2FFC-7446-8EE0-844C0E6940BF}" type="presParOf" srcId="{7C0EFCC7-3202-4648-8937-BF57D1820924}" destId="{2C1DB129-8C43-1E4C-8E11-EDEA98C2BB09}" srcOrd="3" destOrd="0" presId="urn:microsoft.com/office/officeart/2005/8/layout/venn1"/>
    <dgm:cxn modelId="{439DA0CB-DBF6-E441-BAAE-5215C7863DB8}" type="presParOf" srcId="{7C0EFCC7-3202-4648-8937-BF57D1820924}" destId="{BDA005F2-5F63-B64B-ABB9-900F8BA3844F}" srcOrd="4" destOrd="0" presId="urn:microsoft.com/office/officeart/2005/8/layout/venn1"/>
    <dgm:cxn modelId="{B4EBBEEF-EB7B-B542-A40C-8C93F398681F}" type="presParOf" srcId="{7C0EFCC7-3202-4648-8937-BF57D1820924}" destId="{506439D6-9BB8-F14C-816B-35779F8F061C}" srcOrd="5" destOrd="0" presId="urn:microsoft.com/office/officeart/2005/8/layout/venn1"/>
    <dgm:cxn modelId="{D2A6AC6B-58DD-D346-93F5-F4D6E5E53937}" type="presParOf" srcId="{7C0EFCC7-3202-4648-8937-BF57D1820924}" destId="{AC3AB432-3E12-AA4A-AAAA-E306AA90A474}" srcOrd="6" destOrd="0" presId="urn:microsoft.com/office/officeart/2005/8/layout/venn1"/>
    <dgm:cxn modelId="{372C32F1-9CB1-A44C-8E6B-77F76A52111F}" type="presParOf" srcId="{7C0EFCC7-3202-4648-8937-BF57D1820924}" destId="{D4402325-322E-2942-8F29-042EDA60403C}" srcOrd="7" destOrd="0" presId="urn:microsoft.com/office/officeart/2005/8/layout/venn1"/>
    <dgm:cxn modelId="{C2947A7E-0D3D-0A4A-9DCC-E6F26F580445}" type="presParOf" srcId="{7C0EFCC7-3202-4648-8937-BF57D1820924}" destId="{62135EA9-2824-A040-91CD-E6438FF930D2}" srcOrd="8" destOrd="0" presId="urn:microsoft.com/office/officeart/2005/8/layout/venn1"/>
    <dgm:cxn modelId="{B0F6FDF4-183C-9342-A50F-5396E325508E}" type="presParOf" srcId="{7C0EFCC7-3202-4648-8937-BF57D1820924}" destId="{413BE3BC-C9A6-D340-8173-E694B74421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BCD6F-53C3-9243-99B0-6E125F7F0A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017838B-2018-C04A-9E12-D68B56F9D4AF}">
      <dgm:prSet phldrT="[Text]" custT="1"/>
      <dgm:spPr/>
      <dgm:t>
        <a:bodyPr/>
        <a:lstStyle/>
        <a:p>
          <a:r>
            <a:rPr lang="en-US" sz="4800" b="1" dirty="0"/>
            <a:t>Happiness</a:t>
          </a:r>
        </a:p>
      </dgm:t>
    </dgm:pt>
    <dgm:pt modelId="{EE47A901-5E00-1749-ADA2-B1F7097B6EFC}" type="parTrans" cxnId="{6DCACAD0-4BFD-B345-8CFA-F1A5BA3C3800}">
      <dgm:prSet/>
      <dgm:spPr/>
      <dgm:t>
        <a:bodyPr/>
        <a:lstStyle/>
        <a:p>
          <a:endParaRPr lang="en-US"/>
        </a:p>
      </dgm:t>
    </dgm:pt>
    <dgm:pt modelId="{E5572A2B-6152-624D-96E3-A420FE0DB552}" type="sibTrans" cxnId="{6DCACAD0-4BFD-B345-8CFA-F1A5BA3C3800}">
      <dgm:prSet/>
      <dgm:spPr/>
      <dgm:t>
        <a:bodyPr/>
        <a:lstStyle/>
        <a:p>
          <a:endParaRPr lang="en-US"/>
        </a:p>
      </dgm:t>
    </dgm:pt>
    <dgm:pt modelId="{534D8F67-179C-BD40-9ECC-E12D4DA8B21E}">
      <dgm:prSet phldrT="[Text]" custT="1"/>
      <dgm:spPr/>
      <dgm:t>
        <a:bodyPr/>
        <a:lstStyle/>
        <a:p>
          <a:r>
            <a:rPr lang="en-US" sz="3600" b="1" dirty="0"/>
            <a:t>Long-Term Goals</a:t>
          </a:r>
        </a:p>
      </dgm:t>
    </dgm:pt>
    <dgm:pt modelId="{45ED5C30-221B-D54E-9915-6E4F8A56F27F}" type="parTrans" cxnId="{01B5A383-5724-8447-97D9-5A513C83BF2A}">
      <dgm:prSet/>
      <dgm:spPr/>
      <dgm:t>
        <a:bodyPr/>
        <a:lstStyle/>
        <a:p>
          <a:endParaRPr lang="en-US"/>
        </a:p>
      </dgm:t>
    </dgm:pt>
    <dgm:pt modelId="{C77D59AD-D3C8-E34C-B713-16E66348959B}" type="sibTrans" cxnId="{01B5A383-5724-8447-97D9-5A513C83BF2A}">
      <dgm:prSet/>
      <dgm:spPr/>
      <dgm:t>
        <a:bodyPr/>
        <a:lstStyle/>
        <a:p>
          <a:endParaRPr lang="en-US"/>
        </a:p>
      </dgm:t>
    </dgm:pt>
    <dgm:pt modelId="{7CC92DBB-1BB9-F542-A784-384CF9B70E39}">
      <dgm:prSet phldrT="[Text]" custT="1"/>
      <dgm:spPr/>
      <dgm:t>
        <a:bodyPr/>
        <a:lstStyle/>
        <a:p>
          <a:r>
            <a:rPr lang="en-US" sz="3600" b="1" dirty="0"/>
            <a:t>Short-Term Goals</a:t>
          </a:r>
        </a:p>
      </dgm:t>
    </dgm:pt>
    <dgm:pt modelId="{7328C3C0-D732-E943-938E-BAD3EDD4AD5F}" type="parTrans" cxnId="{1EAAEC01-AB5A-B04B-9174-CEB57B50A9B6}">
      <dgm:prSet/>
      <dgm:spPr/>
      <dgm:t>
        <a:bodyPr/>
        <a:lstStyle/>
        <a:p>
          <a:endParaRPr lang="en-US"/>
        </a:p>
      </dgm:t>
    </dgm:pt>
    <dgm:pt modelId="{B6F6C84E-64E2-1842-BCE1-A051785DF213}" type="sibTrans" cxnId="{1EAAEC01-AB5A-B04B-9174-CEB57B50A9B6}">
      <dgm:prSet/>
      <dgm:spPr/>
      <dgm:t>
        <a:bodyPr/>
        <a:lstStyle/>
        <a:p>
          <a:endParaRPr lang="en-US"/>
        </a:p>
      </dgm:t>
    </dgm:pt>
    <dgm:pt modelId="{534C7095-3E52-F640-9C85-06B47F379A4F}">
      <dgm:prSet phldrT="[Text]" custT="1"/>
      <dgm:spPr/>
      <dgm:t>
        <a:bodyPr/>
        <a:lstStyle/>
        <a:p>
          <a:r>
            <a:rPr lang="en-US" sz="3600" b="1" dirty="0"/>
            <a:t>Financial Needs</a:t>
          </a:r>
        </a:p>
      </dgm:t>
    </dgm:pt>
    <dgm:pt modelId="{DA024982-CEEC-EC4A-A80B-EB95BBE5824F}" type="parTrans" cxnId="{3D05EE24-22C9-D64D-B033-CEFD6A8D44C2}">
      <dgm:prSet/>
      <dgm:spPr/>
      <dgm:t>
        <a:bodyPr/>
        <a:lstStyle/>
        <a:p>
          <a:endParaRPr lang="en-US"/>
        </a:p>
      </dgm:t>
    </dgm:pt>
    <dgm:pt modelId="{C4C15B12-797A-404A-9A6A-EEFBC7760533}" type="sibTrans" cxnId="{3D05EE24-22C9-D64D-B033-CEFD6A8D44C2}">
      <dgm:prSet/>
      <dgm:spPr/>
      <dgm:t>
        <a:bodyPr/>
        <a:lstStyle/>
        <a:p>
          <a:endParaRPr lang="en-US"/>
        </a:p>
      </dgm:t>
    </dgm:pt>
    <dgm:pt modelId="{F70F896A-0E82-7542-8165-980CA8E066E4}">
      <dgm:prSet phldrT="[Text]" custT="1"/>
      <dgm:spPr/>
      <dgm:t>
        <a:bodyPr/>
        <a:lstStyle/>
        <a:p>
          <a:r>
            <a:rPr lang="en-US" sz="3600" b="1" dirty="0"/>
            <a:t>Family Needs</a:t>
          </a:r>
        </a:p>
      </dgm:t>
    </dgm:pt>
    <dgm:pt modelId="{755F7156-B704-824B-9597-D3245F76D1EA}" type="parTrans" cxnId="{44760F3A-2508-5742-A06F-D973D8AD158F}">
      <dgm:prSet/>
      <dgm:spPr/>
      <dgm:t>
        <a:bodyPr/>
        <a:lstStyle/>
        <a:p>
          <a:endParaRPr lang="en-US"/>
        </a:p>
      </dgm:t>
    </dgm:pt>
    <dgm:pt modelId="{394766BA-EB1A-EE4F-A66D-E95CA86F4D37}" type="sibTrans" cxnId="{44760F3A-2508-5742-A06F-D973D8AD158F}">
      <dgm:prSet/>
      <dgm:spPr/>
      <dgm:t>
        <a:bodyPr/>
        <a:lstStyle/>
        <a:p>
          <a:endParaRPr lang="en-US"/>
        </a:p>
      </dgm:t>
    </dgm:pt>
    <dgm:pt modelId="{7C0EFCC7-3202-4648-8937-BF57D1820924}" type="pres">
      <dgm:prSet presAssocID="{8CABCD6F-53C3-9243-99B0-6E125F7F0AB5}" presName="compositeShape" presStyleCnt="0">
        <dgm:presLayoutVars>
          <dgm:chMax val="7"/>
          <dgm:dir/>
          <dgm:resizeHandles val="exact"/>
        </dgm:presLayoutVars>
      </dgm:prSet>
      <dgm:spPr/>
    </dgm:pt>
    <dgm:pt modelId="{A5E2C715-DCFD-1F43-B1C2-7883FA3C5947}" type="pres">
      <dgm:prSet presAssocID="{C017838B-2018-C04A-9E12-D68B56F9D4AF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EDC1D7FC-32EE-B942-A986-23A171B6EDA4}" type="pres">
      <dgm:prSet presAssocID="{C017838B-2018-C04A-9E12-D68B56F9D4AF}" presName="circ1Tx" presStyleLbl="revTx" presStyleIdx="0" presStyleCnt="0" custLinFactNeighborX="3466" custLinFactNeighborY="52839">
        <dgm:presLayoutVars>
          <dgm:chMax val="0"/>
          <dgm:chPref val="0"/>
          <dgm:bulletEnabled val="1"/>
        </dgm:presLayoutVars>
      </dgm:prSet>
      <dgm:spPr/>
    </dgm:pt>
    <dgm:pt modelId="{DCCF8A74-CC8B-EA46-B4DB-3B3FD20E2183}" type="pres">
      <dgm:prSet presAssocID="{534D8F67-179C-BD40-9ECC-E12D4DA8B21E}" presName="circ2" presStyleLbl="vennNode1" presStyleIdx="1" presStyleCnt="5"/>
      <dgm:spPr/>
    </dgm:pt>
    <dgm:pt modelId="{2C1DB129-8C43-1E4C-8E11-EDEA98C2BB09}" type="pres">
      <dgm:prSet presAssocID="{534D8F67-179C-BD40-9ECC-E12D4DA8B21E}" presName="circ2Tx" presStyleLbl="revTx" presStyleIdx="0" presStyleCnt="0" custLinFactNeighborX="-27745" custLinFactNeighborY="9090">
        <dgm:presLayoutVars>
          <dgm:chMax val="0"/>
          <dgm:chPref val="0"/>
          <dgm:bulletEnabled val="1"/>
        </dgm:presLayoutVars>
      </dgm:prSet>
      <dgm:spPr/>
    </dgm:pt>
    <dgm:pt modelId="{BDA005F2-5F63-B64B-ABB9-900F8BA3844F}" type="pres">
      <dgm:prSet presAssocID="{534C7095-3E52-F640-9C85-06B47F379A4F}" presName="circ3" presStyleLbl="vennNode1" presStyleIdx="2" presStyleCnt="5"/>
      <dgm:spPr>
        <a:solidFill>
          <a:srgbClr val="006600">
            <a:alpha val="50000"/>
          </a:srgbClr>
        </a:solidFill>
      </dgm:spPr>
    </dgm:pt>
    <dgm:pt modelId="{506439D6-9BB8-F14C-816B-35779F8F061C}" type="pres">
      <dgm:prSet presAssocID="{534C7095-3E52-F640-9C85-06B47F379A4F}" presName="circ3Tx" presStyleLbl="revTx" presStyleIdx="0" presStyleCnt="0" custScaleX="71799" custLinFactNeighborX="-21833" custLinFactNeighborY="-10713">
        <dgm:presLayoutVars>
          <dgm:chMax val="0"/>
          <dgm:chPref val="0"/>
          <dgm:bulletEnabled val="1"/>
        </dgm:presLayoutVars>
      </dgm:prSet>
      <dgm:spPr/>
    </dgm:pt>
    <dgm:pt modelId="{AC3AB432-3E12-AA4A-AAAA-E306AA90A474}" type="pres">
      <dgm:prSet presAssocID="{F70F896A-0E82-7542-8165-980CA8E066E4}" presName="circ4" presStyleLbl="vennNode1" presStyleIdx="3" presStyleCnt="5"/>
      <dgm:spPr>
        <a:solidFill>
          <a:srgbClr val="FFFF00">
            <a:alpha val="50000"/>
          </a:srgbClr>
        </a:solidFill>
      </dgm:spPr>
    </dgm:pt>
    <dgm:pt modelId="{D4402325-322E-2942-8F29-042EDA60403C}" type="pres">
      <dgm:prSet presAssocID="{F70F896A-0E82-7542-8165-980CA8E066E4}" presName="circ4Tx" presStyleLbl="revTx" presStyleIdx="0" presStyleCnt="0" custScaleX="71682" custLinFactNeighborX="25699" custLinFactNeighborY="-12336">
        <dgm:presLayoutVars>
          <dgm:chMax val="0"/>
          <dgm:chPref val="0"/>
          <dgm:bulletEnabled val="1"/>
        </dgm:presLayoutVars>
      </dgm:prSet>
      <dgm:spPr/>
    </dgm:pt>
    <dgm:pt modelId="{62135EA9-2824-A040-91CD-E6438FF930D2}" type="pres">
      <dgm:prSet presAssocID="{7CC92DBB-1BB9-F542-A784-384CF9B70E39}" presName="circ5" presStyleLbl="vennNode1" presStyleIdx="4" presStyleCnt="5"/>
      <dgm:spPr>
        <a:solidFill>
          <a:srgbClr val="7030A0">
            <a:alpha val="50000"/>
          </a:srgbClr>
        </a:solidFill>
      </dgm:spPr>
    </dgm:pt>
    <dgm:pt modelId="{413BE3BC-C9A6-D340-8173-E694B74421A9}" type="pres">
      <dgm:prSet presAssocID="{7CC92DBB-1BB9-F542-A784-384CF9B70E39}" presName="circ5Tx" presStyleLbl="revTx" presStyleIdx="0" presStyleCnt="0" custLinFactNeighborX="23652" custLinFactNeighborY="7467">
        <dgm:presLayoutVars>
          <dgm:chMax val="0"/>
          <dgm:chPref val="0"/>
          <dgm:bulletEnabled val="1"/>
        </dgm:presLayoutVars>
      </dgm:prSet>
      <dgm:spPr/>
    </dgm:pt>
  </dgm:ptLst>
  <dgm:cxnLst>
    <dgm:cxn modelId="{1EAAEC01-AB5A-B04B-9174-CEB57B50A9B6}" srcId="{8CABCD6F-53C3-9243-99B0-6E125F7F0AB5}" destId="{7CC92DBB-1BB9-F542-A784-384CF9B70E39}" srcOrd="4" destOrd="0" parTransId="{7328C3C0-D732-E943-938E-BAD3EDD4AD5F}" sibTransId="{B6F6C84E-64E2-1842-BCE1-A051785DF213}"/>
    <dgm:cxn modelId="{3D05EE24-22C9-D64D-B033-CEFD6A8D44C2}" srcId="{8CABCD6F-53C3-9243-99B0-6E125F7F0AB5}" destId="{534C7095-3E52-F640-9C85-06B47F379A4F}" srcOrd="2" destOrd="0" parTransId="{DA024982-CEEC-EC4A-A80B-EB95BBE5824F}" sibTransId="{C4C15B12-797A-404A-9A6A-EEFBC7760533}"/>
    <dgm:cxn modelId="{44760F3A-2508-5742-A06F-D973D8AD158F}" srcId="{8CABCD6F-53C3-9243-99B0-6E125F7F0AB5}" destId="{F70F896A-0E82-7542-8165-980CA8E066E4}" srcOrd="3" destOrd="0" parTransId="{755F7156-B704-824B-9597-D3245F76D1EA}" sibTransId="{394766BA-EB1A-EE4F-A66D-E95CA86F4D37}"/>
    <dgm:cxn modelId="{6B563B54-2B18-D149-9B68-25121941023B}" type="presOf" srcId="{C017838B-2018-C04A-9E12-D68B56F9D4AF}" destId="{EDC1D7FC-32EE-B942-A986-23A171B6EDA4}" srcOrd="0" destOrd="0" presId="urn:microsoft.com/office/officeart/2005/8/layout/venn1"/>
    <dgm:cxn modelId="{01B5A383-5724-8447-97D9-5A513C83BF2A}" srcId="{8CABCD6F-53C3-9243-99B0-6E125F7F0AB5}" destId="{534D8F67-179C-BD40-9ECC-E12D4DA8B21E}" srcOrd="1" destOrd="0" parTransId="{45ED5C30-221B-D54E-9915-6E4F8A56F27F}" sibTransId="{C77D59AD-D3C8-E34C-B713-16E66348959B}"/>
    <dgm:cxn modelId="{BF0462A3-8FAC-6C4F-BCE5-BA687BEFE8F5}" type="presOf" srcId="{534C7095-3E52-F640-9C85-06B47F379A4F}" destId="{506439D6-9BB8-F14C-816B-35779F8F061C}" srcOrd="0" destOrd="0" presId="urn:microsoft.com/office/officeart/2005/8/layout/venn1"/>
    <dgm:cxn modelId="{8086CBB8-E686-A441-84A3-A99D78F68BF7}" type="presOf" srcId="{534D8F67-179C-BD40-9ECC-E12D4DA8B21E}" destId="{2C1DB129-8C43-1E4C-8E11-EDEA98C2BB09}" srcOrd="0" destOrd="0" presId="urn:microsoft.com/office/officeart/2005/8/layout/venn1"/>
    <dgm:cxn modelId="{1BEC35C2-AB35-4443-B839-81640DEC6A62}" type="presOf" srcId="{8CABCD6F-53C3-9243-99B0-6E125F7F0AB5}" destId="{7C0EFCC7-3202-4648-8937-BF57D1820924}" srcOrd="0" destOrd="0" presId="urn:microsoft.com/office/officeart/2005/8/layout/venn1"/>
    <dgm:cxn modelId="{6DCACAD0-4BFD-B345-8CFA-F1A5BA3C3800}" srcId="{8CABCD6F-53C3-9243-99B0-6E125F7F0AB5}" destId="{C017838B-2018-C04A-9E12-D68B56F9D4AF}" srcOrd="0" destOrd="0" parTransId="{EE47A901-5E00-1749-ADA2-B1F7097B6EFC}" sibTransId="{E5572A2B-6152-624D-96E3-A420FE0DB552}"/>
    <dgm:cxn modelId="{C42B1CDE-6C81-6148-B084-5051CD825696}" type="presOf" srcId="{7CC92DBB-1BB9-F542-A784-384CF9B70E39}" destId="{413BE3BC-C9A6-D340-8173-E694B74421A9}" srcOrd="0" destOrd="0" presId="urn:microsoft.com/office/officeart/2005/8/layout/venn1"/>
    <dgm:cxn modelId="{456E37F2-8321-F748-BB4A-6CDAD8443A6B}" type="presOf" srcId="{F70F896A-0E82-7542-8165-980CA8E066E4}" destId="{D4402325-322E-2942-8F29-042EDA60403C}" srcOrd="0" destOrd="0" presId="urn:microsoft.com/office/officeart/2005/8/layout/venn1"/>
    <dgm:cxn modelId="{ABEDAA1C-6933-FD4B-B8E5-6FF891A6A425}" type="presParOf" srcId="{7C0EFCC7-3202-4648-8937-BF57D1820924}" destId="{A5E2C715-DCFD-1F43-B1C2-7883FA3C5947}" srcOrd="0" destOrd="0" presId="urn:microsoft.com/office/officeart/2005/8/layout/venn1"/>
    <dgm:cxn modelId="{F508F27B-1BE6-E94E-956B-B212E9A670A7}" type="presParOf" srcId="{7C0EFCC7-3202-4648-8937-BF57D1820924}" destId="{EDC1D7FC-32EE-B942-A986-23A171B6EDA4}" srcOrd="1" destOrd="0" presId="urn:microsoft.com/office/officeart/2005/8/layout/venn1"/>
    <dgm:cxn modelId="{A0524A5D-3B40-8B4D-8E8E-5EE8A31A8F7F}" type="presParOf" srcId="{7C0EFCC7-3202-4648-8937-BF57D1820924}" destId="{DCCF8A74-CC8B-EA46-B4DB-3B3FD20E2183}" srcOrd="2" destOrd="0" presId="urn:microsoft.com/office/officeart/2005/8/layout/venn1"/>
    <dgm:cxn modelId="{5D44B6EB-2FFC-7446-8EE0-844C0E6940BF}" type="presParOf" srcId="{7C0EFCC7-3202-4648-8937-BF57D1820924}" destId="{2C1DB129-8C43-1E4C-8E11-EDEA98C2BB09}" srcOrd="3" destOrd="0" presId="urn:microsoft.com/office/officeart/2005/8/layout/venn1"/>
    <dgm:cxn modelId="{439DA0CB-DBF6-E441-BAAE-5215C7863DB8}" type="presParOf" srcId="{7C0EFCC7-3202-4648-8937-BF57D1820924}" destId="{BDA005F2-5F63-B64B-ABB9-900F8BA3844F}" srcOrd="4" destOrd="0" presId="urn:microsoft.com/office/officeart/2005/8/layout/venn1"/>
    <dgm:cxn modelId="{B4EBBEEF-EB7B-B542-A40C-8C93F398681F}" type="presParOf" srcId="{7C0EFCC7-3202-4648-8937-BF57D1820924}" destId="{506439D6-9BB8-F14C-816B-35779F8F061C}" srcOrd="5" destOrd="0" presId="urn:microsoft.com/office/officeart/2005/8/layout/venn1"/>
    <dgm:cxn modelId="{D2A6AC6B-58DD-D346-93F5-F4D6E5E53937}" type="presParOf" srcId="{7C0EFCC7-3202-4648-8937-BF57D1820924}" destId="{AC3AB432-3E12-AA4A-AAAA-E306AA90A474}" srcOrd="6" destOrd="0" presId="urn:microsoft.com/office/officeart/2005/8/layout/venn1"/>
    <dgm:cxn modelId="{372C32F1-9CB1-A44C-8E6B-77F76A52111F}" type="presParOf" srcId="{7C0EFCC7-3202-4648-8937-BF57D1820924}" destId="{D4402325-322E-2942-8F29-042EDA60403C}" srcOrd="7" destOrd="0" presId="urn:microsoft.com/office/officeart/2005/8/layout/venn1"/>
    <dgm:cxn modelId="{C2947A7E-0D3D-0A4A-9DCC-E6F26F580445}" type="presParOf" srcId="{7C0EFCC7-3202-4648-8937-BF57D1820924}" destId="{62135EA9-2824-A040-91CD-E6438FF930D2}" srcOrd="8" destOrd="0" presId="urn:microsoft.com/office/officeart/2005/8/layout/venn1"/>
    <dgm:cxn modelId="{B0F6FDF4-183C-9342-A50F-5396E325508E}" type="presParOf" srcId="{7C0EFCC7-3202-4648-8937-BF57D1820924}" destId="{413BE3BC-C9A6-D340-8173-E694B74421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C715-DCFD-1F43-B1C2-7883FA3C5947}">
      <dsp:nvSpPr>
        <dsp:cNvPr id="0" name=""/>
        <dsp:cNvSpPr/>
      </dsp:nvSpPr>
      <dsp:spPr>
        <a:xfrm>
          <a:off x="4206239" y="2084831"/>
          <a:ext cx="2560319" cy="2560320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1D7FC-32EE-B942-A986-23A171B6EDA4}">
      <dsp:nvSpPr>
        <dsp:cNvPr id="0" name=""/>
        <dsp:cNvSpPr/>
      </dsp:nvSpPr>
      <dsp:spPr>
        <a:xfrm>
          <a:off x="4104353" y="908340"/>
          <a:ext cx="2969971" cy="17190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Happiness</a:t>
          </a:r>
        </a:p>
      </dsp:txBody>
      <dsp:txXfrm>
        <a:off x="4104353" y="908340"/>
        <a:ext cx="2969971" cy="1719072"/>
      </dsp:txXfrm>
    </dsp:sp>
    <dsp:sp modelId="{DCCF8A74-CC8B-EA46-B4DB-3B3FD20E2183}">
      <dsp:nvSpPr>
        <dsp:cNvPr id="0" name=""/>
        <dsp:cNvSpPr/>
      </dsp:nvSpPr>
      <dsp:spPr>
        <a:xfrm>
          <a:off x="5180185" y="2792211"/>
          <a:ext cx="2560319" cy="2560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1DB129-8C43-1E4C-8E11-EDEA98C2BB09}">
      <dsp:nvSpPr>
        <dsp:cNvPr id="0" name=""/>
        <dsp:cNvSpPr/>
      </dsp:nvSpPr>
      <dsp:spPr>
        <a:xfrm>
          <a:off x="7205531" y="2437274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Long-Term Goals</a:t>
          </a:r>
        </a:p>
      </dsp:txBody>
      <dsp:txXfrm>
        <a:off x="7205531" y="2437274"/>
        <a:ext cx="2662732" cy="1865376"/>
      </dsp:txXfrm>
    </dsp:sp>
    <dsp:sp modelId="{BDA005F2-5F63-B64B-ABB9-900F8BA3844F}">
      <dsp:nvSpPr>
        <dsp:cNvPr id="0" name=""/>
        <dsp:cNvSpPr/>
      </dsp:nvSpPr>
      <dsp:spPr>
        <a:xfrm>
          <a:off x="4808427" y="3937772"/>
          <a:ext cx="2560319" cy="2560320"/>
        </a:xfrm>
        <a:prstGeom prst="ellipse">
          <a:avLst/>
        </a:prstGeom>
        <a:solidFill>
          <a:srgbClr val="00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6439D6-9BB8-F14C-816B-35779F8F061C}">
      <dsp:nvSpPr>
        <dsp:cNvPr id="0" name=""/>
        <dsp:cNvSpPr/>
      </dsp:nvSpPr>
      <dsp:spPr>
        <a:xfrm>
          <a:off x="7328760" y="5249986"/>
          <a:ext cx="1911815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Financial Needs</a:t>
          </a:r>
        </a:p>
      </dsp:txBody>
      <dsp:txXfrm>
        <a:off x="7328760" y="5249986"/>
        <a:ext cx="1911815" cy="1865376"/>
      </dsp:txXfrm>
    </dsp:sp>
    <dsp:sp modelId="{AC3AB432-3E12-AA4A-AAAA-E306AA90A474}">
      <dsp:nvSpPr>
        <dsp:cNvPr id="0" name=""/>
        <dsp:cNvSpPr/>
      </dsp:nvSpPr>
      <dsp:spPr>
        <a:xfrm>
          <a:off x="3604052" y="3937772"/>
          <a:ext cx="2560319" cy="256032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02325-322E-2942-8F29-042EDA60403C}">
      <dsp:nvSpPr>
        <dsp:cNvPr id="0" name=""/>
        <dsp:cNvSpPr/>
      </dsp:nvSpPr>
      <dsp:spPr>
        <a:xfrm>
          <a:off x="1836723" y="5219711"/>
          <a:ext cx="1908700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Family Needs</a:t>
          </a:r>
        </a:p>
      </dsp:txBody>
      <dsp:txXfrm>
        <a:off x="1836723" y="5219711"/>
        <a:ext cx="1908700" cy="1865376"/>
      </dsp:txXfrm>
    </dsp:sp>
    <dsp:sp modelId="{62135EA9-2824-A040-91CD-E6438FF930D2}">
      <dsp:nvSpPr>
        <dsp:cNvPr id="0" name=""/>
        <dsp:cNvSpPr/>
      </dsp:nvSpPr>
      <dsp:spPr>
        <a:xfrm>
          <a:off x="3232294" y="2792211"/>
          <a:ext cx="2560319" cy="2560320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BE3BC-C9A6-D340-8173-E694B74421A9}">
      <dsp:nvSpPr>
        <dsp:cNvPr id="0" name=""/>
        <dsp:cNvSpPr/>
      </dsp:nvSpPr>
      <dsp:spPr>
        <a:xfrm>
          <a:off x="995549" y="2406999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Short-Term Goals</a:t>
          </a:r>
        </a:p>
      </dsp:txBody>
      <dsp:txXfrm>
        <a:off x="995549" y="2406999"/>
        <a:ext cx="2662732" cy="1865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C715-DCFD-1F43-B1C2-7883FA3C5947}">
      <dsp:nvSpPr>
        <dsp:cNvPr id="0" name=""/>
        <dsp:cNvSpPr/>
      </dsp:nvSpPr>
      <dsp:spPr>
        <a:xfrm>
          <a:off x="4206239" y="2084831"/>
          <a:ext cx="2560319" cy="2560320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1D7FC-32EE-B942-A986-23A171B6EDA4}">
      <dsp:nvSpPr>
        <dsp:cNvPr id="0" name=""/>
        <dsp:cNvSpPr/>
      </dsp:nvSpPr>
      <dsp:spPr>
        <a:xfrm>
          <a:off x="4104353" y="908340"/>
          <a:ext cx="2969971" cy="17190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Happiness</a:t>
          </a:r>
        </a:p>
      </dsp:txBody>
      <dsp:txXfrm>
        <a:off x="4104353" y="908340"/>
        <a:ext cx="2969971" cy="1719072"/>
      </dsp:txXfrm>
    </dsp:sp>
    <dsp:sp modelId="{DCCF8A74-CC8B-EA46-B4DB-3B3FD20E2183}">
      <dsp:nvSpPr>
        <dsp:cNvPr id="0" name=""/>
        <dsp:cNvSpPr/>
      </dsp:nvSpPr>
      <dsp:spPr>
        <a:xfrm>
          <a:off x="5180185" y="2792211"/>
          <a:ext cx="2560319" cy="2560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1DB129-8C43-1E4C-8E11-EDEA98C2BB09}">
      <dsp:nvSpPr>
        <dsp:cNvPr id="0" name=""/>
        <dsp:cNvSpPr/>
      </dsp:nvSpPr>
      <dsp:spPr>
        <a:xfrm>
          <a:off x="7205531" y="2437274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Long-Term Goals</a:t>
          </a:r>
        </a:p>
      </dsp:txBody>
      <dsp:txXfrm>
        <a:off x="7205531" y="2437274"/>
        <a:ext cx="2662732" cy="1865376"/>
      </dsp:txXfrm>
    </dsp:sp>
    <dsp:sp modelId="{BDA005F2-5F63-B64B-ABB9-900F8BA3844F}">
      <dsp:nvSpPr>
        <dsp:cNvPr id="0" name=""/>
        <dsp:cNvSpPr/>
      </dsp:nvSpPr>
      <dsp:spPr>
        <a:xfrm>
          <a:off x="4808427" y="3937772"/>
          <a:ext cx="2560319" cy="2560320"/>
        </a:xfrm>
        <a:prstGeom prst="ellipse">
          <a:avLst/>
        </a:prstGeom>
        <a:solidFill>
          <a:srgbClr val="00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6439D6-9BB8-F14C-816B-35779F8F061C}">
      <dsp:nvSpPr>
        <dsp:cNvPr id="0" name=""/>
        <dsp:cNvSpPr/>
      </dsp:nvSpPr>
      <dsp:spPr>
        <a:xfrm>
          <a:off x="7328760" y="5249986"/>
          <a:ext cx="1911815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Financial Needs</a:t>
          </a:r>
        </a:p>
      </dsp:txBody>
      <dsp:txXfrm>
        <a:off x="7328760" y="5249986"/>
        <a:ext cx="1911815" cy="1865376"/>
      </dsp:txXfrm>
    </dsp:sp>
    <dsp:sp modelId="{AC3AB432-3E12-AA4A-AAAA-E306AA90A474}">
      <dsp:nvSpPr>
        <dsp:cNvPr id="0" name=""/>
        <dsp:cNvSpPr/>
      </dsp:nvSpPr>
      <dsp:spPr>
        <a:xfrm>
          <a:off x="3604052" y="3937772"/>
          <a:ext cx="2560319" cy="256032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02325-322E-2942-8F29-042EDA60403C}">
      <dsp:nvSpPr>
        <dsp:cNvPr id="0" name=""/>
        <dsp:cNvSpPr/>
      </dsp:nvSpPr>
      <dsp:spPr>
        <a:xfrm>
          <a:off x="1836723" y="5219711"/>
          <a:ext cx="1908700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Family Needs</a:t>
          </a:r>
        </a:p>
      </dsp:txBody>
      <dsp:txXfrm>
        <a:off x="1836723" y="5219711"/>
        <a:ext cx="1908700" cy="1865376"/>
      </dsp:txXfrm>
    </dsp:sp>
    <dsp:sp modelId="{62135EA9-2824-A040-91CD-E6438FF930D2}">
      <dsp:nvSpPr>
        <dsp:cNvPr id="0" name=""/>
        <dsp:cNvSpPr/>
      </dsp:nvSpPr>
      <dsp:spPr>
        <a:xfrm>
          <a:off x="3232294" y="2792211"/>
          <a:ext cx="2560319" cy="2560320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BE3BC-C9A6-D340-8173-E694B74421A9}">
      <dsp:nvSpPr>
        <dsp:cNvPr id="0" name=""/>
        <dsp:cNvSpPr/>
      </dsp:nvSpPr>
      <dsp:spPr>
        <a:xfrm>
          <a:off x="995549" y="2406999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Short-Term Goals</a:t>
          </a:r>
        </a:p>
      </dsp:txBody>
      <dsp:txXfrm>
        <a:off x="995549" y="2406999"/>
        <a:ext cx="2662732" cy="186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C0A51-2BF1-3C44-99BD-2C6236495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535BA4-6DAF-8224-42F8-C2804481B344}"/>
              </a:ext>
            </a:extLst>
          </p:cNvPr>
          <p:cNvSpPr txBox="1">
            <a:spLocks/>
          </p:cNvSpPr>
          <p:nvPr userDrawn="1"/>
        </p:nvSpPr>
        <p:spPr>
          <a:xfrm>
            <a:off x="194733" y="6025953"/>
            <a:ext cx="1492079" cy="71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Reflections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736F7-1DD0-0E42-9766-0D54ACB3D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008079-B34A-F54F-D2EB-FE08F9913921}"/>
              </a:ext>
            </a:extLst>
          </p:cNvPr>
          <p:cNvSpPr txBox="1">
            <a:spLocks/>
          </p:cNvSpPr>
          <p:nvPr userDrawn="1"/>
        </p:nvSpPr>
        <p:spPr>
          <a:xfrm>
            <a:off x="194733" y="6025953"/>
            <a:ext cx="1492079" cy="71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Reflections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rgbClr val="C0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463400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17000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C5D6DA-8394-042E-0008-E719987AAF9D}"/>
              </a:ext>
            </a:extLst>
          </p:cNvPr>
          <p:cNvSpPr txBox="1">
            <a:spLocks/>
          </p:cNvSpPr>
          <p:nvPr userDrawn="1"/>
        </p:nvSpPr>
        <p:spPr>
          <a:xfrm>
            <a:off x="194733" y="6025953"/>
            <a:ext cx="1492079" cy="71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Reflections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ACFCB-038F-6047-892D-D436B40C2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5F0FB9-D59F-43F9-6023-307EA00C323E}"/>
              </a:ext>
            </a:extLst>
          </p:cNvPr>
          <p:cNvSpPr txBox="1">
            <a:spLocks/>
          </p:cNvSpPr>
          <p:nvPr userDrawn="1"/>
        </p:nvSpPr>
        <p:spPr>
          <a:xfrm>
            <a:off x="194733" y="6025953"/>
            <a:ext cx="1492079" cy="71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Reflections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76D6A-EA75-924E-9A82-10729EBF4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3415E9-1487-42B5-BED6-A00F2A115C58}"/>
              </a:ext>
            </a:extLst>
          </p:cNvPr>
          <p:cNvSpPr txBox="1">
            <a:spLocks/>
          </p:cNvSpPr>
          <p:nvPr userDrawn="1"/>
        </p:nvSpPr>
        <p:spPr>
          <a:xfrm>
            <a:off x="194733" y="6025953"/>
            <a:ext cx="1492079" cy="71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Reflections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36A2F-FC4C-C840-BC73-D548DD905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AA82C7-662D-0F6A-C61C-ACA0BB287A06}"/>
              </a:ext>
            </a:extLst>
          </p:cNvPr>
          <p:cNvSpPr txBox="1">
            <a:spLocks/>
          </p:cNvSpPr>
          <p:nvPr userDrawn="1"/>
        </p:nvSpPr>
        <p:spPr>
          <a:xfrm>
            <a:off x="194733" y="6025953"/>
            <a:ext cx="1492079" cy="71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Reflections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6FADE-142B-C346-92D7-049A22567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461EF46-AFAD-3AE5-9941-63F910362023}"/>
              </a:ext>
            </a:extLst>
          </p:cNvPr>
          <p:cNvSpPr txBox="1">
            <a:spLocks/>
          </p:cNvSpPr>
          <p:nvPr userDrawn="1"/>
        </p:nvSpPr>
        <p:spPr>
          <a:xfrm>
            <a:off x="194733" y="6025953"/>
            <a:ext cx="1492079" cy="71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Reflections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BD007-6322-3740-9FCE-EB4F5BF91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2C2ACE2-DF4F-0A9E-4319-5FF0CC3364E9}"/>
              </a:ext>
            </a:extLst>
          </p:cNvPr>
          <p:cNvSpPr txBox="1">
            <a:spLocks/>
          </p:cNvSpPr>
          <p:nvPr userDrawn="1"/>
        </p:nvSpPr>
        <p:spPr>
          <a:xfrm>
            <a:off x="194733" y="6025953"/>
            <a:ext cx="1492079" cy="71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Reflections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F2783-32C0-D847-AC29-5DFA46DDD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2C4F19-D7E1-87E0-06FA-0C76248AD542}"/>
              </a:ext>
            </a:extLst>
          </p:cNvPr>
          <p:cNvSpPr txBox="1">
            <a:spLocks/>
          </p:cNvSpPr>
          <p:nvPr userDrawn="1"/>
        </p:nvSpPr>
        <p:spPr>
          <a:xfrm>
            <a:off x="194733" y="6025953"/>
            <a:ext cx="1492079" cy="71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Reflections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97CEC-4031-A248-8D8F-2899D2169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082C08-7A3F-EFFD-8F83-CBB005900852}"/>
              </a:ext>
            </a:extLst>
          </p:cNvPr>
          <p:cNvSpPr txBox="1">
            <a:spLocks/>
          </p:cNvSpPr>
          <p:nvPr userDrawn="1"/>
        </p:nvSpPr>
        <p:spPr>
          <a:xfrm>
            <a:off x="194733" y="6025953"/>
            <a:ext cx="1492079" cy="71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Reflections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5.jpeg"/><Relationship Id="rId12" Type="http://schemas.openxmlformats.org/officeDocument/2006/relationships/image" Target="../media/image34.png"/><Relationship Id="rId17" Type="http://schemas.openxmlformats.org/officeDocument/2006/relationships/image" Target="../media/image31.png"/><Relationship Id="rId2" Type="http://schemas.openxmlformats.org/officeDocument/2006/relationships/image" Target="../media/image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0" y="775565"/>
            <a:ext cx="12192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 SYSTEM FINANCIAL WELLNESS SERIES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Reflections on Resilience</a:t>
            </a:r>
          </a:p>
          <a:p>
            <a:pPr algn="ctr"/>
            <a:r>
              <a:rPr lang="en-US" sz="2800" b="1" cap="small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Can Money Become a Source of </a:t>
            </a:r>
            <a:br>
              <a:rPr lang="en-US" sz="2800" b="1" cap="small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b="1" cap="small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Empowerment and not an Emotional Anchor</a:t>
            </a:r>
            <a:b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December 13, 2022</a:t>
            </a:r>
            <a:endParaRPr lang="en-US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Bridging the Divide Banner for Money Manners Webinar Series">
            <a:extLst>
              <a:ext uri="{FF2B5EF4-FFF2-40B4-BE49-F238E27FC236}">
                <a16:creationId xmlns:a16="http://schemas.microsoft.com/office/drawing/2014/main" id="{8BF6FA83-BB9C-6907-0CD6-EACEAD7C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4" y="5191886"/>
            <a:ext cx="3101239" cy="15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ridging the Divide Banner for Money Manners Webinar Series">
            <a:extLst>
              <a:ext uri="{FF2B5EF4-FFF2-40B4-BE49-F238E27FC236}">
                <a16:creationId xmlns:a16="http://schemas.microsoft.com/office/drawing/2014/main" id="{60E8669B-C4F4-AF98-3081-5B6402DE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09" y="5191886"/>
            <a:ext cx="3101239" cy="15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BA4764-079B-6DD6-B9A1-EC136BA27EDC}"/>
              </a:ext>
            </a:extLst>
          </p:cNvPr>
          <p:cNvSpPr/>
          <p:nvPr/>
        </p:nvSpPr>
        <p:spPr>
          <a:xfrm>
            <a:off x="1495740" y="6055629"/>
            <a:ext cx="974957" cy="13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33C472-FF6F-473F-9882-E2B43C85DEDB}"/>
              </a:ext>
            </a:extLst>
          </p:cNvPr>
          <p:cNvSpPr/>
          <p:nvPr/>
        </p:nvSpPr>
        <p:spPr>
          <a:xfrm>
            <a:off x="10331916" y="6055629"/>
            <a:ext cx="974957" cy="13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8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MY Values?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BF2A1F03-AC2F-D17E-A5A9-EC31EC09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115" y="6492874"/>
            <a:ext cx="3346797" cy="25519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449C79-7556-2643-5AB3-4BD593D3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2" y="1353203"/>
            <a:ext cx="2971800" cy="4114800"/>
          </a:xfrm>
          <a:prstGeom prst="rect">
            <a:avLst/>
          </a:prstGeom>
          <a:solidFill>
            <a:srgbClr val="00206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Am I Looking For in A JOB?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25F8AD-87A0-9D32-65F5-68892D4D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614" y="1353203"/>
            <a:ext cx="2971800" cy="4114800"/>
          </a:xfrm>
          <a:prstGeom prst="rect">
            <a:avLst/>
          </a:prstGeom>
          <a:solidFill>
            <a:srgbClr val="0066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Am I Looking For in MY LIFE?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F89C54-9FF0-B0CE-9E13-AE550EBA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826" y="1353203"/>
            <a:ext cx="2971800" cy="4114800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values are part of my DNA?</a:t>
            </a:r>
          </a:p>
        </p:txBody>
      </p:sp>
    </p:spTree>
    <p:extLst>
      <p:ext uri="{BB962C8B-B14F-4D97-AF65-F5344CB8AC3E}">
        <p14:creationId xmlns:p14="http://schemas.microsoft.com/office/powerpoint/2010/main" val="361069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MY Values?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BF2A1F03-AC2F-D17E-A5A9-EC31EC09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115" y="6492874"/>
            <a:ext cx="3346797" cy="25519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449C79-7556-2643-5AB3-4BD593D3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762" y="1353203"/>
            <a:ext cx="2971800" cy="4114800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values are part of my DNA?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7DBF2-0316-9EE7-D368-504D13B07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38" y="1417421"/>
            <a:ext cx="1600200" cy="2133600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B10A1-35A7-48B1-518E-FDCB16FF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115" y="2077727"/>
            <a:ext cx="1600200" cy="2168866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B908C-939F-4DB8-B51E-DC6C5C6C8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485" y="1382070"/>
            <a:ext cx="1600200" cy="2120591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AC044E-B5E3-1E79-2730-3CDA6159D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700" y="3697665"/>
            <a:ext cx="1600200" cy="2106930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84D0F4-1D9E-CF87-4BC6-624640CBE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0336" y="3880621"/>
            <a:ext cx="1600200" cy="1741017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25490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MY Values?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BF2A1F03-AC2F-D17E-A5A9-EC31EC09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115" y="6492874"/>
            <a:ext cx="3346797" cy="25519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449C79-7556-2643-5AB3-4BD593D3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762" y="1353203"/>
            <a:ext cx="2971800" cy="4114800"/>
          </a:xfrm>
          <a:prstGeom prst="rect">
            <a:avLst/>
          </a:prstGeom>
          <a:solidFill>
            <a:srgbClr val="0066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Am I Looking For in MY LIFE?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4B699-6683-DCF9-7427-A2E9747B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3975711"/>
            <a:ext cx="1600200" cy="1791676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97002-F19A-478D-322B-767ED281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103" y="2476358"/>
            <a:ext cx="1600200" cy="1758897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1C515-77DC-37A6-951C-8C3F8B9C5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943" y="1464966"/>
            <a:ext cx="1600200" cy="2133600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69E649-970C-AC86-6D01-2D38234B5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684" y="1424692"/>
            <a:ext cx="1600200" cy="2070100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67F26-A57F-E805-B840-760EA5AC0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306" y="3963772"/>
            <a:ext cx="1600200" cy="1803615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25467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MY Values?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BF2A1F03-AC2F-D17E-A5A9-EC31EC09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115" y="6492874"/>
            <a:ext cx="3346797" cy="25519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449C79-7556-2643-5AB3-4BD593D3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762" y="1353203"/>
            <a:ext cx="2971800" cy="4114800"/>
          </a:xfrm>
          <a:prstGeom prst="rect">
            <a:avLst/>
          </a:prstGeom>
          <a:solidFill>
            <a:srgbClr val="00206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Am I Looking For in A JOB?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FE787-990A-AA11-0CD8-8116A4F2B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742" y="4049361"/>
            <a:ext cx="1600200" cy="1718247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52AF3-8A24-AF7D-35F5-388234379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727351"/>
            <a:ext cx="1600200" cy="216420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7D6FEA-1F17-3129-EA0C-37B6457A1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399" y="2193080"/>
            <a:ext cx="1600200" cy="208666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A132C-FB45-17FC-2217-E37A54613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115" y="1517874"/>
            <a:ext cx="1603489" cy="178308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BDDB5-EAA3-A9F2-71CD-1265409FC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806" y="1508296"/>
            <a:ext cx="1600200" cy="212059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011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Am I Looking For in A JOB?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FE52A-8D56-8026-56FA-0323451CC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277" y="1313697"/>
            <a:ext cx="1600200" cy="1718247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2EF9C-BE43-F1BF-9128-29E9C6013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624" y="1313697"/>
            <a:ext cx="1600200" cy="216420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98DE4C-6288-03CD-F13E-D94F84FB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318" y="1313697"/>
            <a:ext cx="1600200" cy="208666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3B30D6-AEAA-BCB2-CE2D-2E470240F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930" y="1313697"/>
            <a:ext cx="1600200" cy="177942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BF2A1F03-AC2F-D17E-A5A9-EC31EC09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33" y="6532287"/>
            <a:ext cx="3346797" cy="25519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2B9174D-FFF5-5AE5-5584-C1F1EDE1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76679"/>
            <a:ext cx="10670628" cy="1951154"/>
          </a:xfrm>
          <a:prstGeom prst="rect">
            <a:avLst/>
          </a:prstGeom>
          <a:solidFill>
            <a:srgbClr val="00206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the values that give my work energy and purpose.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to find a job, a career, projects, programs, activities or hobbies that give me the opportunity to embrace with and connect with these values.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11B59-5F98-79BF-78E3-0507EB394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971" y="1313697"/>
            <a:ext cx="1600200" cy="212059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3947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Am I Looking For in A JOB?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FE52A-8D56-8026-56FA-0323451CC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505" y="1300894"/>
            <a:ext cx="914400" cy="98185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2EF9C-BE43-F1BF-9128-29E9C6013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304" y="1300894"/>
            <a:ext cx="914400" cy="123668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98DE4C-6288-03CD-F13E-D94F84FB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428" y="1296878"/>
            <a:ext cx="914400" cy="119237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3B30D6-AEAA-BCB2-CE2D-2E470240F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180" y="1283416"/>
            <a:ext cx="914400" cy="101681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BF2A1F03-AC2F-D17E-A5A9-EC31EC09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33" y="6532287"/>
            <a:ext cx="3346797" cy="25519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11B59-5F98-79BF-78E3-0507EB394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4629" y="1296878"/>
            <a:ext cx="914400" cy="121176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1026" name="Picture 2" descr="Maslow's Hierarchy of Needs Explained">
            <a:extLst>
              <a:ext uri="{FF2B5EF4-FFF2-40B4-BE49-F238E27FC236}">
                <a16:creationId xmlns:a16="http://schemas.microsoft.com/office/drawing/2014/main" id="{3223AB16-FD4E-1E73-83E2-C737A413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0" y="1624248"/>
            <a:ext cx="5710926" cy="40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63EF8-EE19-1562-A60A-2C8D330126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304" y="4526016"/>
            <a:ext cx="914400" cy="1219200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3690B-B696-843F-85BB-3CE2954139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4428" y="4536317"/>
            <a:ext cx="914400" cy="1239352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26EB2-3571-3ABA-ED44-C23BFB9582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4180" y="4526016"/>
            <a:ext cx="914400" cy="1211766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91027-F063-CCD5-878D-AE4D56B73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1742" y="4536317"/>
            <a:ext cx="914400" cy="1203960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87257-7F9A-A362-115B-10C9CFB4ED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6866" y="4528825"/>
            <a:ext cx="914400" cy="994867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EA031A-B8F5-2DBB-9226-CC9438CEE6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9505" y="2917092"/>
            <a:ext cx="914400" cy="1023815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7907A-89E1-E5D5-9482-4C0717C1B7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304" y="2921329"/>
            <a:ext cx="914400" cy="1005084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C4E334-1F7D-D60E-EEF4-6AA803D8D5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4180" y="2919469"/>
            <a:ext cx="914400" cy="1219200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C180F6-6497-1973-582A-32313D15D7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94428" y="2921329"/>
            <a:ext cx="914400" cy="1182914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F494E5-ABC9-E102-B868-82A1A17A9D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34629" y="2921329"/>
            <a:ext cx="914400" cy="1030637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1AC5855-29A4-2E13-0E49-30AF84202145}"/>
              </a:ext>
            </a:extLst>
          </p:cNvPr>
          <p:cNvSpPr/>
          <p:nvPr/>
        </p:nvSpPr>
        <p:spPr>
          <a:xfrm>
            <a:off x="327004" y="4937410"/>
            <a:ext cx="5335009" cy="88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Homework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Make a list of the 5-10 most important criteria you are looking for in a job or career.</a:t>
            </a:r>
          </a:p>
          <a:p>
            <a:pPr marL="0" indent="0" algn="ctr">
              <a:buNone/>
            </a:pPr>
            <a:endParaRPr lang="en-US" sz="36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Rank these criteria.</a:t>
            </a:r>
          </a:p>
          <a:p>
            <a:pPr marL="0" indent="0" algn="ctr">
              <a:buNone/>
            </a:pPr>
            <a:endParaRPr lang="en-US" sz="36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Connect these criteria to your long-term and </a:t>
            </a:r>
            <a:br>
              <a:rPr lang="en-US" sz="3600" b="1" i="1" dirty="0">
                <a:solidFill>
                  <a:srgbClr val="C00000"/>
                </a:solidFill>
              </a:rPr>
            </a:br>
            <a:r>
              <a:rPr lang="en-US" sz="3600" b="1" i="1" dirty="0">
                <a:solidFill>
                  <a:srgbClr val="C00000"/>
                </a:solidFill>
              </a:rPr>
              <a:t>short-term goals. Connect these criteria to your values.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54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Homework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3600" b="1" i="1" dirty="0">
                <a:solidFill>
                  <a:srgbClr val="C00000"/>
                </a:solidFill>
              </a:rPr>
              <a:t>Once a week: Make a list of the money you are going to spend this week.</a:t>
            </a:r>
            <a:br>
              <a:rPr lang="en-US" sz="3600" b="1" i="1" dirty="0">
                <a:solidFill>
                  <a:srgbClr val="C00000"/>
                </a:solidFill>
              </a:rPr>
            </a:br>
            <a:endParaRPr lang="en-US" sz="3600" b="1" i="1" dirty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i="1" dirty="0">
                <a:solidFill>
                  <a:srgbClr val="C00000"/>
                </a:solidFill>
              </a:rPr>
              <a:t>Once a month: Make a list of how your job serves your values.</a:t>
            </a:r>
            <a:br>
              <a:rPr lang="en-US" sz="3600" b="1" i="1" dirty="0">
                <a:solidFill>
                  <a:srgbClr val="C00000"/>
                </a:solidFill>
              </a:rPr>
            </a:br>
            <a:endParaRPr lang="en-US" sz="3600" b="1" i="1" dirty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i="1" dirty="0">
                <a:solidFill>
                  <a:srgbClr val="C00000"/>
                </a:solidFill>
              </a:rPr>
              <a:t>Once a year: Revisit your values and identify your short- and long-term goals.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72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C00000"/>
                </a:solidFill>
              </a:rPr>
              <a:t>Holiday spending</a:t>
            </a:r>
            <a:br>
              <a:rPr lang="en-US" sz="3600" b="1" i="1" dirty="0">
                <a:solidFill>
                  <a:srgbClr val="C00000"/>
                </a:solidFill>
              </a:rPr>
            </a:br>
            <a:endParaRPr lang="en-US" sz="2400" b="1" i="1" dirty="0">
              <a:solidFill>
                <a:srgbClr val="C00000"/>
              </a:solidFill>
            </a:endParaRPr>
          </a:p>
          <a:p>
            <a:r>
              <a:rPr lang="en-US" sz="3600" b="1" i="1" dirty="0"/>
              <a:t>New Year’s Resolutions</a:t>
            </a:r>
            <a:br>
              <a:rPr lang="en-US" sz="3600" b="1" i="1" dirty="0"/>
            </a:br>
            <a:endParaRPr lang="en-US" sz="2400" b="1" i="1" dirty="0"/>
          </a:p>
          <a:p>
            <a:r>
              <a:rPr lang="en-US" sz="3600" b="1" i="1" dirty="0">
                <a:solidFill>
                  <a:srgbClr val="0000CC"/>
                </a:solidFill>
              </a:rPr>
              <a:t>Resetting your financial plan</a:t>
            </a:r>
            <a:br>
              <a:rPr lang="en-US" sz="3600" b="1" i="1" dirty="0">
                <a:solidFill>
                  <a:srgbClr val="0000CC"/>
                </a:solidFill>
              </a:rPr>
            </a:br>
            <a:endParaRPr lang="en-US" sz="2400" b="1" i="1" dirty="0">
              <a:solidFill>
                <a:srgbClr val="0000CC"/>
              </a:solidFill>
            </a:endParaRPr>
          </a:p>
          <a:p>
            <a:r>
              <a:rPr lang="en-US" sz="3600" b="1" i="1" dirty="0">
                <a:solidFill>
                  <a:srgbClr val="006600"/>
                </a:solidFill>
              </a:rPr>
              <a:t>Tax planning</a:t>
            </a:r>
            <a:br>
              <a:rPr lang="en-US" sz="3600" b="1" i="1" dirty="0">
                <a:solidFill>
                  <a:srgbClr val="006600"/>
                </a:solidFill>
              </a:rPr>
            </a:br>
            <a:endParaRPr lang="en-US" sz="2400" b="1" i="1" dirty="0">
              <a:solidFill>
                <a:srgbClr val="006600"/>
              </a:solidFill>
            </a:endParaRPr>
          </a:p>
          <a:p>
            <a:r>
              <a:rPr lang="en-US" sz="3600" b="1" i="1" dirty="0">
                <a:solidFill>
                  <a:srgbClr val="002060"/>
                </a:solidFill>
              </a:rPr>
              <a:t>Revisiting your family, personal &amp; career goals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74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C00000"/>
                </a:solidFill>
              </a:rPr>
              <a:t>Holiday spending</a:t>
            </a:r>
            <a:br>
              <a:rPr lang="en-US" sz="3600" b="1" i="1" dirty="0">
                <a:solidFill>
                  <a:srgbClr val="C00000"/>
                </a:solidFill>
              </a:rPr>
            </a:br>
            <a:endParaRPr lang="en-US" sz="2400" b="1" i="1" dirty="0">
              <a:solidFill>
                <a:srgbClr val="C00000"/>
              </a:solidFill>
            </a:endParaRPr>
          </a:p>
          <a:p>
            <a:pPr lvl="1"/>
            <a:r>
              <a:rPr lang="en-US" sz="3200" b="1" i="1" dirty="0">
                <a:solidFill>
                  <a:srgbClr val="C00000"/>
                </a:solidFill>
              </a:rPr>
              <a:t>Set a budget &amp; make lots of lists</a:t>
            </a:r>
          </a:p>
          <a:p>
            <a:pPr lvl="1"/>
            <a:r>
              <a:rPr lang="en-US" sz="3200" b="1" i="1" dirty="0">
                <a:solidFill>
                  <a:srgbClr val="C00000"/>
                </a:solidFill>
              </a:rPr>
              <a:t>Make a list of what you are going to buy</a:t>
            </a:r>
          </a:p>
          <a:p>
            <a:pPr lvl="1"/>
            <a:r>
              <a:rPr lang="en-US" sz="3200" b="1" i="1" dirty="0">
                <a:solidFill>
                  <a:srgbClr val="C00000"/>
                </a:solidFill>
              </a:rPr>
              <a:t>Make a list of what you are NOT going to buy</a:t>
            </a:r>
          </a:p>
          <a:p>
            <a:pPr lvl="1"/>
            <a:r>
              <a:rPr lang="en-US" sz="3200" b="1" i="1" dirty="0">
                <a:solidFill>
                  <a:srgbClr val="C00000"/>
                </a:solidFill>
              </a:rPr>
              <a:t>Have open conversations about money with your family</a:t>
            </a:r>
          </a:p>
          <a:p>
            <a:pPr lvl="1"/>
            <a:endParaRPr lang="en-US" sz="3200" b="1" i="1" dirty="0">
              <a:solidFill>
                <a:srgbClr val="C00000"/>
              </a:solidFill>
            </a:endParaRPr>
          </a:p>
          <a:p>
            <a:pPr lvl="1"/>
            <a:r>
              <a:rPr lang="en-US" sz="3200" b="1" i="1" dirty="0">
                <a:solidFill>
                  <a:srgbClr val="C00000"/>
                </a:solidFill>
              </a:rPr>
              <a:t>There is no better time than the holidays to be intentional with connecting your values to your actions.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7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4843"/>
            <a:ext cx="10972800" cy="226343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 Bolton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Finance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brian.bolton@louisiana.edu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31246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/>
              <a:t>New Year’s Resolutions</a:t>
            </a:r>
            <a:br>
              <a:rPr lang="en-US" sz="3600" b="1" i="1" dirty="0"/>
            </a:br>
            <a:endParaRPr lang="en-US" sz="3600" b="1" i="1" dirty="0"/>
          </a:p>
          <a:p>
            <a:pPr lvl="1"/>
            <a:r>
              <a:rPr lang="en-US" sz="3200" b="1" i="1" dirty="0"/>
              <a:t>Create specific financial goals</a:t>
            </a:r>
          </a:p>
          <a:p>
            <a:pPr lvl="2"/>
            <a:r>
              <a:rPr lang="en-US" sz="2800" b="1" i="1" dirty="0"/>
              <a:t>For example…Eliminate 3 subscriptions this year</a:t>
            </a:r>
          </a:p>
          <a:p>
            <a:pPr lvl="1"/>
            <a:r>
              <a:rPr lang="en-US" sz="3200" b="1" i="1" dirty="0"/>
              <a:t>Create generic financial goals </a:t>
            </a:r>
          </a:p>
          <a:p>
            <a:pPr lvl="2"/>
            <a:r>
              <a:rPr lang="en-US" sz="2800" b="1" i="1" dirty="0"/>
              <a:t>For example…Improve my credit score</a:t>
            </a:r>
          </a:p>
          <a:p>
            <a:pPr lvl="1"/>
            <a:r>
              <a:rPr lang="en-US" sz="3200" b="1" i="1" dirty="0"/>
              <a:t>Think about how financial resolutions relate to other resolutions</a:t>
            </a:r>
          </a:p>
          <a:p>
            <a:pPr lvl="2"/>
            <a:r>
              <a:rPr lang="en-US" sz="2800" b="1" i="1" dirty="0"/>
              <a:t>If you want to exercise, travel or read more, what will it cost?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98646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/>
              <a:t>New Year’s Resolutions</a:t>
            </a:r>
            <a:br>
              <a:rPr lang="en-US" sz="3600" b="1" i="1" dirty="0"/>
            </a:br>
            <a:endParaRPr lang="en-US" sz="3600" b="1" i="1" dirty="0"/>
          </a:p>
          <a:p>
            <a:pPr lvl="1"/>
            <a:r>
              <a:rPr lang="en-US" sz="3200" b="1" i="1" dirty="0"/>
              <a:t>Create specific financial goals</a:t>
            </a:r>
          </a:p>
          <a:p>
            <a:pPr lvl="1"/>
            <a:r>
              <a:rPr lang="en-US" sz="3200" b="1" i="1" dirty="0"/>
              <a:t>Create generic financial goals </a:t>
            </a:r>
          </a:p>
          <a:p>
            <a:pPr lvl="1"/>
            <a:r>
              <a:rPr lang="en-US" sz="3200" b="1" i="1" dirty="0"/>
              <a:t>Think about how financial resolutions relate to other resolutions</a:t>
            </a:r>
          </a:p>
          <a:p>
            <a:pPr lvl="1"/>
            <a:endParaRPr lang="en-US" sz="1800" b="1" i="1" dirty="0"/>
          </a:p>
          <a:p>
            <a:pPr lvl="1"/>
            <a:r>
              <a:rPr lang="en-US" sz="3200" b="1" i="1" dirty="0"/>
              <a:t>All progress is good progress. Celebrate all improvements. </a:t>
            </a:r>
          </a:p>
          <a:p>
            <a:pPr lvl="1"/>
            <a:r>
              <a:rPr lang="en-US" sz="3200" b="1" i="1" dirty="0"/>
              <a:t>Don’t let the calendar control your money – Embrace these resolutions throughout the year.</a:t>
            </a:r>
            <a:br>
              <a:rPr lang="en-US" sz="3200" b="1" i="1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613511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0000CC"/>
                </a:solidFill>
              </a:rPr>
              <a:t>Resetting your financial plan</a:t>
            </a:r>
            <a:br>
              <a:rPr lang="en-US" sz="3600" b="1" i="1" dirty="0">
                <a:solidFill>
                  <a:srgbClr val="0000CC"/>
                </a:solidFill>
              </a:rPr>
            </a:br>
            <a:endParaRPr lang="en-US" sz="3600" b="1" i="1" dirty="0">
              <a:solidFill>
                <a:srgbClr val="0000CC"/>
              </a:solidFill>
            </a:endParaRPr>
          </a:p>
          <a:p>
            <a:pPr lvl="1"/>
            <a:r>
              <a:rPr lang="en-US" sz="3000" b="1" i="1" dirty="0">
                <a:solidFill>
                  <a:srgbClr val="0000CC"/>
                </a:solidFill>
              </a:rPr>
              <a:t>Revisit your values and identify your short- and long-term goals</a:t>
            </a:r>
          </a:p>
          <a:p>
            <a:pPr lvl="1"/>
            <a:r>
              <a:rPr lang="en-US" sz="3000" b="1" i="1" dirty="0">
                <a:solidFill>
                  <a:srgbClr val="0000CC"/>
                </a:solidFill>
              </a:rPr>
              <a:t>Analyze your insurance, phone, subscription and other expenses</a:t>
            </a:r>
          </a:p>
          <a:p>
            <a:pPr lvl="1"/>
            <a:r>
              <a:rPr lang="en-US" sz="3000" b="1" i="1" dirty="0">
                <a:solidFill>
                  <a:srgbClr val="0000CC"/>
                </a:solidFill>
              </a:rPr>
              <a:t>Should you look for a new job?</a:t>
            </a:r>
          </a:p>
          <a:p>
            <a:pPr lvl="1"/>
            <a:r>
              <a:rPr lang="en-US" sz="3000" b="1" i="1" dirty="0">
                <a:solidFill>
                  <a:srgbClr val="0000CC"/>
                </a:solidFill>
              </a:rPr>
              <a:t>Start a money journal – note your behaviors, feelings and emotions related to how you spend money</a:t>
            </a:r>
          </a:p>
          <a:p>
            <a:pPr lvl="1"/>
            <a:r>
              <a:rPr lang="en-US" sz="3000" b="1" i="1" dirty="0">
                <a:solidFill>
                  <a:srgbClr val="0000CC"/>
                </a:solidFill>
              </a:rPr>
              <a:t>Share your financial goals with your family</a:t>
            </a:r>
          </a:p>
          <a:p>
            <a:pPr lvl="1"/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1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34D705-836F-71F3-1B8B-93C02A4DCFF7}"/>
              </a:ext>
            </a:extLst>
          </p:cNvPr>
          <p:cNvSpPr/>
          <p:nvPr/>
        </p:nvSpPr>
        <p:spPr>
          <a:xfrm>
            <a:off x="376458" y="266447"/>
            <a:ext cx="11439084" cy="417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/>
              <a:t>TODAY   	    THE NEXT 6 MONTHS       THE NEXT 12 MONTHS           2 YEARS AFTER GRADUATION       3 YEARS AFTER GRADUATION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B1E666-1521-ABE6-3689-75E5E1CA0A21}"/>
              </a:ext>
            </a:extLst>
          </p:cNvPr>
          <p:cNvSpPr/>
          <p:nvPr/>
        </p:nvSpPr>
        <p:spPr>
          <a:xfrm>
            <a:off x="151395" y="1211130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ONCE EVERY SEMESTER: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TRACK EVERY PENNY THAT YOU SPEND &amp; TRACK EVERY PENNY THAT YOU EARN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0858BE3-B6DE-B7A9-83ED-05843EDB4108}"/>
              </a:ext>
            </a:extLst>
          </p:cNvPr>
          <p:cNvSpPr/>
          <p:nvPr/>
        </p:nvSpPr>
        <p:spPr>
          <a:xfrm>
            <a:off x="759945" y="3512264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 THE NEXT 12 MONTHS, OPEN AN IRA OR ROTH IRA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52E0EC-E7DB-4E57-5257-03FDD3E50C25}"/>
              </a:ext>
            </a:extLst>
          </p:cNvPr>
          <p:cNvSpPr/>
          <p:nvPr/>
        </p:nvSpPr>
        <p:spPr>
          <a:xfrm>
            <a:off x="3209487" y="1220214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IN THE NEXT 3 MONTHS: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IDENTIFY WAYS TO DECREASE YOUR DISCRETIONARY SPENDING BY 25%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82AF8EC-975A-CBEA-45EE-04A53FC74CD0}"/>
              </a:ext>
            </a:extLst>
          </p:cNvPr>
          <p:cNvSpPr/>
          <p:nvPr/>
        </p:nvSpPr>
        <p:spPr>
          <a:xfrm>
            <a:off x="6267579" y="1211130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 THE NEXT 6 MONTHS: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MAKE A PLAN TO MANAGE – AND PAY OFF – YOUR DEBT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2CF108-2A7A-7522-473B-7236ED6FA6D7}"/>
              </a:ext>
            </a:extLst>
          </p:cNvPr>
          <p:cNvSpPr/>
          <p:nvPr/>
        </p:nvSpPr>
        <p:spPr>
          <a:xfrm>
            <a:off x="9325671" y="1223242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IN THE NEXT 6-12 MONTHS: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OPEN MULTIPLE SAVINGS ACCOUNTS, 1 FOR EACH GOAL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5D64BD-E3C4-26A7-3B32-4665C6C9CFE7}"/>
              </a:ext>
            </a:extLst>
          </p:cNvPr>
          <p:cNvSpPr/>
          <p:nvPr/>
        </p:nvSpPr>
        <p:spPr>
          <a:xfrm>
            <a:off x="4495800" y="3512264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WITHIN 2 YEARS OF GRADUATION: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HAVE AN “EMERGENCY FUND” ACCOUNT, WITH 3-6 MONTHS OF NON-DISCRETIONARY EXPENSES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C8BDE3-8D2A-6CFE-E15C-9427FF4244A8}"/>
              </a:ext>
            </a:extLst>
          </p:cNvPr>
          <p:cNvSpPr/>
          <p:nvPr/>
        </p:nvSpPr>
        <p:spPr>
          <a:xfrm>
            <a:off x="8225581" y="3518319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WITHIN 3 YEARS OF GRADUATION: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ELIMINATE ALL OF YOUR BAD DEBT.</a:t>
            </a:r>
          </a:p>
        </p:txBody>
      </p:sp>
    </p:spTree>
    <p:extLst>
      <p:ext uri="{BB962C8B-B14F-4D97-AF65-F5344CB8AC3E}">
        <p14:creationId xmlns:p14="http://schemas.microsoft.com/office/powerpoint/2010/main" val="1866040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006600"/>
                </a:solidFill>
              </a:rPr>
              <a:t>Tax planning</a:t>
            </a:r>
            <a:br>
              <a:rPr lang="en-US" sz="3600" b="1" i="1" dirty="0">
                <a:solidFill>
                  <a:srgbClr val="006600"/>
                </a:solidFill>
              </a:rPr>
            </a:br>
            <a:endParaRPr lang="en-US" sz="2400" b="1" i="1" dirty="0">
              <a:solidFill>
                <a:srgbClr val="006600"/>
              </a:solidFill>
            </a:endParaRPr>
          </a:p>
          <a:p>
            <a:pPr lvl="1"/>
            <a:r>
              <a:rPr lang="en-US" sz="3000" b="1" i="1" dirty="0">
                <a:solidFill>
                  <a:srgbClr val="006600"/>
                </a:solidFill>
              </a:rPr>
              <a:t>Do you want to make any charitable donations before year-end (or wait until January)?</a:t>
            </a:r>
          </a:p>
          <a:p>
            <a:pPr lvl="1"/>
            <a:r>
              <a:rPr lang="en-US" sz="3000" b="1" i="1" dirty="0">
                <a:solidFill>
                  <a:srgbClr val="006600"/>
                </a:solidFill>
              </a:rPr>
              <a:t>Should you recognize any investment gains or losses before year-end?</a:t>
            </a:r>
          </a:p>
          <a:p>
            <a:pPr lvl="1"/>
            <a:r>
              <a:rPr lang="en-US" sz="3000" b="1" i="1" dirty="0">
                <a:solidFill>
                  <a:srgbClr val="006600"/>
                </a:solidFill>
              </a:rPr>
              <a:t>Do you know all of the deductions and credits that you are eligible for?</a:t>
            </a:r>
            <a:endParaRPr lang="en-US" sz="3000" i="1" dirty="0">
              <a:solidFill>
                <a:srgbClr val="006600"/>
              </a:solidFill>
            </a:endParaRPr>
          </a:p>
          <a:p>
            <a:pPr lvl="1"/>
            <a:r>
              <a:rPr lang="en-US" sz="3000" b="1" i="1" dirty="0">
                <a:solidFill>
                  <a:srgbClr val="006600"/>
                </a:solidFill>
              </a:rPr>
              <a:t>Did you receive a tax refund this year? Do you really want a tax refund each year?</a:t>
            </a:r>
          </a:p>
        </p:txBody>
      </p:sp>
    </p:spTree>
    <p:extLst>
      <p:ext uri="{BB962C8B-B14F-4D97-AF65-F5344CB8AC3E}">
        <p14:creationId xmlns:p14="http://schemas.microsoft.com/office/powerpoint/2010/main" val="805878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002060"/>
                </a:solidFill>
              </a:rPr>
              <a:t>Revisiting your family, personal &amp; career goals</a:t>
            </a:r>
            <a:br>
              <a:rPr lang="en-US" sz="3600" b="1" i="1" dirty="0">
                <a:solidFill>
                  <a:srgbClr val="002060"/>
                </a:solidFill>
              </a:rPr>
            </a:br>
            <a:endParaRPr lang="en-US" sz="3600" b="1" i="1" dirty="0">
              <a:solidFill>
                <a:srgbClr val="002060"/>
              </a:solidFill>
            </a:endParaRPr>
          </a:p>
          <a:p>
            <a:pPr lvl="1"/>
            <a:r>
              <a:rPr lang="en-US" sz="3000" b="1" i="1" dirty="0">
                <a:solidFill>
                  <a:srgbClr val="002060"/>
                </a:solidFill>
              </a:rPr>
              <a:t>What do you want to achieve over the next 1-2 years?</a:t>
            </a:r>
          </a:p>
          <a:p>
            <a:pPr lvl="1"/>
            <a:r>
              <a:rPr lang="en-US" sz="3000" b="1" i="1" dirty="0">
                <a:solidFill>
                  <a:srgbClr val="002060"/>
                </a:solidFill>
              </a:rPr>
              <a:t>What do you want to achieve over the next 3-5 years?</a:t>
            </a:r>
          </a:p>
          <a:p>
            <a:pPr lvl="1"/>
            <a:r>
              <a:rPr lang="en-US" sz="3000" b="1" i="1" dirty="0">
                <a:solidFill>
                  <a:srgbClr val="002060"/>
                </a:solidFill>
              </a:rPr>
              <a:t>What do you want to achieve over the next 10 years?</a:t>
            </a:r>
            <a:br>
              <a:rPr lang="en-US" sz="3000" b="1" i="1" dirty="0">
                <a:solidFill>
                  <a:srgbClr val="002060"/>
                </a:solidFill>
              </a:rPr>
            </a:br>
            <a:endParaRPr lang="en-US" sz="3000" b="1" i="1" dirty="0">
              <a:solidFill>
                <a:srgbClr val="002060"/>
              </a:solidFill>
            </a:endParaRPr>
          </a:p>
          <a:p>
            <a:pPr lvl="1"/>
            <a:r>
              <a:rPr lang="en-US" sz="3000" b="1" i="1" dirty="0">
                <a:solidFill>
                  <a:srgbClr val="002060"/>
                </a:solidFill>
              </a:rPr>
              <a:t>As you revisit your goals, be sure to communicate with your family and anyone else affected by your goals.</a:t>
            </a:r>
            <a:endParaRPr lang="en-US" sz="3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5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12C795-2A26-2743-80E5-4D91D41B9415}"/>
              </a:ext>
            </a:extLst>
          </p:cNvPr>
          <p:cNvGraphicFramePr/>
          <p:nvPr/>
        </p:nvGraphicFramePr>
        <p:xfrm>
          <a:off x="375450" y="-1108180"/>
          <a:ext cx="10972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443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993A-392E-7546-9DFE-C468462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31"/>
            <a:ext cx="12192000" cy="524212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6E7492-B8DF-B88E-DBCF-C240FA726232}"/>
              </a:ext>
            </a:extLst>
          </p:cNvPr>
          <p:cNvSpPr/>
          <p:nvPr/>
        </p:nvSpPr>
        <p:spPr>
          <a:xfrm>
            <a:off x="2685671" y="5732634"/>
            <a:ext cx="7042697" cy="6297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Isn’t this a lot like what you do with your education planning?</a:t>
            </a:r>
          </a:p>
        </p:txBody>
      </p:sp>
    </p:spTree>
    <p:extLst>
      <p:ext uri="{BB962C8B-B14F-4D97-AF65-F5344CB8AC3E}">
        <p14:creationId xmlns:p14="http://schemas.microsoft.com/office/powerpoint/2010/main" val="1485659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A4D48F-CD13-4746-A3DA-7888E8C07C76}"/>
              </a:ext>
            </a:extLst>
          </p:cNvPr>
          <p:cNvSpPr/>
          <p:nvPr/>
        </p:nvSpPr>
        <p:spPr>
          <a:xfrm>
            <a:off x="4524694" y="561523"/>
            <a:ext cx="3142610" cy="193006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</p:spTree>
    <p:extLst>
      <p:ext uri="{BB962C8B-B14F-4D97-AF65-F5344CB8AC3E}">
        <p14:creationId xmlns:p14="http://schemas.microsoft.com/office/powerpoint/2010/main" val="3026160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DDABB7BF-8B78-75B5-9BBF-E269BD4AFE9E}"/>
              </a:ext>
            </a:extLst>
          </p:cNvPr>
          <p:cNvSpPr/>
          <p:nvPr/>
        </p:nvSpPr>
        <p:spPr>
          <a:xfrm>
            <a:off x="3906654" y="81770"/>
            <a:ext cx="4572000" cy="244162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rgbClr val="CA1E27"/>
                </a:solidFill>
              </a:rPr>
              <a:t>Don’t wait around for other people to be happy for you.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Any happiness you get,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You’ve got to make yourself.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        ~ Alice Walker, </a:t>
            </a:r>
            <a:r>
              <a:rPr lang="en-US" sz="1000" b="1" i="1" dirty="0">
                <a:solidFill>
                  <a:srgbClr val="CA1E27"/>
                </a:solidFill>
              </a:rPr>
              <a:t>poet &amp; novelist</a:t>
            </a:r>
          </a:p>
        </p:txBody>
      </p:sp>
    </p:spTree>
    <p:extLst>
      <p:ext uri="{BB962C8B-B14F-4D97-AF65-F5344CB8AC3E}">
        <p14:creationId xmlns:p14="http://schemas.microsoft.com/office/powerpoint/2010/main" val="363754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12C795-2A26-2743-80E5-4D91D41B9415}"/>
              </a:ext>
            </a:extLst>
          </p:cNvPr>
          <p:cNvGraphicFramePr/>
          <p:nvPr/>
        </p:nvGraphicFramePr>
        <p:xfrm>
          <a:off x="375450" y="-1108180"/>
          <a:ext cx="10972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941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brian.bolton@louisiana.edu</a:t>
            </a:r>
            <a:br>
              <a:rPr lang="en-US" sz="5400" u="sng" dirty="0"/>
            </a:br>
            <a:br>
              <a:rPr lang="en-US" sz="5400" dirty="0"/>
            </a:br>
            <a:r>
              <a:rPr lang="en-US" sz="4800" dirty="0"/>
              <a:t>http//:business.louisiana.edu/financeispersonal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59294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52FA12-AB43-2B79-6065-D03E33DD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27" y="60697"/>
            <a:ext cx="11075745" cy="58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>
            <a:off x="4673795" y="1822652"/>
            <a:ext cx="451287" cy="151400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 flipH="1">
            <a:off x="7066919" y="1822652"/>
            <a:ext cx="358990" cy="151400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4DB77E-8139-41BA-8F2E-99B40CC2C0B9}"/>
              </a:ext>
            </a:extLst>
          </p:cNvPr>
          <p:cNvCxnSpPr>
            <a:cxnSpLocks/>
          </p:cNvCxnSpPr>
          <p:nvPr/>
        </p:nvCxnSpPr>
        <p:spPr>
          <a:xfrm flipH="1">
            <a:off x="1638496" y="1453351"/>
            <a:ext cx="2779084" cy="313271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 flipH="1">
            <a:off x="3815053" y="1822652"/>
            <a:ext cx="858742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>
            <a:off x="7425909" y="1822652"/>
            <a:ext cx="1073876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94DC0-F986-7A33-4470-704D35168A42}"/>
              </a:ext>
            </a:extLst>
          </p:cNvPr>
          <p:cNvCxnSpPr>
            <a:cxnSpLocks/>
          </p:cNvCxnSpPr>
          <p:nvPr/>
        </p:nvCxnSpPr>
        <p:spPr>
          <a:xfrm>
            <a:off x="7817716" y="1477446"/>
            <a:ext cx="3197473" cy="302583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8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4DB77E-8139-41BA-8F2E-99B40CC2C0B9}"/>
              </a:ext>
            </a:extLst>
          </p:cNvPr>
          <p:cNvCxnSpPr>
            <a:cxnSpLocks/>
          </p:cNvCxnSpPr>
          <p:nvPr/>
        </p:nvCxnSpPr>
        <p:spPr>
          <a:xfrm flipH="1">
            <a:off x="1638496" y="1453351"/>
            <a:ext cx="2779084" cy="313271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 flipH="1">
            <a:off x="3815053" y="1822652"/>
            <a:ext cx="858742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>
            <a:off x="7425909" y="1822652"/>
            <a:ext cx="1073876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94DC0-F986-7A33-4470-704D35168A42}"/>
              </a:ext>
            </a:extLst>
          </p:cNvPr>
          <p:cNvCxnSpPr>
            <a:cxnSpLocks/>
          </p:cNvCxnSpPr>
          <p:nvPr/>
        </p:nvCxnSpPr>
        <p:spPr>
          <a:xfrm>
            <a:off x="7817716" y="1477446"/>
            <a:ext cx="3197473" cy="302583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FDABA9-1E2D-F484-5F9F-7A7A42FBA8FC}"/>
              </a:ext>
            </a:extLst>
          </p:cNvPr>
          <p:cNvCxnSpPr>
            <a:cxnSpLocks/>
          </p:cNvCxnSpPr>
          <p:nvPr/>
        </p:nvCxnSpPr>
        <p:spPr>
          <a:xfrm>
            <a:off x="4462189" y="3325970"/>
            <a:ext cx="868724" cy="6072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070BF0-D66B-70A5-BF85-28817121BB58}"/>
              </a:ext>
            </a:extLst>
          </p:cNvPr>
          <p:cNvCxnSpPr>
            <a:cxnSpLocks/>
          </p:cNvCxnSpPr>
          <p:nvPr/>
        </p:nvCxnSpPr>
        <p:spPr>
          <a:xfrm flipH="1">
            <a:off x="7000307" y="3325970"/>
            <a:ext cx="817409" cy="6072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6F62BE-F8F7-671A-ABA6-C223D32D25F3}"/>
              </a:ext>
            </a:extLst>
          </p:cNvPr>
          <p:cNvCxnSpPr>
            <a:cxnSpLocks/>
          </p:cNvCxnSpPr>
          <p:nvPr/>
        </p:nvCxnSpPr>
        <p:spPr>
          <a:xfrm>
            <a:off x="6237656" y="3325970"/>
            <a:ext cx="0" cy="69467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1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Take a Quick Quiz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57E7AA1A-8707-B2E6-42C2-DC77F548CF25}"/>
              </a:ext>
            </a:extLst>
          </p:cNvPr>
          <p:cNvSpPr txBox="1">
            <a:spLocks/>
          </p:cNvSpPr>
          <p:nvPr/>
        </p:nvSpPr>
        <p:spPr>
          <a:xfrm>
            <a:off x="838200" y="1325880"/>
            <a:ext cx="10715940" cy="465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i="1" dirty="0">
                <a:solidFill>
                  <a:srgbClr val="0000FF"/>
                </a:solidFill>
              </a:rPr>
              <a:t>Please define the following word:</a:t>
            </a:r>
            <a:br>
              <a:rPr lang="en-US" sz="4800" b="1" i="1" dirty="0">
                <a:solidFill>
                  <a:srgbClr val="0000FF"/>
                </a:solidFill>
              </a:rPr>
            </a:br>
            <a:br>
              <a:rPr lang="en-US" sz="4800" b="1" i="1" dirty="0">
                <a:solidFill>
                  <a:srgbClr val="0000FF"/>
                </a:solidFill>
              </a:rPr>
            </a:br>
            <a:r>
              <a:rPr lang="en-US" sz="4800" b="1" i="1" dirty="0">
                <a:solidFill>
                  <a:srgbClr val="0000FF"/>
                </a:solidFill>
              </a:rPr>
              <a:t>VALUES</a:t>
            </a:r>
            <a:br>
              <a:rPr lang="en-US" sz="4800" b="1" i="1" dirty="0">
                <a:solidFill>
                  <a:srgbClr val="0000FF"/>
                </a:solidFill>
              </a:rPr>
            </a:b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C00000"/>
                </a:solidFill>
              </a:rPr>
              <a:t>Now define this word:</a:t>
            </a:r>
            <a:br>
              <a:rPr lang="en-US" sz="4800" b="1" i="1" dirty="0">
                <a:solidFill>
                  <a:srgbClr val="C00000"/>
                </a:solidFill>
              </a:rPr>
            </a:br>
            <a:br>
              <a:rPr lang="en-US" sz="4800" b="1" i="1" dirty="0">
                <a:solidFill>
                  <a:srgbClr val="C00000"/>
                </a:solidFill>
              </a:rPr>
            </a:br>
            <a:r>
              <a:rPr lang="en-US" sz="4800" b="1" i="1" dirty="0">
                <a:solidFill>
                  <a:srgbClr val="C00000"/>
                </a:solidFill>
              </a:rPr>
              <a:t>VALUE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73FCF2CD-48E1-EDF1-AFFC-CD2369979C30}"/>
              </a:ext>
            </a:extLst>
          </p:cNvPr>
          <p:cNvSpPr/>
          <p:nvPr/>
        </p:nvSpPr>
        <p:spPr>
          <a:xfrm>
            <a:off x="9259056" y="2357827"/>
            <a:ext cx="2574613" cy="214234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THESE ARE THE SAME WORDS</a:t>
            </a:r>
          </a:p>
        </p:txBody>
      </p:sp>
    </p:spTree>
    <p:extLst>
      <p:ext uri="{BB962C8B-B14F-4D97-AF65-F5344CB8AC3E}">
        <p14:creationId xmlns:p14="http://schemas.microsoft.com/office/powerpoint/2010/main" val="4213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Values?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5A100-D1AF-C48F-CA09-680E1B3A5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152" y="1287566"/>
            <a:ext cx="914400" cy="1061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7BC96-BC95-D6D5-6CBC-27DD21CD9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975" y="1892575"/>
            <a:ext cx="914400" cy="1023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FE52A-8D56-8026-56FA-0323451CC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069" y="3488544"/>
            <a:ext cx="914400" cy="981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0B19C-7F9F-D2BE-6DE1-07D7CAFF6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358" y="1339850"/>
            <a:ext cx="914400" cy="1005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2EF9C-BE43-F1BF-9128-29E9C6013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5" y="2017577"/>
            <a:ext cx="914400" cy="1236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5434F-BEC4-2B5D-1864-8D2666D85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4564" y="1342372"/>
            <a:ext cx="914400" cy="1244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24A556-453B-2C48-3B58-D9AC29A3DD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8069" y="1763625"/>
            <a:ext cx="914400" cy="1201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E0162E-741C-BC3A-62FA-1772A36BDB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460" y="1212500"/>
            <a:ext cx="914400" cy="12117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1A6EB2-CB75-06EB-2D46-A84F1C9397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460" y="2994375"/>
            <a:ext cx="914400" cy="1192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6123F9-6787-DEA7-4395-88F12A6B17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4489" y="3051616"/>
            <a:ext cx="914400" cy="1219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C402C0-39A5-181E-C11C-73CC42F490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5472" y="3286857"/>
            <a:ext cx="914400" cy="1239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2F7872-3572-FB58-CDC4-FBFDAAA866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6371" y="2893812"/>
            <a:ext cx="914400" cy="1189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C2DF1F-9D1F-DAE3-9267-01232F84B7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67242" y="1272569"/>
            <a:ext cx="91440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98DE4C-6288-03CD-F13E-D94F84FBB2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53932" y="1828077"/>
            <a:ext cx="914400" cy="11923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3B30D6-AEAA-BCB2-CE2D-2E470240F6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8091" y="1983363"/>
            <a:ext cx="914400" cy="10168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0F9EC7-5F70-81D1-4BE4-28D9F88143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62874" y="4400937"/>
            <a:ext cx="914400" cy="1239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71B67F-7558-7AF9-3D48-D6058E2668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11048" y="4573302"/>
            <a:ext cx="914400" cy="12117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76D1AF-E7C3-FCE9-0CFA-B0594F7E768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66152" y="2572210"/>
            <a:ext cx="914400" cy="1239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AC64A1-CE54-5B1D-66C2-C28BB9DEAB8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52957" y="4977309"/>
            <a:ext cx="914400" cy="12091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F9CCEA-0E26-178B-632A-E9B712A4502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86768" y="3637921"/>
            <a:ext cx="914400" cy="12011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44DA1B-9B72-197D-4EC8-4051E59AB8D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95530" y="4149179"/>
            <a:ext cx="914400" cy="12039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0F5267-4310-313E-2986-C01A6F9B5C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41836" y="3323266"/>
            <a:ext cx="914400" cy="12366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9A4B2C-2BB5-6D61-0441-2CD9DD75E4B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21310" y="4470400"/>
            <a:ext cx="914400" cy="12142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87CF66-A18A-DDC9-B4AF-5DBDBBFFB22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2460" y="4563847"/>
            <a:ext cx="914400" cy="11829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E945E8-3E4F-4E22-B500-6B110B3573C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45479" y="4793577"/>
            <a:ext cx="914400" cy="11917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BDB7AF-1DED-B46B-97A7-F955536AE11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71636" y="5020613"/>
            <a:ext cx="914400" cy="10087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432AA5-0A0D-20AC-F4E1-5EE0EA755CA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53932" y="3235108"/>
            <a:ext cx="914400" cy="10306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A5F7D8-7C1E-7057-AE00-72CA307800A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853932" y="4483235"/>
            <a:ext cx="914400" cy="10504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C3A7CC0-BC0D-386D-216C-035F724886B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21464" y="4789037"/>
            <a:ext cx="914400" cy="9802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522D79-F262-0D65-B341-418D7DB2146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573793" y="3051616"/>
            <a:ext cx="914400" cy="994867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BF2A1F03-AC2F-D17E-A5A9-EC31EC09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33" y="6532287"/>
            <a:ext cx="3346797" cy="25519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44551</TotalTime>
  <Words>1197</Words>
  <Application>Microsoft Macintosh PowerPoint</Application>
  <PresentationFormat>Widescreen</PresentationFormat>
  <Paragraphs>175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Brian Bolton Professor of Finance brian.bolton@louisiana.edu  http://business.louisiana.edu/financeispersonal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brian.bolton@louisiana.edu  http//:business.louisiana.edu/financeispersonal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Brian J Bolton</cp:lastModifiedBy>
  <cp:revision>174</cp:revision>
  <dcterms:created xsi:type="dcterms:W3CDTF">2019-08-26T13:43:19Z</dcterms:created>
  <dcterms:modified xsi:type="dcterms:W3CDTF">2022-12-14T11:33:24Z</dcterms:modified>
  <cp:category/>
</cp:coreProperties>
</file>