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0"/>
  </p:notesMasterIdLst>
  <p:sldIdLst>
    <p:sldId id="310" r:id="rId2"/>
    <p:sldId id="1343" r:id="rId3"/>
    <p:sldId id="2056" r:id="rId4"/>
    <p:sldId id="1989" r:id="rId5"/>
    <p:sldId id="1993" r:id="rId6"/>
    <p:sldId id="2206" r:id="rId7"/>
    <p:sldId id="2067" r:id="rId8"/>
    <p:sldId id="2068" r:id="rId9"/>
    <p:sldId id="2069" r:id="rId10"/>
    <p:sldId id="2073" r:id="rId11"/>
    <p:sldId id="2082" r:id="rId12"/>
    <p:sldId id="2079" r:id="rId13"/>
    <p:sldId id="2080" r:id="rId14"/>
    <p:sldId id="2081" r:id="rId15"/>
    <p:sldId id="2078" r:id="rId16"/>
    <p:sldId id="2083" r:id="rId17"/>
    <p:sldId id="2084" r:id="rId18"/>
    <p:sldId id="2085" r:id="rId19"/>
    <p:sldId id="1815" r:id="rId20"/>
    <p:sldId id="2086" r:id="rId21"/>
    <p:sldId id="1816" r:id="rId22"/>
    <p:sldId id="1817" r:id="rId23"/>
    <p:sldId id="1818" r:id="rId24"/>
    <p:sldId id="1819" r:id="rId25"/>
    <p:sldId id="1827" r:id="rId26"/>
    <p:sldId id="1820" r:id="rId27"/>
    <p:sldId id="1821" r:id="rId28"/>
    <p:sldId id="1822" r:id="rId29"/>
    <p:sldId id="1828" r:id="rId30"/>
    <p:sldId id="1823" r:id="rId31"/>
    <p:sldId id="2087" r:id="rId32"/>
    <p:sldId id="1831" r:id="rId33"/>
    <p:sldId id="2224" r:id="rId34"/>
    <p:sldId id="1266" r:id="rId35"/>
    <p:sldId id="2229" r:id="rId36"/>
    <p:sldId id="2099" r:id="rId37"/>
    <p:sldId id="2230" r:id="rId38"/>
    <p:sldId id="2231"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2D2D83"/>
    <a:srgbClr val="0000CC"/>
    <a:srgbClr val="009051"/>
    <a:srgbClr val="2DB0CC"/>
    <a:srgbClr val="D883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727"/>
    <p:restoredTop sz="94680"/>
  </p:normalViewPr>
  <p:slideViewPr>
    <p:cSldViewPr snapToGrid="0" snapToObjects="1">
      <p:cViewPr varScale="1">
        <p:scale>
          <a:sx n="211" d="100"/>
          <a:sy n="211" d="100"/>
        </p:scale>
        <p:origin x="632"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ABCD6F-53C3-9243-99B0-6E125F7F0AB5}" type="doc">
      <dgm:prSet loTypeId="urn:microsoft.com/office/officeart/2005/8/layout/venn1" loCatId="" qsTypeId="urn:microsoft.com/office/officeart/2005/8/quickstyle/simple1" qsCatId="simple" csTypeId="urn:microsoft.com/office/officeart/2005/8/colors/accent1_2" csCatId="accent1" phldr="1"/>
      <dgm:spPr/>
    </dgm:pt>
    <dgm:pt modelId="{C017838B-2018-C04A-9E12-D68B56F9D4AF}">
      <dgm:prSet phldrT="[Text]" custT="1"/>
      <dgm:spPr/>
      <dgm:t>
        <a:bodyPr/>
        <a:lstStyle/>
        <a:p>
          <a:r>
            <a:rPr lang="en-US" sz="4800" b="1" dirty="0"/>
            <a:t>Happiness</a:t>
          </a:r>
        </a:p>
      </dgm:t>
    </dgm:pt>
    <dgm:pt modelId="{EE47A901-5E00-1749-ADA2-B1F7097B6EFC}" type="parTrans" cxnId="{6DCACAD0-4BFD-B345-8CFA-F1A5BA3C3800}">
      <dgm:prSet/>
      <dgm:spPr/>
      <dgm:t>
        <a:bodyPr/>
        <a:lstStyle/>
        <a:p>
          <a:endParaRPr lang="en-US"/>
        </a:p>
      </dgm:t>
    </dgm:pt>
    <dgm:pt modelId="{E5572A2B-6152-624D-96E3-A420FE0DB552}" type="sibTrans" cxnId="{6DCACAD0-4BFD-B345-8CFA-F1A5BA3C3800}">
      <dgm:prSet/>
      <dgm:spPr/>
      <dgm:t>
        <a:bodyPr/>
        <a:lstStyle/>
        <a:p>
          <a:endParaRPr lang="en-US"/>
        </a:p>
      </dgm:t>
    </dgm:pt>
    <dgm:pt modelId="{534D8F67-179C-BD40-9ECC-E12D4DA8B21E}">
      <dgm:prSet phldrT="[Text]" custT="1"/>
      <dgm:spPr/>
      <dgm:t>
        <a:bodyPr/>
        <a:lstStyle/>
        <a:p>
          <a:r>
            <a:rPr lang="en-US" sz="3600" b="1" dirty="0"/>
            <a:t>Long-Term Goals</a:t>
          </a:r>
        </a:p>
      </dgm:t>
    </dgm:pt>
    <dgm:pt modelId="{45ED5C30-221B-D54E-9915-6E4F8A56F27F}" type="parTrans" cxnId="{01B5A383-5724-8447-97D9-5A513C83BF2A}">
      <dgm:prSet/>
      <dgm:spPr/>
      <dgm:t>
        <a:bodyPr/>
        <a:lstStyle/>
        <a:p>
          <a:endParaRPr lang="en-US"/>
        </a:p>
      </dgm:t>
    </dgm:pt>
    <dgm:pt modelId="{C77D59AD-D3C8-E34C-B713-16E66348959B}" type="sibTrans" cxnId="{01B5A383-5724-8447-97D9-5A513C83BF2A}">
      <dgm:prSet/>
      <dgm:spPr/>
      <dgm:t>
        <a:bodyPr/>
        <a:lstStyle/>
        <a:p>
          <a:endParaRPr lang="en-US"/>
        </a:p>
      </dgm:t>
    </dgm:pt>
    <dgm:pt modelId="{7CC92DBB-1BB9-F542-A784-384CF9B70E39}">
      <dgm:prSet phldrT="[Text]" custT="1"/>
      <dgm:spPr/>
      <dgm:t>
        <a:bodyPr/>
        <a:lstStyle/>
        <a:p>
          <a:r>
            <a:rPr lang="en-US" sz="3600" b="1" dirty="0"/>
            <a:t>Short-Term Goals</a:t>
          </a:r>
        </a:p>
      </dgm:t>
    </dgm:pt>
    <dgm:pt modelId="{7328C3C0-D732-E943-938E-BAD3EDD4AD5F}" type="parTrans" cxnId="{1EAAEC01-AB5A-B04B-9174-CEB57B50A9B6}">
      <dgm:prSet/>
      <dgm:spPr/>
      <dgm:t>
        <a:bodyPr/>
        <a:lstStyle/>
        <a:p>
          <a:endParaRPr lang="en-US"/>
        </a:p>
      </dgm:t>
    </dgm:pt>
    <dgm:pt modelId="{B6F6C84E-64E2-1842-BCE1-A051785DF213}" type="sibTrans" cxnId="{1EAAEC01-AB5A-B04B-9174-CEB57B50A9B6}">
      <dgm:prSet/>
      <dgm:spPr/>
      <dgm:t>
        <a:bodyPr/>
        <a:lstStyle/>
        <a:p>
          <a:endParaRPr lang="en-US"/>
        </a:p>
      </dgm:t>
    </dgm:pt>
    <dgm:pt modelId="{534C7095-3E52-F640-9C85-06B47F379A4F}">
      <dgm:prSet phldrT="[Text]" custT="1"/>
      <dgm:spPr/>
      <dgm:t>
        <a:bodyPr/>
        <a:lstStyle/>
        <a:p>
          <a:r>
            <a:rPr lang="en-US" sz="3600" b="1" dirty="0"/>
            <a:t>Financial Needs</a:t>
          </a:r>
        </a:p>
      </dgm:t>
    </dgm:pt>
    <dgm:pt modelId="{DA024982-CEEC-EC4A-A80B-EB95BBE5824F}" type="parTrans" cxnId="{3D05EE24-22C9-D64D-B033-CEFD6A8D44C2}">
      <dgm:prSet/>
      <dgm:spPr/>
      <dgm:t>
        <a:bodyPr/>
        <a:lstStyle/>
        <a:p>
          <a:endParaRPr lang="en-US"/>
        </a:p>
      </dgm:t>
    </dgm:pt>
    <dgm:pt modelId="{C4C15B12-797A-404A-9A6A-EEFBC7760533}" type="sibTrans" cxnId="{3D05EE24-22C9-D64D-B033-CEFD6A8D44C2}">
      <dgm:prSet/>
      <dgm:spPr/>
      <dgm:t>
        <a:bodyPr/>
        <a:lstStyle/>
        <a:p>
          <a:endParaRPr lang="en-US"/>
        </a:p>
      </dgm:t>
    </dgm:pt>
    <dgm:pt modelId="{F70F896A-0E82-7542-8165-980CA8E066E4}">
      <dgm:prSet phldrT="[Text]" custT="1"/>
      <dgm:spPr/>
      <dgm:t>
        <a:bodyPr/>
        <a:lstStyle/>
        <a:p>
          <a:r>
            <a:rPr lang="en-US" sz="3600" b="1" dirty="0"/>
            <a:t>Family Needs</a:t>
          </a:r>
        </a:p>
      </dgm:t>
    </dgm:pt>
    <dgm:pt modelId="{755F7156-B704-824B-9597-D3245F76D1EA}" type="parTrans" cxnId="{44760F3A-2508-5742-A06F-D973D8AD158F}">
      <dgm:prSet/>
      <dgm:spPr/>
      <dgm:t>
        <a:bodyPr/>
        <a:lstStyle/>
        <a:p>
          <a:endParaRPr lang="en-US"/>
        </a:p>
      </dgm:t>
    </dgm:pt>
    <dgm:pt modelId="{394766BA-EB1A-EE4F-A66D-E95CA86F4D37}" type="sibTrans" cxnId="{44760F3A-2508-5742-A06F-D973D8AD158F}">
      <dgm:prSet/>
      <dgm:spPr/>
      <dgm:t>
        <a:bodyPr/>
        <a:lstStyle/>
        <a:p>
          <a:endParaRPr lang="en-US"/>
        </a:p>
      </dgm:t>
    </dgm:pt>
    <dgm:pt modelId="{7C0EFCC7-3202-4648-8937-BF57D1820924}" type="pres">
      <dgm:prSet presAssocID="{8CABCD6F-53C3-9243-99B0-6E125F7F0AB5}" presName="compositeShape" presStyleCnt="0">
        <dgm:presLayoutVars>
          <dgm:chMax val="7"/>
          <dgm:dir/>
          <dgm:resizeHandles val="exact"/>
        </dgm:presLayoutVars>
      </dgm:prSet>
      <dgm:spPr/>
    </dgm:pt>
    <dgm:pt modelId="{A5E2C715-DCFD-1F43-B1C2-7883FA3C5947}" type="pres">
      <dgm:prSet presAssocID="{C017838B-2018-C04A-9E12-D68B56F9D4AF}" presName="circ1" presStyleLbl="vennNode1" presStyleIdx="0" presStyleCnt="5"/>
      <dgm:spPr>
        <a:solidFill>
          <a:srgbClr val="C00000">
            <a:alpha val="50000"/>
          </a:srgbClr>
        </a:solidFill>
      </dgm:spPr>
    </dgm:pt>
    <dgm:pt modelId="{EDC1D7FC-32EE-B942-A986-23A171B6EDA4}" type="pres">
      <dgm:prSet presAssocID="{C017838B-2018-C04A-9E12-D68B56F9D4AF}" presName="circ1Tx" presStyleLbl="revTx" presStyleIdx="0" presStyleCnt="0" custLinFactNeighborX="3466" custLinFactNeighborY="52839">
        <dgm:presLayoutVars>
          <dgm:chMax val="0"/>
          <dgm:chPref val="0"/>
          <dgm:bulletEnabled val="1"/>
        </dgm:presLayoutVars>
      </dgm:prSet>
      <dgm:spPr/>
    </dgm:pt>
    <dgm:pt modelId="{DCCF8A74-CC8B-EA46-B4DB-3B3FD20E2183}" type="pres">
      <dgm:prSet presAssocID="{534D8F67-179C-BD40-9ECC-E12D4DA8B21E}" presName="circ2" presStyleLbl="vennNode1" presStyleIdx="1" presStyleCnt="5"/>
      <dgm:spPr/>
    </dgm:pt>
    <dgm:pt modelId="{2C1DB129-8C43-1E4C-8E11-EDEA98C2BB09}" type="pres">
      <dgm:prSet presAssocID="{534D8F67-179C-BD40-9ECC-E12D4DA8B21E}" presName="circ2Tx" presStyleLbl="revTx" presStyleIdx="0" presStyleCnt="0" custLinFactNeighborX="-27745" custLinFactNeighborY="9090">
        <dgm:presLayoutVars>
          <dgm:chMax val="0"/>
          <dgm:chPref val="0"/>
          <dgm:bulletEnabled val="1"/>
        </dgm:presLayoutVars>
      </dgm:prSet>
      <dgm:spPr/>
    </dgm:pt>
    <dgm:pt modelId="{BDA005F2-5F63-B64B-ABB9-900F8BA3844F}" type="pres">
      <dgm:prSet presAssocID="{534C7095-3E52-F640-9C85-06B47F379A4F}" presName="circ3" presStyleLbl="vennNode1" presStyleIdx="2" presStyleCnt="5"/>
      <dgm:spPr>
        <a:solidFill>
          <a:srgbClr val="006600">
            <a:alpha val="50000"/>
          </a:srgbClr>
        </a:solidFill>
      </dgm:spPr>
    </dgm:pt>
    <dgm:pt modelId="{506439D6-9BB8-F14C-816B-35779F8F061C}" type="pres">
      <dgm:prSet presAssocID="{534C7095-3E52-F640-9C85-06B47F379A4F}" presName="circ3Tx" presStyleLbl="revTx" presStyleIdx="0" presStyleCnt="0" custScaleX="71799" custLinFactNeighborX="-21833" custLinFactNeighborY="-10713">
        <dgm:presLayoutVars>
          <dgm:chMax val="0"/>
          <dgm:chPref val="0"/>
          <dgm:bulletEnabled val="1"/>
        </dgm:presLayoutVars>
      </dgm:prSet>
      <dgm:spPr/>
    </dgm:pt>
    <dgm:pt modelId="{AC3AB432-3E12-AA4A-AAAA-E306AA90A474}" type="pres">
      <dgm:prSet presAssocID="{F70F896A-0E82-7542-8165-980CA8E066E4}" presName="circ4" presStyleLbl="vennNode1" presStyleIdx="3" presStyleCnt="5"/>
      <dgm:spPr>
        <a:solidFill>
          <a:srgbClr val="FFFF00">
            <a:alpha val="50000"/>
          </a:srgbClr>
        </a:solidFill>
      </dgm:spPr>
    </dgm:pt>
    <dgm:pt modelId="{D4402325-322E-2942-8F29-042EDA60403C}" type="pres">
      <dgm:prSet presAssocID="{F70F896A-0E82-7542-8165-980CA8E066E4}" presName="circ4Tx" presStyleLbl="revTx" presStyleIdx="0" presStyleCnt="0" custScaleX="71682" custLinFactNeighborX="25699" custLinFactNeighborY="-12336">
        <dgm:presLayoutVars>
          <dgm:chMax val="0"/>
          <dgm:chPref val="0"/>
          <dgm:bulletEnabled val="1"/>
        </dgm:presLayoutVars>
      </dgm:prSet>
      <dgm:spPr/>
    </dgm:pt>
    <dgm:pt modelId="{62135EA9-2824-A040-91CD-E6438FF930D2}" type="pres">
      <dgm:prSet presAssocID="{7CC92DBB-1BB9-F542-A784-384CF9B70E39}" presName="circ5" presStyleLbl="vennNode1" presStyleIdx="4" presStyleCnt="5"/>
      <dgm:spPr>
        <a:solidFill>
          <a:srgbClr val="7030A0">
            <a:alpha val="50000"/>
          </a:srgbClr>
        </a:solidFill>
      </dgm:spPr>
    </dgm:pt>
    <dgm:pt modelId="{413BE3BC-C9A6-D340-8173-E694B74421A9}" type="pres">
      <dgm:prSet presAssocID="{7CC92DBB-1BB9-F542-A784-384CF9B70E39}" presName="circ5Tx" presStyleLbl="revTx" presStyleIdx="0" presStyleCnt="0" custLinFactNeighborX="23652" custLinFactNeighborY="7467">
        <dgm:presLayoutVars>
          <dgm:chMax val="0"/>
          <dgm:chPref val="0"/>
          <dgm:bulletEnabled val="1"/>
        </dgm:presLayoutVars>
      </dgm:prSet>
      <dgm:spPr/>
    </dgm:pt>
  </dgm:ptLst>
  <dgm:cxnLst>
    <dgm:cxn modelId="{1EAAEC01-AB5A-B04B-9174-CEB57B50A9B6}" srcId="{8CABCD6F-53C3-9243-99B0-6E125F7F0AB5}" destId="{7CC92DBB-1BB9-F542-A784-384CF9B70E39}" srcOrd="4" destOrd="0" parTransId="{7328C3C0-D732-E943-938E-BAD3EDD4AD5F}" sibTransId="{B6F6C84E-64E2-1842-BCE1-A051785DF213}"/>
    <dgm:cxn modelId="{3D05EE24-22C9-D64D-B033-CEFD6A8D44C2}" srcId="{8CABCD6F-53C3-9243-99B0-6E125F7F0AB5}" destId="{534C7095-3E52-F640-9C85-06B47F379A4F}" srcOrd="2" destOrd="0" parTransId="{DA024982-CEEC-EC4A-A80B-EB95BBE5824F}" sibTransId="{C4C15B12-797A-404A-9A6A-EEFBC7760533}"/>
    <dgm:cxn modelId="{44760F3A-2508-5742-A06F-D973D8AD158F}" srcId="{8CABCD6F-53C3-9243-99B0-6E125F7F0AB5}" destId="{F70F896A-0E82-7542-8165-980CA8E066E4}" srcOrd="3" destOrd="0" parTransId="{755F7156-B704-824B-9597-D3245F76D1EA}" sibTransId="{394766BA-EB1A-EE4F-A66D-E95CA86F4D37}"/>
    <dgm:cxn modelId="{6B563B54-2B18-D149-9B68-25121941023B}" type="presOf" srcId="{C017838B-2018-C04A-9E12-D68B56F9D4AF}" destId="{EDC1D7FC-32EE-B942-A986-23A171B6EDA4}" srcOrd="0" destOrd="0" presId="urn:microsoft.com/office/officeart/2005/8/layout/venn1"/>
    <dgm:cxn modelId="{01B5A383-5724-8447-97D9-5A513C83BF2A}" srcId="{8CABCD6F-53C3-9243-99B0-6E125F7F0AB5}" destId="{534D8F67-179C-BD40-9ECC-E12D4DA8B21E}" srcOrd="1" destOrd="0" parTransId="{45ED5C30-221B-D54E-9915-6E4F8A56F27F}" sibTransId="{C77D59AD-D3C8-E34C-B713-16E66348959B}"/>
    <dgm:cxn modelId="{BF0462A3-8FAC-6C4F-BCE5-BA687BEFE8F5}" type="presOf" srcId="{534C7095-3E52-F640-9C85-06B47F379A4F}" destId="{506439D6-9BB8-F14C-816B-35779F8F061C}" srcOrd="0" destOrd="0" presId="urn:microsoft.com/office/officeart/2005/8/layout/venn1"/>
    <dgm:cxn modelId="{8086CBB8-E686-A441-84A3-A99D78F68BF7}" type="presOf" srcId="{534D8F67-179C-BD40-9ECC-E12D4DA8B21E}" destId="{2C1DB129-8C43-1E4C-8E11-EDEA98C2BB09}" srcOrd="0" destOrd="0" presId="urn:microsoft.com/office/officeart/2005/8/layout/venn1"/>
    <dgm:cxn modelId="{1BEC35C2-AB35-4443-B839-81640DEC6A62}" type="presOf" srcId="{8CABCD6F-53C3-9243-99B0-6E125F7F0AB5}" destId="{7C0EFCC7-3202-4648-8937-BF57D1820924}" srcOrd="0" destOrd="0" presId="urn:microsoft.com/office/officeart/2005/8/layout/venn1"/>
    <dgm:cxn modelId="{6DCACAD0-4BFD-B345-8CFA-F1A5BA3C3800}" srcId="{8CABCD6F-53C3-9243-99B0-6E125F7F0AB5}" destId="{C017838B-2018-C04A-9E12-D68B56F9D4AF}" srcOrd="0" destOrd="0" parTransId="{EE47A901-5E00-1749-ADA2-B1F7097B6EFC}" sibTransId="{E5572A2B-6152-624D-96E3-A420FE0DB552}"/>
    <dgm:cxn modelId="{C42B1CDE-6C81-6148-B084-5051CD825696}" type="presOf" srcId="{7CC92DBB-1BB9-F542-A784-384CF9B70E39}" destId="{413BE3BC-C9A6-D340-8173-E694B74421A9}" srcOrd="0" destOrd="0" presId="urn:microsoft.com/office/officeart/2005/8/layout/venn1"/>
    <dgm:cxn modelId="{456E37F2-8321-F748-BB4A-6CDAD8443A6B}" type="presOf" srcId="{F70F896A-0E82-7542-8165-980CA8E066E4}" destId="{D4402325-322E-2942-8F29-042EDA60403C}" srcOrd="0" destOrd="0" presId="urn:microsoft.com/office/officeart/2005/8/layout/venn1"/>
    <dgm:cxn modelId="{ABEDAA1C-6933-FD4B-B8E5-6FF891A6A425}" type="presParOf" srcId="{7C0EFCC7-3202-4648-8937-BF57D1820924}" destId="{A5E2C715-DCFD-1F43-B1C2-7883FA3C5947}" srcOrd="0" destOrd="0" presId="urn:microsoft.com/office/officeart/2005/8/layout/venn1"/>
    <dgm:cxn modelId="{F508F27B-1BE6-E94E-956B-B212E9A670A7}" type="presParOf" srcId="{7C0EFCC7-3202-4648-8937-BF57D1820924}" destId="{EDC1D7FC-32EE-B942-A986-23A171B6EDA4}" srcOrd="1" destOrd="0" presId="urn:microsoft.com/office/officeart/2005/8/layout/venn1"/>
    <dgm:cxn modelId="{A0524A5D-3B40-8B4D-8E8E-5EE8A31A8F7F}" type="presParOf" srcId="{7C0EFCC7-3202-4648-8937-BF57D1820924}" destId="{DCCF8A74-CC8B-EA46-B4DB-3B3FD20E2183}" srcOrd="2" destOrd="0" presId="urn:microsoft.com/office/officeart/2005/8/layout/venn1"/>
    <dgm:cxn modelId="{5D44B6EB-2FFC-7446-8EE0-844C0E6940BF}" type="presParOf" srcId="{7C0EFCC7-3202-4648-8937-BF57D1820924}" destId="{2C1DB129-8C43-1E4C-8E11-EDEA98C2BB09}" srcOrd="3" destOrd="0" presId="urn:microsoft.com/office/officeart/2005/8/layout/venn1"/>
    <dgm:cxn modelId="{439DA0CB-DBF6-E441-BAAE-5215C7863DB8}" type="presParOf" srcId="{7C0EFCC7-3202-4648-8937-BF57D1820924}" destId="{BDA005F2-5F63-B64B-ABB9-900F8BA3844F}" srcOrd="4" destOrd="0" presId="urn:microsoft.com/office/officeart/2005/8/layout/venn1"/>
    <dgm:cxn modelId="{B4EBBEEF-EB7B-B542-A40C-8C93F398681F}" type="presParOf" srcId="{7C0EFCC7-3202-4648-8937-BF57D1820924}" destId="{506439D6-9BB8-F14C-816B-35779F8F061C}" srcOrd="5" destOrd="0" presId="urn:microsoft.com/office/officeart/2005/8/layout/venn1"/>
    <dgm:cxn modelId="{D2A6AC6B-58DD-D346-93F5-F4D6E5E53937}" type="presParOf" srcId="{7C0EFCC7-3202-4648-8937-BF57D1820924}" destId="{AC3AB432-3E12-AA4A-AAAA-E306AA90A474}" srcOrd="6" destOrd="0" presId="urn:microsoft.com/office/officeart/2005/8/layout/venn1"/>
    <dgm:cxn modelId="{372C32F1-9CB1-A44C-8E6B-77F76A52111F}" type="presParOf" srcId="{7C0EFCC7-3202-4648-8937-BF57D1820924}" destId="{D4402325-322E-2942-8F29-042EDA60403C}" srcOrd="7" destOrd="0" presId="urn:microsoft.com/office/officeart/2005/8/layout/venn1"/>
    <dgm:cxn modelId="{C2947A7E-0D3D-0A4A-9DCC-E6F26F580445}" type="presParOf" srcId="{7C0EFCC7-3202-4648-8937-BF57D1820924}" destId="{62135EA9-2824-A040-91CD-E6438FF930D2}" srcOrd="8" destOrd="0" presId="urn:microsoft.com/office/officeart/2005/8/layout/venn1"/>
    <dgm:cxn modelId="{B0F6FDF4-183C-9342-A50F-5396E325508E}" type="presParOf" srcId="{7C0EFCC7-3202-4648-8937-BF57D1820924}" destId="{413BE3BC-C9A6-D340-8173-E694B74421A9}" srcOrd="9"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CABCD6F-53C3-9243-99B0-6E125F7F0AB5}" type="doc">
      <dgm:prSet loTypeId="urn:microsoft.com/office/officeart/2005/8/layout/venn1" loCatId="" qsTypeId="urn:microsoft.com/office/officeart/2005/8/quickstyle/simple1" qsCatId="simple" csTypeId="urn:microsoft.com/office/officeart/2005/8/colors/accent1_2" csCatId="accent1" phldr="1"/>
      <dgm:spPr/>
    </dgm:pt>
    <dgm:pt modelId="{C017838B-2018-C04A-9E12-D68B56F9D4AF}">
      <dgm:prSet phldrT="[Text]" custT="1"/>
      <dgm:spPr/>
      <dgm:t>
        <a:bodyPr/>
        <a:lstStyle/>
        <a:p>
          <a:r>
            <a:rPr lang="en-US" sz="4800" b="1" dirty="0"/>
            <a:t>Happiness</a:t>
          </a:r>
        </a:p>
      </dgm:t>
    </dgm:pt>
    <dgm:pt modelId="{EE47A901-5E00-1749-ADA2-B1F7097B6EFC}" type="parTrans" cxnId="{6DCACAD0-4BFD-B345-8CFA-F1A5BA3C3800}">
      <dgm:prSet/>
      <dgm:spPr/>
      <dgm:t>
        <a:bodyPr/>
        <a:lstStyle/>
        <a:p>
          <a:endParaRPr lang="en-US"/>
        </a:p>
      </dgm:t>
    </dgm:pt>
    <dgm:pt modelId="{E5572A2B-6152-624D-96E3-A420FE0DB552}" type="sibTrans" cxnId="{6DCACAD0-4BFD-B345-8CFA-F1A5BA3C3800}">
      <dgm:prSet/>
      <dgm:spPr/>
      <dgm:t>
        <a:bodyPr/>
        <a:lstStyle/>
        <a:p>
          <a:endParaRPr lang="en-US"/>
        </a:p>
      </dgm:t>
    </dgm:pt>
    <dgm:pt modelId="{534D8F67-179C-BD40-9ECC-E12D4DA8B21E}">
      <dgm:prSet phldrT="[Text]" custT="1"/>
      <dgm:spPr/>
      <dgm:t>
        <a:bodyPr/>
        <a:lstStyle/>
        <a:p>
          <a:r>
            <a:rPr lang="en-US" sz="3600" b="1" dirty="0"/>
            <a:t>Long-Term Goals</a:t>
          </a:r>
        </a:p>
      </dgm:t>
    </dgm:pt>
    <dgm:pt modelId="{45ED5C30-221B-D54E-9915-6E4F8A56F27F}" type="parTrans" cxnId="{01B5A383-5724-8447-97D9-5A513C83BF2A}">
      <dgm:prSet/>
      <dgm:spPr/>
      <dgm:t>
        <a:bodyPr/>
        <a:lstStyle/>
        <a:p>
          <a:endParaRPr lang="en-US"/>
        </a:p>
      </dgm:t>
    </dgm:pt>
    <dgm:pt modelId="{C77D59AD-D3C8-E34C-B713-16E66348959B}" type="sibTrans" cxnId="{01B5A383-5724-8447-97D9-5A513C83BF2A}">
      <dgm:prSet/>
      <dgm:spPr/>
      <dgm:t>
        <a:bodyPr/>
        <a:lstStyle/>
        <a:p>
          <a:endParaRPr lang="en-US"/>
        </a:p>
      </dgm:t>
    </dgm:pt>
    <dgm:pt modelId="{7CC92DBB-1BB9-F542-A784-384CF9B70E39}">
      <dgm:prSet phldrT="[Text]" custT="1"/>
      <dgm:spPr/>
      <dgm:t>
        <a:bodyPr/>
        <a:lstStyle/>
        <a:p>
          <a:r>
            <a:rPr lang="en-US" sz="3600" b="1" dirty="0"/>
            <a:t>Short-Term Goals</a:t>
          </a:r>
        </a:p>
      </dgm:t>
    </dgm:pt>
    <dgm:pt modelId="{7328C3C0-D732-E943-938E-BAD3EDD4AD5F}" type="parTrans" cxnId="{1EAAEC01-AB5A-B04B-9174-CEB57B50A9B6}">
      <dgm:prSet/>
      <dgm:spPr/>
      <dgm:t>
        <a:bodyPr/>
        <a:lstStyle/>
        <a:p>
          <a:endParaRPr lang="en-US"/>
        </a:p>
      </dgm:t>
    </dgm:pt>
    <dgm:pt modelId="{B6F6C84E-64E2-1842-BCE1-A051785DF213}" type="sibTrans" cxnId="{1EAAEC01-AB5A-B04B-9174-CEB57B50A9B6}">
      <dgm:prSet/>
      <dgm:spPr/>
      <dgm:t>
        <a:bodyPr/>
        <a:lstStyle/>
        <a:p>
          <a:endParaRPr lang="en-US"/>
        </a:p>
      </dgm:t>
    </dgm:pt>
    <dgm:pt modelId="{534C7095-3E52-F640-9C85-06B47F379A4F}">
      <dgm:prSet phldrT="[Text]" custT="1"/>
      <dgm:spPr/>
      <dgm:t>
        <a:bodyPr/>
        <a:lstStyle/>
        <a:p>
          <a:r>
            <a:rPr lang="en-US" sz="3600" b="1" dirty="0"/>
            <a:t>Financial Needs</a:t>
          </a:r>
        </a:p>
      </dgm:t>
    </dgm:pt>
    <dgm:pt modelId="{DA024982-CEEC-EC4A-A80B-EB95BBE5824F}" type="parTrans" cxnId="{3D05EE24-22C9-D64D-B033-CEFD6A8D44C2}">
      <dgm:prSet/>
      <dgm:spPr/>
      <dgm:t>
        <a:bodyPr/>
        <a:lstStyle/>
        <a:p>
          <a:endParaRPr lang="en-US"/>
        </a:p>
      </dgm:t>
    </dgm:pt>
    <dgm:pt modelId="{C4C15B12-797A-404A-9A6A-EEFBC7760533}" type="sibTrans" cxnId="{3D05EE24-22C9-D64D-B033-CEFD6A8D44C2}">
      <dgm:prSet/>
      <dgm:spPr/>
      <dgm:t>
        <a:bodyPr/>
        <a:lstStyle/>
        <a:p>
          <a:endParaRPr lang="en-US"/>
        </a:p>
      </dgm:t>
    </dgm:pt>
    <dgm:pt modelId="{F70F896A-0E82-7542-8165-980CA8E066E4}">
      <dgm:prSet phldrT="[Text]" custT="1"/>
      <dgm:spPr/>
      <dgm:t>
        <a:bodyPr/>
        <a:lstStyle/>
        <a:p>
          <a:r>
            <a:rPr lang="en-US" sz="3600" b="1" dirty="0"/>
            <a:t>Family Needs</a:t>
          </a:r>
        </a:p>
      </dgm:t>
    </dgm:pt>
    <dgm:pt modelId="{755F7156-B704-824B-9597-D3245F76D1EA}" type="parTrans" cxnId="{44760F3A-2508-5742-A06F-D973D8AD158F}">
      <dgm:prSet/>
      <dgm:spPr/>
      <dgm:t>
        <a:bodyPr/>
        <a:lstStyle/>
        <a:p>
          <a:endParaRPr lang="en-US"/>
        </a:p>
      </dgm:t>
    </dgm:pt>
    <dgm:pt modelId="{394766BA-EB1A-EE4F-A66D-E95CA86F4D37}" type="sibTrans" cxnId="{44760F3A-2508-5742-A06F-D973D8AD158F}">
      <dgm:prSet/>
      <dgm:spPr/>
      <dgm:t>
        <a:bodyPr/>
        <a:lstStyle/>
        <a:p>
          <a:endParaRPr lang="en-US"/>
        </a:p>
      </dgm:t>
    </dgm:pt>
    <dgm:pt modelId="{7C0EFCC7-3202-4648-8937-BF57D1820924}" type="pres">
      <dgm:prSet presAssocID="{8CABCD6F-53C3-9243-99B0-6E125F7F0AB5}" presName="compositeShape" presStyleCnt="0">
        <dgm:presLayoutVars>
          <dgm:chMax val="7"/>
          <dgm:dir/>
          <dgm:resizeHandles val="exact"/>
        </dgm:presLayoutVars>
      </dgm:prSet>
      <dgm:spPr/>
    </dgm:pt>
    <dgm:pt modelId="{A5E2C715-DCFD-1F43-B1C2-7883FA3C5947}" type="pres">
      <dgm:prSet presAssocID="{C017838B-2018-C04A-9E12-D68B56F9D4AF}" presName="circ1" presStyleLbl="vennNode1" presStyleIdx="0" presStyleCnt="5"/>
      <dgm:spPr>
        <a:solidFill>
          <a:srgbClr val="C00000">
            <a:alpha val="50000"/>
          </a:srgbClr>
        </a:solidFill>
      </dgm:spPr>
    </dgm:pt>
    <dgm:pt modelId="{EDC1D7FC-32EE-B942-A986-23A171B6EDA4}" type="pres">
      <dgm:prSet presAssocID="{C017838B-2018-C04A-9E12-D68B56F9D4AF}" presName="circ1Tx" presStyleLbl="revTx" presStyleIdx="0" presStyleCnt="0" custLinFactNeighborX="3466" custLinFactNeighborY="52839">
        <dgm:presLayoutVars>
          <dgm:chMax val="0"/>
          <dgm:chPref val="0"/>
          <dgm:bulletEnabled val="1"/>
        </dgm:presLayoutVars>
      </dgm:prSet>
      <dgm:spPr/>
    </dgm:pt>
    <dgm:pt modelId="{DCCF8A74-CC8B-EA46-B4DB-3B3FD20E2183}" type="pres">
      <dgm:prSet presAssocID="{534D8F67-179C-BD40-9ECC-E12D4DA8B21E}" presName="circ2" presStyleLbl="vennNode1" presStyleIdx="1" presStyleCnt="5"/>
      <dgm:spPr/>
    </dgm:pt>
    <dgm:pt modelId="{2C1DB129-8C43-1E4C-8E11-EDEA98C2BB09}" type="pres">
      <dgm:prSet presAssocID="{534D8F67-179C-BD40-9ECC-E12D4DA8B21E}" presName="circ2Tx" presStyleLbl="revTx" presStyleIdx="0" presStyleCnt="0" custLinFactNeighborX="-27745" custLinFactNeighborY="9090">
        <dgm:presLayoutVars>
          <dgm:chMax val="0"/>
          <dgm:chPref val="0"/>
          <dgm:bulletEnabled val="1"/>
        </dgm:presLayoutVars>
      </dgm:prSet>
      <dgm:spPr/>
    </dgm:pt>
    <dgm:pt modelId="{BDA005F2-5F63-B64B-ABB9-900F8BA3844F}" type="pres">
      <dgm:prSet presAssocID="{534C7095-3E52-F640-9C85-06B47F379A4F}" presName="circ3" presStyleLbl="vennNode1" presStyleIdx="2" presStyleCnt="5"/>
      <dgm:spPr>
        <a:solidFill>
          <a:srgbClr val="006600">
            <a:alpha val="50000"/>
          </a:srgbClr>
        </a:solidFill>
      </dgm:spPr>
    </dgm:pt>
    <dgm:pt modelId="{506439D6-9BB8-F14C-816B-35779F8F061C}" type="pres">
      <dgm:prSet presAssocID="{534C7095-3E52-F640-9C85-06B47F379A4F}" presName="circ3Tx" presStyleLbl="revTx" presStyleIdx="0" presStyleCnt="0" custScaleX="71799" custLinFactNeighborX="-21833" custLinFactNeighborY="-10713">
        <dgm:presLayoutVars>
          <dgm:chMax val="0"/>
          <dgm:chPref val="0"/>
          <dgm:bulletEnabled val="1"/>
        </dgm:presLayoutVars>
      </dgm:prSet>
      <dgm:spPr/>
    </dgm:pt>
    <dgm:pt modelId="{AC3AB432-3E12-AA4A-AAAA-E306AA90A474}" type="pres">
      <dgm:prSet presAssocID="{F70F896A-0E82-7542-8165-980CA8E066E4}" presName="circ4" presStyleLbl="vennNode1" presStyleIdx="3" presStyleCnt="5"/>
      <dgm:spPr>
        <a:solidFill>
          <a:srgbClr val="FFFF00">
            <a:alpha val="50000"/>
          </a:srgbClr>
        </a:solidFill>
      </dgm:spPr>
    </dgm:pt>
    <dgm:pt modelId="{D4402325-322E-2942-8F29-042EDA60403C}" type="pres">
      <dgm:prSet presAssocID="{F70F896A-0E82-7542-8165-980CA8E066E4}" presName="circ4Tx" presStyleLbl="revTx" presStyleIdx="0" presStyleCnt="0" custScaleX="71682" custLinFactNeighborX="25699" custLinFactNeighborY="-12336">
        <dgm:presLayoutVars>
          <dgm:chMax val="0"/>
          <dgm:chPref val="0"/>
          <dgm:bulletEnabled val="1"/>
        </dgm:presLayoutVars>
      </dgm:prSet>
      <dgm:spPr/>
    </dgm:pt>
    <dgm:pt modelId="{62135EA9-2824-A040-91CD-E6438FF930D2}" type="pres">
      <dgm:prSet presAssocID="{7CC92DBB-1BB9-F542-A784-384CF9B70E39}" presName="circ5" presStyleLbl="vennNode1" presStyleIdx="4" presStyleCnt="5"/>
      <dgm:spPr>
        <a:solidFill>
          <a:srgbClr val="7030A0">
            <a:alpha val="50000"/>
          </a:srgbClr>
        </a:solidFill>
      </dgm:spPr>
    </dgm:pt>
    <dgm:pt modelId="{413BE3BC-C9A6-D340-8173-E694B74421A9}" type="pres">
      <dgm:prSet presAssocID="{7CC92DBB-1BB9-F542-A784-384CF9B70E39}" presName="circ5Tx" presStyleLbl="revTx" presStyleIdx="0" presStyleCnt="0" custLinFactNeighborX="23652" custLinFactNeighborY="7467">
        <dgm:presLayoutVars>
          <dgm:chMax val="0"/>
          <dgm:chPref val="0"/>
          <dgm:bulletEnabled val="1"/>
        </dgm:presLayoutVars>
      </dgm:prSet>
      <dgm:spPr/>
    </dgm:pt>
  </dgm:ptLst>
  <dgm:cxnLst>
    <dgm:cxn modelId="{1EAAEC01-AB5A-B04B-9174-CEB57B50A9B6}" srcId="{8CABCD6F-53C3-9243-99B0-6E125F7F0AB5}" destId="{7CC92DBB-1BB9-F542-A784-384CF9B70E39}" srcOrd="4" destOrd="0" parTransId="{7328C3C0-D732-E943-938E-BAD3EDD4AD5F}" sibTransId="{B6F6C84E-64E2-1842-BCE1-A051785DF213}"/>
    <dgm:cxn modelId="{3D05EE24-22C9-D64D-B033-CEFD6A8D44C2}" srcId="{8CABCD6F-53C3-9243-99B0-6E125F7F0AB5}" destId="{534C7095-3E52-F640-9C85-06B47F379A4F}" srcOrd="2" destOrd="0" parTransId="{DA024982-CEEC-EC4A-A80B-EB95BBE5824F}" sibTransId="{C4C15B12-797A-404A-9A6A-EEFBC7760533}"/>
    <dgm:cxn modelId="{44760F3A-2508-5742-A06F-D973D8AD158F}" srcId="{8CABCD6F-53C3-9243-99B0-6E125F7F0AB5}" destId="{F70F896A-0E82-7542-8165-980CA8E066E4}" srcOrd="3" destOrd="0" parTransId="{755F7156-B704-824B-9597-D3245F76D1EA}" sibTransId="{394766BA-EB1A-EE4F-A66D-E95CA86F4D37}"/>
    <dgm:cxn modelId="{6B563B54-2B18-D149-9B68-25121941023B}" type="presOf" srcId="{C017838B-2018-C04A-9E12-D68B56F9D4AF}" destId="{EDC1D7FC-32EE-B942-A986-23A171B6EDA4}" srcOrd="0" destOrd="0" presId="urn:microsoft.com/office/officeart/2005/8/layout/venn1"/>
    <dgm:cxn modelId="{01B5A383-5724-8447-97D9-5A513C83BF2A}" srcId="{8CABCD6F-53C3-9243-99B0-6E125F7F0AB5}" destId="{534D8F67-179C-BD40-9ECC-E12D4DA8B21E}" srcOrd="1" destOrd="0" parTransId="{45ED5C30-221B-D54E-9915-6E4F8A56F27F}" sibTransId="{C77D59AD-D3C8-E34C-B713-16E66348959B}"/>
    <dgm:cxn modelId="{BF0462A3-8FAC-6C4F-BCE5-BA687BEFE8F5}" type="presOf" srcId="{534C7095-3E52-F640-9C85-06B47F379A4F}" destId="{506439D6-9BB8-F14C-816B-35779F8F061C}" srcOrd="0" destOrd="0" presId="urn:microsoft.com/office/officeart/2005/8/layout/venn1"/>
    <dgm:cxn modelId="{8086CBB8-E686-A441-84A3-A99D78F68BF7}" type="presOf" srcId="{534D8F67-179C-BD40-9ECC-E12D4DA8B21E}" destId="{2C1DB129-8C43-1E4C-8E11-EDEA98C2BB09}" srcOrd="0" destOrd="0" presId="urn:microsoft.com/office/officeart/2005/8/layout/venn1"/>
    <dgm:cxn modelId="{1BEC35C2-AB35-4443-B839-81640DEC6A62}" type="presOf" srcId="{8CABCD6F-53C3-9243-99B0-6E125F7F0AB5}" destId="{7C0EFCC7-3202-4648-8937-BF57D1820924}" srcOrd="0" destOrd="0" presId="urn:microsoft.com/office/officeart/2005/8/layout/venn1"/>
    <dgm:cxn modelId="{6DCACAD0-4BFD-B345-8CFA-F1A5BA3C3800}" srcId="{8CABCD6F-53C3-9243-99B0-6E125F7F0AB5}" destId="{C017838B-2018-C04A-9E12-D68B56F9D4AF}" srcOrd="0" destOrd="0" parTransId="{EE47A901-5E00-1749-ADA2-B1F7097B6EFC}" sibTransId="{E5572A2B-6152-624D-96E3-A420FE0DB552}"/>
    <dgm:cxn modelId="{C42B1CDE-6C81-6148-B084-5051CD825696}" type="presOf" srcId="{7CC92DBB-1BB9-F542-A784-384CF9B70E39}" destId="{413BE3BC-C9A6-D340-8173-E694B74421A9}" srcOrd="0" destOrd="0" presId="urn:microsoft.com/office/officeart/2005/8/layout/venn1"/>
    <dgm:cxn modelId="{456E37F2-8321-F748-BB4A-6CDAD8443A6B}" type="presOf" srcId="{F70F896A-0E82-7542-8165-980CA8E066E4}" destId="{D4402325-322E-2942-8F29-042EDA60403C}" srcOrd="0" destOrd="0" presId="urn:microsoft.com/office/officeart/2005/8/layout/venn1"/>
    <dgm:cxn modelId="{ABEDAA1C-6933-FD4B-B8E5-6FF891A6A425}" type="presParOf" srcId="{7C0EFCC7-3202-4648-8937-BF57D1820924}" destId="{A5E2C715-DCFD-1F43-B1C2-7883FA3C5947}" srcOrd="0" destOrd="0" presId="urn:microsoft.com/office/officeart/2005/8/layout/venn1"/>
    <dgm:cxn modelId="{F508F27B-1BE6-E94E-956B-B212E9A670A7}" type="presParOf" srcId="{7C0EFCC7-3202-4648-8937-BF57D1820924}" destId="{EDC1D7FC-32EE-B942-A986-23A171B6EDA4}" srcOrd="1" destOrd="0" presId="urn:microsoft.com/office/officeart/2005/8/layout/venn1"/>
    <dgm:cxn modelId="{A0524A5D-3B40-8B4D-8E8E-5EE8A31A8F7F}" type="presParOf" srcId="{7C0EFCC7-3202-4648-8937-BF57D1820924}" destId="{DCCF8A74-CC8B-EA46-B4DB-3B3FD20E2183}" srcOrd="2" destOrd="0" presId="urn:microsoft.com/office/officeart/2005/8/layout/venn1"/>
    <dgm:cxn modelId="{5D44B6EB-2FFC-7446-8EE0-844C0E6940BF}" type="presParOf" srcId="{7C0EFCC7-3202-4648-8937-BF57D1820924}" destId="{2C1DB129-8C43-1E4C-8E11-EDEA98C2BB09}" srcOrd="3" destOrd="0" presId="urn:microsoft.com/office/officeart/2005/8/layout/venn1"/>
    <dgm:cxn modelId="{439DA0CB-DBF6-E441-BAAE-5215C7863DB8}" type="presParOf" srcId="{7C0EFCC7-3202-4648-8937-BF57D1820924}" destId="{BDA005F2-5F63-B64B-ABB9-900F8BA3844F}" srcOrd="4" destOrd="0" presId="urn:microsoft.com/office/officeart/2005/8/layout/venn1"/>
    <dgm:cxn modelId="{B4EBBEEF-EB7B-B542-A40C-8C93F398681F}" type="presParOf" srcId="{7C0EFCC7-3202-4648-8937-BF57D1820924}" destId="{506439D6-9BB8-F14C-816B-35779F8F061C}" srcOrd="5" destOrd="0" presId="urn:microsoft.com/office/officeart/2005/8/layout/venn1"/>
    <dgm:cxn modelId="{D2A6AC6B-58DD-D346-93F5-F4D6E5E53937}" type="presParOf" srcId="{7C0EFCC7-3202-4648-8937-BF57D1820924}" destId="{AC3AB432-3E12-AA4A-AAAA-E306AA90A474}" srcOrd="6" destOrd="0" presId="urn:microsoft.com/office/officeart/2005/8/layout/venn1"/>
    <dgm:cxn modelId="{372C32F1-9CB1-A44C-8E6B-77F76A52111F}" type="presParOf" srcId="{7C0EFCC7-3202-4648-8937-BF57D1820924}" destId="{D4402325-322E-2942-8F29-042EDA60403C}" srcOrd="7" destOrd="0" presId="urn:microsoft.com/office/officeart/2005/8/layout/venn1"/>
    <dgm:cxn modelId="{C2947A7E-0D3D-0A4A-9DCC-E6F26F580445}" type="presParOf" srcId="{7C0EFCC7-3202-4648-8937-BF57D1820924}" destId="{62135EA9-2824-A040-91CD-E6438FF930D2}" srcOrd="8" destOrd="0" presId="urn:microsoft.com/office/officeart/2005/8/layout/venn1"/>
    <dgm:cxn modelId="{B0F6FDF4-183C-9342-A50F-5396E325508E}" type="presParOf" srcId="{7C0EFCC7-3202-4648-8937-BF57D1820924}" destId="{413BE3BC-C9A6-D340-8173-E694B74421A9}" srcOrd="9"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E2C715-DCFD-1F43-B1C2-7883FA3C5947}">
      <dsp:nvSpPr>
        <dsp:cNvPr id="0" name=""/>
        <dsp:cNvSpPr/>
      </dsp:nvSpPr>
      <dsp:spPr>
        <a:xfrm>
          <a:off x="4206240" y="2084832"/>
          <a:ext cx="2560319" cy="2560319"/>
        </a:xfrm>
        <a:prstGeom prst="ellipse">
          <a:avLst/>
        </a:prstGeom>
        <a:solidFill>
          <a:srgbClr val="C000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EDC1D7FC-32EE-B942-A986-23A171B6EDA4}">
      <dsp:nvSpPr>
        <dsp:cNvPr id="0" name=""/>
        <dsp:cNvSpPr/>
      </dsp:nvSpPr>
      <dsp:spPr>
        <a:xfrm>
          <a:off x="4104353" y="908340"/>
          <a:ext cx="2969971" cy="171907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2133600">
            <a:lnSpc>
              <a:spcPct val="90000"/>
            </a:lnSpc>
            <a:spcBef>
              <a:spcPct val="0"/>
            </a:spcBef>
            <a:spcAft>
              <a:spcPct val="35000"/>
            </a:spcAft>
            <a:buNone/>
          </a:pPr>
          <a:r>
            <a:rPr lang="en-US" sz="4800" b="1" kern="1200" dirty="0"/>
            <a:t>Happiness</a:t>
          </a:r>
        </a:p>
      </dsp:txBody>
      <dsp:txXfrm>
        <a:off x="4104353" y="908340"/>
        <a:ext cx="2969971" cy="1719072"/>
      </dsp:txXfrm>
    </dsp:sp>
    <dsp:sp modelId="{DCCF8A74-CC8B-EA46-B4DB-3B3FD20E2183}">
      <dsp:nvSpPr>
        <dsp:cNvPr id="0" name=""/>
        <dsp:cNvSpPr/>
      </dsp:nvSpPr>
      <dsp:spPr>
        <a:xfrm>
          <a:off x="5180185" y="2792211"/>
          <a:ext cx="2560319" cy="2560319"/>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2C1DB129-8C43-1E4C-8E11-EDEA98C2BB09}">
      <dsp:nvSpPr>
        <dsp:cNvPr id="0" name=""/>
        <dsp:cNvSpPr/>
      </dsp:nvSpPr>
      <dsp:spPr>
        <a:xfrm>
          <a:off x="7205531" y="2437274"/>
          <a:ext cx="2662732"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Long-Term Goals</a:t>
          </a:r>
        </a:p>
      </dsp:txBody>
      <dsp:txXfrm>
        <a:off x="7205531" y="2437274"/>
        <a:ext cx="2662732" cy="1865376"/>
      </dsp:txXfrm>
    </dsp:sp>
    <dsp:sp modelId="{BDA005F2-5F63-B64B-ABB9-900F8BA3844F}">
      <dsp:nvSpPr>
        <dsp:cNvPr id="0" name=""/>
        <dsp:cNvSpPr/>
      </dsp:nvSpPr>
      <dsp:spPr>
        <a:xfrm>
          <a:off x="4808427" y="3937772"/>
          <a:ext cx="2560319" cy="2560319"/>
        </a:xfrm>
        <a:prstGeom prst="ellipse">
          <a:avLst/>
        </a:prstGeom>
        <a:solidFill>
          <a:srgbClr val="0066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506439D6-9BB8-F14C-816B-35779F8F061C}">
      <dsp:nvSpPr>
        <dsp:cNvPr id="0" name=""/>
        <dsp:cNvSpPr/>
      </dsp:nvSpPr>
      <dsp:spPr>
        <a:xfrm>
          <a:off x="7328760" y="5249986"/>
          <a:ext cx="1911815"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Financial Needs</a:t>
          </a:r>
        </a:p>
      </dsp:txBody>
      <dsp:txXfrm>
        <a:off x="7328760" y="5249986"/>
        <a:ext cx="1911815" cy="1865376"/>
      </dsp:txXfrm>
    </dsp:sp>
    <dsp:sp modelId="{AC3AB432-3E12-AA4A-AAAA-E306AA90A474}">
      <dsp:nvSpPr>
        <dsp:cNvPr id="0" name=""/>
        <dsp:cNvSpPr/>
      </dsp:nvSpPr>
      <dsp:spPr>
        <a:xfrm>
          <a:off x="3604052" y="3937772"/>
          <a:ext cx="2560319" cy="2560319"/>
        </a:xfrm>
        <a:prstGeom prst="ellipse">
          <a:avLst/>
        </a:prstGeom>
        <a:solidFill>
          <a:srgbClr val="FFFF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D4402325-322E-2942-8F29-042EDA60403C}">
      <dsp:nvSpPr>
        <dsp:cNvPr id="0" name=""/>
        <dsp:cNvSpPr/>
      </dsp:nvSpPr>
      <dsp:spPr>
        <a:xfrm>
          <a:off x="1836723" y="5219711"/>
          <a:ext cx="1908700"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Family Needs</a:t>
          </a:r>
        </a:p>
      </dsp:txBody>
      <dsp:txXfrm>
        <a:off x="1836723" y="5219711"/>
        <a:ext cx="1908700" cy="1865376"/>
      </dsp:txXfrm>
    </dsp:sp>
    <dsp:sp modelId="{62135EA9-2824-A040-91CD-E6438FF930D2}">
      <dsp:nvSpPr>
        <dsp:cNvPr id="0" name=""/>
        <dsp:cNvSpPr/>
      </dsp:nvSpPr>
      <dsp:spPr>
        <a:xfrm>
          <a:off x="3232294" y="2792211"/>
          <a:ext cx="2560319" cy="2560319"/>
        </a:xfrm>
        <a:prstGeom prst="ellipse">
          <a:avLst/>
        </a:prstGeom>
        <a:solidFill>
          <a:srgbClr val="7030A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413BE3BC-C9A6-D340-8173-E694B74421A9}">
      <dsp:nvSpPr>
        <dsp:cNvPr id="0" name=""/>
        <dsp:cNvSpPr/>
      </dsp:nvSpPr>
      <dsp:spPr>
        <a:xfrm>
          <a:off x="995549" y="2406999"/>
          <a:ext cx="2662732"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Short-Term Goals</a:t>
          </a:r>
        </a:p>
      </dsp:txBody>
      <dsp:txXfrm>
        <a:off x="995549" y="2406999"/>
        <a:ext cx="2662732" cy="18653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E2C715-DCFD-1F43-B1C2-7883FA3C5947}">
      <dsp:nvSpPr>
        <dsp:cNvPr id="0" name=""/>
        <dsp:cNvSpPr/>
      </dsp:nvSpPr>
      <dsp:spPr>
        <a:xfrm>
          <a:off x="4206240" y="2084832"/>
          <a:ext cx="2560319" cy="2560319"/>
        </a:xfrm>
        <a:prstGeom prst="ellipse">
          <a:avLst/>
        </a:prstGeom>
        <a:solidFill>
          <a:srgbClr val="C000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EDC1D7FC-32EE-B942-A986-23A171B6EDA4}">
      <dsp:nvSpPr>
        <dsp:cNvPr id="0" name=""/>
        <dsp:cNvSpPr/>
      </dsp:nvSpPr>
      <dsp:spPr>
        <a:xfrm>
          <a:off x="4104353" y="908340"/>
          <a:ext cx="2969971" cy="171907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2133600">
            <a:lnSpc>
              <a:spcPct val="90000"/>
            </a:lnSpc>
            <a:spcBef>
              <a:spcPct val="0"/>
            </a:spcBef>
            <a:spcAft>
              <a:spcPct val="35000"/>
            </a:spcAft>
            <a:buNone/>
          </a:pPr>
          <a:r>
            <a:rPr lang="en-US" sz="4800" b="1" kern="1200" dirty="0"/>
            <a:t>Happiness</a:t>
          </a:r>
        </a:p>
      </dsp:txBody>
      <dsp:txXfrm>
        <a:off x="4104353" y="908340"/>
        <a:ext cx="2969971" cy="1719072"/>
      </dsp:txXfrm>
    </dsp:sp>
    <dsp:sp modelId="{DCCF8A74-CC8B-EA46-B4DB-3B3FD20E2183}">
      <dsp:nvSpPr>
        <dsp:cNvPr id="0" name=""/>
        <dsp:cNvSpPr/>
      </dsp:nvSpPr>
      <dsp:spPr>
        <a:xfrm>
          <a:off x="5180185" y="2792211"/>
          <a:ext cx="2560319" cy="2560319"/>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2C1DB129-8C43-1E4C-8E11-EDEA98C2BB09}">
      <dsp:nvSpPr>
        <dsp:cNvPr id="0" name=""/>
        <dsp:cNvSpPr/>
      </dsp:nvSpPr>
      <dsp:spPr>
        <a:xfrm>
          <a:off x="7205531" y="2437274"/>
          <a:ext cx="2662732"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Long-Term Goals</a:t>
          </a:r>
        </a:p>
      </dsp:txBody>
      <dsp:txXfrm>
        <a:off x="7205531" y="2437274"/>
        <a:ext cx="2662732" cy="1865376"/>
      </dsp:txXfrm>
    </dsp:sp>
    <dsp:sp modelId="{BDA005F2-5F63-B64B-ABB9-900F8BA3844F}">
      <dsp:nvSpPr>
        <dsp:cNvPr id="0" name=""/>
        <dsp:cNvSpPr/>
      </dsp:nvSpPr>
      <dsp:spPr>
        <a:xfrm>
          <a:off x="4808427" y="3937772"/>
          <a:ext cx="2560319" cy="2560319"/>
        </a:xfrm>
        <a:prstGeom prst="ellipse">
          <a:avLst/>
        </a:prstGeom>
        <a:solidFill>
          <a:srgbClr val="0066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506439D6-9BB8-F14C-816B-35779F8F061C}">
      <dsp:nvSpPr>
        <dsp:cNvPr id="0" name=""/>
        <dsp:cNvSpPr/>
      </dsp:nvSpPr>
      <dsp:spPr>
        <a:xfrm>
          <a:off x="7328760" y="5249986"/>
          <a:ext cx="1911815"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Financial Needs</a:t>
          </a:r>
        </a:p>
      </dsp:txBody>
      <dsp:txXfrm>
        <a:off x="7328760" y="5249986"/>
        <a:ext cx="1911815" cy="1865376"/>
      </dsp:txXfrm>
    </dsp:sp>
    <dsp:sp modelId="{AC3AB432-3E12-AA4A-AAAA-E306AA90A474}">
      <dsp:nvSpPr>
        <dsp:cNvPr id="0" name=""/>
        <dsp:cNvSpPr/>
      </dsp:nvSpPr>
      <dsp:spPr>
        <a:xfrm>
          <a:off x="3604052" y="3937772"/>
          <a:ext cx="2560319" cy="2560319"/>
        </a:xfrm>
        <a:prstGeom prst="ellipse">
          <a:avLst/>
        </a:prstGeom>
        <a:solidFill>
          <a:srgbClr val="FFFF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D4402325-322E-2942-8F29-042EDA60403C}">
      <dsp:nvSpPr>
        <dsp:cNvPr id="0" name=""/>
        <dsp:cNvSpPr/>
      </dsp:nvSpPr>
      <dsp:spPr>
        <a:xfrm>
          <a:off x="1836723" y="5219711"/>
          <a:ext cx="1908700"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Family Needs</a:t>
          </a:r>
        </a:p>
      </dsp:txBody>
      <dsp:txXfrm>
        <a:off x="1836723" y="5219711"/>
        <a:ext cx="1908700" cy="1865376"/>
      </dsp:txXfrm>
    </dsp:sp>
    <dsp:sp modelId="{62135EA9-2824-A040-91CD-E6438FF930D2}">
      <dsp:nvSpPr>
        <dsp:cNvPr id="0" name=""/>
        <dsp:cNvSpPr/>
      </dsp:nvSpPr>
      <dsp:spPr>
        <a:xfrm>
          <a:off x="3232294" y="2792211"/>
          <a:ext cx="2560319" cy="2560319"/>
        </a:xfrm>
        <a:prstGeom prst="ellipse">
          <a:avLst/>
        </a:prstGeom>
        <a:solidFill>
          <a:srgbClr val="7030A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413BE3BC-C9A6-D340-8173-E694B74421A9}">
      <dsp:nvSpPr>
        <dsp:cNvPr id="0" name=""/>
        <dsp:cNvSpPr/>
      </dsp:nvSpPr>
      <dsp:spPr>
        <a:xfrm>
          <a:off x="995549" y="2406999"/>
          <a:ext cx="2662732"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Short-Term Goals</a:t>
          </a:r>
        </a:p>
      </dsp:txBody>
      <dsp:txXfrm>
        <a:off x="995549" y="2406999"/>
        <a:ext cx="2662732" cy="1865376"/>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BE3052-2D10-BA4E-AA4A-FF3A60595744}" type="datetimeFigureOut">
              <a:rPr lang="en-US" smtClean="0"/>
              <a:t>6/7/23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74C6F1-94A6-8148-A699-A2975CBCFFC6}" type="slidenum">
              <a:rPr lang="en-US" smtClean="0"/>
              <a:t>‹#›</a:t>
            </a:fld>
            <a:endParaRPr lang="en-US" dirty="0"/>
          </a:p>
        </p:txBody>
      </p:sp>
    </p:spTree>
    <p:extLst>
      <p:ext uri="{BB962C8B-B14F-4D97-AF65-F5344CB8AC3E}">
        <p14:creationId xmlns:p14="http://schemas.microsoft.com/office/powerpoint/2010/main" val="2648416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19</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3536303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28</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728673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29</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8328498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30</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706787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31</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8295286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32</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532332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20</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5260413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21</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3194114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22</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9823674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23</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9894223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24</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281286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25</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40163410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26</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40489318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27</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3551097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747F8-B021-2F4E-88C8-BB982A3747D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7B5CF07-57C6-7C41-8CDE-E450205BBE9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227216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FC58C-3E1F-9841-9955-8D672312450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59E7171-289F-174A-8A84-C99EA49FD26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BCCC0A51-2BF1-3C44-99BD-2C6236495505}"/>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092670" y="5832844"/>
            <a:ext cx="1991745" cy="990370"/>
          </a:xfrm>
          <a:prstGeom prst="rect">
            <a:avLst/>
          </a:prstGeom>
          <a:noFill/>
          <a:ln>
            <a:noFill/>
          </a:ln>
        </p:spPr>
      </p:pic>
      <p:pic>
        <p:nvPicPr>
          <p:cNvPr id="5" name="Picture 4" descr="A picture containing symbol, font, graphics, logo&#10;&#10;Description automatically generated">
            <a:extLst>
              <a:ext uri="{FF2B5EF4-FFF2-40B4-BE49-F238E27FC236}">
                <a16:creationId xmlns:a16="http://schemas.microsoft.com/office/drawing/2014/main" id="{EAF70024-A907-719C-C57C-07923B1F480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454" y="5905639"/>
            <a:ext cx="962025" cy="917575"/>
          </a:xfrm>
          <a:prstGeom prst="rect">
            <a:avLst/>
          </a:prstGeom>
        </p:spPr>
      </p:pic>
      <p:sp>
        <p:nvSpPr>
          <p:cNvPr id="6" name="Title 1">
            <a:extLst>
              <a:ext uri="{FF2B5EF4-FFF2-40B4-BE49-F238E27FC236}">
                <a16:creationId xmlns:a16="http://schemas.microsoft.com/office/drawing/2014/main" id="{9842D99A-FD8F-245D-6B44-6FC5014EA091}"/>
              </a:ext>
            </a:extLst>
          </p:cNvPr>
          <p:cNvSpPr txBox="1">
            <a:spLocks/>
          </p:cNvSpPr>
          <p:nvPr userDrawn="1"/>
        </p:nvSpPr>
        <p:spPr>
          <a:xfrm>
            <a:off x="982132" y="5905639"/>
            <a:ext cx="1484489" cy="917575"/>
          </a:xfrm>
          <a:prstGeom prst="rect">
            <a:avLst/>
          </a:prstGeom>
          <a:solidFill>
            <a:srgbClr val="2D2D83"/>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 b="1" dirty="0">
                <a:solidFill>
                  <a:schemeClr val="bg1"/>
                </a:solidFill>
                <a:latin typeface="Garamond" panose="02020404030301010803" pitchFamily="18" charset="0"/>
              </a:rPr>
              <a:t> FINANCIAL PLANNING FOR GRADUATE STUDENTS</a:t>
            </a:r>
          </a:p>
          <a:p>
            <a:pPr algn="ctr"/>
            <a:endParaRPr lang="en-US" sz="800" b="1" dirty="0">
              <a:solidFill>
                <a:schemeClr val="bg1"/>
              </a:solidFill>
              <a:latin typeface="Garamond" panose="02020404030301010803" pitchFamily="18" charset="0"/>
            </a:endParaRPr>
          </a:p>
          <a:p>
            <a:pPr algn="ctr"/>
            <a:r>
              <a:rPr lang="en-US" sz="800" b="1" dirty="0">
                <a:solidFill>
                  <a:schemeClr val="bg1"/>
                </a:solidFill>
                <a:latin typeface="Garamond" panose="02020404030301010803" pitchFamily="18" charset="0"/>
              </a:rPr>
              <a:t>June 7, 2023</a:t>
            </a:r>
          </a:p>
        </p:txBody>
      </p:sp>
    </p:spTree>
    <p:extLst>
      <p:ext uri="{BB962C8B-B14F-4D97-AF65-F5344CB8AC3E}">
        <p14:creationId xmlns:p14="http://schemas.microsoft.com/office/powerpoint/2010/main" val="17959031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772A9E9-7FA2-434F-B0B4-BE534E51798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B3E806F-6531-2A41-B5B2-3B7CCC64E19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126736F7-1DD0-0E42-9766-0D54ACB3D4EF}"/>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092670" y="5832844"/>
            <a:ext cx="1991745" cy="990370"/>
          </a:xfrm>
          <a:prstGeom prst="rect">
            <a:avLst/>
          </a:prstGeom>
          <a:noFill/>
          <a:ln>
            <a:noFill/>
          </a:ln>
        </p:spPr>
      </p:pic>
      <p:pic>
        <p:nvPicPr>
          <p:cNvPr id="5" name="Picture 4" descr="A picture containing symbol, font, graphics, logo&#10;&#10;Description automatically generated">
            <a:extLst>
              <a:ext uri="{FF2B5EF4-FFF2-40B4-BE49-F238E27FC236}">
                <a16:creationId xmlns:a16="http://schemas.microsoft.com/office/drawing/2014/main" id="{CBA9AC6A-1C49-8D08-3E5A-667CA6BCFE4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454" y="5905639"/>
            <a:ext cx="962025" cy="917575"/>
          </a:xfrm>
          <a:prstGeom prst="rect">
            <a:avLst/>
          </a:prstGeom>
        </p:spPr>
      </p:pic>
      <p:sp>
        <p:nvSpPr>
          <p:cNvPr id="6" name="Title 1">
            <a:extLst>
              <a:ext uri="{FF2B5EF4-FFF2-40B4-BE49-F238E27FC236}">
                <a16:creationId xmlns:a16="http://schemas.microsoft.com/office/drawing/2014/main" id="{6FE0B695-B62C-A01E-BE86-7ABE7A698615}"/>
              </a:ext>
            </a:extLst>
          </p:cNvPr>
          <p:cNvSpPr txBox="1">
            <a:spLocks/>
          </p:cNvSpPr>
          <p:nvPr userDrawn="1"/>
        </p:nvSpPr>
        <p:spPr>
          <a:xfrm>
            <a:off x="982132" y="5905639"/>
            <a:ext cx="1484489" cy="917575"/>
          </a:xfrm>
          <a:prstGeom prst="rect">
            <a:avLst/>
          </a:prstGeom>
          <a:solidFill>
            <a:srgbClr val="2D2D83"/>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 b="1" dirty="0">
                <a:solidFill>
                  <a:schemeClr val="bg1"/>
                </a:solidFill>
                <a:latin typeface="Garamond" panose="02020404030301010803" pitchFamily="18" charset="0"/>
              </a:rPr>
              <a:t> FINANCIAL PLANNING FOR GRADUATE STUDENTS</a:t>
            </a:r>
          </a:p>
          <a:p>
            <a:pPr algn="ctr"/>
            <a:endParaRPr lang="en-US" sz="800" b="1" dirty="0">
              <a:solidFill>
                <a:schemeClr val="bg1"/>
              </a:solidFill>
              <a:latin typeface="Garamond" panose="02020404030301010803" pitchFamily="18" charset="0"/>
            </a:endParaRPr>
          </a:p>
          <a:p>
            <a:pPr algn="ctr"/>
            <a:r>
              <a:rPr lang="en-US" sz="800" b="1" dirty="0">
                <a:solidFill>
                  <a:schemeClr val="bg1"/>
                </a:solidFill>
                <a:latin typeface="Garamond" panose="02020404030301010803" pitchFamily="18" charset="0"/>
              </a:rPr>
              <a:t>June 7, 2023</a:t>
            </a:r>
          </a:p>
        </p:txBody>
      </p:sp>
    </p:spTree>
    <p:extLst>
      <p:ext uri="{BB962C8B-B14F-4D97-AF65-F5344CB8AC3E}">
        <p14:creationId xmlns:p14="http://schemas.microsoft.com/office/powerpoint/2010/main" val="34366525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Open 2">
    <p:bg>
      <p:bgPr>
        <a:solidFill>
          <a:srgbClr val="C00000">
            <a:alpha val="60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1986733"/>
            <a:ext cx="10972800" cy="1021541"/>
          </a:xfrm>
        </p:spPr>
        <p:txBody>
          <a:bodyPr/>
          <a:lstStyle>
            <a:lvl1pPr algn="ctr">
              <a:defRPr sz="4800" b="1" i="1" cap="none">
                <a:solidFill>
                  <a:schemeClr val="bg1"/>
                </a:solidFill>
                <a:latin typeface="Times New Roman" charset="0"/>
                <a:ea typeface="Times New Roman" charset="0"/>
                <a:cs typeface="Times New Roman" charset="0"/>
              </a:defRPr>
            </a:lvl1pPr>
          </a:lstStyle>
          <a:p>
            <a:r>
              <a:rPr lang="en-US" dirty="0" err="1"/>
              <a:t>brian.bolton@louisiana.edu</a:t>
            </a:r>
            <a:endParaRPr lang="en-US" dirty="0"/>
          </a:p>
        </p:txBody>
      </p:sp>
      <p:pic>
        <p:nvPicPr>
          <p:cNvPr id="4" name="Picture 3">
            <a:extLst>
              <a:ext uri="{FF2B5EF4-FFF2-40B4-BE49-F238E27FC236}">
                <a16:creationId xmlns:a16="http://schemas.microsoft.com/office/drawing/2014/main" id="{BC92C259-7C64-F54B-BF8F-D51CED9AD70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7597" y="4634000"/>
            <a:ext cx="11004803" cy="1768629"/>
          </a:xfrm>
          <a:prstGeom prst="rect">
            <a:avLst/>
          </a:prstGeom>
        </p:spPr>
      </p:pic>
    </p:spTree>
    <p:extLst>
      <p:ext uri="{BB962C8B-B14F-4D97-AF65-F5344CB8AC3E}">
        <p14:creationId xmlns:p14="http://schemas.microsoft.com/office/powerpoint/2010/main" val="2097189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F6F67-177F-1F4A-AB34-2E8212DDDF3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29C8CA2-82D2-214D-88C5-A5B78A1FCF22}"/>
              </a:ext>
            </a:extLst>
          </p:cNvPr>
          <p:cNvSpPr>
            <a:spLocks noGrp="1"/>
          </p:cNvSpPr>
          <p:nvPr>
            <p:ph idx="1"/>
          </p:nvPr>
        </p:nvSpPr>
        <p:spPr>
          <a:xfrm>
            <a:off x="838200" y="1825625"/>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a:extLst>
              <a:ext uri="{FF2B5EF4-FFF2-40B4-BE49-F238E27FC236}">
                <a16:creationId xmlns:a16="http://schemas.microsoft.com/office/drawing/2014/main" id="{00000000-0008-0000-0000-00001700000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092670" y="5832844"/>
            <a:ext cx="1991745" cy="990370"/>
          </a:xfrm>
          <a:prstGeom prst="rect">
            <a:avLst/>
          </a:prstGeom>
          <a:noFill/>
          <a:ln>
            <a:noFill/>
          </a:ln>
        </p:spPr>
      </p:pic>
      <p:pic>
        <p:nvPicPr>
          <p:cNvPr id="4" name="Picture 3" descr="A picture containing symbol, font, graphics, logo&#10;&#10;Description automatically generated">
            <a:extLst>
              <a:ext uri="{FF2B5EF4-FFF2-40B4-BE49-F238E27FC236}">
                <a16:creationId xmlns:a16="http://schemas.microsoft.com/office/drawing/2014/main" id="{406CCCE9-C176-D470-BC83-5645B3D368D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454" y="5905639"/>
            <a:ext cx="962025" cy="917575"/>
          </a:xfrm>
          <a:prstGeom prst="rect">
            <a:avLst/>
          </a:prstGeom>
        </p:spPr>
      </p:pic>
      <p:sp>
        <p:nvSpPr>
          <p:cNvPr id="5" name="Title 1">
            <a:extLst>
              <a:ext uri="{FF2B5EF4-FFF2-40B4-BE49-F238E27FC236}">
                <a16:creationId xmlns:a16="http://schemas.microsoft.com/office/drawing/2014/main" id="{B7E2E2A4-D9CB-7D61-6416-51ABD8E59B2F}"/>
              </a:ext>
            </a:extLst>
          </p:cNvPr>
          <p:cNvSpPr txBox="1">
            <a:spLocks/>
          </p:cNvSpPr>
          <p:nvPr userDrawn="1"/>
        </p:nvSpPr>
        <p:spPr>
          <a:xfrm>
            <a:off x="982132" y="5905639"/>
            <a:ext cx="1484489" cy="917575"/>
          </a:xfrm>
          <a:prstGeom prst="rect">
            <a:avLst/>
          </a:prstGeom>
          <a:solidFill>
            <a:srgbClr val="2D2D83"/>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 b="1" dirty="0">
                <a:solidFill>
                  <a:schemeClr val="bg1"/>
                </a:solidFill>
                <a:latin typeface="Garamond" panose="02020404030301010803" pitchFamily="18" charset="0"/>
              </a:rPr>
              <a:t> FINANCIAL PLANNING FOR GRADUATE STUDENTS</a:t>
            </a:r>
          </a:p>
          <a:p>
            <a:pPr algn="ctr"/>
            <a:endParaRPr lang="en-US" sz="800" b="1" dirty="0">
              <a:solidFill>
                <a:schemeClr val="bg1"/>
              </a:solidFill>
              <a:latin typeface="Garamond" panose="02020404030301010803" pitchFamily="18" charset="0"/>
            </a:endParaRPr>
          </a:p>
          <a:p>
            <a:pPr algn="ctr"/>
            <a:r>
              <a:rPr lang="en-US" sz="800" b="1" dirty="0">
                <a:solidFill>
                  <a:schemeClr val="bg1"/>
                </a:solidFill>
                <a:latin typeface="Garamond" panose="02020404030301010803" pitchFamily="18" charset="0"/>
              </a:rPr>
              <a:t>June 7, 2023</a:t>
            </a:r>
          </a:p>
        </p:txBody>
      </p:sp>
    </p:spTree>
    <p:extLst>
      <p:ext uri="{BB962C8B-B14F-4D97-AF65-F5344CB8AC3E}">
        <p14:creationId xmlns:p14="http://schemas.microsoft.com/office/powerpoint/2010/main" val="665978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FA67F-6569-624B-822D-C49E113E49E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FBDC462-1161-DC42-BE7F-200B108A612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7" name="Picture 6">
            <a:extLst>
              <a:ext uri="{FF2B5EF4-FFF2-40B4-BE49-F238E27FC236}">
                <a16:creationId xmlns:a16="http://schemas.microsoft.com/office/drawing/2014/main" id="{895ACFCB-038F-6047-892D-D436B40C24A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092670" y="5832844"/>
            <a:ext cx="1991745" cy="990370"/>
          </a:xfrm>
          <a:prstGeom prst="rect">
            <a:avLst/>
          </a:prstGeom>
          <a:noFill/>
          <a:ln>
            <a:noFill/>
          </a:ln>
        </p:spPr>
      </p:pic>
      <p:pic>
        <p:nvPicPr>
          <p:cNvPr id="5" name="Picture 4" descr="A picture containing symbol, font, graphics, logo&#10;&#10;Description automatically generated">
            <a:extLst>
              <a:ext uri="{FF2B5EF4-FFF2-40B4-BE49-F238E27FC236}">
                <a16:creationId xmlns:a16="http://schemas.microsoft.com/office/drawing/2014/main" id="{8CC9F0A3-9CAD-00C4-A057-2EDA9FE0E1A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454" y="5905639"/>
            <a:ext cx="962025" cy="917575"/>
          </a:xfrm>
          <a:prstGeom prst="rect">
            <a:avLst/>
          </a:prstGeom>
        </p:spPr>
      </p:pic>
      <p:sp>
        <p:nvSpPr>
          <p:cNvPr id="6" name="Title 1">
            <a:extLst>
              <a:ext uri="{FF2B5EF4-FFF2-40B4-BE49-F238E27FC236}">
                <a16:creationId xmlns:a16="http://schemas.microsoft.com/office/drawing/2014/main" id="{8C0C29C7-3AFD-4DAB-3998-2F2F29F1A9BC}"/>
              </a:ext>
            </a:extLst>
          </p:cNvPr>
          <p:cNvSpPr txBox="1">
            <a:spLocks/>
          </p:cNvSpPr>
          <p:nvPr userDrawn="1"/>
        </p:nvSpPr>
        <p:spPr>
          <a:xfrm>
            <a:off x="982132" y="5905639"/>
            <a:ext cx="1484489" cy="917575"/>
          </a:xfrm>
          <a:prstGeom prst="rect">
            <a:avLst/>
          </a:prstGeom>
          <a:solidFill>
            <a:srgbClr val="2D2D83"/>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 b="1" dirty="0">
                <a:solidFill>
                  <a:schemeClr val="bg1"/>
                </a:solidFill>
                <a:latin typeface="Garamond" panose="02020404030301010803" pitchFamily="18" charset="0"/>
              </a:rPr>
              <a:t> FINANCIAL PLANNING FOR GRADUATE STUDENTS</a:t>
            </a:r>
          </a:p>
          <a:p>
            <a:pPr algn="ctr"/>
            <a:endParaRPr lang="en-US" sz="800" b="1" dirty="0">
              <a:solidFill>
                <a:schemeClr val="bg1"/>
              </a:solidFill>
              <a:latin typeface="Garamond" panose="02020404030301010803" pitchFamily="18" charset="0"/>
            </a:endParaRPr>
          </a:p>
          <a:p>
            <a:pPr algn="ctr"/>
            <a:r>
              <a:rPr lang="en-US" sz="800" b="1" dirty="0">
                <a:solidFill>
                  <a:schemeClr val="bg1"/>
                </a:solidFill>
                <a:latin typeface="Garamond" panose="02020404030301010803" pitchFamily="18" charset="0"/>
              </a:rPr>
              <a:t>June 7, 2023</a:t>
            </a:r>
          </a:p>
        </p:txBody>
      </p:sp>
    </p:spTree>
    <p:extLst>
      <p:ext uri="{BB962C8B-B14F-4D97-AF65-F5344CB8AC3E}">
        <p14:creationId xmlns:p14="http://schemas.microsoft.com/office/powerpoint/2010/main" val="3151935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9735F-18BD-F548-9E41-3045217E920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1381893-2BAE-DC4E-B35F-22896E9330E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9B4858D-A4E0-314B-B0EE-656E0340D06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59E76D6A-EA75-924E-9A82-10729EBF41EE}"/>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092670" y="5832844"/>
            <a:ext cx="1991745" cy="990370"/>
          </a:xfrm>
          <a:prstGeom prst="rect">
            <a:avLst/>
          </a:prstGeom>
          <a:noFill/>
          <a:ln>
            <a:noFill/>
          </a:ln>
        </p:spPr>
      </p:pic>
      <p:pic>
        <p:nvPicPr>
          <p:cNvPr id="6" name="Picture 5" descr="A picture containing symbol, font, graphics, logo&#10;&#10;Description automatically generated">
            <a:extLst>
              <a:ext uri="{FF2B5EF4-FFF2-40B4-BE49-F238E27FC236}">
                <a16:creationId xmlns:a16="http://schemas.microsoft.com/office/drawing/2014/main" id="{994327C2-67AC-5C3B-BC4C-84F4664ACDB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454" y="5905639"/>
            <a:ext cx="962025" cy="917575"/>
          </a:xfrm>
          <a:prstGeom prst="rect">
            <a:avLst/>
          </a:prstGeom>
        </p:spPr>
      </p:pic>
      <p:sp>
        <p:nvSpPr>
          <p:cNvPr id="7" name="Title 1">
            <a:extLst>
              <a:ext uri="{FF2B5EF4-FFF2-40B4-BE49-F238E27FC236}">
                <a16:creationId xmlns:a16="http://schemas.microsoft.com/office/drawing/2014/main" id="{B6F44055-0C4E-101B-2B97-934DFD4AFEAF}"/>
              </a:ext>
            </a:extLst>
          </p:cNvPr>
          <p:cNvSpPr txBox="1">
            <a:spLocks/>
          </p:cNvSpPr>
          <p:nvPr userDrawn="1"/>
        </p:nvSpPr>
        <p:spPr>
          <a:xfrm>
            <a:off x="982132" y="5905639"/>
            <a:ext cx="1484489" cy="917575"/>
          </a:xfrm>
          <a:prstGeom prst="rect">
            <a:avLst/>
          </a:prstGeom>
          <a:solidFill>
            <a:srgbClr val="2D2D83"/>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 b="1" dirty="0">
                <a:solidFill>
                  <a:schemeClr val="bg1"/>
                </a:solidFill>
                <a:latin typeface="Garamond" panose="02020404030301010803" pitchFamily="18" charset="0"/>
              </a:rPr>
              <a:t> FINANCIAL PLANNING FOR GRADUATE STUDENTS</a:t>
            </a:r>
          </a:p>
          <a:p>
            <a:pPr algn="ctr"/>
            <a:endParaRPr lang="en-US" sz="800" b="1" dirty="0">
              <a:solidFill>
                <a:schemeClr val="bg1"/>
              </a:solidFill>
              <a:latin typeface="Garamond" panose="02020404030301010803" pitchFamily="18" charset="0"/>
            </a:endParaRPr>
          </a:p>
          <a:p>
            <a:pPr algn="ctr"/>
            <a:r>
              <a:rPr lang="en-US" sz="800" b="1" dirty="0">
                <a:solidFill>
                  <a:schemeClr val="bg1"/>
                </a:solidFill>
                <a:latin typeface="Garamond" panose="02020404030301010803" pitchFamily="18" charset="0"/>
              </a:rPr>
              <a:t>June 7, 2023</a:t>
            </a:r>
          </a:p>
        </p:txBody>
      </p:sp>
    </p:spTree>
    <p:extLst>
      <p:ext uri="{BB962C8B-B14F-4D97-AF65-F5344CB8AC3E}">
        <p14:creationId xmlns:p14="http://schemas.microsoft.com/office/powerpoint/2010/main" val="1792069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123A3-C291-974E-8D9B-CE73B4DC279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4E1D6DE-ABF9-C34B-93B6-CBEABCC447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989EB0E-1B9E-524A-B3FF-BE633D33530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18098BA-AC93-E14B-A159-8D13636B82F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398D742-8AD1-D64F-9409-0018A9B0514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3BB36A2F-FC4C-C840-BC73-D548DD90548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092670" y="5832844"/>
            <a:ext cx="1991745" cy="990370"/>
          </a:xfrm>
          <a:prstGeom prst="rect">
            <a:avLst/>
          </a:prstGeom>
          <a:noFill/>
          <a:ln>
            <a:noFill/>
          </a:ln>
        </p:spPr>
      </p:pic>
      <p:pic>
        <p:nvPicPr>
          <p:cNvPr id="8" name="Picture 7" descr="A picture containing symbol, font, graphics, logo&#10;&#10;Description automatically generated">
            <a:extLst>
              <a:ext uri="{FF2B5EF4-FFF2-40B4-BE49-F238E27FC236}">
                <a16:creationId xmlns:a16="http://schemas.microsoft.com/office/drawing/2014/main" id="{607E8DBC-E683-796C-868D-C42C89DAB0A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454" y="5905639"/>
            <a:ext cx="962025" cy="917575"/>
          </a:xfrm>
          <a:prstGeom prst="rect">
            <a:avLst/>
          </a:prstGeom>
        </p:spPr>
      </p:pic>
      <p:sp>
        <p:nvSpPr>
          <p:cNvPr id="9" name="Title 1">
            <a:extLst>
              <a:ext uri="{FF2B5EF4-FFF2-40B4-BE49-F238E27FC236}">
                <a16:creationId xmlns:a16="http://schemas.microsoft.com/office/drawing/2014/main" id="{A4F859E0-7CB3-266F-CBE6-F73C00657AD5}"/>
              </a:ext>
            </a:extLst>
          </p:cNvPr>
          <p:cNvSpPr txBox="1">
            <a:spLocks/>
          </p:cNvSpPr>
          <p:nvPr userDrawn="1"/>
        </p:nvSpPr>
        <p:spPr>
          <a:xfrm>
            <a:off x="982132" y="5905639"/>
            <a:ext cx="1484489" cy="917575"/>
          </a:xfrm>
          <a:prstGeom prst="rect">
            <a:avLst/>
          </a:prstGeom>
          <a:solidFill>
            <a:srgbClr val="2D2D83"/>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 b="1" dirty="0">
                <a:solidFill>
                  <a:schemeClr val="bg1"/>
                </a:solidFill>
                <a:latin typeface="Garamond" panose="02020404030301010803" pitchFamily="18" charset="0"/>
              </a:rPr>
              <a:t> FINANCIAL PLANNING FOR GRADUATE STUDENTS</a:t>
            </a:r>
          </a:p>
          <a:p>
            <a:pPr algn="ctr"/>
            <a:endParaRPr lang="en-US" sz="800" b="1" dirty="0">
              <a:solidFill>
                <a:schemeClr val="bg1"/>
              </a:solidFill>
              <a:latin typeface="Garamond" panose="02020404030301010803" pitchFamily="18" charset="0"/>
            </a:endParaRPr>
          </a:p>
          <a:p>
            <a:pPr algn="ctr"/>
            <a:r>
              <a:rPr lang="en-US" sz="800" b="1" dirty="0">
                <a:solidFill>
                  <a:schemeClr val="bg1"/>
                </a:solidFill>
                <a:latin typeface="Garamond" panose="02020404030301010803" pitchFamily="18" charset="0"/>
              </a:rPr>
              <a:t>June 7, 2023</a:t>
            </a:r>
          </a:p>
        </p:txBody>
      </p:sp>
    </p:spTree>
    <p:extLst>
      <p:ext uri="{BB962C8B-B14F-4D97-AF65-F5344CB8AC3E}">
        <p14:creationId xmlns:p14="http://schemas.microsoft.com/office/powerpoint/2010/main" val="3094903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F472A-A3C9-F04B-8C7C-F4BF24475E60}"/>
              </a:ext>
            </a:extLst>
          </p:cNvPr>
          <p:cNvSpPr>
            <a:spLocks noGrp="1"/>
          </p:cNvSpPr>
          <p:nvPr>
            <p:ph type="title"/>
          </p:nvPr>
        </p:nvSpPr>
        <p:spPr/>
        <p:txBody>
          <a:bodyPr/>
          <a:lstStyle/>
          <a:p>
            <a:r>
              <a:rPr lang="en-US"/>
              <a:t>Click to edit Master title style</a:t>
            </a:r>
          </a:p>
        </p:txBody>
      </p:sp>
      <p:pic>
        <p:nvPicPr>
          <p:cNvPr id="5" name="Picture 4">
            <a:extLst>
              <a:ext uri="{FF2B5EF4-FFF2-40B4-BE49-F238E27FC236}">
                <a16:creationId xmlns:a16="http://schemas.microsoft.com/office/drawing/2014/main" id="{5BC6FADE-142B-C346-92D7-049A225675F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092670" y="5832844"/>
            <a:ext cx="1991745" cy="990370"/>
          </a:xfrm>
          <a:prstGeom prst="rect">
            <a:avLst/>
          </a:prstGeom>
          <a:noFill/>
          <a:ln>
            <a:noFill/>
          </a:ln>
        </p:spPr>
      </p:pic>
      <p:sp>
        <p:nvSpPr>
          <p:cNvPr id="3" name="Title 1">
            <a:extLst>
              <a:ext uri="{FF2B5EF4-FFF2-40B4-BE49-F238E27FC236}">
                <a16:creationId xmlns:a16="http://schemas.microsoft.com/office/drawing/2014/main" id="{19713D33-CA4A-BD60-4345-864AFE77FF49}"/>
              </a:ext>
            </a:extLst>
          </p:cNvPr>
          <p:cNvSpPr txBox="1">
            <a:spLocks/>
          </p:cNvSpPr>
          <p:nvPr userDrawn="1"/>
        </p:nvSpPr>
        <p:spPr>
          <a:xfrm>
            <a:off x="982132" y="5905639"/>
            <a:ext cx="1484489" cy="917575"/>
          </a:xfrm>
          <a:prstGeom prst="rect">
            <a:avLst/>
          </a:prstGeom>
          <a:solidFill>
            <a:srgbClr val="2D2D83"/>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 b="1" dirty="0">
                <a:solidFill>
                  <a:schemeClr val="bg1"/>
                </a:solidFill>
                <a:latin typeface="Garamond" panose="02020404030301010803" pitchFamily="18" charset="0"/>
              </a:rPr>
              <a:t> FINANCIAL PLANNING FOR GRADUATE STUDENTS</a:t>
            </a:r>
          </a:p>
          <a:p>
            <a:pPr algn="ctr"/>
            <a:endParaRPr lang="en-US" sz="800" b="1" dirty="0">
              <a:solidFill>
                <a:schemeClr val="bg1"/>
              </a:solidFill>
              <a:latin typeface="Garamond" panose="02020404030301010803" pitchFamily="18" charset="0"/>
            </a:endParaRPr>
          </a:p>
          <a:p>
            <a:pPr algn="ctr"/>
            <a:r>
              <a:rPr lang="en-US" sz="800" b="1" dirty="0">
                <a:solidFill>
                  <a:schemeClr val="bg1"/>
                </a:solidFill>
                <a:latin typeface="Garamond" panose="02020404030301010803" pitchFamily="18" charset="0"/>
              </a:rPr>
              <a:t>June 7, 2023</a:t>
            </a:r>
          </a:p>
        </p:txBody>
      </p:sp>
      <p:pic>
        <p:nvPicPr>
          <p:cNvPr id="4" name="Picture 3" descr="A picture containing symbol, font, graphics, logo&#10;&#10;Description automatically generated">
            <a:extLst>
              <a:ext uri="{FF2B5EF4-FFF2-40B4-BE49-F238E27FC236}">
                <a16:creationId xmlns:a16="http://schemas.microsoft.com/office/drawing/2014/main" id="{7971CAD0-C7EE-1F8A-D845-065E2DA8760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454" y="5905639"/>
            <a:ext cx="962025" cy="917575"/>
          </a:xfrm>
          <a:prstGeom prst="rect">
            <a:avLst/>
          </a:prstGeom>
        </p:spPr>
      </p:pic>
    </p:spTree>
    <p:extLst>
      <p:ext uri="{BB962C8B-B14F-4D97-AF65-F5344CB8AC3E}">
        <p14:creationId xmlns:p14="http://schemas.microsoft.com/office/powerpoint/2010/main" val="3335469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6DBD007-6322-3740-9FCE-EB4F5BF9184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092670" y="5832844"/>
            <a:ext cx="1991745" cy="990370"/>
          </a:xfrm>
          <a:prstGeom prst="rect">
            <a:avLst/>
          </a:prstGeom>
          <a:noFill/>
          <a:ln>
            <a:noFill/>
          </a:ln>
        </p:spPr>
      </p:pic>
      <p:pic>
        <p:nvPicPr>
          <p:cNvPr id="3" name="Picture 2" descr="A picture containing symbol, font, graphics, logo&#10;&#10;Description automatically generated">
            <a:extLst>
              <a:ext uri="{FF2B5EF4-FFF2-40B4-BE49-F238E27FC236}">
                <a16:creationId xmlns:a16="http://schemas.microsoft.com/office/drawing/2014/main" id="{DCF6B853-6AEF-13F1-C674-5445937ACDA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454" y="5905639"/>
            <a:ext cx="962025" cy="917575"/>
          </a:xfrm>
          <a:prstGeom prst="rect">
            <a:avLst/>
          </a:prstGeom>
        </p:spPr>
      </p:pic>
      <p:sp>
        <p:nvSpPr>
          <p:cNvPr id="4" name="Title 1">
            <a:extLst>
              <a:ext uri="{FF2B5EF4-FFF2-40B4-BE49-F238E27FC236}">
                <a16:creationId xmlns:a16="http://schemas.microsoft.com/office/drawing/2014/main" id="{CBC3A73F-D154-4FA0-0526-D47CAFC71ABC}"/>
              </a:ext>
            </a:extLst>
          </p:cNvPr>
          <p:cNvSpPr txBox="1">
            <a:spLocks/>
          </p:cNvSpPr>
          <p:nvPr userDrawn="1"/>
        </p:nvSpPr>
        <p:spPr>
          <a:xfrm>
            <a:off x="982132" y="5905639"/>
            <a:ext cx="1484489" cy="917575"/>
          </a:xfrm>
          <a:prstGeom prst="rect">
            <a:avLst/>
          </a:prstGeom>
          <a:solidFill>
            <a:srgbClr val="2D2D83"/>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 b="1" dirty="0">
                <a:solidFill>
                  <a:schemeClr val="bg1"/>
                </a:solidFill>
                <a:latin typeface="Garamond" panose="02020404030301010803" pitchFamily="18" charset="0"/>
              </a:rPr>
              <a:t> FINANCIAL PLANNING FOR GRADUATE STUDENTS</a:t>
            </a:r>
          </a:p>
          <a:p>
            <a:pPr algn="ctr"/>
            <a:endParaRPr lang="en-US" sz="800" b="1" dirty="0">
              <a:solidFill>
                <a:schemeClr val="bg1"/>
              </a:solidFill>
              <a:latin typeface="Garamond" panose="02020404030301010803" pitchFamily="18" charset="0"/>
            </a:endParaRPr>
          </a:p>
          <a:p>
            <a:pPr algn="ctr"/>
            <a:r>
              <a:rPr lang="en-US" sz="800" b="1" dirty="0">
                <a:solidFill>
                  <a:schemeClr val="bg1"/>
                </a:solidFill>
                <a:latin typeface="Garamond" panose="02020404030301010803" pitchFamily="18" charset="0"/>
              </a:rPr>
              <a:t>June 7, 2023</a:t>
            </a:r>
          </a:p>
        </p:txBody>
      </p:sp>
    </p:spTree>
    <p:extLst>
      <p:ext uri="{BB962C8B-B14F-4D97-AF65-F5344CB8AC3E}">
        <p14:creationId xmlns:p14="http://schemas.microsoft.com/office/powerpoint/2010/main" val="873653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FD8C7-7997-3247-824B-1E7FBA6C27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D11BAF3-9831-0649-8F70-72975D6EA28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B67394A-9026-AC48-8433-EFE0A89468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8" name="Picture 7">
            <a:extLst>
              <a:ext uri="{FF2B5EF4-FFF2-40B4-BE49-F238E27FC236}">
                <a16:creationId xmlns:a16="http://schemas.microsoft.com/office/drawing/2014/main" id="{1BCF2783-32C0-D847-AC29-5DFA46DDD7D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092670" y="5832844"/>
            <a:ext cx="1991745" cy="990370"/>
          </a:xfrm>
          <a:prstGeom prst="rect">
            <a:avLst/>
          </a:prstGeom>
          <a:noFill/>
          <a:ln>
            <a:noFill/>
          </a:ln>
        </p:spPr>
      </p:pic>
      <p:pic>
        <p:nvPicPr>
          <p:cNvPr id="6" name="Picture 5" descr="A picture containing symbol, font, graphics, logo&#10;&#10;Description automatically generated">
            <a:extLst>
              <a:ext uri="{FF2B5EF4-FFF2-40B4-BE49-F238E27FC236}">
                <a16:creationId xmlns:a16="http://schemas.microsoft.com/office/drawing/2014/main" id="{0CA184FE-96E5-90D0-2ACB-C505EDC8628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454" y="5905639"/>
            <a:ext cx="962025" cy="917575"/>
          </a:xfrm>
          <a:prstGeom prst="rect">
            <a:avLst/>
          </a:prstGeom>
        </p:spPr>
      </p:pic>
      <p:sp>
        <p:nvSpPr>
          <p:cNvPr id="7" name="Title 1">
            <a:extLst>
              <a:ext uri="{FF2B5EF4-FFF2-40B4-BE49-F238E27FC236}">
                <a16:creationId xmlns:a16="http://schemas.microsoft.com/office/drawing/2014/main" id="{3DB1D625-F99C-88A7-A7FE-166EF9DACED4}"/>
              </a:ext>
            </a:extLst>
          </p:cNvPr>
          <p:cNvSpPr txBox="1">
            <a:spLocks/>
          </p:cNvSpPr>
          <p:nvPr userDrawn="1"/>
        </p:nvSpPr>
        <p:spPr>
          <a:xfrm>
            <a:off x="982132" y="5905639"/>
            <a:ext cx="1484489" cy="917575"/>
          </a:xfrm>
          <a:prstGeom prst="rect">
            <a:avLst/>
          </a:prstGeom>
          <a:solidFill>
            <a:srgbClr val="2D2D83"/>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 b="1" dirty="0">
                <a:solidFill>
                  <a:schemeClr val="bg1"/>
                </a:solidFill>
                <a:latin typeface="Garamond" panose="02020404030301010803" pitchFamily="18" charset="0"/>
              </a:rPr>
              <a:t> FINANCIAL PLANNING FOR GRADUATE STUDENTS</a:t>
            </a:r>
          </a:p>
          <a:p>
            <a:pPr algn="ctr"/>
            <a:endParaRPr lang="en-US" sz="800" b="1" dirty="0">
              <a:solidFill>
                <a:schemeClr val="bg1"/>
              </a:solidFill>
              <a:latin typeface="Garamond" panose="02020404030301010803" pitchFamily="18" charset="0"/>
            </a:endParaRPr>
          </a:p>
          <a:p>
            <a:pPr algn="ctr"/>
            <a:r>
              <a:rPr lang="en-US" sz="800" b="1" dirty="0">
                <a:solidFill>
                  <a:schemeClr val="bg1"/>
                </a:solidFill>
                <a:latin typeface="Garamond" panose="02020404030301010803" pitchFamily="18" charset="0"/>
              </a:rPr>
              <a:t>June 7, 2023</a:t>
            </a:r>
          </a:p>
        </p:txBody>
      </p:sp>
    </p:spTree>
    <p:extLst>
      <p:ext uri="{BB962C8B-B14F-4D97-AF65-F5344CB8AC3E}">
        <p14:creationId xmlns:p14="http://schemas.microsoft.com/office/powerpoint/2010/main" val="176559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FB546-87EF-5348-B380-780328FACC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43CC803-4EF5-594A-B49D-30334762CA1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CA15F991-0973-5D45-9F42-D363C51F31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8" name="Picture 7">
            <a:extLst>
              <a:ext uri="{FF2B5EF4-FFF2-40B4-BE49-F238E27FC236}">
                <a16:creationId xmlns:a16="http://schemas.microsoft.com/office/drawing/2014/main" id="{16197CEC-4031-A248-8D8F-2899D2169014}"/>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092670" y="5832844"/>
            <a:ext cx="1991745" cy="990370"/>
          </a:xfrm>
          <a:prstGeom prst="rect">
            <a:avLst/>
          </a:prstGeom>
          <a:noFill/>
          <a:ln>
            <a:noFill/>
          </a:ln>
        </p:spPr>
      </p:pic>
      <p:pic>
        <p:nvPicPr>
          <p:cNvPr id="6" name="Picture 5" descr="A picture containing symbol, font, graphics, logo&#10;&#10;Description automatically generated">
            <a:extLst>
              <a:ext uri="{FF2B5EF4-FFF2-40B4-BE49-F238E27FC236}">
                <a16:creationId xmlns:a16="http://schemas.microsoft.com/office/drawing/2014/main" id="{F364B40A-FE8F-C9BC-3A38-B241E9FA338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454" y="5905639"/>
            <a:ext cx="962025" cy="917575"/>
          </a:xfrm>
          <a:prstGeom prst="rect">
            <a:avLst/>
          </a:prstGeom>
        </p:spPr>
      </p:pic>
      <p:sp>
        <p:nvSpPr>
          <p:cNvPr id="7" name="Title 1">
            <a:extLst>
              <a:ext uri="{FF2B5EF4-FFF2-40B4-BE49-F238E27FC236}">
                <a16:creationId xmlns:a16="http://schemas.microsoft.com/office/drawing/2014/main" id="{490ABCEA-AF39-4FA4-50EE-7FA19CA66AD6}"/>
              </a:ext>
            </a:extLst>
          </p:cNvPr>
          <p:cNvSpPr txBox="1">
            <a:spLocks/>
          </p:cNvSpPr>
          <p:nvPr userDrawn="1"/>
        </p:nvSpPr>
        <p:spPr>
          <a:xfrm>
            <a:off x="982132" y="5905639"/>
            <a:ext cx="1484489" cy="917575"/>
          </a:xfrm>
          <a:prstGeom prst="rect">
            <a:avLst/>
          </a:prstGeom>
          <a:solidFill>
            <a:srgbClr val="2D2D83"/>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 b="1" dirty="0">
                <a:solidFill>
                  <a:schemeClr val="bg1"/>
                </a:solidFill>
                <a:latin typeface="Garamond" panose="02020404030301010803" pitchFamily="18" charset="0"/>
              </a:rPr>
              <a:t> FINANCIAL PLANNING FOR GRADUATE STUDENTS</a:t>
            </a:r>
          </a:p>
          <a:p>
            <a:pPr algn="ctr"/>
            <a:endParaRPr lang="en-US" sz="800" b="1" dirty="0">
              <a:solidFill>
                <a:schemeClr val="bg1"/>
              </a:solidFill>
              <a:latin typeface="Garamond" panose="02020404030301010803" pitchFamily="18" charset="0"/>
            </a:endParaRPr>
          </a:p>
          <a:p>
            <a:pPr algn="ctr"/>
            <a:r>
              <a:rPr lang="en-US" sz="800" b="1" dirty="0">
                <a:solidFill>
                  <a:schemeClr val="bg1"/>
                </a:solidFill>
                <a:latin typeface="Garamond" panose="02020404030301010803" pitchFamily="18" charset="0"/>
              </a:rPr>
              <a:t>June 7, 2023</a:t>
            </a:r>
          </a:p>
        </p:txBody>
      </p:sp>
    </p:spTree>
    <p:extLst>
      <p:ext uri="{BB962C8B-B14F-4D97-AF65-F5344CB8AC3E}">
        <p14:creationId xmlns:p14="http://schemas.microsoft.com/office/powerpoint/2010/main" val="56636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98A55F9-6875-6A43-8265-5D930DCC74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5550B9D-7089-9A4C-8E02-E76CF953EF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A0DF22-6E0D-A141-9D1F-713704100D9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B95C5A-D224-AA43-BB03-DCCC78B25673}" type="datetimeFigureOut">
              <a:rPr lang="en-US" smtClean="0"/>
              <a:t>6/7/23</a:t>
            </a:fld>
            <a:endParaRPr lang="en-US" dirty="0"/>
          </a:p>
        </p:txBody>
      </p:sp>
      <p:sp>
        <p:nvSpPr>
          <p:cNvPr id="5" name="Footer Placeholder 4">
            <a:extLst>
              <a:ext uri="{FF2B5EF4-FFF2-40B4-BE49-F238E27FC236}">
                <a16:creationId xmlns:a16="http://schemas.microsoft.com/office/drawing/2014/main" id="{7F619766-8740-7B40-AD10-1AA4334465A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8D72150-09C2-D846-8599-691D3F21924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B0D608-4A3F-D64C-84F4-6E3C8DD2657E}" type="slidenum">
              <a:rPr lang="en-US" smtClean="0"/>
              <a:t>‹#›</a:t>
            </a:fld>
            <a:endParaRPr lang="en-US" dirty="0"/>
          </a:p>
        </p:txBody>
      </p:sp>
    </p:spTree>
    <p:extLst>
      <p:ext uri="{BB962C8B-B14F-4D97-AF65-F5344CB8AC3E}">
        <p14:creationId xmlns:p14="http://schemas.microsoft.com/office/powerpoint/2010/main" val="19643568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D280C45-1E37-4342-899E-930A139437D2}"/>
              </a:ext>
            </a:extLst>
          </p:cNvPr>
          <p:cNvSpPr/>
          <p:nvPr/>
        </p:nvSpPr>
        <p:spPr>
          <a:xfrm>
            <a:off x="50800" y="178994"/>
            <a:ext cx="12076948" cy="2492990"/>
          </a:xfrm>
          <a:prstGeom prst="rect">
            <a:avLst/>
          </a:prstGeom>
          <a:solidFill>
            <a:srgbClr val="2D2D83"/>
          </a:solidFill>
        </p:spPr>
        <p:txBody>
          <a:bodyPr wrap="square">
            <a:spAutoFit/>
          </a:bodyPr>
          <a:lstStyle/>
          <a:p>
            <a:pPr algn="ctr"/>
            <a:endParaRPr lang="en-US" sz="2400" b="1" dirty="0">
              <a:solidFill>
                <a:schemeClr val="bg1"/>
              </a:solidFill>
              <a:latin typeface="Calibri" panose="020F0502020204030204" pitchFamily="34" charset="0"/>
              <a:ea typeface="Times New Roman" panose="02020603050405020304" pitchFamily="18" charset="0"/>
              <a:cs typeface="Calibri" panose="020F0502020204030204" pitchFamily="34" charset="0"/>
            </a:endParaRPr>
          </a:p>
          <a:p>
            <a:pPr algn="ctr"/>
            <a:r>
              <a:rPr lang="en-US" sz="5400" b="1" dirty="0">
                <a:solidFill>
                  <a:schemeClr val="bg1"/>
                </a:solidFill>
                <a:latin typeface="Calibri" panose="020F0502020204030204" pitchFamily="34" charset="0"/>
                <a:ea typeface="Times New Roman" panose="02020603050405020304" pitchFamily="18" charset="0"/>
                <a:cs typeface="Calibri" panose="020F0502020204030204" pitchFamily="34" charset="0"/>
              </a:rPr>
              <a:t>MONEY MATTERS 2023: </a:t>
            </a:r>
          </a:p>
          <a:p>
            <a:pPr algn="ctr"/>
            <a:r>
              <a:rPr lang="en-US" sz="5400" b="1" dirty="0">
                <a:solidFill>
                  <a:schemeClr val="bg1"/>
                </a:solidFill>
                <a:latin typeface="Calibri" panose="020F0502020204030204" pitchFamily="34" charset="0"/>
                <a:ea typeface="Times New Roman" panose="02020603050405020304" pitchFamily="18" charset="0"/>
                <a:cs typeface="Calibri" panose="020F0502020204030204" pitchFamily="34" charset="0"/>
              </a:rPr>
              <a:t>UL SYSTEM FINANCIAL WELLNESS SERIES</a:t>
            </a:r>
            <a:endParaRPr lang="en-US" sz="2400" b="1" dirty="0">
              <a:solidFill>
                <a:schemeClr val="bg1"/>
              </a:solidFill>
              <a:latin typeface="Calibri" panose="020F0502020204030204" pitchFamily="34" charset="0"/>
              <a:ea typeface="Times New Roman" panose="02020603050405020304" pitchFamily="18" charset="0"/>
              <a:cs typeface="Calibri" panose="020F0502020204030204" pitchFamily="34" charset="0"/>
            </a:endParaRPr>
          </a:p>
          <a:p>
            <a:pPr algn="ctr"/>
            <a:endParaRPr lang="en-US" sz="2400" b="1" dirty="0">
              <a:solidFill>
                <a:schemeClr val="bg1"/>
              </a:solidFill>
              <a:latin typeface="Calibri" panose="020F0502020204030204" pitchFamily="34" charset="0"/>
              <a:ea typeface="Times New Roman" panose="02020603050405020304" pitchFamily="18" charset="0"/>
              <a:cs typeface="Calibri" panose="020F0502020204030204" pitchFamily="34" charset="0"/>
            </a:endParaRPr>
          </a:p>
        </p:txBody>
      </p:sp>
      <p:pic>
        <p:nvPicPr>
          <p:cNvPr id="8" name="Picture 2" descr="Bridging the Divide Banner for Money Manners Webinar Series">
            <a:extLst>
              <a:ext uri="{FF2B5EF4-FFF2-40B4-BE49-F238E27FC236}">
                <a16:creationId xmlns:a16="http://schemas.microsoft.com/office/drawing/2014/main" id="{60E8669B-C4F4-AF98-3081-5B6402DE90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75709" y="5191886"/>
            <a:ext cx="3101239" cy="155062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A picture containing symbol, font, graphics, logo&#10;&#10;Description automatically generated">
            <a:extLst>
              <a:ext uri="{FF2B5EF4-FFF2-40B4-BE49-F238E27FC236}">
                <a16:creationId xmlns:a16="http://schemas.microsoft.com/office/drawing/2014/main" id="{98CEFFA8-2081-533A-9B16-95072DE472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052" y="5191886"/>
            <a:ext cx="1536849" cy="1465839"/>
          </a:xfrm>
          <a:prstGeom prst="rect">
            <a:avLst/>
          </a:prstGeom>
        </p:spPr>
      </p:pic>
      <p:sp>
        <p:nvSpPr>
          <p:cNvPr id="4" name="Rectangle 3">
            <a:extLst>
              <a:ext uri="{FF2B5EF4-FFF2-40B4-BE49-F238E27FC236}">
                <a16:creationId xmlns:a16="http://schemas.microsoft.com/office/drawing/2014/main" id="{30B2BB75-332E-14AF-CF31-D887D91F0FA3}"/>
              </a:ext>
            </a:extLst>
          </p:cNvPr>
          <p:cNvSpPr/>
          <p:nvPr/>
        </p:nvSpPr>
        <p:spPr>
          <a:xfrm>
            <a:off x="0" y="2671984"/>
            <a:ext cx="12192000" cy="3754874"/>
          </a:xfrm>
          <a:prstGeom prst="rect">
            <a:avLst/>
          </a:prstGeom>
        </p:spPr>
        <p:txBody>
          <a:bodyPr wrap="square">
            <a:spAutoFit/>
          </a:bodyPr>
          <a:lstStyle/>
          <a:p>
            <a:pPr algn="ctr"/>
            <a:r>
              <a:rPr lang="en-US" sz="3600" b="1" u="sng" cap="small" dirty="0">
                <a:solidFill>
                  <a:srgbClr val="2D2D83"/>
                </a:solidFill>
                <a:latin typeface="Calibri" panose="020F0502020204030204" pitchFamily="34" charset="0"/>
                <a:ea typeface="Times New Roman" panose="02020603050405020304" pitchFamily="18" charset="0"/>
                <a:cs typeface="Calibri" panose="020F0502020204030204" pitchFamily="34" charset="0"/>
              </a:rPr>
              <a:t>Session #2:</a:t>
            </a:r>
          </a:p>
          <a:p>
            <a:pPr algn="ctr"/>
            <a:r>
              <a:rPr lang="en-US" sz="5400" b="1" cap="small" dirty="0">
                <a:solidFill>
                  <a:srgbClr val="2D2D83"/>
                </a:solidFill>
                <a:latin typeface="Calibri" panose="020F0502020204030204" pitchFamily="34" charset="0"/>
                <a:cs typeface="Calibri" panose="020F0502020204030204" pitchFamily="34" charset="0"/>
              </a:rPr>
              <a:t>Financial Planning for </a:t>
            </a:r>
            <a:br>
              <a:rPr lang="en-US" sz="5400" b="1" cap="small" dirty="0">
                <a:solidFill>
                  <a:srgbClr val="2D2D83"/>
                </a:solidFill>
                <a:latin typeface="Calibri" panose="020F0502020204030204" pitchFamily="34" charset="0"/>
                <a:cs typeface="Calibri" panose="020F0502020204030204" pitchFamily="34" charset="0"/>
              </a:rPr>
            </a:br>
            <a:r>
              <a:rPr lang="en-US" sz="5400" b="1" cap="small" dirty="0">
                <a:solidFill>
                  <a:srgbClr val="2D2D83"/>
                </a:solidFill>
                <a:latin typeface="Calibri" panose="020F0502020204030204" pitchFamily="34" charset="0"/>
                <a:cs typeface="Calibri" panose="020F0502020204030204" pitchFamily="34" charset="0"/>
              </a:rPr>
              <a:t>Graduate Students</a:t>
            </a:r>
          </a:p>
          <a:p>
            <a:pPr algn="ctr"/>
            <a:endParaRPr lang="en-US" sz="5400" b="1" dirty="0">
              <a:solidFill>
                <a:srgbClr val="C00000"/>
              </a:solidFill>
              <a:latin typeface="Calibri" panose="020F0502020204030204" pitchFamily="34" charset="0"/>
              <a:ea typeface="Times New Roman" panose="02020603050405020304" pitchFamily="18" charset="0"/>
              <a:cs typeface="Calibri" panose="020F0502020204030204" pitchFamily="34" charset="0"/>
            </a:endParaRPr>
          </a:p>
          <a:p>
            <a:pPr algn="ctr"/>
            <a:r>
              <a:rPr lang="en-US" sz="4000" b="1" cap="small" dirty="0">
                <a:solidFill>
                  <a:srgbClr val="2DB0CC"/>
                </a:solidFill>
                <a:latin typeface="Calibri" panose="020F0502020204030204" pitchFamily="34" charset="0"/>
                <a:ea typeface="Times New Roman" panose="02020603050405020304" pitchFamily="18" charset="0"/>
                <a:cs typeface="Calibri" panose="020F0502020204030204" pitchFamily="34" charset="0"/>
              </a:rPr>
              <a:t>June 7, 2023</a:t>
            </a:r>
            <a:endParaRPr lang="en-US" sz="4000" b="1" cap="small" dirty="0">
              <a:solidFill>
                <a:srgbClr val="2DB0CC"/>
              </a:solidFill>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28173890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634D705-836F-71F3-1B8B-93C02A4DCFF7}"/>
              </a:ext>
            </a:extLst>
          </p:cNvPr>
          <p:cNvSpPr/>
          <p:nvPr/>
        </p:nvSpPr>
        <p:spPr>
          <a:xfrm>
            <a:off x="376458" y="266447"/>
            <a:ext cx="11439084" cy="41783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i="1" dirty="0"/>
              <a:t>TODAY   	    THE NEXT 6 MONTHS	 THE NEXT12 MONTHS 	          2 YEARS AFTER GRADUATION	           3 YEARS AFTER GRADUATION</a:t>
            </a:r>
          </a:p>
        </p:txBody>
      </p:sp>
      <p:sp>
        <p:nvSpPr>
          <p:cNvPr id="17" name="Rounded Rectangle 16">
            <a:extLst>
              <a:ext uri="{FF2B5EF4-FFF2-40B4-BE49-F238E27FC236}">
                <a16:creationId xmlns:a16="http://schemas.microsoft.com/office/drawing/2014/main" id="{38B1E666-1521-ABE6-3689-75E5E1CA0A21}"/>
              </a:ext>
            </a:extLst>
          </p:cNvPr>
          <p:cNvSpPr/>
          <p:nvPr/>
        </p:nvSpPr>
        <p:spPr>
          <a:xfrm>
            <a:off x="48446" y="744842"/>
            <a:ext cx="1645920" cy="9144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1"/>
                </a:solidFill>
              </a:rPr>
              <a:t>ONCE EVERY SEMESTER:</a:t>
            </a:r>
          </a:p>
          <a:p>
            <a:pPr algn="ctr"/>
            <a:r>
              <a:rPr lang="en-US" sz="800" b="1" dirty="0">
                <a:solidFill>
                  <a:schemeClr val="tx1"/>
                </a:solidFill>
              </a:rPr>
              <a:t>TRACK EVERY PENNY THAT YOU SPEND &amp; TRACK EVERY PENNY THAT YOU EARN</a:t>
            </a:r>
            <a:endParaRPr lang="en-US" sz="800" b="1" dirty="0">
              <a:solidFill>
                <a:srgbClr val="C00000"/>
              </a:solidFill>
            </a:endParaRPr>
          </a:p>
        </p:txBody>
      </p:sp>
      <p:cxnSp>
        <p:nvCxnSpPr>
          <p:cNvPr id="8" name="Straight Arrow Connector 7">
            <a:extLst>
              <a:ext uri="{FF2B5EF4-FFF2-40B4-BE49-F238E27FC236}">
                <a16:creationId xmlns:a16="http://schemas.microsoft.com/office/drawing/2014/main" id="{35EDA233-63E3-0C9F-3B29-582B92170527}"/>
              </a:ext>
            </a:extLst>
          </p:cNvPr>
          <p:cNvCxnSpPr>
            <a:cxnSpLocks/>
          </p:cNvCxnSpPr>
          <p:nvPr/>
        </p:nvCxnSpPr>
        <p:spPr>
          <a:xfrm flipH="1" flipV="1">
            <a:off x="3488042" y="787232"/>
            <a:ext cx="1792467" cy="872010"/>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9" name="Rounded Rectangle 8">
            <a:extLst>
              <a:ext uri="{FF2B5EF4-FFF2-40B4-BE49-F238E27FC236}">
                <a16:creationId xmlns:a16="http://schemas.microsoft.com/office/drawing/2014/main" id="{30858BE3-B6DE-B7A9-83ED-05843EDB4108}"/>
              </a:ext>
            </a:extLst>
          </p:cNvPr>
          <p:cNvSpPr/>
          <p:nvPr/>
        </p:nvSpPr>
        <p:spPr>
          <a:xfrm>
            <a:off x="1626946" y="1744013"/>
            <a:ext cx="8938108" cy="4093613"/>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rPr>
              <a:t>IN THE NEXT 6 MONTHS:</a:t>
            </a:r>
          </a:p>
          <a:p>
            <a:pPr algn="ctr"/>
            <a:r>
              <a:rPr lang="en-US" sz="4000" b="1" dirty="0">
                <a:solidFill>
                  <a:schemeClr val="tx1"/>
                </a:solidFill>
              </a:rPr>
              <a:t>MAKE A PLAN TO MANAGE – </a:t>
            </a:r>
            <a:br>
              <a:rPr lang="en-US" sz="4000" b="1" dirty="0">
                <a:solidFill>
                  <a:schemeClr val="tx1"/>
                </a:solidFill>
              </a:rPr>
            </a:br>
            <a:r>
              <a:rPr lang="en-US" sz="4000" b="1" dirty="0">
                <a:solidFill>
                  <a:schemeClr val="tx1"/>
                </a:solidFill>
              </a:rPr>
              <a:t>AND PAY OFF – YOUR DEBT</a:t>
            </a:r>
          </a:p>
          <a:p>
            <a:pPr algn="ctr"/>
            <a:endParaRPr lang="en-US" dirty="0">
              <a:solidFill>
                <a:schemeClr val="tx1"/>
              </a:solidFill>
            </a:endParaRPr>
          </a:p>
          <a:p>
            <a:pPr algn="ctr"/>
            <a:r>
              <a:rPr lang="en-US" dirty="0">
                <a:solidFill>
                  <a:srgbClr val="C00000"/>
                </a:solidFill>
                <a:sym typeface="Wingdings" pitchFamily="2" charset="2"/>
              </a:rPr>
              <a:t>WHICH DEBT IS YOUR WORST DEBT?</a:t>
            </a:r>
            <a:br>
              <a:rPr lang="en-US" dirty="0">
                <a:solidFill>
                  <a:srgbClr val="C00000"/>
                </a:solidFill>
                <a:sym typeface="Wingdings" pitchFamily="2" charset="2"/>
              </a:rPr>
            </a:br>
            <a:r>
              <a:rPr lang="en-US" dirty="0">
                <a:solidFill>
                  <a:srgbClr val="C00000"/>
                </a:solidFill>
                <a:sym typeface="Wingdings" pitchFamily="2" charset="2"/>
              </a:rPr>
              <a:t>HIGH INTEREST RATE? HIGH FEES? OPPRESSIVE TERMS?</a:t>
            </a:r>
          </a:p>
          <a:p>
            <a:pPr algn="ctr"/>
            <a:r>
              <a:rPr lang="en-US" dirty="0">
                <a:solidFill>
                  <a:srgbClr val="C00000"/>
                </a:solidFill>
                <a:sym typeface="Wingdings" pitchFamily="2" charset="2"/>
              </a:rPr>
              <a:t>CAN YOU GET RID OF THIS DURING SCHOOL? </a:t>
            </a:r>
            <a:br>
              <a:rPr lang="en-US" dirty="0">
                <a:solidFill>
                  <a:srgbClr val="C00000"/>
                </a:solidFill>
                <a:sym typeface="Wingdings" pitchFamily="2" charset="2"/>
              </a:rPr>
            </a:br>
            <a:endParaRPr lang="en-US" dirty="0">
              <a:solidFill>
                <a:srgbClr val="C00000"/>
              </a:solidFill>
              <a:sym typeface="Wingdings" pitchFamily="2" charset="2"/>
            </a:endParaRPr>
          </a:p>
          <a:p>
            <a:pPr algn="ctr"/>
            <a:r>
              <a:rPr lang="en-US" dirty="0">
                <a:solidFill>
                  <a:srgbClr val="C00000"/>
                </a:solidFill>
              </a:rPr>
              <a:t>Which debt is more flexible? </a:t>
            </a:r>
          </a:p>
          <a:p>
            <a:pPr algn="ctr"/>
            <a:r>
              <a:rPr lang="en-US" dirty="0">
                <a:solidFill>
                  <a:srgbClr val="C00000"/>
                </a:solidFill>
              </a:rPr>
              <a:t>How will you pay it off over the next 5-10 years?</a:t>
            </a:r>
            <a:endParaRPr lang="en-US" dirty="0">
              <a:solidFill>
                <a:srgbClr val="C00000"/>
              </a:solidFill>
              <a:sym typeface="Wingdings" pitchFamily="2" charset="2"/>
            </a:endParaRPr>
          </a:p>
          <a:p>
            <a:pPr algn="ctr"/>
            <a:endParaRPr lang="en-US" dirty="0">
              <a:solidFill>
                <a:srgbClr val="C00000"/>
              </a:solidFill>
            </a:endParaRPr>
          </a:p>
        </p:txBody>
      </p:sp>
      <p:sp>
        <p:nvSpPr>
          <p:cNvPr id="4" name="Rounded Rectangle 3">
            <a:extLst>
              <a:ext uri="{FF2B5EF4-FFF2-40B4-BE49-F238E27FC236}">
                <a16:creationId xmlns:a16="http://schemas.microsoft.com/office/drawing/2014/main" id="{5A52E0EC-E7DB-4E57-5257-03FDD3E50C25}"/>
              </a:ext>
            </a:extLst>
          </p:cNvPr>
          <p:cNvSpPr/>
          <p:nvPr/>
        </p:nvSpPr>
        <p:spPr>
          <a:xfrm>
            <a:off x="1786415" y="744842"/>
            <a:ext cx="1645920" cy="914400"/>
          </a:xfrm>
          <a:prstGeom prst="roundRect">
            <a:avLst/>
          </a:prstGeom>
          <a:solidFill>
            <a:schemeClr val="bg1">
              <a:lumMod val="95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1"/>
                </a:solidFill>
              </a:rPr>
              <a:t>IN THE NEXT 3 MONTHS:</a:t>
            </a:r>
          </a:p>
          <a:p>
            <a:pPr algn="ctr"/>
            <a:r>
              <a:rPr lang="en-US" sz="800" b="1" dirty="0">
                <a:solidFill>
                  <a:schemeClr val="tx1"/>
                </a:solidFill>
              </a:rPr>
              <a:t>IDENTIFY WAYS TO DECREASE YOUR DISCRETIONARY SPENDING BY 25%</a:t>
            </a:r>
            <a:endParaRPr lang="en-US" sz="800" b="1" dirty="0">
              <a:solidFill>
                <a:srgbClr val="C00000"/>
              </a:solidFill>
            </a:endParaRPr>
          </a:p>
        </p:txBody>
      </p:sp>
    </p:spTree>
    <p:extLst>
      <p:ext uri="{BB962C8B-B14F-4D97-AF65-F5344CB8AC3E}">
        <p14:creationId xmlns:p14="http://schemas.microsoft.com/office/powerpoint/2010/main" val="3427237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634D705-836F-71F3-1B8B-93C02A4DCFF7}"/>
              </a:ext>
            </a:extLst>
          </p:cNvPr>
          <p:cNvSpPr/>
          <p:nvPr/>
        </p:nvSpPr>
        <p:spPr>
          <a:xfrm>
            <a:off x="376458" y="266447"/>
            <a:ext cx="11439084" cy="41783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i="1" dirty="0"/>
              <a:t>TODAY   	    THE NEXT 6 MONTHS	 THE NEXT12 MONTHS 	          2 YEARS AFTER GRADUATION	           3 YEARS AFTER GRADUATION</a:t>
            </a:r>
          </a:p>
        </p:txBody>
      </p:sp>
      <p:sp>
        <p:nvSpPr>
          <p:cNvPr id="17" name="Rounded Rectangle 16">
            <a:extLst>
              <a:ext uri="{FF2B5EF4-FFF2-40B4-BE49-F238E27FC236}">
                <a16:creationId xmlns:a16="http://schemas.microsoft.com/office/drawing/2014/main" id="{38B1E666-1521-ABE6-3689-75E5E1CA0A21}"/>
              </a:ext>
            </a:extLst>
          </p:cNvPr>
          <p:cNvSpPr/>
          <p:nvPr/>
        </p:nvSpPr>
        <p:spPr>
          <a:xfrm>
            <a:off x="48446" y="744842"/>
            <a:ext cx="1645920" cy="9144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1"/>
                </a:solidFill>
              </a:rPr>
              <a:t>ONCE EVERY SEMESTER:</a:t>
            </a:r>
          </a:p>
          <a:p>
            <a:pPr algn="ctr"/>
            <a:r>
              <a:rPr lang="en-US" sz="800" b="1" dirty="0">
                <a:solidFill>
                  <a:schemeClr val="tx1"/>
                </a:solidFill>
              </a:rPr>
              <a:t>TRACK EVERY PENNY THAT YOU SPEND &amp; TRACK EVERY PENNY THAT YOU EARN</a:t>
            </a:r>
            <a:endParaRPr lang="en-US" sz="800" b="1" dirty="0">
              <a:solidFill>
                <a:srgbClr val="C00000"/>
              </a:solidFill>
            </a:endParaRPr>
          </a:p>
        </p:txBody>
      </p:sp>
      <p:cxnSp>
        <p:nvCxnSpPr>
          <p:cNvPr id="8" name="Straight Arrow Connector 7">
            <a:extLst>
              <a:ext uri="{FF2B5EF4-FFF2-40B4-BE49-F238E27FC236}">
                <a16:creationId xmlns:a16="http://schemas.microsoft.com/office/drawing/2014/main" id="{35EDA233-63E3-0C9F-3B29-582B92170527}"/>
              </a:ext>
            </a:extLst>
          </p:cNvPr>
          <p:cNvCxnSpPr>
            <a:cxnSpLocks/>
          </p:cNvCxnSpPr>
          <p:nvPr/>
        </p:nvCxnSpPr>
        <p:spPr>
          <a:xfrm flipH="1" flipV="1">
            <a:off x="5262353" y="744842"/>
            <a:ext cx="1645920" cy="1083958"/>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9" name="Rounded Rectangle 8">
            <a:extLst>
              <a:ext uri="{FF2B5EF4-FFF2-40B4-BE49-F238E27FC236}">
                <a16:creationId xmlns:a16="http://schemas.microsoft.com/office/drawing/2014/main" id="{30858BE3-B6DE-B7A9-83ED-05843EDB4108}"/>
              </a:ext>
            </a:extLst>
          </p:cNvPr>
          <p:cNvSpPr/>
          <p:nvPr/>
        </p:nvSpPr>
        <p:spPr>
          <a:xfrm>
            <a:off x="1626946" y="1828800"/>
            <a:ext cx="8938108" cy="3942215"/>
          </a:xfrm>
          <a:prstGeom prst="roundRect">
            <a:avLst/>
          </a:prstGeom>
          <a:noFill/>
          <a:ln w="5715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800" b="1" dirty="0">
                <a:solidFill>
                  <a:schemeClr val="tx1"/>
                </a:solidFill>
              </a:rPr>
              <a:t>IN THE NEXT 6-12 MONTHS:</a:t>
            </a:r>
          </a:p>
          <a:p>
            <a:pPr algn="ctr"/>
            <a:r>
              <a:rPr lang="en-US" sz="3800" b="1" dirty="0">
                <a:solidFill>
                  <a:schemeClr val="tx1"/>
                </a:solidFill>
              </a:rPr>
              <a:t>OPEN MULTIPLE SAVINGS ACCOUNTS… </a:t>
            </a:r>
            <a:br>
              <a:rPr lang="en-US" sz="3800" b="1" dirty="0">
                <a:solidFill>
                  <a:schemeClr val="tx1"/>
                </a:solidFill>
              </a:rPr>
            </a:br>
            <a:r>
              <a:rPr lang="en-US" sz="3800" b="1" dirty="0">
                <a:solidFill>
                  <a:schemeClr val="tx1"/>
                </a:solidFill>
              </a:rPr>
              <a:t>1 FOR EACH OF YOUR FINANCIAL GOALS</a:t>
            </a:r>
          </a:p>
          <a:p>
            <a:pPr algn="ctr"/>
            <a:endParaRPr lang="en-US" dirty="0">
              <a:solidFill>
                <a:schemeClr val="tx1"/>
              </a:solidFill>
            </a:endParaRPr>
          </a:p>
          <a:p>
            <a:pPr algn="ctr"/>
            <a:r>
              <a:rPr lang="en-US" dirty="0">
                <a:solidFill>
                  <a:srgbClr val="0000CC"/>
                </a:solidFill>
                <a:sym typeface="Wingdings" pitchFamily="2" charset="2"/>
              </a:rPr>
              <a:t>Maybe each account has a different time horizon.</a:t>
            </a:r>
          </a:p>
          <a:p>
            <a:pPr algn="ctr"/>
            <a:r>
              <a:rPr lang="en-US" dirty="0">
                <a:solidFill>
                  <a:srgbClr val="0000CC"/>
                </a:solidFill>
                <a:sym typeface="Wingdings" pitchFamily="2" charset="2"/>
              </a:rPr>
              <a:t>Maybe each account has a different specific goal.</a:t>
            </a:r>
          </a:p>
          <a:p>
            <a:pPr algn="ctr"/>
            <a:endParaRPr lang="en-US" dirty="0">
              <a:solidFill>
                <a:srgbClr val="0000CC"/>
              </a:solidFill>
              <a:sym typeface="Wingdings" pitchFamily="2" charset="2"/>
            </a:endParaRPr>
          </a:p>
          <a:p>
            <a:pPr algn="ctr"/>
            <a:r>
              <a:rPr lang="en-US" dirty="0">
                <a:solidFill>
                  <a:srgbClr val="0000CC"/>
                </a:solidFill>
                <a:sym typeface="Wingdings" pitchFamily="2" charset="2"/>
              </a:rPr>
              <a:t>Our brains engage in “mental budgeting,” which means we mentally manage money better when it is assigned to specific purposes.</a:t>
            </a:r>
            <a:endParaRPr lang="en-US" dirty="0">
              <a:solidFill>
                <a:srgbClr val="0000CC"/>
              </a:solidFill>
            </a:endParaRPr>
          </a:p>
        </p:txBody>
      </p:sp>
      <p:sp>
        <p:nvSpPr>
          <p:cNvPr id="4" name="Rounded Rectangle 3">
            <a:extLst>
              <a:ext uri="{FF2B5EF4-FFF2-40B4-BE49-F238E27FC236}">
                <a16:creationId xmlns:a16="http://schemas.microsoft.com/office/drawing/2014/main" id="{5A52E0EC-E7DB-4E57-5257-03FDD3E50C25}"/>
              </a:ext>
            </a:extLst>
          </p:cNvPr>
          <p:cNvSpPr/>
          <p:nvPr/>
        </p:nvSpPr>
        <p:spPr>
          <a:xfrm>
            <a:off x="1786415" y="744842"/>
            <a:ext cx="1645920" cy="914400"/>
          </a:xfrm>
          <a:prstGeom prst="roundRect">
            <a:avLst/>
          </a:prstGeom>
          <a:solidFill>
            <a:schemeClr val="bg1">
              <a:lumMod val="95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1"/>
                </a:solidFill>
              </a:rPr>
              <a:t>IN THE NEXT 3 MONTHS:</a:t>
            </a:r>
          </a:p>
          <a:p>
            <a:pPr algn="ctr"/>
            <a:r>
              <a:rPr lang="en-US" sz="800" b="1" dirty="0">
                <a:solidFill>
                  <a:schemeClr val="tx1"/>
                </a:solidFill>
              </a:rPr>
              <a:t>IDENTIFY WAYS TO DECREASE YOUR DISCRETIONARY SPENDING BY 25%</a:t>
            </a:r>
            <a:endParaRPr lang="en-US" sz="800" b="1" dirty="0">
              <a:solidFill>
                <a:srgbClr val="C00000"/>
              </a:solidFill>
            </a:endParaRPr>
          </a:p>
        </p:txBody>
      </p:sp>
      <p:sp>
        <p:nvSpPr>
          <p:cNvPr id="2" name="Rounded Rectangle 1">
            <a:extLst>
              <a:ext uri="{FF2B5EF4-FFF2-40B4-BE49-F238E27FC236}">
                <a16:creationId xmlns:a16="http://schemas.microsoft.com/office/drawing/2014/main" id="{282AF8EC-975A-CBEA-45EE-04A53FC74CD0}"/>
              </a:ext>
            </a:extLst>
          </p:cNvPr>
          <p:cNvSpPr/>
          <p:nvPr/>
        </p:nvSpPr>
        <p:spPr>
          <a:xfrm>
            <a:off x="3524384" y="744842"/>
            <a:ext cx="1645920" cy="9144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1"/>
                </a:solidFill>
              </a:rPr>
              <a:t>IN THE NEXT 6 MONTHS:</a:t>
            </a:r>
          </a:p>
          <a:p>
            <a:pPr algn="ctr"/>
            <a:r>
              <a:rPr lang="en-US" sz="800" b="1" dirty="0">
                <a:solidFill>
                  <a:schemeClr val="tx1"/>
                </a:solidFill>
              </a:rPr>
              <a:t>MAKE A PLAN TO MANAGE – AND PAY OFF – YOUR DEBT</a:t>
            </a:r>
            <a:endParaRPr lang="en-US" sz="800" b="1" dirty="0">
              <a:solidFill>
                <a:srgbClr val="C00000"/>
              </a:solidFill>
            </a:endParaRPr>
          </a:p>
        </p:txBody>
      </p:sp>
    </p:spTree>
    <p:extLst>
      <p:ext uri="{BB962C8B-B14F-4D97-AF65-F5344CB8AC3E}">
        <p14:creationId xmlns:p14="http://schemas.microsoft.com/office/powerpoint/2010/main" val="12265759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634D705-836F-71F3-1B8B-93C02A4DCFF7}"/>
              </a:ext>
            </a:extLst>
          </p:cNvPr>
          <p:cNvSpPr/>
          <p:nvPr/>
        </p:nvSpPr>
        <p:spPr>
          <a:xfrm>
            <a:off x="376458" y="266447"/>
            <a:ext cx="11439084" cy="41783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i="1" dirty="0"/>
              <a:t>TODAY   	    THE NEXT 6 MONTHS	 THE NEXT12 MONTHS 	          2 YEARS AFTER GRADUATION	           3 YEARS AFTER GRADUATION</a:t>
            </a:r>
          </a:p>
        </p:txBody>
      </p:sp>
      <p:pic>
        <p:nvPicPr>
          <p:cNvPr id="22" name="Picture 21" descr="Free Bucket Clipart Png, Download Free Bucket Clipart Png png images, Free  ClipArts on Clipart Library">
            <a:extLst>
              <a:ext uri="{FF2B5EF4-FFF2-40B4-BE49-F238E27FC236}">
                <a16:creationId xmlns:a16="http://schemas.microsoft.com/office/drawing/2014/main" id="{78274B00-A5E1-93AE-1FB6-61F93C903E8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38012" y="4619682"/>
            <a:ext cx="1503680" cy="163068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descr="Free Bucket Clipart Png, Download Free Bucket Clipart Png png images, Free  ClipArts on Clipart Library">
            <a:extLst>
              <a:ext uri="{FF2B5EF4-FFF2-40B4-BE49-F238E27FC236}">
                <a16:creationId xmlns:a16="http://schemas.microsoft.com/office/drawing/2014/main" id="{0AD14511-1B31-EA6F-8467-0CF90818143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441692" y="3676707"/>
            <a:ext cx="1503680" cy="163068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descr="Free Bucket Clipart Png, Download Free Bucket Clipart Png png images, Free  ClipArts on Clipart Library">
            <a:extLst>
              <a:ext uri="{FF2B5EF4-FFF2-40B4-BE49-F238E27FC236}">
                <a16:creationId xmlns:a16="http://schemas.microsoft.com/office/drawing/2014/main" id="{9EFE2FB4-EAAB-D4B5-4E9E-562BDB0C9C6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46007" y="2880417"/>
            <a:ext cx="1503680" cy="1630680"/>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41">
            <a:extLst>
              <a:ext uri="{FF2B5EF4-FFF2-40B4-BE49-F238E27FC236}">
                <a16:creationId xmlns:a16="http://schemas.microsoft.com/office/drawing/2014/main" id="{0BB466C1-9976-30F8-9F9B-ED9C0C62857D}"/>
              </a:ext>
            </a:extLst>
          </p:cNvPr>
          <p:cNvSpPr txBox="1"/>
          <p:nvPr/>
        </p:nvSpPr>
        <p:spPr>
          <a:xfrm>
            <a:off x="4822442" y="4113587"/>
            <a:ext cx="791210" cy="277495"/>
          </a:xfrm>
          <a:prstGeom prst="rect">
            <a:avLst/>
          </a:prstGeom>
          <a:noFill/>
        </p:spPr>
        <p:txBody>
          <a:bodyPr wrap="square" rtlCol="0">
            <a:spAutoFit/>
          </a:bodyPr>
          <a:lstStyle/>
          <a:p>
            <a:pPr marL="0" marR="0" algn="ctr">
              <a:spcBef>
                <a:spcPts val="0"/>
              </a:spcBef>
              <a:spcAft>
                <a:spcPts val="0"/>
              </a:spcAft>
            </a:pPr>
            <a:r>
              <a:rPr lang="en-US" sz="1200" b="1"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6" name="TextBox 42">
            <a:extLst>
              <a:ext uri="{FF2B5EF4-FFF2-40B4-BE49-F238E27FC236}">
                <a16:creationId xmlns:a16="http://schemas.microsoft.com/office/drawing/2014/main" id="{31129F89-5D63-0AA3-7407-9F9ABEE811F5}"/>
              </a:ext>
            </a:extLst>
          </p:cNvPr>
          <p:cNvSpPr txBox="1"/>
          <p:nvPr/>
        </p:nvSpPr>
        <p:spPr>
          <a:xfrm>
            <a:off x="5932422" y="3359842"/>
            <a:ext cx="791210" cy="277495"/>
          </a:xfrm>
          <a:prstGeom prst="rect">
            <a:avLst/>
          </a:prstGeom>
          <a:noFill/>
        </p:spPr>
        <p:txBody>
          <a:bodyPr wrap="square" rtlCol="0">
            <a:spAutoFit/>
          </a:bodyPr>
          <a:lstStyle/>
          <a:p>
            <a:pPr marL="0" marR="0" algn="ctr">
              <a:spcBef>
                <a:spcPts val="0"/>
              </a:spcBef>
              <a:spcAft>
                <a:spcPts val="0"/>
              </a:spcAft>
            </a:pPr>
            <a:r>
              <a:rPr lang="en-US" sz="1200" b="1"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$100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7" name="TextBox 43">
            <a:extLst>
              <a:ext uri="{FF2B5EF4-FFF2-40B4-BE49-F238E27FC236}">
                <a16:creationId xmlns:a16="http://schemas.microsoft.com/office/drawing/2014/main" id="{16CD91AE-1856-CF78-ABCC-D8536932EEAA}"/>
              </a:ext>
            </a:extLst>
          </p:cNvPr>
          <p:cNvSpPr txBox="1"/>
          <p:nvPr/>
        </p:nvSpPr>
        <p:spPr>
          <a:xfrm>
            <a:off x="7102092" y="2979477"/>
            <a:ext cx="791210" cy="277495"/>
          </a:xfrm>
          <a:prstGeom prst="rect">
            <a:avLst/>
          </a:prstGeom>
          <a:noFill/>
        </p:spPr>
        <p:txBody>
          <a:bodyPr wrap="square" rtlCol="0">
            <a:spAutoFit/>
          </a:bodyPr>
          <a:lstStyle/>
          <a:p>
            <a:pPr marL="0" marR="0" algn="ctr">
              <a:spcBef>
                <a:spcPts val="0"/>
              </a:spcBef>
              <a:spcAft>
                <a:spcPts val="0"/>
              </a:spcAft>
            </a:pPr>
            <a:r>
              <a:rPr lang="en-US" sz="1200" b="1"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$200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8" name="TextBox 44">
            <a:extLst>
              <a:ext uri="{FF2B5EF4-FFF2-40B4-BE49-F238E27FC236}">
                <a16:creationId xmlns:a16="http://schemas.microsoft.com/office/drawing/2014/main" id="{83C22A98-2AA4-32E7-36A3-5A80E4D813CC}"/>
              </a:ext>
            </a:extLst>
          </p:cNvPr>
          <p:cNvSpPr txBox="1"/>
          <p:nvPr/>
        </p:nvSpPr>
        <p:spPr>
          <a:xfrm>
            <a:off x="5061202" y="6035732"/>
            <a:ext cx="1331595" cy="649605"/>
          </a:xfrm>
          <a:prstGeom prst="rect">
            <a:avLst/>
          </a:prstGeom>
          <a:noFill/>
        </p:spPr>
        <p:txBody>
          <a:bodyPr wrap="square" rtlCol="0">
            <a:spAutoFit/>
          </a:bodyPr>
          <a:lstStyle/>
          <a:p>
            <a:pPr marL="0" marR="0" algn="ctr">
              <a:spcBef>
                <a:spcPts val="0"/>
              </a:spcBef>
              <a:spcAft>
                <a:spcPts val="0"/>
              </a:spcAft>
            </a:pPr>
            <a:r>
              <a:rPr lang="en-US" sz="1200" b="1"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Savings Account #1: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200" b="1" kern="120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VACATION</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9" name="TextBox 45">
            <a:extLst>
              <a:ext uri="{FF2B5EF4-FFF2-40B4-BE49-F238E27FC236}">
                <a16:creationId xmlns:a16="http://schemas.microsoft.com/office/drawing/2014/main" id="{F9E30DFD-C022-8D3E-42B7-92C2BB6A94D4}"/>
              </a:ext>
            </a:extLst>
          </p:cNvPr>
          <p:cNvSpPr txBox="1"/>
          <p:nvPr/>
        </p:nvSpPr>
        <p:spPr>
          <a:xfrm>
            <a:off x="6536307" y="5110537"/>
            <a:ext cx="1331595" cy="649605"/>
          </a:xfrm>
          <a:prstGeom prst="rect">
            <a:avLst/>
          </a:prstGeom>
          <a:noFill/>
        </p:spPr>
        <p:txBody>
          <a:bodyPr wrap="square" rtlCol="0">
            <a:spAutoFit/>
          </a:bodyPr>
          <a:lstStyle/>
          <a:p>
            <a:pPr marL="0" marR="0" algn="ctr">
              <a:spcBef>
                <a:spcPts val="0"/>
              </a:spcBef>
              <a:spcAft>
                <a:spcPts val="0"/>
              </a:spcAft>
            </a:pPr>
            <a:r>
              <a:rPr lang="en-US" sz="1200" b="1"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Savings Account #2: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200" b="1" kern="120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NEW CAR</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 name="TextBox 46">
            <a:extLst>
              <a:ext uri="{FF2B5EF4-FFF2-40B4-BE49-F238E27FC236}">
                <a16:creationId xmlns:a16="http://schemas.microsoft.com/office/drawing/2014/main" id="{98A2861B-8094-6A0F-8326-195757717C4F}"/>
              </a:ext>
            </a:extLst>
          </p:cNvPr>
          <p:cNvSpPr txBox="1"/>
          <p:nvPr/>
        </p:nvSpPr>
        <p:spPr>
          <a:xfrm>
            <a:off x="8031732" y="4336472"/>
            <a:ext cx="1331595" cy="649605"/>
          </a:xfrm>
          <a:prstGeom prst="rect">
            <a:avLst/>
          </a:prstGeom>
          <a:noFill/>
        </p:spPr>
        <p:txBody>
          <a:bodyPr wrap="square" rtlCol="0">
            <a:spAutoFit/>
          </a:bodyPr>
          <a:lstStyle/>
          <a:p>
            <a:pPr marL="0" marR="0" algn="ctr">
              <a:spcBef>
                <a:spcPts val="0"/>
              </a:spcBef>
              <a:spcAft>
                <a:spcPts val="0"/>
              </a:spcAft>
            </a:pPr>
            <a:r>
              <a:rPr lang="en-US" sz="1200" b="1"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Savings Account #3: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200" b="1" kern="1200">
                <a:solidFill>
                  <a:srgbClr val="0000CC"/>
                </a:solidFill>
                <a:effectLst/>
                <a:latin typeface="Calibri" panose="020F0502020204030204" pitchFamily="34" charset="0"/>
                <a:ea typeface="Calibri" panose="020F0502020204030204" pitchFamily="34" charset="0"/>
                <a:cs typeface="Times New Roman" panose="02020603050405020304" pitchFamily="18" charset="0"/>
              </a:rPr>
              <a:t>NEW HOUSE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1" name="TextBox 1">
            <a:extLst>
              <a:ext uri="{FF2B5EF4-FFF2-40B4-BE49-F238E27FC236}">
                <a16:creationId xmlns:a16="http://schemas.microsoft.com/office/drawing/2014/main" id="{00A7EAFC-2A31-F496-D656-72085D57FB9F}"/>
              </a:ext>
            </a:extLst>
          </p:cNvPr>
          <p:cNvSpPr txBox="1"/>
          <p:nvPr/>
        </p:nvSpPr>
        <p:spPr>
          <a:xfrm>
            <a:off x="3488942" y="1102417"/>
            <a:ext cx="1053465" cy="370205"/>
          </a:xfrm>
          <a:prstGeom prst="rect">
            <a:avLst/>
          </a:prstGeom>
          <a:noFill/>
        </p:spPr>
        <p:txBody>
          <a:bodyPr wrap="none" rtlCol="0">
            <a:spAutoFit/>
          </a:bodyPr>
          <a:lstStyle/>
          <a:p>
            <a:pPr marL="0" marR="0">
              <a:spcBef>
                <a:spcPts val="0"/>
              </a:spcBef>
              <a:spcAft>
                <a:spcPts val="0"/>
              </a:spcAft>
            </a:pPr>
            <a:r>
              <a:rPr lang="en-US" sz="1800" b="1"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Paycheck</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2" name="TextBox 7">
            <a:extLst>
              <a:ext uri="{FF2B5EF4-FFF2-40B4-BE49-F238E27FC236}">
                <a16:creationId xmlns:a16="http://schemas.microsoft.com/office/drawing/2014/main" id="{5FC3F495-E927-A00D-59EC-0AA9DE74903E}"/>
              </a:ext>
            </a:extLst>
          </p:cNvPr>
          <p:cNvSpPr txBox="1"/>
          <p:nvPr/>
        </p:nvSpPr>
        <p:spPr>
          <a:xfrm>
            <a:off x="3750562" y="2388292"/>
            <a:ext cx="570865" cy="370205"/>
          </a:xfrm>
          <a:prstGeom prst="rect">
            <a:avLst/>
          </a:prstGeom>
          <a:noFill/>
        </p:spPr>
        <p:txBody>
          <a:bodyPr wrap="none" rtlCol="0">
            <a:spAutoFit/>
          </a:bodyPr>
          <a:lstStyle/>
          <a:p>
            <a:pPr marL="0" marR="0">
              <a:spcBef>
                <a:spcPts val="0"/>
              </a:spcBef>
              <a:spcAft>
                <a:spcPts val="0"/>
              </a:spcAft>
            </a:pPr>
            <a:r>
              <a:rPr lang="en-US" sz="1800" b="1"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Bills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33" name="Straight Arrow Connector 32">
            <a:extLst>
              <a:ext uri="{FF2B5EF4-FFF2-40B4-BE49-F238E27FC236}">
                <a16:creationId xmlns:a16="http://schemas.microsoft.com/office/drawing/2014/main" id="{75CB6F8E-DD59-0F5B-B63D-512D85BD5025}"/>
              </a:ext>
            </a:extLst>
          </p:cNvPr>
          <p:cNvCxnSpPr>
            <a:cxnSpLocks/>
          </p:cNvCxnSpPr>
          <p:nvPr/>
        </p:nvCxnSpPr>
        <p:spPr>
          <a:xfrm>
            <a:off x="4370322" y="1556442"/>
            <a:ext cx="751205" cy="408940"/>
          </a:xfrm>
          <a:prstGeom prst="straightConnector1">
            <a:avLst/>
          </a:prstGeom>
          <a:ln w="76200">
            <a:solidFill>
              <a:srgbClr val="0066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E2416622-D6A8-E65C-11FE-4EFD1C2D47FC}"/>
              </a:ext>
            </a:extLst>
          </p:cNvPr>
          <p:cNvCxnSpPr>
            <a:cxnSpLocks/>
          </p:cNvCxnSpPr>
          <p:nvPr/>
        </p:nvCxnSpPr>
        <p:spPr>
          <a:xfrm flipH="1">
            <a:off x="4325872" y="2126672"/>
            <a:ext cx="694055" cy="39497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35" name="Picture 34" descr="Free Bucket Clipart Png, Download Free Bucket Clipart Png png images, Free  ClipArts on Clipart Library">
            <a:extLst>
              <a:ext uri="{FF2B5EF4-FFF2-40B4-BE49-F238E27FC236}">
                <a16:creationId xmlns:a16="http://schemas.microsoft.com/office/drawing/2014/main" id="{9EFE2FB4-EAAB-D4B5-4E9E-562BDB0C9C6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50432" y="1032567"/>
            <a:ext cx="1503680" cy="1630680"/>
          </a:xfrm>
          <a:prstGeom prst="rect">
            <a:avLst/>
          </a:prstGeom>
          <a:noFill/>
          <a:extLst>
            <a:ext uri="{909E8E84-426E-40DD-AFC4-6F175D3DCCD1}">
              <a14:hiddenFill xmlns:a14="http://schemas.microsoft.com/office/drawing/2010/main">
                <a:solidFill>
                  <a:srgbClr val="FFFFFF"/>
                </a:solidFill>
              </a14:hiddenFill>
            </a:ext>
          </a:extLst>
        </p:spPr>
      </p:pic>
      <p:cxnSp>
        <p:nvCxnSpPr>
          <p:cNvPr id="36" name="Straight Arrow Connector 35">
            <a:extLst>
              <a:ext uri="{FF2B5EF4-FFF2-40B4-BE49-F238E27FC236}">
                <a16:creationId xmlns:a16="http://schemas.microsoft.com/office/drawing/2014/main" id="{B4B20258-FFF2-4CFB-102E-3E5D17A07FD4}"/>
              </a:ext>
            </a:extLst>
          </p:cNvPr>
          <p:cNvCxnSpPr>
            <a:cxnSpLocks/>
          </p:cNvCxnSpPr>
          <p:nvPr/>
        </p:nvCxnSpPr>
        <p:spPr>
          <a:xfrm flipH="1">
            <a:off x="5613017" y="2627687"/>
            <a:ext cx="120015" cy="2093595"/>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15768479-1CF0-23EB-C966-EAAFCD66A5E8}"/>
              </a:ext>
            </a:extLst>
          </p:cNvPr>
          <p:cNvCxnSpPr>
            <a:cxnSpLocks/>
          </p:cNvCxnSpPr>
          <p:nvPr/>
        </p:nvCxnSpPr>
        <p:spPr>
          <a:xfrm>
            <a:off x="6009892" y="2576887"/>
            <a:ext cx="922020" cy="109728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C9DE561D-A48B-CFE4-45EC-70EEB8E71E43}"/>
              </a:ext>
            </a:extLst>
          </p:cNvPr>
          <p:cNvCxnSpPr>
            <a:cxnSpLocks/>
          </p:cNvCxnSpPr>
          <p:nvPr/>
        </p:nvCxnSpPr>
        <p:spPr>
          <a:xfrm>
            <a:off x="6558532" y="2387657"/>
            <a:ext cx="1409700" cy="592455"/>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39" name="Picture 38" descr="Free Bucket Clipart Png, Download Free Bucket Clipart Png png images, Free  ClipArts on Clipart Library">
            <a:extLst>
              <a:ext uri="{FF2B5EF4-FFF2-40B4-BE49-F238E27FC236}">
                <a16:creationId xmlns:a16="http://schemas.microsoft.com/office/drawing/2014/main" id="{3BAB7933-641A-AF4A-AC8B-DAAEEE1E246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72102" y="3893877"/>
            <a:ext cx="1503680" cy="1630045"/>
          </a:xfrm>
          <a:prstGeom prst="rect">
            <a:avLst/>
          </a:prstGeom>
          <a:noFill/>
        </p:spPr>
      </p:pic>
      <p:sp>
        <p:nvSpPr>
          <p:cNvPr id="40" name="TextBox 17">
            <a:extLst>
              <a:ext uri="{FF2B5EF4-FFF2-40B4-BE49-F238E27FC236}">
                <a16:creationId xmlns:a16="http://schemas.microsoft.com/office/drawing/2014/main" id="{50EBEEAB-EF07-A2AD-2454-AB6F9E66FEC9}"/>
              </a:ext>
            </a:extLst>
          </p:cNvPr>
          <p:cNvSpPr txBox="1"/>
          <p:nvPr/>
        </p:nvSpPr>
        <p:spPr>
          <a:xfrm>
            <a:off x="3443222" y="5358187"/>
            <a:ext cx="1331595" cy="835660"/>
          </a:xfrm>
          <a:prstGeom prst="rect">
            <a:avLst/>
          </a:prstGeom>
          <a:noFill/>
        </p:spPr>
        <p:txBody>
          <a:bodyPr wrap="square" rtlCol="0">
            <a:spAutoFit/>
          </a:bodyPr>
          <a:lstStyle/>
          <a:p>
            <a:pPr marL="0" marR="0" algn="ctr">
              <a:spcBef>
                <a:spcPts val="0"/>
              </a:spcBef>
              <a:spcAft>
                <a:spcPts val="0"/>
              </a:spcAft>
            </a:pPr>
            <a:r>
              <a:rPr lang="en-US" sz="1200" b="1"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Emergency Fund:</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200" b="1"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3-6 Months of Discretionary Expenses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41" name="Straight Arrow Connector 40">
            <a:extLst>
              <a:ext uri="{FF2B5EF4-FFF2-40B4-BE49-F238E27FC236}">
                <a16:creationId xmlns:a16="http://schemas.microsoft.com/office/drawing/2014/main" id="{D266FAB6-2F75-33FF-F7C8-6087F8D75998}"/>
              </a:ext>
            </a:extLst>
          </p:cNvPr>
          <p:cNvCxnSpPr>
            <a:cxnSpLocks/>
          </p:cNvCxnSpPr>
          <p:nvPr/>
        </p:nvCxnSpPr>
        <p:spPr>
          <a:xfrm flipH="1">
            <a:off x="4191887" y="2522277"/>
            <a:ext cx="1284605" cy="1476375"/>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49415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634D705-836F-71F3-1B8B-93C02A4DCFF7}"/>
              </a:ext>
            </a:extLst>
          </p:cNvPr>
          <p:cNvSpPr/>
          <p:nvPr/>
        </p:nvSpPr>
        <p:spPr>
          <a:xfrm>
            <a:off x="376458" y="266447"/>
            <a:ext cx="11439084" cy="41783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i="1" dirty="0"/>
              <a:t>TODAY   	    THE NEXT 6 MONTHS	 THE NEXT12 MONTHS 	          2 YEARS AFTER GRADUATION	           3 YEARS AFTER GRADUATION</a:t>
            </a:r>
          </a:p>
        </p:txBody>
      </p:sp>
      <p:pic>
        <p:nvPicPr>
          <p:cNvPr id="3" name="Picture 2" descr="Free Bucket Clipart Png, Download Free Bucket Clipart Png png images, Free  ClipArts on Clipart Library">
            <a:extLst>
              <a:ext uri="{FF2B5EF4-FFF2-40B4-BE49-F238E27FC236}">
                <a16:creationId xmlns:a16="http://schemas.microsoft.com/office/drawing/2014/main" id="{2BF7475A-57F3-4449-A841-4C541239A07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71770" y="979805"/>
            <a:ext cx="1503680" cy="163068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1">
            <a:extLst>
              <a:ext uri="{FF2B5EF4-FFF2-40B4-BE49-F238E27FC236}">
                <a16:creationId xmlns:a16="http://schemas.microsoft.com/office/drawing/2014/main" id="{BBA507C9-E2C6-E043-82FB-E1908124782E}"/>
              </a:ext>
            </a:extLst>
          </p:cNvPr>
          <p:cNvSpPr txBox="1"/>
          <p:nvPr/>
        </p:nvSpPr>
        <p:spPr>
          <a:xfrm>
            <a:off x="3439160" y="1002665"/>
            <a:ext cx="1053465" cy="370205"/>
          </a:xfrm>
          <a:prstGeom prst="rect">
            <a:avLst/>
          </a:prstGeom>
          <a:noFill/>
        </p:spPr>
        <p:txBody>
          <a:bodyPr wrap="none" rtlCol="0">
            <a:spAutoFit/>
          </a:bodyPr>
          <a:lstStyle/>
          <a:p>
            <a:pPr marL="0" marR="0">
              <a:spcBef>
                <a:spcPts val="0"/>
              </a:spcBef>
              <a:spcAft>
                <a:spcPts val="0"/>
              </a:spcAft>
            </a:pPr>
            <a:r>
              <a:rPr lang="en-US" sz="1800" b="1"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Paycheck</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7">
            <a:extLst>
              <a:ext uri="{FF2B5EF4-FFF2-40B4-BE49-F238E27FC236}">
                <a16:creationId xmlns:a16="http://schemas.microsoft.com/office/drawing/2014/main" id="{1FF19061-9AAE-284F-94BF-DB141720E352}"/>
              </a:ext>
            </a:extLst>
          </p:cNvPr>
          <p:cNvSpPr txBox="1"/>
          <p:nvPr/>
        </p:nvSpPr>
        <p:spPr>
          <a:xfrm>
            <a:off x="3700780" y="2289175"/>
            <a:ext cx="570865" cy="370205"/>
          </a:xfrm>
          <a:prstGeom prst="rect">
            <a:avLst/>
          </a:prstGeom>
          <a:noFill/>
        </p:spPr>
        <p:txBody>
          <a:bodyPr wrap="none" rtlCol="0">
            <a:spAutoFit/>
          </a:bodyPr>
          <a:lstStyle/>
          <a:p>
            <a:pPr marL="0" marR="0">
              <a:spcBef>
                <a:spcPts val="0"/>
              </a:spcBef>
              <a:spcAft>
                <a:spcPts val="0"/>
              </a:spcAft>
            </a:pPr>
            <a:r>
              <a:rPr lang="en-US" sz="1800" b="1"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Bills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7" name="Straight Arrow Connector 6">
            <a:extLst>
              <a:ext uri="{FF2B5EF4-FFF2-40B4-BE49-F238E27FC236}">
                <a16:creationId xmlns:a16="http://schemas.microsoft.com/office/drawing/2014/main" id="{0F7E966E-FB16-7A40-903A-24C83E720105}"/>
              </a:ext>
            </a:extLst>
          </p:cNvPr>
          <p:cNvCxnSpPr>
            <a:cxnSpLocks/>
          </p:cNvCxnSpPr>
          <p:nvPr/>
        </p:nvCxnSpPr>
        <p:spPr>
          <a:xfrm flipH="1">
            <a:off x="4276090" y="1988820"/>
            <a:ext cx="694055" cy="39497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0" name="Picture 9" descr="Free Bucket Clipart Png, Download Free Bucket Clipart Png png images, Free  ClipArts on Clipart Library">
            <a:extLst>
              <a:ext uri="{FF2B5EF4-FFF2-40B4-BE49-F238E27FC236}">
                <a16:creationId xmlns:a16="http://schemas.microsoft.com/office/drawing/2014/main" id="{3BAB7933-641A-AF4A-AC8B-DAAEEE1E246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09950" y="3559810"/>
            <a:ext cx="1503680" cy="163068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7">
            <a:extLst>
              <a:ext uri="{FF2B5EF4-FFF2-40B4-BE49-F238E27FC236}">
                <a16:creationId xmlns:a16="http://schemas.microsoft.com/office/drawing/2014/main" id="{578B02F0-8B19-034B-B82E-B163D7AE8BA6}"/>
              </a:ext>
            </a:extLst>
          </p:cNvPr>
          <p:cNvSpPr txBox="1"/>
          <p:nvPr/>
        </p:nvSpPr>
        <p:spPr>
          <a:xfrm>
            <a:off x="3495675" y="5019675"/>
            <a:ext cx="1331595" cy="835660"/>
          </a:xfrm>
          <a:prstGeom prst="rect">
            <a:avLst/>
          </a:prstGeom>
          <a:noFill/>
        </p:spPr>
        <p:txBody>
          <a:bodyPr wrap="square" rtlCol="0">
            <a:spAutoFit/>
          </a:bodyPr>
          <a:lstStyle/>
          <a:p>
            <a:pPr marL="0" marR="0" algn="ctr">
              <a:spcBef>
                <a:spcPts val="0"/>
              </a:spcBef>
              <a:spcAft>
                <a:spcPts val="0"/>
              </a:spcAft>
            </a:pPr>
            <a:r>
              <a:rPr lang="en-US" sz="1200" b="1"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Emergency Fund:</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200" b="1"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3-6 Months of Discretionary Expenses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3" name="Straight Arrow Connector 12">
            <a:extLst>
              <a:ext uri="{FF2B5EF4-FFF2-40B4-BE49-F238E27FC236}">
                <a16:creationId xmlns:a16="http://schemas.microsoft.com/office/drawing/2014/main" id="{5D6B0FF1-EEF0-8748-A5CB-34BFA1C5C069}"/>
              </a:ext>
            </a:extLst>
          </p:cNvPr>
          <p:cNvCxnSpPr>
            <a:cxnSpLocks/>
          </p:cNvCxnSpPr>
          <p:nvPr/>
        </p:nvCxnSpPr>
        <p:spPr>
          <a:xfrm flipH="1">
            <a:off x="4410075" y="2515870"/>
            <a:ext cx="960755" cy="112014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4" name="Picture 13" descr="Free Bucket Clipart Png, Download Free Bucket Clipart Png png images, Free  ClipArts on Clipart Library">
            <a:extLst>
              <a:ext uri="{FF2B5EF4-FFF2-40B4-BE49-F238E27FC236}">
                <a16:creationId xmlns:a16="http://schemas.microsoft.com/office/drawing/2014/main" id="{35984B11-003D-A84C-97EF-D6917068F90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78370" y="3560445"/>
            <a:ext cx="1503680" cy="1630680"/>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22">
            <a:extLst>
              <a:ext uri="{FF2B5EF4-FFF2-40B4-BE49-F238E27FC236}">
                <a16:creationId xmlns:a16="http://schemas.microsoft.com/office/drawing/2014/main" id="{88491967-629C-C74E-9085-EECD731D5618}"/>
              </a:ext>
            </a:extLst>
          </p:cNvPr>
          <p:cNvSpPr txBox="1"/>
          <p:nvPr/>
        </p:nvSpPr>
        <p:spPr>
          <a:xfrm>
            <a:off x="7364095" y="5019675"/>
            <a:ext cx="1331595" cy="463550"/>
          </a:xfrm>
          <a:prstGeom prst="rect">
            <a:avLst/>
          </a:prstGeom>
          <a:noFill/>
        </p:spPr>
        <p:txBody>
          <a:bodyPr wrap="square" rtlCol="0">
            <a:spAutoFit/>
          </a:bodyPr>
          <a:lstStyle/>
          <a:p>
            <a:pPr marL="0" marR="0" algn="ctr">
              <a:spcBef>
                <a:spcPts val="0"/>
              </a:spcBef>
              <a:spcAft>
                <a:spcPts val="0"/>
              </a:spcAft>
            </a:pPr>
            <a:r>
              <a:rPr lang="en-US" sz="1200" b="1"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Long-Term Goals </a:t>
            </a:r>
            <a:br>
              <a:rPr lang="en-US" sz="1200" b="1"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r>
              <a:rPr lang="en-US" sz="1200" b="1"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 Years)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6" name="Straight Arrow Connector 15">
            <a:extLst>
              <a:ext uri="{FF2B5EF4-FFF2-40B4-BE49-F238E27FC236}">
                <a16:creationId xmlns:a16="http://schemas.microsoft.com/office/drawing/2014/main" id="{70EF9908-564D-3140-AACA-FD1CA49286D1}"/>
              </a:ext>
            </a:extLst>
          </p:cNvPr>
          <p:cNvCxnSpPr>
            <a:cxnSpLocks/>
          </p:cNvCxnSpPr>
          <p:nvPr/>
        </p:nvCxnSpPr>
        <p:spPr>
          <a:xfrm>
            <a:off x="6447155" y="2518410"/>
            <a:ext cx="1229995" cy="1129665"/>
          </a:xfrm>
          <a:prstGeom prst="straightConnector1">
            <a:avLst/>
          </a:prstGeom>
          <a:ln w="762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pic>
        <p:nvPicPr>
          <p:cNvPr id="18" name="Picture 17" descr="Free Bucket Clipart Png, Download Free Bucket Clipart Png png images, Free  ClipArts on Clipart Library">
            <a:extLst>
              <a:ext uri="{FF2B5EF4-FFF2-40B4-BE49-F238E27FC236}">
                <a16:creationId xmlns:a16="http://schemas.microsoft.com/office/drawing/2014/main" id="{3BAB7933-641A-AF4A-AC8B-DAAEEE1E246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35905" y="3553460"/>
            <a:ext cx="1503680" cy="1630680"/>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7">
            <a:extLst>
              <a:ext uri="{FF2B5EF4-FFF2-40B4-BE49-F238E27FC236}">
                <a16:creationId xmlns:a16="http://schemas.microsoft.com/office/drawing/2014/main" id="{1120197C-E455-50D4-CE31-6E55275BC197}"/>
              </a:ext>
            </a:extLst>
          </p:cNvPr>
          <p:cNvSpPr txBox="1"/>
          <p:nvPr/>
        </p:nvSpPr>
        <p:spPr>
          <a:xfrm>
            <a:off x="5421630" y="5012690"/>
            <a:ext cx="1331595" cy="649605"/>
          </a:xfrm>
          <a:prstGeom prst="rect">
            <a:avLst/>
          </a:prstGeom>
          <a:noFill/>
        </p:spPr>
        <p:txBody>
          <a:bodyPr wrap="square" rtlCol="0">
            <a:spAutoFit/>
          </a:bodyPr>
          <a:lstStyle/>
          <a:p>
            <a:pPr marL="0" marR="0" algn="ctr">
              <a:spcBef>
                <a:spcPts val="0"/>
              </a:spcBef>
              <a:spcAft>
                <a:spcPts val="0"/>
              </a:spcAft>
            </a:pPr>
            <a:r>
              <a:rPr lang="en-US" sz="1200" b="1"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Short &amp; Medium- Term Goals </a:t>
            </a:r>
            <a:br>
              <a:rPr lang="en-US" sz="1200" b="1"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r>
              <a:rPr lang="en-US" sz="1200" b="1"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(0-5 Years)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0" name="Straight Arrow Connector 19">
            <a:extLst>
              <a:ext uri="{FF2B5EF4-FFF2-40B4-BE49-F238E27FC236}">
                <a16:creationId xmlns:a16="http://schemas.microsoft.com/office/drawing/2014/main" id="{3DCC8779-FF0A-084C-8852-EB5CD5A2E340}"/>
              </a:ext>
            </a:extLst>
          </p:cNvPr>
          <p:cNvCxnSpPr>
            <a:cxnSpLocks/>
          </p:cNvCxnSpPr>
          <p:nvPr/>
        </p:nvCxnSpPr>
        <p:spPr>
          <a:xfrm>
            <a:off x="6753860" y="4516120"/>
            <a:ext cx="1348105" cy="226695"/>
          </a:xfrm>
          <a:prstGeom prst="straightConnector1">
            <a:avLst/>
          </a:prstGeom>
          <a:ln w="762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F9334F52-CEB7-843D-FFCE-E86DAC6AAC1F}"/>
              </a:ext>
            </a:extLst>
          </p:cNvPr>
          <p:cNvCxnSpPr>
            <a:cxnSpLocks/>
          </p:cNvCxnSpPr>
          <p:nvPr/>
        </p:nvCxnSpPr>
        <p:spPr>
          <a:xfrm>
            <a:off x="6018530" y="2571750"/>
            <a:ext cx="45085" cy="98044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58772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634D705-836F-71F3-1B8B-93C02A4DCFF7}"/>
              </a:ext>
            </a:extLst>
          </p:cNvPr>
          <p:cNvSpPr/>
          <p:nvPr/>
        </p:nvSpPr>
        <p:spPr>
          <a:xfrm>
            <a:off x="376458" y="266447"/>
            <a:ext cx="11439084" cy="41783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i="1" dirty="0"/>
              <a:t>TODAY   	    THE NEXT 6 MONTHS	 THE NEXT12 MONTHS 	          2 YEARS AFTER GRADUATION	           3 YEARS AFTER GRADUATION</a:t>
            </a:r>
          </a:p>
        </p:txBody>
      </p:sp>
      <p:sp>
        <p:nvSpPr>
          <p:cNvPr id="2" name="TextBox 1">
            <a:extLst>
              <a:ext uri="{FF2B5EF4-FFF2-40B4-BE49-F238E27FC236}">
                <a16:creationId xmlns:a16="http://schemas.microsoft.com/office/drawing/2014/main" id="{F2CF9F59-3928-1BC2-5444-A4BBBE52E67B}"/>
              </a:ext>
            </a:extLst>
          </p:cNvPr>
          <p:cNvSpPr txBox="1"/>
          <p:nvPr/>
        </p:nvSpPr>
        <p:spPr>
          <a:xfrm>
            <a:off x="1428627" y="1479079"/>
            <a:ext cx="2101171" cy="3139321"/>
          </a:xfrm>
          <a:prstGeom prst="rect">
            <a:avLst/>
          </a:prstGeom>
          <a:noFill/>
        </p:spPr>
        <p:txBody>
          <a:bodyPr wrap="square" rtlCol="0">
            <a:spAutoFit/>
          </a:bodyPr>
          <a:lstStyle/>
          <a:p>
            <a:pPr algn="ctr"/>
            <a:r>
              <a:rPr lang="en-US" b="1" dirty="0">
                <a:solidFill>
                  <a:srgbClr val="006600"/>
                </a:solidFill>
              </a:rPr>
              <a:t>Checking &amp; Transaction Account</a:t>
            </a:r>
          </a:p>
          <a:p>
            <a:pPr algn="ctr"/>
            <a:endParaRPr lang="en-US" b="1" dirty="0">
              <a:solidFill>
                <a:srgbClr val="006600"/>
              </a:solidFill>
            </a:endParaRPr>
          </a:p>
          <a:p>
            <a:pPr algn="ctr"/>
            <a:endParaRPr lang="en-US" b="1" dirty="0">
              <a:solidFill>
                <a:srgbClr val="006600"/>
              </a:solidFill>
            </a:endParaRPr>
          </a:p>
          <a:p>
            <a:pPr algn="ctr"/>
            <a:endParaRPr lang="en-US" b="1" dirty="0">
              <a:solidFill>
                <a:srgbClr val="006600"/>
              </a:solidFill>
            </a:endParaRPr>
          </a:p>
          <a:p>
            <a:pPr algn="ctr"/>
            <a:endParaRPr lang="en-US" b="1" dirty="0">
              <a:solidFill>
                <a:srgbClr val="006600"/>
              </a:solidFill>
            </a:endParaRPr>
          </a:p>
          <a:p>
            <a:pPr algn="ctr"/>
            <a:endParaRPr lang="en-US" b="1" dirty="0">
              <a:solidFill>
                <a:srgbClr val="006600"/>
              </a:solidFill>
            </a:endParaRPr>
          </a:p>
          <a:p>
            <a:pPr algn="ctr"/>
            <a:endParaRPr lang="en-US" b="1" dirty="0">
              <a:solidFill>
                <a:srgbClr val="006600"/>
              </a:solidFill>
            </a:endParaRPr>
          </a:p>
          <a:p>
            <a:pPr algn="ctr"/>
            <a:r>
              <a:rPr lang="en-US" b="1" dirty="0">
                <a:solidFill>
                  <a:srgbClr val="006600"/>
                </a:solidFill>
              </a:rPr>
              <a:t>No risk, </a:t>
            </a:r>
            <a:br>
              <a:rPr lang="en-US" b="1" dirty="0">
                <a:solidFill>
                  <a:srgbClr val="006600"/>
                </a:solidFill>
              </a:rPr>
            </a:br>
            <a:r>
              <a:rPr lang="en-US" b="1" dirty="0">
                <a:solidFill>
                  <a:srgbClr val="006600"/>
                </a:solidFill>
              </a:rPr>
              <a:t>0.0% return, </a:t>
            </a:r>
            <a:br>
              <a:rPr lang="en-US" b="1" dirty="0">
                <a:solidFill>
                  <a:srgbClr val="006600"/>
                </a:solidFill>
              </a:rPr>
            </a:br>
            <a:r>
              <a:rPr lang="en-US" b="1" dirty="0">
                <a:solidFill>
                  <a:srgbClr val="006600"/>
                </a:solidFill>
              </a:rPr>
              <a:t>all cash</a:t>
            </a:r>
          </a:p>
        </p:txBody>
      </p:sp>
      <p:sp>
        <p:nvSpPr>
          <p:cNvPr id="4" name="TextBox 3">
            <a:extLst>
              <a:ext uri="{FF2B5EF4-FFF2-40B4-BE49-F238E27FC236}">
                <a16:creationId xmlns:a16="http://schemas.microsoft.com/office/drawing/2014/main" id="{0DE453EA-5629-5054-F186-0CE1650FBDD2}"/>
              </a:ext>
            </a:extLst>
          </p:cNvPr>
          <p:cNvSpPr txBox="1"/>
          <p:nvPr/>
        </p:nvSpPr>
        <p:spPr>
          <a:xfrm>
            <a:off x="3885398" y="1433548"/>
            <a:ext cx="2101171" cy="3216265"/>
          </a:xfrm>
          <a:prstGeom prst="rect">
            <a:avLst/>
          </a:prstGeom>
          <a:noFill/>
        </p:spPr>
        <p:txBody>
          <a:bodyPr wrap="square" rtlCol="0">
            <a:spAutoFit/>
          </a:bodyPr>
          <a:lstStyle/>
          <a:p>
            <a:pPr algn="ctr"/>
            <a:r>
              <a:rPr lang="en-US" b="1" dirty="0">
                <a:solidFill>
                  <a:srgbClr val="0000CC"/>
                </a:solidFill>
              </a:rPr>
              <a:t>Short-to-Medium Term Goals</a:t>
            </a:r>
          </a:p>
          <a:p>
            <a:pPr algn="ctr"/>
            <a:endParaRPr lang="en-US" b="1" dirty="0">
              <a:solidFill>
                <a:srgbClr val="0000CC"/>
              </a:solidFill>
            </a:endParaRPr>
          </a:p>
          <a:p>
            <a:pPr algn="ctr"/>
            <a:endParaRPr lang="en-US" b="1" dirty="0">
              <a:solidFill>
                <a:srgbClr val="0000CC"/>
              </a:solidFill>
            </a:endParaRPr>
          </a:p>
          <a:p>
            <a:pPr algn="ctr"/>
            <a:endParaRPr lang="en-US" b="1" dirty="0">
              <a:solidFill>
                <a:srgbClr val="0000CC"/>
              </a:solidFill>
            </a:endParaRPr>
          </a:p>
          <a:p>
            <a:pPr algn="ctr"/>
            <a:endParaRPr lang="en-US" b="1" dirty="0">
              <a:solidFill>
                <a:srgbClr val="0000CC"/>
              </a:solidFill>
            </a:endParaRPr>
          </a:p>
          <a:p>
            <a:pPr algn="ctr"/>
            <a:endParaRPr lang="en-US" b="1" dirty="0">
              <a:solidFill>
                <a:srgbClr val="0000CC"/>
              </a:solidFill>
            </a:endParaRPr>
          </a:p>
          <a:p>
            <a:pPr algn="ctr"/>
            <a:endParaRPr lang="en-US" b="1" dirty="0">
              <a:solidFill>
                <a:srgbClr val="0000CC"/>
              </a:solidFill>
            </a:endParaRPr>
          </a:p>
          <a:p>
            <a:pPr algn="ctr"/>
            <a:endParaRPr lang="en-US" sz="500" b="1" dirty="0">
              <a:solidFill>
                <a:srgbClr val="0000CC"/>
              </a:solidFill>
            </a:endParaRPr>
          </a:p>
          <a:p>
            <a:pPr algn="ctr"/>
            <a:r>
              <a:rPr lang="en-US" b="1" dirty="0">
                <a:solidFill>
                  <a:srgbClr val="0000CC"/>
                </a:solidFill>
              </a:rPr>
              <a:t>Some risk, </a:t>
            </a:r>
          </a:p>
          <a:p>
            <a:pPr algn="ctr"/>
            <a:r>
              <a:rPr lang="en-US" b="1" dirty="0">
                <a:solidFill>
                  <a:srgbClr val="0000CC"/>
                </a:solidFill>
              </a:rPr>
              <a:t>0-3% return goals, </a:t>
            </a:r>
            <a:br>
              <a:rPr lang="en-US" b="1" dirty="0">
                <a:solidFill>
                  <a:srgbClr val="0000CC"/>
                </a:solidFill>
              </a:rPr>
            </a:br>
            <a:r>
              <a:rPr lang="en-US" b="1" dirty="0">
                <a:solidFill>
                  <a:srgbClr val="0000CC"/>
                </a:solidFill>
              </a:rPr>
              <a:t>cash + savings</a:t>
            </a:r>
          </a:p>
        </p:txBody>
      </p:sp>
      <p:pic>
        <p:nvPicPr>
          <p:cNvPr id="8" name="Picture 6" descr="Free Bucket Clipart Png, Download Free Bucket Clipart Png png images, Free  ClipArts on Clipart Library">
            <a:extLst>
              <a:ext uri="{FF2B5EF4-FFF2-40B4-BE49-F238E27FC236}">
                <a16:creationId xmlns:a16="http://schemas.microsoft.com/office/drawing/2014/main" id="{BF685E7E-7729-BEA1-6D65-C125EAB517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2679" y="2118787"/>
            <a:ext cx="1504043" cy="163089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Free Bucket Clipart Png, Download Free Bucket Clipart Png png images, Free  ClipArts on Clipart Library">
            <a:extLst>
              <a:ext uri="{FF2B5EF4-FFF2-40B4-BE49-F238E27FC236}">
                <a16:creationId xmlns:a16="http://schemas.microsoft.com/office/drawing/2014/main" id="{FE4D9787-2596-77ED-5A48-2A25505A7C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3961" y="2118787"/>
            <a:ext cx="1504043" cy="1630890"/>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68870C2D-9747-BFAE-1FC3-8B51EA4F71E3}"/>
              </a:ext>
            </a:extLst>
          </p:cNvPr>
          <p:cNvSpPr txBox="1"/>
          <p:nvPr/>
        </p:nvSpPr>
        <p:spPr>
          <a:xfrm>
            <a:off x="6405743" y="1431696"/>
            <a:ext cx="2101171" cy="3493264"/>
          </a:xfrm>
          <a:prstGeom prst="rect">
            <a:avLst/>
          </a:prstGeom>
          <a:noFill/>
        </p:spPr>
        <p:txBody>
          <a:bodyPr wrap="square" rtlCol="0">
            <a:spAutoFit/>
          </a:bodyPr>
          <a:lstStyle/>
          <a:p>
            <a:pPr algn="ctr"/>
            <a:r>
              <a:rPr lang="en-US" b="1" dirty="0">
                <a:solidFill>
                  <a:srgbClr val="7030A0"/>
                </a:solidFill>
              </a:rPr>
              <a:t>Long-Term</a:t>
            </a:r>
            <a:br>
              <a:rPr lang="en-US" b="1" dirty="0">
                <a:solidFill>
                  <a:srgbClr val="7030A0"/>
                </a:solidFill>
              </a:rPr>
            </a:br>
            <a:r>
              <a:rPr lang="en-US" b="1" dirty="0">
                <a:solidFill>
                  <a:srgbClr val="7030A0"/>
                </a:solidFill>
              </a:rPr>
              <a:t> Goals</a:t>
            </a:r>
          </a:p>
          <a:p>
            <a:pPr algn="ctr"/>
            <a:endParaRPr lang="en-US" b="1" dirty="0">
              <a:solidFill>
                <a:srgbClr val="7030A0"/>
              </a:solidFill>
            </a:endParaRPr>
          </a:p>
          <a:p>
            <a:pPr algn="ctr"/>
            <a:endParaRPr lang="en-US" b="1" dirty="0">
              <a:solidFill>
                <a:srgbClr val="7030A0"/>
              </a:solidFill>
            </a:endParaRPr>
          </a:p>
          <a:p>
            <a:pPr algn="ctr"/>
            <a:endParaRPr lang="en-US" b="1" dirty="0">
              <a:solidFill>
                <a:srgbClr val="7030A0"/>
              </a:solidFill>
            </a:endParaRPr>
          </a:p>
          <a:p>
            <a:pPr algn="ctr"/>
            <a:endParaRPr lang="en-US" b="1" dirty="0">
              <a:solidFill>
                <a:srgbClr val="7030A0"/>
              </a:solidFill>
            </a:endParaRPr>
          </a:p>
          <a:p>
            <a:pPr algn="ctr"/>
            <a:endParaRPr lang="en-US" b="1" dirty="0">
              <a:solidFill>
                <a:srgbClr val="7030A0"/>
              </a:solidFill>
            </a:endParaRPr>
          </a:p>
          <a:p>
            <a:pPr algn="ctr"/>
            <a:endParaRPr lang="en-US" b="1" dirty="0">
              <a:solidFill>
                <a:srgbClr val="7030A0"/>
              </a:solidFill>
            </a:endParaRPr>
          </a:p>
          <a:p>
            <a:pPr algn="ctr"/>
            <a:endParaRPr lang="en-US" sz="500" b="1" dirty="0">
              <a:solidFill>
                <a:srgbClr val="7030A0"/>
              </a:solidFill>
            </a:endParaRPr>
          </a:p>
          <a:p>
            <a:pPr algn="ctr"/>
            <a:r>
              <a:rPr lang="en-US" b="1" dirty="0">
                <a:solidFill>
                  <a:srgbClr val="7030A0"/>
                </a:solidFill>
              </a:rPr>
              <a:t>Some Risk,</a:t>
            </a:r>
          </a:p>
          <a:p>
            <a:pPr algn="ctr"/>
            <a:r>
              <a:rPr lang="en-US" b="1" dirty="0">
                <a:solidFill>
                  <a:srgbClr val="7030A0"/>
                </a:solidFill>
              </a:rPr>
              <a:t>3-7% return goals, </a:t>
            </a:r>
          </a:p>
          <a:p>
            <a:pPr algn="ctr"/>
            <a:r>
              <a:rPr lang="en-US" b="1" dirty="0">
                <a:solidFill>
                  <a:srgbClr val="7030A0"/>
                </a:solidFill>
              </a:rPr>
              <a:t>savings + investments</a:t>
            </a:r>
          </a:p>
        </p:txBody>
      </p:sp>
      <p:sp>
        <p:nvSpPr>
          <p:cNvPr id="22" name="TextBox 21">
            <a:extLst>
              <a:ext uri="{FF2B5EF4-FFF2-40B4-BE49-F238E27FC236}">
                <a16:creationId xmlns:a16="http://schemas.microsoft.com/office/drawing/2014/main" id="{E2F9150E-96CE-2A33-24CC-9F12F1C885CB}"/>
              </a:ext>
            </a:extLst>
          </p:cNvPr>
          <p:cNvSpPr txBox="1"/>
          <p:nvPr/>
        </p:nvSpPr>
        <p:spPr>
          <a:xfrm>
            <a:off x="8720259" y="1426004"/>
            <a:ext cx="2101171" cy="3231654"/>
          </a:xfrm>
          <a:prstGeom prst="rect">
            <a:avLst/>
          </a:prstGeom>
          <a:noFill/>
        </p:spPr>
        <p:txBody>
          <a:bodyPr wrap="square" rtlCol="0">
            <a:spAutoFit/>
          </a:bodyPr>
          <a:lstStyle/>
          <a:p>
            <a:pPr algn="ctr"/>
            <a:r>
              <a:rPr lang="en-US" b="1" dirty="0">
                <a:solidFill>
                  <a:srgbClr val="C00000"/>
                </a:solidFill>
              </a:rPr>
              <a:t>Retirement </a:t>
            </a:r>
          </a:p>
          <a:p>
            <a:pPr algn="ctr"/>
            <a:r>
              <a:rPr lang="en-US" b="1" dirty="0">
                <a:solidFill>
                  <a:srgbClr val="C00000"/>
                </a:solidFill>
              </a:rPr>
              <a:t>Accounts</a:t>
            </a:r>
          </a:p>
          <a:p>
            <a:pPr algn="ctr"/>
            <a:endParaRPr lang="en-US" b="1" dirty="0">
              <a:solidFill>
                <a:srgbClr val="C00000"/>
              </a:solidFill>
            </a:endParaRPr>
          </a:p>
          <a:p>
            <a:pPr algn="ctr"/>
            <a:endParaRPr lang="en-US" b="1" dirty="0">
              <a:solidFill>
                <a:srgbClr val="C00000"/>
              </a:solidFill>
            </a:endParaRPr>
          </a:p>
          <a:p>
            <a:pPr algn="ctr"/>
            <a:endParaRPr lang="en-US" b="1" dirty="0">
              <a:solidFill>
                <a:srgbClr val="C00000"/>
              </a:solidFill>
            </a:endParaRPr>
          </a:p>
          <a:p>
            <a:pPr algn="ctr"/>
            <a:endParaRPr lang="en-US" b="1" dirty="0">
              <a:solidFill>
                <a:srgbClr val="C00000"/>
              </a:solidFill>
            </a:endParaRPr>
          </a:p>
          <a:p>
            <a:pPr algn="ctr"/>
            <a:endParaRPr lang="en-US" b="1" dirty="0">
              <a:solidFill>
                <a:srgbClr val="C00000"/>
              </a:solidFill>
            </a:endParaRPr>
          </a:p>
          <a:p>
            <a:pPr algn="ctr"/>
            <a:endParaRPr lang="en-US" b="1" dirty="0">
              <a:solidFill>
                <a:srgbClr val="C00000"/>
              </a:solidFill>
            </a:endParaRPr>
          </a:p>
          <a:p>
            <a:pPr algn="ctr"/>
            <a:endParaRPr lang="en-US" sz="600" b="1" dirty="0">
              <a:solidFill>
                <a:srgbClr val="C00000"/>
              </a:solidFill>
            </a:endParaRPr>
          </a:p>
          <a:p>
            <a:pPr algn="ctr"/>
            <a:r>
              <a:rPr lang="en-US" b="1" dirty="0">
                <a:solidFill>
                  <a:srgbClr val="C00000"/>
                </a:solidFill>
              </a:rPr>
              <a:t>Lots of risk,</a:t>
            </a:r>
          </a:p>
          <a:p>
            <a:pPr algn="ctr"/>
            <a:r>
              <a:rPr lang="en-US" b="1" dirty="0">
                <a:solidFill>
                  <a:srgbClr val="C00000"/>
                </a:solidFill>
              </a:rPr>
              <a:t>8-12% return goals,</a:t>
            </a:r>
          </a:p>
          <a:p>
            <a:pPr algn="ctr"/>
            <a:r>
              <a:rPr lang="en-US" b="1" dirty="0">
                <a:solidFill>
                  <a:srgbClr val="C00000"/>
                </a:solidFill>
              </a:rPr>
              <a:t>all investments</a:t>
            </a:r>
          </a:p>
        </p:txBody>
      </p:sp>
      <p:pic>
        <p:nvPicPr>
          <p:cNvPr id="23" name="Picture 6" descr="Free Bucket Clipart Png, Download Free Bucket Clipart Png png images, Free  ClipArts on Clipart Library">
            <a:extLst>
              <a:ext uri="{FF2B5EF4-FFF2-40B4-BE49-F238E27FC236}">
                <a16:creationId xmlns:a16="http://schemas.microsoft.com/office/drawing/2014/main" id="{003BBD82-52D0-A41C-F002-60A695DF0E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6047" y="2131312"/>
            <a:ext cx="1504043" cy="163089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6" descr="Free Bucket Clipart Png, Download Free Bucket Clipart Png png images, Free  ClipArts on Clipart Library">
            <a:extLst>
              <a:ext uri="{FF2B5EF4-FFF2-40B4-BE49-F238E27FC236}">
                <a16:creationId xmlns:a16="http://schemas.microsoft.com/office/drawing/2014/main" id="{11292088-7B79-D2CB-8D35-9D358A2EAA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24930" y="2118787"/>
            <a:ext cx="1504043" cy="16308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17528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634D705-836F-71F3-1B8B-93C02A4DCFF7}"/>
              </a:ext>
            </a:extLst>
          </p:cNvPr>
          <p:cNvSpPr/>
          <p:nvPr/>
        </p:nvSpPr>
        <p:spPr>
          <a:xfrm>
            <a:off x="376458" y="266447"/>
            <a:ext cx="11439084" cy="41783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i="1" dirty="0"/>
              <a:t>TODAY   	    THE NEXT 6 MONTHS	 THE NEXT12 MONTHS 	          2 YEARS AFTER GRADUATION	           3 YEARS AFTER GRADUATION</a:t>
            </a:r>
          </a:p>
        </p:txBody>
      </p:sp>
      <p:sp>
        <p:nvSpPr>
          <p:cNvPr id="17" name="Rounded Rectangle 16">
            <a:extLst>
              <a:ext uri="{FF2B5EF4-FFF2-40B4-BE49-F238E27FC236}">
                <a16:creationId xmlns:a16="http://schemas.microsoft.com/office/drawing/2014/main" id="{38B1E666-1521-ABE6-3689-75E5E1CA0A21}"/>
              </a:ext>
            </a:extLst>
          </p:cNvPr>
          <p:cNvSpPr/>
          <p:nvPr/>
        </p:nvSpPr>
        <p:spPr>
          <a:xfrm>
            <a:off x="48446" y="744842"/>
            <a:ext cx="1645920" cy="9144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1"/>
                </a:solidFill>
              </a:rPr>
              <a:t>ONCE EVERY SEMESTER:</a:t>
            </a:r>
          </a:p>
          <a:p>
            <a:pPr algn="ctr"/>
            <a:r>
              <a:rPr lang="en-US" sz="800" b="1" dirty="0">
                <a:solidFill>
                  <a:schemeClr val="tx1"/>
                </a:solidFill>
              </a:rPr>
              <a:t>TRACK EVERY PENNY THAT YOU SPEND &amp; TRACK EVERY PENNY THAT YOU EARN</a:t>
            </a:r>
            <a:endParaRPr lang="en-US" sz="800" b="1" dirty="0">
              <a:solidFill>
                <a:srgbClr val="C00000"/>
              </a:solidFill>
            </a:endParaRPr>
          </a:p>
        </p:txBody>
      </p:sp>
      <p:cxnSp>
        <p:nvCxnSpPr>
          <p:cNvPr id="8" name="Straight Arrow Connector 7">
            <a:extLst>
              <a:ext uri="{FF2B5EF4-FFF2-40B4-BE49-F238E27FC236}">
                <a16:creationId xmlns:a16="http://schemas.microsoft.com/office/drawing/2014/main" id="{35EDA233-63E3-0C9F-3B29-582B92170527}"/>
              </a:ext>
            </a:extLst>
          </p:cNvPr>
          <p:cNvCxnSpPr>
            <a:cxnSpLocks/>
          </p:cNvCxnSpPr>
          <p:nvPr/>
        </p:nvCxnSpPr>
        <p:spPr>
          <a:xfrm flipH="1" flipV="1">
            <a:off x="7000322" y="787232"/>
            <a:ext cx="1677395" cy="920455"/>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9" name="Rounded Rectangle 8">
            <a:extLst>
              <a:ext uri="{FF2B5EF4-FFF2-40B4-BE49-F238E27FC236}">
                <a16:creationId xmlns:a16="http://schemas.microsoft.com/office/drawing/2014/main" id="{30858BE3-B6DE-B7A9-83ED-05843EDB4108}"/>
              </a:ext>
            </a:extLst>
          </p:cNvPr>
          <p:cNvSpPr/>
          <p:nvPr/>
        </p:nvSpPr>
        <p:spPr>
          <a:xfrm>
            <a:off x="1626946" y="1810633"/>
            <a:ext cx="8938108" cy="3990660"/>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rPr>
              <a:t>IN THE NEXT 12 MONTHS:</a:t>
            </a:r>
          </a:p>
          <a:p>
            <a:pPr algn="ctr"/>
            <a:r>
              <a:rPr lang="en-US" sz="4000" b="1" dirty="0">
                <a:solidFill>
                  <a:schemeClr val="tx1"/>
                </a:solidFill>
              </a:rPr>
              <a:t>OPEN AN IRA OR A ROTH IRA (INDIVIDUAL RETIREMENT ACCOUNT) </a:t>
            </a:r>
          </a:p>
          <a:p>
            <a:pPr algn="ctr"/>
            <a:endParaRPr lang="en-US" dirty="0">
              <a:solidFill>
                <a:schemeClr val="tx1"/>
              </a:solidFill>
            </a:endParaRPr>
          </a:p>
          <a:p>
            <a:pPr algn="ctr"/>
            <a:r>
              <a:rPr lang="en-US" sz="1500" dirty="0">
                <a:solidFill>
                  <a:srgbClr val="C00000"/>
                </a:solidFill>
                <a:sym typeface="Wingdings" pitchFamily="2" charset="2"/>
              </a:rPr>
              <a:t>You can contribute $6,500 per year and invest in a wide variety of options.</a:t>
            </a:r>
            <a:br>
              <a:rPr lang="en-US" sz="1500" dirty="0">
                <a:solidFill>
                  <a:srgbClr val="C00000"/>
                </a:solidFill>
                <a:sym typeface="Wingdings" pitchFamily="2" charset="2"/>
              </a:rPr>
            </a:br>
            <a:r>
              <a:rPr lang="en-US" sz="1500" dirty="0">
                <a:solidFill>
                  <a:srgbClr val="C00000"/>
                </a:solidFill>
                <a:sym typeface="Wingdings" pitchFamily="2" charset="2"/>
              </a:rPr>
              <a:t>You get to avoid capital gains taxes and possibly defer income taxes.</a:t>
            </a:r>
            <a:br>
              <a:rPr lang="en-US" sz="1500" dirty="0">
                <a:solidFill>
                  <a:srgbClr val="C00000"/>
                </a:solidFill>
                <a:sym typeface="Wingdings" pitchFamily="2" charset="2"/>
              </a:rPr>
            </a:br>
            <a:r>
              <a:rPr lang="en-US" sz="1500" dirty="0">
                <a:solidFill>
                  <a:srgbClr val="C00000"/>
                </a:solidFill>
                <a:sym typeface="Wingdings" pitchFamily="2" charset="2"/>
              </a:rPr>
              <a:t>You get to benefit from compound investment returns over the long-term...</a:t>
            </a:r>
            <a:br>
              <a:rPr lang="en-US" sz="1500" dirty="0">
                <a:solidFill>
                  <a:srgbClr val="C00000"/>
                </a:solidFill>
                <a:sym typeface="Wingdings" pitchFamily="2" charset="2"/>
              </a:rPr>
            </a:br>
            <a:r>
              <a:rPr lang="en-US" sz="1500" dirty="0">
                <a:solidFill>
                  <a:srgbClr val="C00000"/>
                </a:solidFill>
                <a:sym typeface="Wingdings" pitchFamily="2" charset="2"/>
              </a:rPr>
              <a:t>and that’s one of the key hacks to building wealth.</a:t>
            </a:r>
          </a:p>
          <a:p>
            <a:pPr algn="ctr"/>
            <a:endParaRPr lang="en-US" sz="1500" dirty="0">
              <a:solidFill>
                <a:srgbClr val="C00000"/>
              </a:solidFill>
              <a:sym typeface="Wingdings" pitchFamily="2" charset="2"/>
            </a:endParaRPr>
          </a:p>
          <a:p>
            <a:pPr algn="ctr"/>
            <a:r>
              <a:rPr lang="en-US" sz="1500" dirty="0">
                <a:solidFill>
                  <a:srgbClr val="C00000"/>
                </a:solidFill>
                <a:sym typeface="Wingdings" pitchFamily="2" charset="2"/>
              </a:rPr>
              <a:t>Open a Roth IRA if your income is very low today – the tax benefits are huge.</a:t>
            </a:r>
            <a:endParaRPr lang="en-US" sz="1500" dirty="0">
              <a:solidFill>
                <a:srgbClr val="C00000"/>
              </a:solidFill>
            </a:endParaRPr>
          </a:p>
        </p:txBody>
      </p:sp>
      <p:sp>
        <p:nvSpPr>
          <p:cNvPr id="4" name="Rounded Rectangle 3">
            <a:extLst>
              <a:ext uri="{FF2B5EF4-FFF2-40B4-BE49-F238E27FC236}">
                <a16:creationId xmlns:a16="http://schemas.microsoft.com/office/drawing/2014/main" id="{5A52E0EC-E7DB-4E57-5257-03FDD3E50C25}"/>
              </a:ext>
            </a:extLst>
          </p:cNvPr>
          <p:cNvSpPr/>
          <p:nvPr/>
        </p:nvSpPr>
        <p:spPr>
          <a:xfrm>
            <a:off x="1786415" y="744842"/>
            <a:ext cx="1645920" cy="914400"/>
          </a:xfrm>
          <a:prstGeom prst="roundRect">
            <a:avLst/>
          </a:prstGeom>
          <a:solidFill>
            <a:schemeClr val="bg1">
              <a:lumMod val="95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1"/>
                </a:solidFill>
              </a:rPr>
              <a:t>IN THE NEXT 3 MONTHS:</a:t>
            </a:r>
          </a:p>
          <a:p>
            <a:pPr algn="ctr"/>
            <a:r>
              <a:rPr lang="en-US" sz="800" b="1" dirty="0">
                <a:solidFill>
                  <a:schemeClr val="tx1"/>
                </a:solidFill>
              </a:rPr>
              <a:t>IDENTIFY WAYS TO DECREASE YOUR DISCRETIONARY SPENDING BY 25%</a:t>
            </a:r>
            <a:endParaRPr lang="en-US" sz="800" b="1" dirty="0">
              <a:solidFill>
                <a:srgbClr val="C00000"/>
              </a:solidFill>
            </a:endParaRPr>
          </a:p>
        </p:txBody>
      </p:sp>
      <p:sp>
        <p:nvSpPr>
          <p:cNvPr id="2" name="Rounded Rectangle 1">
            <a:extLst>
              <a:ext uri="{FF2B5EF4-FFF2-40B4-BE49-F238E27FC236}">
                <a16:creationId xmlns:a16="http://schemas.microsoft.com/office/drawing/2014/main" id="{282AF8EC-975A-CBEA-45EE-04A53FC74CD0}"/>
              </a:ext>
            </a:extLst>
          </p:cNvPr>
          <p:cNvSpPr/>
          <p:nvPr/>
        </p:nvSpPr>
        <p:spPr>
          <a:xfrm>
            <a:off x="3524384" y="744842"/>
            <a:ext cx="1645920" cy="9144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1"/>
                </a:solidFill>
              </a:rPr>
              <a:t>IN THE NEXT 6 MONTHS:</a:t>
            </a:r>
          </a:p>
          <a:p>
            <a:pPr algn="ctr"/>
            <a:r>
              <a:rPr lang="en-US" sz="800" b="1" dirty="0">
                <a:solidFill>
                  <a:schemeClr val="tx1"/>
                </a:solidFill>
              </a:rPr>
              <a:t>MAKE A PLAN TO MANAGE – AND PAY OFF – YOUR DEBT</a:t>
            </a:r>
            <a:endParaRPr lang="en-US" sz="800" b="1" dirty="0">
              <a:solidFill>
                <a:srgbClr val="C00000"/>
              </a:solidFill>
            </a:endParaRPr>
          </a:p>
        </p:txBody>
      </p:sp>
      <p:sp>
        <p:nvSpPr>
          <p:cNvPr id="6" name="Rounded Rectangle 5">
            <a:extLst>
              <a:ext uri="{FF2B5EF4-FFF2-40B4-BE49-F238E27FC236}">
                <a16:creationId xmlns:a16="http://schemas.microsoft.com/office/drawing/2014/main" id="{CC2CF108-2A7A-7522-473B-7236ED6FA6D7}"/>
              </a:ext>
            </a:extLst>
          </p:cNvPr>
          <p:cNvSpPr/>
          <p:nvPr/>
        </p:nvSpPr>
        <p:spPr>
          <a:xfrm>
            <a:off x="5262353" y="744842"/>
            <a:ext cx="1645920" cy="914400"/>
          </a:xfrm>
          <a:prstGeom prst="roundRect">
            <a:avLst/>
          </a:prstGeom>
          <a:solidFill>
            <a:schemeClr val="bg1">
              <a:lumMod val="95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1"/>
                </a:solidFill>
              </a:rPr>
              <a:t>IN THE NEXT 6-12 MONTHS:</a:t>
            </a:r>
          </a:p>
          <a:p>
            <a:pPr algn="ctr"/>
            <a:r>
              <a:rPr lang="en-US" sz="800" b="1" dirty="0">
                <a:solidFill>
                  <a:schemeClr val="tx1"/>
                </a:solidFill>
              </a:rPr>
              <a:t>OPEN A SAVINGS ACCOUNT, ONE FOR EACH OF YOUR GOALS</a:t>
            </a:r>
            <a:endParaRPr lang="en-US" sz="800" b="1" dirty="0">
              <a:solidFill>
                <a:srgbClr val="C00000"/>
              </a:solidFill>
            </a:endParaRPr>
          </a:p>
        </p:txBody>
      </p:sp>
    </p:spTree>
    <p:extLst>
      <p:ext uri="{BB962C8B-B14F-4D97-AF65-F5344CB8AC3E}">
        <p14:creationId xmlns:p14="http://schemas.microsoft.com/office/powerpoint/2010/main" val="808442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634D705-836F-71F3-1B8B-93C02A4DCFF7}"/>
              </a:ext>
            </a:extLst>
          </p:cNvPr>
          <p:cNvSpPr/>
          <p:nvPr/>
        </p:nvSpPr>
        <p:spPr>
          <a:xfrm>
            <a:off x="376458" y="266447"/>
            <a:ext cx="11439084" cy="41783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i="1" dirty="0"/>
              <a:t>TODAY   	    THE NEXT 6 MONTHS	 THE NEXT12 MONTHS 	          2 YEARS AFTER GRADUATION	           3 YEARS AFTER GRADUATION</a:t>
            </a:r>
          </a:p>
        </p:txBody>
      </p:sp>
      <p:sp>
        <p:nvSpPr>
          <p:cNvPr id="17" name="Rounded Rectangle 16">
            <a:extLst>
              <a:ext uri="{FF2B5EF4-FFF2-40B4-BE49-F238E27FC236}">
                <a16:creationId xmlns:a16="http://schemas.microsoft.com/office/drawing/2014/main" id="{38B1E666-1521-ABE6-3689-75E5E1CA0A21}"/>
              </a:ext>
            </a:extLst>
          </p:cNvPr>
          <p:cNvSpPr/>
          <p:nvPr/>
        </p:nvSpPr>
        <p:spPr>
          <a:xfrm>
            <a:off x="48446" y="744842"/>
            <a:ext cx="1645920" cy="9144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1"/>
                </a:solidFill>
              </a:rPr>
              <a:t>ONCE EVERY SEMESTER:</a:t>
            </a:r>
          </a:p>
          <a:p>
            <a:pPr algn="ctr"/>
            <a:r>
              <a:rPr lang="en-US" sz="800" b="1" dirty="0">
                <a:solidFill>
                  <a:schemeClr val="tx1"/>
                </a:solidFill>
              </a:rPr>
              <a:t>TRACK EVERY PENNY THAT YOU SPEND &amp; TRACK EVERY PENNY THAT YOU EARN</a:t>
            </a:r>
            <a:endParaRPr lang="en-US" sz="800" b="1" dirty="0">
              <a:solidFill>
                <a:srgbClr val="C00000"/>
              </a:solidFill>
            </a:endParaRPr>
          </a:p>
        </p:txBody>
      </p:sp>
      <p:cxnSp>
        <p:nvCxnSpPr>
          <p:cNvPr id="8" name="Straight Arrow Connector 7">
            <a:extLst>
              <a:ext uri="{FF2B5EF4-FFF2-40B4-BE49-F238E27FC236}">
                <a16:creationId xmlns:a16="http://schemas.microsoft.com/office/drawing/2014/main" id="{35EDA233-63E3-0C9F-3B29-582B92170527}"/>
              </a:ext>
            </a:extLst>
          </p:cNvPr>
          <p:cNvCxnSpPr>
            <a:cxnSpLocks/>
          </p:cNvCxnSpPr>
          <p:nvPr/>
        </p:nvCxnSpPr>
        <p:spPr>
          <a:xfrm flipH="1" flipV="1">
            <a:off x="8925997" y="787232"/>
            <a:ext cx="1156626" cy="1616853"/>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9" name="Rounded Rectangle 8">
            <a:extLst>
              <a:ext uri="{FF2B5EF4-FFF2-40B4-BE49-F238E27FC236}">
                <a16:creationId xmlns:a16="http://schemas.microsoft.com/office/drawing/2014/main" id="{30858BE3-B6DE-B7A9-83ED-05843EDB4108}"/>
              </a:ext>
            </a:extLst>
          </p:cNvPr>
          <p:cNvSpPr/>
          <p:nvPr/>
        </p:nvSpPr>
        <p:spPr>
          <a:xfrm>
            <a:off x="1626946" y="1919634"/>
            <a:ext cx="8938108" cy="3893770"/>
          </a:xfrm>
          <a:prstGeom prst="roundRect">
            <a:avLst/>
          </a:prstGeom>
          <a:noFill/>
          <a:ln w="5715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WITHIN 2 YEARS OF GRADUATION:</a:t>
            </a:r>
          </a:p>
          <a:p>
            <a:pPr algn="ctr"/>
            <a:r>
              <a:rPr lang="en-US" sz="3600" b="1" dirty="0">
                <a:solidFill>
                  <a:schemeClr val="tx1"/>
                </a:solidFill>
              </a:rPr>
              <a:t>HAVE AN “EMERGENCY FUND” ACCOUNT, WITH 3-6 MONTHS OF NON-DISCRETIONARY EXPENSES IN IT</a:t>
            </a:r>
          </a:p>
          <a:p>
            <a:pPr algn="ctr"/>
            <a:endParaRPr lang="en-US" dirty="0">
              <a:solidFill>
                <a:schemeClr val="tx1"/>
              </a:solidFill>
            </a:endParaRPr>
          </a:p>
          <a:p>
            <a:pPr algn="ctr"/>
            <a:r>
              <a:rPr lang="en-US" dirty="0">
                <a:solidFill>
                  <a:srgbClr val="0000CC"/>
                </a:solidFill>
                <a:sym typeface="Wingdings" pitchFamily="2" charset="2"/>
              </a:rPr>
              <a:t>THIS IS REALLY DIFFICULT FOR ANYONE TO DO. BUT MAKE IT A PRIORITY.</a:t>
            </a:r>
          </a:p>
          <a:p>
            <a:pPr algn="ctr"/>
            <a:endParaRPr lang="en-US" dirty="0">
              <a:solidFill>
                <a:srgbClr val="0000CC"/>
              </a:solidFill>
              <a:sym typeface="Wingdings" pitchFamily="2" charset="2"/>
            </a:endParaRPr>
          </a:p>
          <a:p>
            <a:pPr algn="ctr"/>
            <a:r>
              <a:rPr lang="en-US" sz="1600" dirty="0">
                <a:solidFill>
                  <a:srgbClr val="0000CC"/>
                </a:solidFill>
                <a:sym typeface="Wingdings" pitchFamily="2" charset="2"/>
              </a:rPr>
              <a:t>Commit to paying yourself first with every paycheck. Commit to building your financial safety cushion…once you have this, then all other goals get easier and you will sleep better every night.</a:t>
            </a:r>
            <a:endParaRPr lang="en-US" sz="1600" dirty="0">
              <a:solidFill>
                <a:srgbClr val="0000CC"/>
              </a:solidFill>
            </a:endParaRPr>
          </a:p>
        </p:txBody>
      </p:sp>
      <p:sp>
        <p:nvSpPr>
          <p:cNvPr id="4" name="Rounded Rectangle 3">
            <a:extLst>
              <a:ext uri="{FF2B5EF4-FFF2-40B4-BE49-F238E27FC236}">
                <a16:creationId xmlns:a16="http://schemas.microsoft.com/office/drawing/2014/main" id="{5A52E0EC-E7DB-4E57-5257-03FDD3E50C25}"/>
              </a:ext>
            </a:extLst>
          </p:cNvPr>
          <p:cNvSpPr/>
          <p:nvPr/>
        </p:nvSpPr>
        <p:spPr>
          <a:xfrm>
            <a:off x="1786415" y="744842"/>
            <a:ext cx="1645920" cy="914400"/>
          </a:xfrm>
          <a:prstGeom prst="roundRect">
            <a:avLst/>
          </a:prstGeom>
          <a:solidFill>
            <a:schemeClr val="bg1">
              <a:lumMod val="95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1"/>
                </a:solidFill>
              </a:rPr>
              <a:t>IN THE NEXT 3 MONTHS:</a:t>
            </a:r>
          </a:p>
          <a:p>
            <a:pPr algn="ctr"/>
            <a:r>
              <a:rPr lang="en-US" sz="800" b="1" dirty="0">
                <a:solidFill>
                  <a:schemeClr val="tx1"/>
                </a:solidFill>
              </a:rPr>
              <a:t>IDENTIFY WAYS TO DECREASE YOUR DISCRETIONARY SPENDING BY 25%</a:t>
            </a:r>
            <a:endParaRPr lang="en-US" sz="800" b="1" dirty="0">
              <a:solidFill>
                <a:srgbClr val="C00000"/>
              </a:solidFill>
            </a:endParaRPr>
          </a:p>
        </p:txBody>
      </p:sp>
      <p:sp>
        <p:nvSpPr>
          <p:cNvPr id="2" name="Rounded Rectangle 1">
            <a:extLst>
              <a:ext uri="{FF2B5EF4-FFF2-40B4-BE49-F238E27FC236}">
                <a16:creationId xmlns:a16="http://schemas.microsoft.com/office/drawing/2014/main" id="{282AF8EC-975A-CBEA-45EE-04A53FC74CD0}"/>
              </a:ext>
            </a:extLst>
          </p:cNvPr>
          <p:cNvSpPr/>
          <p:nvPr/>
        </p:nvSpPr>
        <p:spPr>
          <a:xfrm>
            <a:off x="3524384" y="744842"/>
            <a:ext cx="1645920" cy="9144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1"/>
                </a:solidFill>
              </a:rPr>
              <a:t>IN THE NEXT 6 MONTHS:</a:t>
            </a:r>
          </a:p>
          <a:p>
            <a:pPr algn="ctr"/>
            <a:r>
              <a:rPr lang="en-US" sz="800" b="1" dirty="0">
                <a:solidFill>
                  <a:schemeClr val="tx1"/>
                </a:solidFill>
              </a:rPr>
              <a:t>MAKE A PLAN TO MANAGE – AND PAY OFF – YOUR DEBT</a:t>
            </a:r>
            <a:endParaRPr lang="en-US" sz="800" b="1" dirty="0">
              <a:solidFill>
                <a:srgbClr val="C00000"/>
              </a:solidFill>
            </a:endParaRPr>
          </a:p>
        </p:txBody>
      </p:sp>
      <p:sp>
        <p:nvSpPr>
          <p:cNvPr id="6" name="Rounded Rectangle 5">
            <a:extLst>
              <a:ext uri="{FF2B5EF4-FFF2-40B4-BE49-F238E27FC236}">
                <a16:creationId xmlns:a16="http://schemas.microsoft.com/office/drawing/2014/main" id="{CC2CF108-2A7A-7522-473B-7236ED6FA6D7}"/>
              </a:ext>
            </a:extLst>
          </p:cNvPr>
          <p:cNvSpPr/>
          <p:nvPr/>
        </p:nvSpPr>
        <p:spPr>
          <a:xfrm>
            <a:off x="5262353" y="744842"/>
            <a:ext cx="1645920" cy="914400"/>
          </a:xfrm>
          <a:prstGeom prst="roundRect">
            <a:avLst/>
          </a:prstGeom>
          <a:solidFill>
            <a:schemeClr val="bg1">
              <a:lumMod val="95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1"/>
                </a:solidFill>
              </a:rPr>
              <a:t>IN THE NEXT 6-12 MONTHS:</a:t>
            </a:r>
          </a:p>
          <a:p>
            <a:pPr algn="ctr"/>
            <a:r>
              <a:rPr lang="en-US" sz="800" b="1" dirty="0">
                <a:solidFill>
                  <a:schemeClr val="tx1"/>
                </a:solidFill>
              </a:rPr>
              <a:t>OPEN A SAVINGS ACCOUNT, ONE FOR EACH OF YOUR GOALS</a:t>
            </a:r>
            <a:endParaRPr lang="en-US" sz="800" b="1" dirty="0">
              <a:solidFill>
                <a:srgbClr val="C00000"/>
              </a:solidFill>
            </a:endParaRPr>
          </a:p>
        </p:txBody>
      </p:sp>
      <p:sp>
        <p:nvSpPr>
          <p:cNvPr id="3" name="Rounded Rectangle 2">
            <a:extLst>
              <a:ext uri="{FF2B5EF4-FFF2-40B4-BE49-F238E27FC236}">
                <a16:creationId xmlns:a16="http://schemas.microsoft.com/office/drawing/2014/main" id="{A05D64BD-E3C4-26A7-3B32-4665C6C9CFE7}"/>
              </a:ext>
            </a:extLst>
          </p:cNvPr>
          <p:cNvSpPr/>
          <p:nvPr/>
        </p:nvSpPr>
        <p:spPr>
          <a:xfrm>
            <a:off x="7000322" y="744842"/>
            <a:ext cx="1645920" cy="9144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1"/>
                </a:solidFill>
              </a:rPr>
              <a:t>IN THE NEXT 12 MONTHS, OPEN AN IRA OR ROTH IRA</a:t>
            </a:r>
            <a:endParaRPr lang="en-US" sz="800" b="1" dirty="0">
              <a:solidFill>
                <a:srgbClr val="C00000"/>
              </a:solidFill>
            </a:endParaRPr>
          </a:p>
        </p:txBody>
      </p:sp>
    </p:spTree>
    <p:extLst>
      <p:ext uri="{BB962C8B-B14F-4D97-AF65-F5344CB8AC3E}">
        <p14:creationId xmlns:p14="http://schemas.microsoft.com/office/powerpoint/2010/main" val="24592201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634D705-836F-71F3-1B8B-93C02A4DCFF7}"/>
              </a:ext>
            </a:extLst>
          </p:cNvPr>
          <p:cNvSpPr/>
          <p:nvPr/>
        </p:nvSpPr>
        <p:spPr>
          <a:xfrm>
            <a:off x="376458" y="266447"/>
            <a:ext cx="11439084" cy="41783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i="1" dirty="0"/>
              <a:t>TODAY   	    THE NEXT 6 MONTHS	 THE NEXT12 MONTHS 	          2 YEARS AFTER GRADUATION	           3 YEARS AFTER GRADUATION</a:t>
            </a:r>
          </a:p>
        </p:txBody>
      </p:sp>
      <p:sp>
        <p:nvSpPr>
          <p:cNvPr id="17" name="Rounded Rectangle 16">
            <a:extLst>
              <a:ext uri="{FF2B5EF4-FFF2-40B4-BE49-F238E27FC236}">
                <a16:creationId xmlns:a16="http://schemas.microsoft.com/office/drawing/2014/main" id="{38B1E666-1521-ABE6-3689-75E5E1CA0A21}"/>
              </a:ext>
            </a:extLst>
          </p:cNvPr>
          <p:cNvSpPr/>
          <p:nvPr/>
        </p:nvSpPr>
        <p:spPr>
          <a:xfrm>
            <a:off x="48446" y="744842"/>
            <a:ext cx="1645920" cy="9144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1"/>
                </a:solidFill>
              </a:rPr>
              <a:t>ONCE EVERY SEMESTER:</a:t>
            </a:r>
          </a:p>
          <a:p>
            <a:pPr algn="ctr"/>
            <a:r>
              <a:rPr lang="en-US" sz="800" b="1" dirty="0">
                <a:solidFill>
                  <a:schemeClr val="tx1"/>
                </a:solidFill>
              </a:rPr>
              <a:t>TRACK EVERY PENNY THAT YOU SPEND &amp; TRACK EVERY PENNY THAT YOU EARN</a:t>
            </a:r>
            <a:endParaRPr lang="en-US" sz="800" b="1" dirty="0">
              <a:solidFill>
                <a:srgbClr val="C00000"/>
              </a:solidFill>
            </a:endParaRPr>
          </a:p>
        </p:txBody>
      </p:sp>
      <p:cxnSp>
        <p:nvCxnSpPr>
          <p:cNvPr id="8" name="Straight Arrow Connector 7">
            <a:extLst>
              <a:ext uri="{FF2B5EF4-FFF2-40B4-BE49-F238E27FC236}">
                <a16:creationId xmlns:a16="http://schemas.microsoft.com/office/drawing/2014/main" id="{35EDA233-63E3-0C9F-3B29-582B92170527}"/>
              </a:ext>
            </a:extLst>
          </p:cNvPr>
          <p:cNvCxnSpPr>
            <a:cxnSpLocks/>
          </p:cNvCxnSpPr>
          <p:nvPr/>
        </p:nvCxnSpPr>
        <p:spPr>
          <a:xfrm flipV="1">
            <a:off x="10405585" y="684286"/>
            <a:ext cx="724661" cy="1968080"/>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9" name="Rounded Rectangle 8">
            <a:extLst>
              <a:ext uri="{FF2B5EF4-FFF2-40B4-BE49-F238E27FC236}">
                <a16:creationId xmlns:a16="http://schemas.microsoft.com/office/drawing/2014/main" id="{30858BE3-B6DE-B7A9-83ED-05843EDB4108}"/>
              </a:ext>
            </a:extLst>
          </p:cNvPr>
          <p:cNvSpPr/>
          <p:nvPr/>
        </p:nvSpPr>
        <p:spPr>
          <a:xfrm>
            <a:off x="1626946" y="1919634"/>
            <a:ext cx="8938108" cy="3821102"/>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rPr>
              <a:t>WITHIN 3 YEARS OF GRADUATION:</a:t>
            </a:r>
          </a:p>
          <a:p>
            <a:pPr algn="ctr"/>
            <a:r>
              <a:rPr lang="en-US" sz="4000" b="1" dirty="0">
                <a:solidFill>
                  <a:schemeClr val="tx1"/>
                </a:solidFill>
              </a:rPr>
              <a:t>ELIMINATE ALL OF YOUR BAD DEBT.</a:t>
            </a:r>
          </a:p>
          <a:p>
            <a:pPr algn="ctr"/>
            <a:endParaRPr lang="en-US" dirty="0">
              <a:solidFill>
                <a:schemeClr val="tx1"/>
              </a:solidFill>
            </a:endParaRPr>
          </a:p>
          <a:p>
            <a:pPr algn="ctr"/>
            <a:r>
              <a:rPr lang="en-US" dirty="0">
                <a:solidFill>
                  <a:srgbClr val="C00000"/>
                </a:solidFill>
                <a:sym typeface="Wingdings" pitchFamily="2" charset="2"/>
              </a:rPr>
              <a:t>EARNING 10% ON YOUR INVESTMENTS IF YOU ARE PAYING 19.99% ON A CREDIT CARD. ELIMINATING HIGH-COST AND HIGH-FEE DEBT IS THE BEST BUDGET HACK POSSIBLE.</a:t>
            </a:r>
          </a:p>
          <a:p>
            <a:pPr algn="ctr"/>
            <a:endParaRPr lang="en-US" dirty="0">
              <a:solidFill>
                <a:srgbClr val="C00000"/>
              </a:solidFill>
              <a:sym typeface="Wingdings" pitchFamily="2" charset="2"/>
            </a:endParaRPr>
          </a:p>
          <a:p>
            <a:pPr algn="ctr"/>
            <a:r>
              <a:rPr lang="en-US" sz="1700" dirty="0">
                <a:solidFill>
                  <a:srgbClr val="C00000"/>
                </a:solidFill>
                <a:sym typeface="Wingdings" pitchFamily="2" charset="2"/>
              </a:rPr>
              <a:t>And begin working towards executing your overall debt plan. Do not be in a hurry to pay off your good &amp; manageable debt. Simply having control over it will give you peace of mind.</a:t>
            </a:r>
            <a:endParaRPr lang="en-US" sz="1700" dirty="0">
              <a:solidFill>
                <a:srgbClr val="C00000"/>
              </a:solidFill>
            </a:endParaRPr>
          </a:p>
        </p:txBody>
      </p:sp>
      <p:sp>
        <p:nvSpPr>
          <p:cNvPr id="4" name="Rounded Rectangle 3">
            <a:extLst>
              <a:ext uri="{FF2B5EF4-FFF2-40B4-BE49-F238E27FC236}">
                <a16:creationId xmlns:a16="http://schemas.microsoft.com/office/drawing/2014/main" id="{5A52E0EC-E7DB-4E57-5257-03FDD3E50C25}"/>
              </a:ext>
            </a:extLst>
          </p:cNvPr>
          <p:cNvSpPr/>
          <p:nvPr/>
        </p:nvSpPr>
        <p:spPr>
          <a:xfrm>
            <a:off x="1786415" y="744842"/>
            <a:ext cx="1645920" cy="914400"/>
          </a:xfrm>
          <a:prstGeom prst="roundRect">
            <a:avLst/>
          </a:prstGeom>
          <a:solidFill>
            <a:schemeClr val="bg1">
              <a:lumMod val="95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1"/>
                </a:solidFill>
              </a:rPr>
              <a:t>IN THE NEXT 3 MONTHS:</a:t>
            </a:r>
          </a:p>
          <a:p>
            <a:pPr algn="ctr"/>
            <a:r>
              <a:rPr lang="en-US" sz="800" b="1" dirty="0">
                <a:solidFill>
                  <a:schemeClr val="tx1"/>
                </a:solidFill>
              </a:rPr>
              <a:t>IDENTIFY WAYS TO DECREASE YOUR DISCRETIONARY SPENDING BY 25%</a:t>
            </a:r>
            <a:endParaRPr lang="en-US" sz="800" b="1" dirty="0">
              <a:solidFill>
                <a:srgbClr val="C00000"/>
              </a:solidFill>
            </a:endParaRPr>
          </a:p>
        </p:txBody>
      </p:sp>
      <p:sp>
        <p:nvSpPr>
          <p:cNvPr id="2" name="Rounded Rectangle 1">
            <a:extLst>
              <a:ext uri="{FF2B5EF4-FFF2-40B4-BE49-F238E27FC236}">
                <a16:creationId xmlns:a16="http://schemas.microsoft.com/office/drawing/2014/main" id="{282AF8EC-975A-CBEA-45EE-04A53FC74CD0}"/>
              </a:ext>
            </a:extLst>
          </p:cNvPr>
          <p:cNvSpPr/>
          <p:nvPr/>
        </p:nvSpPr>
        <p:spPr>
          <a:xfrm>
            <a:off x="3524384" y="744842"/>
            <a:ext cx="1645920" cy="9144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1"/>
                </a:solidFill>
              </a:rPr>
              <a:t>IN THE NEXT 6 MONTHS:</a:t>
            </a:r>
          </a:p>
          <a:p>
            <a:pPr algn="ctr"/>
            <a:r>
              <a:rPr lang="en-US" sz="800" b="1" dirty="0">
                <a:solidFill>
                  <a:schemeClr val="tx1"/>
                </a:solidFill>
              </a:rPr>
              <a:t>MAKE A PLAN TO MANAGE – AND PAY OFF – YOUR DEBT</a:t>
            </a:r>
            <a:endParaRPr lang="en-US" sz="800" b="1" dirty="0">
              <a:solidFill>
                <a:srgbClr val="C00000"/>
              </a:solidFill>
            </a:endParaRPr>
          </a:p>
        </p:txBody>
      </p:sp>
      <p:sp>
        <p:nvSpPr>
          <p:cNvPr id="6" name="Rounded Rectangle 5">
            <a:extLst>
              <a:ext uri="{FF2B5EF4-FFF2-40B4-BE49-F238E27FC236}">
                <a16:creationId xmlns:a16="http://schemas.microsoft.com/office/drawing/2014/main" id="{CC2CF108-2A7A-7522-473B-7236ED6FA6D7}"/>
              </a:ext>
            </a:extLst>
          </p:cNvPr>
          <p:cNvSpPr/>
          <p:nvPr/>
        </p:nvSpPr>
        <p:spPr>
          <a:xfrm>
            <a:off x="5262353" y="744842"/>
            <a:ext cx="1645920" cy="914400"/>
          </a:xfrm>
          <a:prstGeom prst="roundRect">
            <a:avLst/>
          </a:prstGeom>
          <a:solidFill>
            <a:schemeClr val="bg1">
              <a:lumMod val="95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1"/>
                </a:solidFill>
              </a:rPr>
              <a:t>IN THE NEXT 6-12 MONTHS:</a:t>
            </a:r>
          </a:p>
          <a:p>
            <a:pPr algn="ctr"/>
            <a:r>
              <a:rPr lang="en-US" sz="800" b="1" dirty="0">
                <a:solidFill>
                  <a:schemeClr val="tx1"/>
                </a:solidFill>
              </a:rPr>
              <a:t>OPEN A SAVINGS ACCOUNT, ONE FOR EACH OF YOUR GOALS</a:t>
            </a:r>
            <a:endParaRPr lang="en-US" sz="800" b="1" dirty="0">
              <a:solidFill>
                <a:srgbClr val="C00000"/>
              </a:solidFill>
            </a:endParaRPr>
          </a:p>
        </p:txBody>
      </p:sp>
      <p:sp>
        <p:nvSpPr>
          <p:cNvPr id="3" name="Rounded Rectangle 2">
            <a:extLst>
              <a:ext uri="{FF2B5EF4-FFF2-40B4-BE49-F238E27FC236}">
                <a16:creationId xmlns:a16="http://schemas.microsoft.com/office/drawing/2014/main" id="{A05D64BD-E3C4-26A7-3B32-4665C6C9CFE7}"/>
              </a:ext>
            </a:extLst>
          </p:cNvPr>
          <p:cNvSpPr/>
          <p:nvPr/>
        </p:nvSpPr>
        <p:spPr>
          <a:xfrm>
            <a:off x="7000322" y="744842"/>
            <a:ext cx="1645920" cy="9144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1"/>
                </a:solidFill>
              </a:rPr>
              <a:t>IN THE NEXT 12 MONTHS, OPEN AN IRA OR ROTH IRA</a:t>
            </a:r>
            <a:endParaRPr lang="en-US" sz="800" b="1" dirty="0">
              <a:solidFill>
                <a:srgbClr val="C00000"/>
              </a:solidFill>
            </a:endParaRPr>
          </a:p>
        </p:txBody>
      </p:sp>
      <p:sp>
        <p:nvSpPr>
          <p:cNvPr id="10" name="Rounded Rectangle 9">
            <a:extLst>
              <a:ext uri="{FF2B5EF4-FFF2-40B4-BE49-F238E27FC236}">
                <a16:creationId xmlns:a16="http://schemas.microsoft.com/office/drawing/2014/main" id="{5AC8BDE3-8D2A-6CFE-E15C-9427FF4244A8}"/>
              </a:ext>
            </a:extLst>
          </p:cNvPr>
          <p:cNvSpPr/>
          <p:nvPr/>
        </p:nvSpPr>
        <p:spPr>
          <a:xfrm>
            <a:off x="8734254" y="744842"/>
            <a:ext cx="1645920" cy="914400"/>
          </a:xfrm>
          <a:prstGeom prst="roundRect">
            <a:avLst/>
          </a:prstGeom>
          <a:solidFill>
            <a:schemeClr val="bg1">
              <a:lumMod val="95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1"/>
                </a:solidFill>
              </a:rPr>
              <a:t>ONCE EVERY SEMESTER:</a:t>
            </a:r>
          </a:p>
          <a:p>
            <a:pPr algn="ctr"/>
            <a:r>
              <a:rPr lang="en-US" sz="800" b="1" dirty="0">
                <a:solidFill>
                  <a:schemeClr val="tx1"/>
                </a:solidFill>
              </a:rPr>
              <a:t>TRACK EVERY PENNY THAT YOU SPEND</a:t>
            </a:r>
          </a:p>
          <a:p>
            <a:pPr algn="ctr"/>
            <a:r>
              <a:rPr lang="en-US" sz="800" b="1" dirty="0">
                <a:solidFill>
                  <a:schemeClr val="tx1"/>
                </a:solidFill>
              </a:rPr>
              <a:t>TRACK EVERY PENNY THAT YOU EARN</a:t>
            </a:r>
            <a:endParaRPr lang="en-US" sz="800" b="1" dirty="0">
              <a:solidFill>
                <a:srgbClr val="C00000"/>
              </a:solidFill>
            </a:endParaRPr>
          </a:p>
        </p:txBody>
      </p:sp>
    </p:spTree>
    <p:extLst>
      <p:ext uri="{BB962C8B-B14F-4D97-AF65-F5344CB8AC3E}">
        <p14:creationId xmlns:p14="http://schemas.microsoft.com/office/powerpoint/2010/main" val="2845055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634D705-836F-71F3-1B8B-93C02A4DCFF7}"/>
              </a:ext>
            </a:extLst>
          </p:cNvPr>
          <p:cNvSpPr/>
          <p:nvPr/>
        </p:nvSpPr>
        <p:spPr>
          <a:xfrm>
            <a:off x="376458" y="266447"/>
            <a:ext cx="11439084" cy="417839"/>
          </a:xfrm>
          <a:prstGeom prst="rect">
            <a:avLst/>
          </a:prstGeom>
          <a:solidFill>
            <a:srgbClr val="2D2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i="1" dirty="0"/>
              <a:t>FINANCIAL PLANNING GOALS FOR ALL GRADUATE STUDENTS</a:t>
            </a:r>
          </a:p>
        </p:txBody>
      </p:sp>
      <p:sp>
        <p:nvSpPr>
          <p:cNvPr id="17" name="Rounded Rectangle 16">
            <a:extLst>
              <a:ext uri="{FF2B5EF4-FFF2-40B4-BE49-F238E27FC236}">
                <a16:creationId xmlns:a16="http://schemas.microsoft.com/office/drawing/2014/main" id="{38B1E666-1521-ABE6-3689-75E5E1CA0A21}"/>
              </a:ext>
            </a:extLst>
          </p:cNvPr>
          <p:cNvSpPr/>
          <p:nvPr/>
        </p:nvSpPr>
        <p:spPr>
          <a:xfrm>
            <a:off x="151395" y="1211130"/>
            <a:ext cx="2743200" cy="18288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ONCE EVERY SEMESTER:</a:t>
            </a:r>
          </a:p>
          <a:p>
            <a:pPr algn="ctr"/>
            <a:r>
              <a:rPr lang="en-US" b="1" dirty="0">
                <a:solidFill>
                  <a:srgbClr val="C00000"/>
                </a:solidFill>
              </a:rPr>
              <a:t>TRACK EVERY PENNY THAT YOU SPEND &amp; TRACK EVERY PENNY THAT YOU EARN</a:t>
            </a:r>
          </a:p>
        </p:txBody>
      </p:sp>
      <p:sp>
        <p:nvSpPr>
          <p:cNvPr id="9" name="Rounded Rectangle 8">
            <a:extLst>
              <a:ext uri="{FF2B5EF4-FFF2-40B4-BE49-F238E27FC236}">
                <a16:creationId xmlns:a16="http://schemas.microsoft.com/office/drawing/2014/main" id="{30858BE3-B6DE-B7A9-83ED-05843EDB4108}"/>
              </a:ext>
            </a:extLst>
          </p:cNvPr>
          <p:cNvSpPr/>
          <p:nvPr/>
        </p:nvSpPr>
        <p:spPr>
          <a:xfrm>
            <a:off x="750860" y="3425971"/>
            <a:ext cx="3234633" cy="2071023"/>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IN THE NEXT 12 MONTHS, OPEN AN IRA OR ROTH IRA</a:t>
            </a:r>
          </a:p>
        </p:txBody>
      </p:sp>
      <p:sp>
        <p:nvSpPr>
          <p:cNvPr id="4" name="Rounded Rectangle 3">
            <a:extLst>
              <a:ext uri="{FF2B5EF4-FFF2-40B4-BE49-F238E27FC236}">
                <a16:creationId xmlns:a16="http://schemas.microsoft.com/office/drawing/2014/main" id="{5A52E0EC-E7DB-4E57-5257-03FDD3E50C25}"/>
              </a:ext>
            </a:extLst>
          </p:cNvPr>
          <p:cNvSpPr/>
          <p:nvPr/>
        </p:nvSpPr>
        <p:spPr>
          <a:xfrm>
            <a:off x="3209487" y="1220214"/>
            <a:ext cx="2743200" cy="1828800"/>
          </a:xfrm>
          <a:prstGeom prst="roundRect">
            <a:avLst/>
          </a:prstGeom>
          <a:solidFill>
            <a:schemeClr val="bg1">
              <a:lumMod val="95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00CC"/>
                </a:solidFill>
              </a:rPr>
              <a:t>IN THE NEXT 3 MONTHS:</a:t>
            </a:r>
          </a:p>
          <a:p>
            <a:pPr algn="ctr"/>
            <a:r>
              <a:rPr lang="en-US" b="1" dirty="0">
                <a:solidFill>
                  <a:srgbClr val="0000CC"/>
                </a:solidFill>
              </a:rPr>
              <a:t>IDENTIFY WAYS TO DECREASE YOUR DISCRETIONARY SPENDING BY 25%</a:t>
            </a:r>
          </a:p>
        </p:txBody>
      </p:sp>
      <p:sp>
        <p:nvSpPr>
          <p:cNvPr id="2" name="Rounded Rectangle 1">
            <a:extLst>
              <a:ext uri="{FF2B5EF4-FFF2-40B4-BE49-F238E27FC236}">
                <a16:creationId xmlns:a16="http://schemas.microsoft.com/office/drawing/2014/main" id="{282AF8EC-975A-CBEA-45EE-04A53FC74CD0}"/>
              </a:ext>
            </a:extLst>
          </p:cNvPr>
          <p:cNvSpPr/>
          <p:nvPr/>
        </p:nvSpPr>
        <p:spPr>
          <a:xfrm>
            <a:off x="6267579" y="1211130"/>
            <a:ext cx="2743200" cy="18288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IN THE NEXT 6 MONTHS:</a:t>
            </a:r>
          </a:p>
          <a:p>
            <a:pPr algn="ctr"/>
            <a:r>
              <a:rPr lang="en-US" b="1" dirty="0">
                <a:solidFill>
                  <a:srgbClr val="C00000"/>
                </a:solidFill>
              </a:rPr>
              <a:t>MAKE A PLAN TO MANAGE – AND PAY OFF – YOUR DEBT</a:t>
            </a:r>
          </a:p>
        </p:txBody>
      </p:sp>
      <p:sp>
        <p:nvSpPr>
          <p:cNvPr id="6" name="Rounded Rectangle 5">
            <a:extLst>
              <a:ext uri="{FF2B5EF4-FFF2-40B4-BE49-F238E27FC236}">
                <a16:creationId xmlns:a16="http://schemas.microsoft.com/office/drawing/2014/main" id="{CC2CF108-2A7A-7522-473B-7236ED6FA6D7}"/>
              </a:ext>
            </a:extLst>
          </p:cNvPr>
          <p:cNvSpPr/>
          <p:nvPr/>
        </p:nvSpPr>
        <p:spPr>
          <a:xfrm>
            <a:off x="9325671" y="1223242"/>
            <a:ext cx="2743200" cy="1828800"/>
          </a:xfrm>
          <a:prstGeom prst="roundRect">
            <a:avLst/>
          </a:prstGeom>
          <a:solidFill>
            <a:schemeClr val="bg1">
              <a:lumMod val="95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00CC"/>
                </a:solidFill>
              </a:rPr>
              <a:t>IN THE NEXT 6-12 MONTHS:</a:t>
            </a:r>
          </a:p>
          <a:p>
            <a:pPr algn="ctr"/>
            <a:r>
              <a:rPr lang="en-US" b="1" dirty="0">
                <a:solidFill>
                  <a:srgbClr val="0000CC"/>
                </a:solidFill>
              </a:rPr>
              <a:t>OPEN MULTIPLE SAVINGS ACCOUNTS, 1 FOR EACH GOAL</a:t>
            </a:r>
          </a:p>
        </p:txBody>
      </p:sp>
      <p:sp>
        <p:nvSpPr>
          <p:cNvPr id="3" name="Rounded Rectangle 2">
            <a:extLst>
              <a:ext uri="{FF2B5EF4-FFF2-40B4-BE49-F238E27FC236}">
                <a16:creationId xmlns:a16="http://schemas.microsoft.com/office/drawing/2014/main" id="{A05D64BD-E3C4-26A7-3B32-4665C6C9CFE7}"/>
              </a:ext>
            </a:extLst>
          </p:cNvPr>
          <p:cNvSpPr/>
          <p:nvPr/>
        </p:nvSpPr>
        <p:spPr>
          <a:xfrm>
            <a:off x="4335370" y="3428999"/>
            <a:ext cx="3234633" cy="2071023"/>
          </a:xfrm>
          <a:prstGeom prst="roundRect">
            <a:avLst/>
          </a:prstGeom>
          <a:solidFill>
            <a:schemeClr val="bg1">
              <a:lumMod val="95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00CC"/>
                </a:solidFill>
              </a:rPr>
              <a:t>WITHIN 2 YEARS OF GRADUATION:</a:t>
            </a:r>
          </a:p>
          <a:p>
            <a:pPr algn="ctr"/>
            <a:r>
              <a:rPr lang="en-US" b="1" dirty="0">
                <a:solidFill>
                  <a:srgbClr val="0000CC"/>
                </a:solidFill>
              </a:rPr>
              <a:t>HAVE AN “EMERGENCY FUND” ACCOUNT, WITH 3-6 MONTHS OF NON-DISCRETIONARY EXPENSES</a:t>
            </a:r>
          </a:p>
        </p:txBody>
      </p:sp>
      <p:sp>
        <p:nvSpPr>
          <p:cNvPr id="10" name="Rounded Rectangle 9">
            <a:extLst>
              <a:ext uri="{FF2B5EF4-FFF2-40B4-BE49-F238E27FC236}">
                <a16:creationId xmlns:a16="http://schemas.microsoft.com/office/drawing/2014/main" id="{5AC8BDE3-8D2A-6CFE-E15C-9427FF4244A8}"/>
              </a:ext>
            </a:extLst>
          </p:cNvPr>
          <p:cNvSpPr/>
          <p:nvPr/>
        </p:nvSpPr>
        <p:spPr>
          <a:xfrm>
            <a:off x="7919880" y="3425970"/>
            <a:ext cx="3234633" cy="2071023"/>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WITHIN 3 YEARS OF GRADUATION:</a:t>
            </a:r>
          </a:p>
          <a:p>
            <a:pPr algn="ctr"/>
            <a:r>
              <a:rPr lang="en-US" b="1" dirty="0">
                <a:solidFill>
                  <a:srgbClr val="C00000"/>
                </a:solidFill>
              </a:rPr>
              <a:t>ELIMINATE ALL OF YOUR BAD DEBT.</a:t>
            </a:r>
          </a:p>
        </p:txBody>
      </p:sp>
      <p:sp>
        <p:nvSpPr>
          <p:cNvPr id="5" name="Rectangle 4">
            <a:extLst>
              <a:ext uri="{FF2B5EF4-FFF2-40B4-BE49-F238E27FC236}">
                <a16:creationId xmlns:a16="http://schemas.microsoft.com/office/drawing/2014/main" id="{098CA463-FCA2-9C59-DBB8-B3356DF18B79}"/>
              </a:ext>
            </a:extLst>
          </p:cNvPr>
          <p:cNvSpPr/>
          <p:nvPr/>
        </p:nvSpPr>
        <p:spPr>
          <a:xfrm>
            <a:off x="376458" y="679240"/>
            <a:ext cx="11439084" cy="41783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i="1" dirty="0"/>
              <a:t>TODAY   	    THE NEXT 6 MONTHS	 THE NEXT12 MONTHS 	          2 YEARS AFTER GRADUATION	           3 YEARS AFTER GRADUATION</a:t>
            </a:r>
          </a:p>
        </p:txBody>
      </p:sp>
    </p:spTree>
    <p:extLst>
      <p:ext uri="{BB962C8B-B14F-4D97-AF65-F5344CB8AC3E}">
        <p14:creationId xmlns:p14="http://schemas.microsoft.com/office/powerpoint/2010/main" val="18660400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1809CA92-8F44-46F6-A7A1-3B079C92BD6A}"/>
              </a:ext>
            </a:extLst>
          </p:cNvPr>
          <p:cNvSpPr txBox="1">
            <a:spLocks noChangeArrowheads="1"/>
          </p:cNvSpPr>
          <p:nvPr/>
        </p:nvSpPr>
        <p:spPr bwMode="auto">
          <a:xfrm>
            <a:off x="838200" y="492300"/>
            <a:ext cx="10670628" cy="5103106"/>
          </a:xfrm>
          <a:prstGeom prst="rect">
            <a:avLst/>
          </a:prstGeom>
          <a:solidFill>
            <a:srgbClr val="2D2D83"/>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2300" b="1" dirty="0">
                <a:solidFill>
                  <a:schemeClr val="bg1"/>
                </a:solidFill>
                <a:latin typeface="Calibri" panose="020F0502020204030204" pitchFamily="34" charset="0"/>
                <a:cs typeface="Calibri" panose="020F0502020204030204" pitchFamily="34" charset="0"/>
              </a:rPr>
              <a:t>10 Financial Challenges for This Year</a:t>
            </a:r>
          </a:p>
        </p:txBody>
      </p:sp>
    </p:spTree>
    <p:extLst>
      <p:ext uri="{BB962C8B-B14F-4D97-AF65-F5344CB8AC3E}">
        <p14:creationId xmlns:p14="http://schemas.microsoft.com/office/powerpoint/2010/main" val="1127849388"/>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alpha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330200"/>
            <a:ext cx="10972800" cy="4013199"/>
          </a:xfrm>
          <a:solidFill>
            <a:srgbClr val="2D2D83"/>
          </a:solidFill>
        </p:spPr>
        <p:txBody>
          <a:bodyPr>
            <a:normAutofit fontScale="90000"/>
          </a:bodyPr>
          <a:lstStyle/>
          <a:p>
            <a:r>
              <a:rPr lang="en-US" sz="6000" dirty="0">
                <a:latin typeface="Calibri" panose="020F0502020204030204" pitchFamily="34" charset="0"/>
                <a:cs typeface="Calibri" panose="020F0502020204030204" pitchFamily="34" charset="0"/>
              </a:rPr>
              <a:t>Brian Bolton</a:t>
            </a:r>
            <a:br>
              <a:rPr lang="en-US" sz="6000" dirty="0">
                <a:latin typeface="Calibri" panose="020F0502020204030204" pitchFamily="34" charset="0"/>
                <a:cs typeface="Calibri" panose="020F0502020204030204" pitchFamily="34" charset="0"/>
              </a:rPr>
            </a:br>
            <a:r>
              <a:rPr lang="en-US" sz="6000" dirty="0">
                <a:latin typeface="Calibri" panose="020F0502020204030204" pitchFamily="34" charset="0"/>
                <a:cs typeface="Calibri" panose="020F0502020204030204" pitchFamily="34" charset="0"/>
              </a:rPr>
              <a:t>Professor of Finance</a:t>
            </a:r>
            <a:br>
              <a:rPr lang="en-US" sz="6000" dirty="0">
                <a:latin typeface="Calibri" panose="020F0502020204030204" pitchFamily="34" charset="0"/>
                <a:cs typeface="Calibri" panose="020F0502020204030204" pitchFamily="34" charset="0"/>
              </a:rPr>
            </a:br>
            <a:r>
              <a:rPr lang="en-US" sz="6000" dirty="0">
                <a:latin typeface="Calibri" panose="020F0502020204030204" pitchFamily="34" charset="0"/>
                <a:cs typeface="Calibri" panose="020F0502020204030204" pitchFamily="34" charset="0"/>
              </a:rPr>
              <a:t>brian.bolton@louisiana.edu</a:t>
            </a:r>
            <a:br>
              <a:rPr lang="en-US" sz="5400" dirty="0">
                <a:latin typeface="Calibri" panose="020F0502020204030204" pitchFamily="34" charset="0"/>
                <a:cs typeface="Calibri" panose="020F0502020204030204" pitchFamily="34" charset="0"/>
              </a:rPr>
            </a:br>
            <a:br>
              <a:rPr lang="en-US" sz="5400" dirty="0">
                <a:latin typeface="Calibri" panose="020F0502020204030204" pitchFamily="34" charset="0"/>
                <a:cs typeface="Calibri" panose="020F0502020204030204" pitchFamily="34" charset="0"/>
              </a:rPr>
            </a:br>
            <a:r>
              <a:rPr lang="en-US" sz="4400" dirty="0">
                <a:latin typeface="Calibri" panose="020F0502020204030204" pitchFamily="34" charset="0"/>
                <a:cs typeface="Calibri" panose="020F0502020204030204" pitchFamily="34" charset="0"/>
              </a:rPr>
              <a:t>http://business.louisiana.edu/financeispersonal</a:t>
            </a:r>
          </a:p>
        </p:txBody>
      </p:sp>
    </p:spTree>
    <p:extLst>
      <p:ext uri="{BB962C8B-B14F-4D97-AF65-F5344CB8AC3E}">
        <p14:creationId xmlns:p14="http://schemas.microsoft.com/office/powerpoint/2010/main" val="3124618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838200" y="1280160"/>
            <a:ext cx="10515600" cy="4896803"/>
          </a:xfrm>
        </p:spPr>
        <p:txBody>
          <a:bodyPr>
            <a:normAutofit fontScale="47500" lnSpcReduction="20000"/>
          </a:bodyPr>
          <a:lstStyle/>
          <a:p>
            <a:pPr marL="0" lvl="0" indent="0" algn="ctr">
              <a:buNone/>
            </a:pPr>
            <a:r>
              <a:rPr lang="en-US" sz="10000" b="1" u="sng" dirty="0">
                <a:solidFill>
                  <a:srgbClr val="C00000"/>
                </a:solidFill>
              </a:rPr>
              <a:t>CHALLENGE #1</a:t>
            </a:r>
          </a:p>
          <a:p>
            <a:pPr marL="0" lvl="0" indent="0" algn="ctr">
              <a:buNone/>
            </a:pPr>
            <a:endParaRPr lang="en-US" sz="10000" dirty="0">
              <a:solidFill>
                <a:srgbClr val="C00000"/>
              </a:solidFill>
            </a:endParaRPr>
          </a:p>
          <a:p>
            <a:pPr marL="0" lvl="0" indent="0" algn="ctr">
              <a:buNone/>
            </a:pPr>
            <a:r>
              <a:rPr lang="en-US" sz="10000" dirty="0">
                <a:solidFill>
                  <a:srgbClr val="C00000"/>
                </a:solidFill>
              </a:rPr>
              <a:t>Set 5 financial goals for the next year, the next 3 years and the next 5 years.</a:t>
            </a:r>
            <a:endParaRPr lang="en-US" sz="4000" dirty="0">
              <a:solidFill>
                <a:srgbClr val="C00000"/>
              </a:solidFill>
            </a:endParaRPr>
          </a:p>
          <a:p>
            <a:pPr marL="0" lvl="0" indent="0" algn="ctr">
              <a:buNone/>
            </a:pPr>
            <a:endParaRPr lang="en-US" sz="4200" dirty="0">
              <a:solidFill>
                <a:srgbClr val="C00000"/>
              </a:solidFill>
            </a:endParaRPr>
          </a:p>
          <a:p>
            <a:pPr marL="0" lvl="0" indent="0" algn="ctr">
              <a:buNone/>
            </a:pPr>
            <a:r>
              <a:rPr lang="en-US" sz="4200" dirty="0">
                <a:solidFill>
                  <a:srgbClr val="C00000"/>
                </a:solidFill>
              </a:rPr>
              <a:t>You pick your time horizons. Make this work for you.</a:t>
            </a:r>
            <a:br>
              <a:rPr lang="en-US" sz="4200" dirty="0">
                <a:solidFill>
                  <a:srgbClr val="C00000"/>
                </a:solidFill>
              </a:rPr>
            </a:br>
            <a:r>
              <a:rPr lang="en-US" sz="4200" dirty="0">
                <a:solidFill>
                  <a:srgbClr val="C00000"/>
                </a:solidFill>
              </a:rPr>
              <a:t>Financial goals are not necessarily just about money. They can be about your work or school. They can be about habits and behaviors. </a:t>
            </a:r>
          </a:p>
          <a:p>
            <a:pPr marL="0" lvl="0" indent="0" algn="ctr">
              <a:buNone/>
            </a:pPr>
            <a:endParaRPr lang="en-US" sz="4200" dirty="0">
              <a:solidFill>
                <a:srgbClr val="C00000"/>
              </a:solidFill>
            </a:endParaRPr>
          </a:p>
          <a:p>
            <a:pPr marL="0" lvl="0" indent="0" algn="ctr">
              <a:buNone/>
            </a:pPr>
            <a:r>
              <a:rPr lang="en-US" sz="4200" dirty="0">
                <a:solidFill>
                  <a:srgbClr val="C00000"/>
                </a:solidFill>
              </a:rPr>
              <a:t>The key is that if you can improve your habits and behaviors, if you can improve your satisfaction at work and at school, you will feel more empowered to take control over your financial situation, too.</a:t>
            </a:r>
          </a:p>
        </p:txBody>
      </p:sp>
      <p:sp>
        <p:nvSpPr>
          <p:cNvPr id="2" name="Rectangle 2">
            <a:extLst>
              <a:ext uri="{FF2B5EF4-FFF2-40B4-BE49-F238E27FC236}">
                <a16:creationId xmlns:a16="http://schemas.microsoft.com/office/drawing/2014/main" id="{BE92321D-9969-7881-3089-5A3C94D8E54E}"/>
              </a:ext>
            </a:extLst>
          </p:cNvPr>
          <p:cNvSpPr txBox="1">
            <a:spLocks noChangeArrowheads="1"/>
          </p:cNvSpPr>
          <p:nvPr/>
        </p:nvSpPr>
        <p:spPr bwMode="auto">
          <a:xfrm>
            <a:off x="838200" y="365126"/>
            <a:ext cx="10670628" cy="722696"/>
          </a:xfrm>
          <a:prstGeom prst="rect">
            <a:avLst/>
          </a:prstGeom>
          <a:solidFill>
            <a:srgbClr val="2D2D83"/>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10 Simple Challenges for This Year</a:t>
            </a:r>
          </a:p>
        </p:txBody>
      </p:sp>
    </p:spTree>
    <p:extLst>
      <p:ext uri="{BB962C8B-B14F-4D97-AF65-F5344CB8AC3E}">
        <p14:creationId xmlns:p14="http://schemas.microsoft.com/office/powerpoint/2010/main" val="303266993"/>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838200" y="1280160"/>
            <a:ext cx="10515600" cy="4896803"/>
          </a:xfrm>
        </p:spPr>
        <p:txBody>
          <a:bodyPr>
            <a:normAutofit fontScale="92500" lnSpcReduction="10000"/>
          </a:bodyPr>
          <a:lstStyle/>
          <a:p>
            <a:pPr marL="0" lvl="0" indent="0" algn="ctr">
              <a:buNone/>
            </a:pPr>
            <a:r>
              <a:rPr lang="en-US" sz="4000" b="1" u="sng" dirty="0">
                <a:solidFill>
                  <a:srgbClr val="006600"/>
                </a:solidFill>
              </a:rPr>
              <a:t>CHALLENGE #2</a:t>
            </a:r>
          </a:p>
          <a:p>
            <a:pPr marL="0" lvl="0" indent="0" algn="ctr">
              <a:buNone/>
            </a:pPr>
            <a:endParaRPr lang="en-US" sz="4000" dirty="0">
              <a:solidFill>
                <a:srgbClr val="006600"/>
              </a:solidFill>
            </a:endParaRPr>
          </a:p>
          <a:p>
            <a:pPr marL="0" lvl="0" indent="0" algn="ctr">
              <a:buNone/>
            </a:pPr>
            <a:r>
              <a:rPr lang="en-US" sz="5200" dirty="0">
                <a:solidFill>
                  <a:srgbClr val="006600"/>
                </a:solidFill>
              </a:rPr>
              <a:t>Stop spending money after a certain time at night. </a:t>
            </a:r>
            <a:br>
              <a:rPr lang="en-US" sz="5200" dirty="0">
                <a:solidFill>
                  <a:srgbClr val="006600"/>
                </a:solidFill>
              </a:rPr>
            </a:br>
            <a:br>
              <a:rPr lang="en-US" sz="4000" dirty="0">
                <a:solidFill>
                  <a:srgbClr val="006600"/>
                </a:solidFill>
              </a:rPr>
            </a:br>
            <a:r>
              <a:rPr lang="en-US" sz="2600" dirty="0">
                <a:solidFill>
                  <a:srgbClr val="006600"/>
                </a:solidFill>
              </a:rPr>
              <a:t>I’m an early bird, so I don’t spend any money after 8pm. Occasionally, I have to make an exception if I’m at dinner with friends, but having this mentality prevents me from making frivolous purchases that do not bring me much joy. </a:t>
            </a:r>
          </a:p>
          <a:p>
            <a:pPr marL="0" lvl="0" indent="0" algn="ctr">
              <a:buNone/>
            </a:pPr>
            <a:r>
              <a:rPr lang="en-US" sz="2600" dirty="0">
                <a:solidFill>
                  <a:srgbClr val="006600"/>
                </a:solidFill>
              </a:rPr>
              <a:t>Maybe a daily deadline won’t work for you; what about picking 1 day a week where you won’t buy anything? Pick a goal that challenges you a bit, that brings you some benefit, but doesn’t force you to sacrifice your lifestyle too much.</a:t>
            </a:r>
          </a:p>
        </p:txBody>
      </p:sp>
      <p:sp>
        <p:nvSpPr>
          <p:cNvPr id="2" name="Rectangle 2">
            <a:extLst>
              <a:ext uri="{FF2B5EF4-FFF2-40B4-BE49-F238E27FC236}">
                <a16:creationId xmlns:a16="http://schemas.microsoft.com/office/drawing/2014/main" id="{DBDA5484-6E14-0921-3D3E-DC5A27726B45}"/>
              </a:ext>
            </a:extLst>
          </p:cNvPr>
          <p:cNvSpPr txBox="1">
            <a:spLocks noChangeArrowheads="1"/>
          </p:cNvSpPr>
          <p:nvPr/>
        </p:nvSpPr>
        <p:spPr bwMode="auto">
          <a:xfrm>
            <a:off x="838200" y="365126"/>
            <a:ext cx="10670628" cy="722696"/>
          </a:xfrm>
          <a:prstGeom prst="rect">
            <a:avLst/>
          </a:prstGeom>
          <a:solidFill>
            <a:srgbClr val="2D2D83"/>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10 Simple Challenges for This Year</a:t>
            </a:r>
          </a:p>
        </p:txBody>
      </p:sp>
    </p:spTree>
    <p:extLst>
      <p:ext uri="{BB962C8B-B14F-4D97-AF65-F5344CB8AC3E}">
        <p14:creationId xmlns:p14="http://schemas.microsoft.com/office/powerpoint/2010/main" val="2257329936"/>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838200" y="1280160"/>
            <a:ext cx="10515600" cy="4896803"/>
          </a:xfrm>
        </p:spPr>
        <p:txBody>
          <a:bodyPr>
            <a:normAutofit fontScale="92500" lnSpcReduction="10000"/>
          </a:bodyPr>
          <a:lstStyle/>
          <a:p>
            <a:pPr marL="0" lvl="0" indent="0" algn="ctr">
              <a:buNone/>
            </a:pPr>
            <a:r>
              <a:rPr lang="en-US" sz="4000" b="1" u="sng" dirty="0"/>
              <a:t>CHALLENGE #3</a:t>
            </a:r>
          </a:p>
          <a:p>
            <a:pPr marL="0" lvl="0" indent="0" algn="ctr">
              <a:buNone/>
            </a:pPr>
            <a:endParaRPr lang="en-US" sz="4000" dirty="0"/>
          </a:p>
          <a:p>
            <a:pPr marL="0" lvl="0" indent="0" algn="ctr">
              <a:buNone/>
            </a:pPr>
            <a:r>
              <a:rPr lang="en-US" sz="4300" dirty="0"/>
              <a:t>For any purchases over a certain amount, wait </a:t>
            </a:r>
            <a:br>
              <a:rPr lang="en-US" sz="4300" dirty="0"/>
            </a:br>
            <a:r>
              <a:rPr lang="en-US" sz="4300" dirty="0"/>
              <a:t>24 hours before buying. For me, it’s $100.</a:t>
            </a:r>
          </a:p>
          <a:p>
            <a:pPr marL="0" lvl="0" indent="0" algn="ctr">
              <a:buNone/>
            </a:pPr>
            <a:endParaRPr lang="en-US" sz="4000" dirty="0"/>
          </a:p>
          <a:p>
            <a:pPr marL="0" lvl="0" indent="0" algn="ctr">
              <a:buNone/>
            </a:pPr>
            <a:r>
              <a:rPr lang="en-US" sz="2200" dirty="0"/>
              <a:t>If I want to buy anything that costs over $100, I wait at least 24 hours. If I see some shoes online or a flight I want to buy, I wait, think about it and then decide if I need it. Many times I decide I do not. Other times I’m even more excited about it – and then I do it. Forcing myself to wait makes me be more intentional with my purchases, which is a big part of me taking ownership of my money. </a:t>
            </a:r>
          </a:p>
          <a:p>
            <a:pPr marL="0" lvl="0" indent="0" algn="ctr">
              <a:buNone/>
            </a:pPr>
            <a:r>
              <a:rPr lang="en-US" sz="2200" dirty="0"/>
              <a:t>Note, the one exception to this is groceries: I need food and I will eat the food, so I do not wait to buy groceries I need.</a:t>
            </a:r>
          </a:p>
        </p:txBody>
      </p:sp>
      <p:sp>
        <p:nvSpPr>
          <p:cNvPr id="2" name="Rectangle 2">
            <a:extLst>
              <a:ext uri="{FF2B5EF4-FFF2-40B4-BE49-F238E27FC236}">
                <a16:creationId xmlns:a16="http://schemas.microsoft.com/office/drawing/2014/main" id="{DE541E26-2A3D-340B-0D6E-8B6831D0D14E}"/>
              </a:ext>
            </a:extLst>
          </p:cNvPr>
          <p:cNvSpPr txBox="1">
            <a:spLocks noChangeArrowheads="1"/>
          </p:cNvSpPr>
          <p:nvPr/>
        </p:nvSpPr>
        <p:spPr bwMode="auto">
          <a:xfrm>
            <a:off x="838200" y="365126"/>
            <a:ext cx="10670628" cy="722696"/>
          </a:xfrm>
          <a:prstGeom prst="rect">
            <a:avLst/>
          </a:prstGeom>
          <a:solidFill>
            <a:srgbClr val="2D2D83"/>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10 Simple Challenges for This Year</a:t>
            </a:r>
          </a:p>
        </p:txBody>
      </p:sp>
    </p:spTree>
    <p:extLst>
      <p:ext uri="{BB962C8B-B14F-4D97-AF65-F5344CB8AC3E}">
        <p14:creationId xmlns:p14="http://schemas.microsoft.com/office/powerpoint/2010/main" val="3283028773"/>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838200" y="1280160"/>
            <a:ext cx="10515600" cy="4896803"/>
          </a:xfrm>
        </p:spPr>
        <p:txBody>
          <a:bodyPr>
            <a:normAutofit fontScale="92500"/>
          </a:bodyPr>
          <a:lstStyle/>
          <a:p>
            <a:pPr marL="0" lvl="0" indent="0" algn="ctr">
              <a:buNone/>
            </a:pPr>
            <a:r>
              <a:rPr lang="en-US" sz="4000" b="1" u="sng" dirty="0">
                <a:solidFill>
                  <a:srgbClr val="C00000"/>
                </a:solidFill>
              </a:rPr>
              <a:t>CHALLENGE #4</a:t>
            </a:r>
          </a:p>
          <a:p>
            <a:pPr marL="0" lvl="0" indent="0" algn="ctr">
              <a:buNone/>
            </a:pPr>
            <a:endParaRPr lang="en-US" sz="4000" dirty="0">
              <a:solidFill>
                <a:srgbClr val="C00000"/>
              </a:solidFill>
            </a:endParaRPr>
          </a:p>
          <a:p>
            <a:pPr marL="0" lvl="0" indent="0" algn="ctr">
              <a:buNone/>
            </a:pPr>
            <a:r>
              <a:rPr lang="en-US" sz="4700" dirty="0">
                <a:solidFill>
                  <a:srgbClr val="C00000"/>
                </a:solidFill>
              </a:rPr>
              <a:t>As soon as you get each paycheck, or on the 1st day of each month, explicitly save $25. </a:t>
            </a:r>
          </a:p>
          <a:p>
            <a:pPr marL="0" lvl="0" indent="0" algn="ctr">
              <a:buNone/>
            </a:pPr>
            <a:endParaRPr lang="en-US" sz="4000" dirty="0">
              <a:solidFill>
                <a:srgbClr val="C00000"/>
              </a:solidFill>
            </a:endParaRPr>
          </a:p>
          <a:p>
            <a:pPr marL="0" lvl="0" indent="0" algn="ctr">
              <a:buNone/>
            </a:pPr>
            <a:r>
              <a:rPr lang="en-US" sz="2400" dirty="0">
                <a:solidFill>
                  <a:srgbClr val="C00000"/>
                </a:solidFill>
              </a:rPr>
              <a:t>Maybe that means moving $25 from your checking or debit account to a savings account. And then do not touch that money. The goal is to get in the habit of paying yourself first (or paying your future self first). And a side benefit is that you will have separate financial accounts, each with separate financial goals. </a:t>
            </a:r>
          </a:p>
        </p:txBody>
      </p:sp>
      <p:sp>
        <p:nvSpPr>
          <p:cNvPr id="2" name="Rectangle 2">
            <a:extLst>
              <a:ext uri="{FF2B5EF4-FFF2-40B4-BE49-F238E27FC236}">
                <a16:creationId xmlns:a16="http://schemas.microsoft.com/office/drawing/2014/main" id="{23CDB045-D9CB-4C7A-AED7-135CD921B7DB}"/>
              </a:ext>
            </a:extLst>
          </p:cNvPr>
          <p:cNvSpPr txBox="1">
            <a:spLocks noChangeArrowheads="1"/>
          </p:cNvSpPr>
          <p:nvPr/>
        </p:nvSpPr>
        <p:spPr bwMode="auto">
          <a:xfrm>
            <a:off x="838200" y="365126"/>
            <a:ext cx="10670628" cy="722696"/>
          </a:xfrm>
          <a:prstGeom prst="rect">
            <a:avLst/>
          </a:prstGeom>
          <a:solidFill>
            <a:srgbClr val="2D2D83"/>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10 Simple Challenges for This Year</a:t>
            </a:r>
          </a:p>
        </p:txBody>
      </p:sp>
    </p:spTree>
    <p:extLst>
      <p:ext uri="{BB962C8B-B14F-4D97-AF65-F5344CB8AC3E}">
        <p14:creationId xmlns:p14="http://schemas.microsoft.com/office/powerpoint/2010/main" val="2806669862"/>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838200" y="1280160"/>
            <a:ext cx="10515600" cy="4896803"/>
          </a:xfrm>
        </p:spPr>
        <p:txBody>
          <a:bodyPr>
            <a:normAutofit/>
          </a:bodyPr>
          <a:lstStyle/>
          <a:p>
            <a:pPr marL="0" lvl="0" indent="0" algn="ctr">
              <a:buNone/>
            </a:pPr>
            <a:r>
              <a:rPr lang="en-US" sz="4700" b="1" u="sng" dirty="0">
                <a:solidFill>
                  <a:srgbClr val="006600"/>
                </a:solidFill>
              </a:rPr>
              <a:t>CHALLENGE #5</a:t>
            </a:r>
          </a:p>
          <a:p>
            <a:pPr marL="0" lvl="0" indent="0" algn="ctr">
              <a:buNone/>
            </a:pPr>
            <a:endParaRPr lang="en-US" sz="4700" dirty="0">
              <a:solidFill>
                <a:srgbClr val="006600"/>
              </a:solidFill>
            </a:endParaRPr>
          </a:p>
          <a:p>
            <a:pPr marL="0" lvl="0" indent="0" algn="ctr">
              <a:buNone/>
            </a:pPr>
            <a:r>
              <a:rPr lang="en-US" sz="4700" dirty="0">
                <a:solidFill>
                  <a:srgbClr val="006600"/>
                </a:solidFill>
              </a:rPr>
              <a:t>Make saving a game. </a:t>
            </a:r>
          </a:p>
          <a:p>
            <a:pPr marL="0" lvl="0" indent="0" algn="ctr">
              <a:buNone/>
            </a:pPr>
            <a:endParaRPr lang="en-US" sz="4000" dirty="0">
              <a:solidFill>
                <a:srgbClr val="006600"/>
              </a:solidFill>
            </a:endParaRPr>
          </a:p>
          <a:p>
            <a:pPr marL="0" lvl="0" indent="0" algn="ctr">
              <a:buNone/>
            </a:pPr>
            <a:r>
              <a:rPr lang="en-US" sz="2400" dirty="0">
                <a:solidFill>
                  <a:srgbClr val="006600"/>
                </a:solidFill>
              </a:rPr>
              <a:t>After saving $25 on the first day of the month, set a goal to save even more during the rest of the month. Maybe you set the goal of saving another $50. If you manage to save $150 instead of $50, celebrate your success by taking the additional $100 and using some of it to treat yourself. Maybe it’s a spa day or a nice dinner – and then take what’s leftover from this treat and put it towards savings.</a:t>
            </a:r>
          </a:p>
        </p:txBody>
      </p:sp>
      <p:sp>
        <p:nvSpPr>
          <p:cNvPr id="2" name="Rectangle 2">
            <a:extLst>
              <a:ext uri="{FF2B5EF4-FFF2-40B4-BE49-F238E27FC236}">
                <a16:creationId xmlns:a16="http://schemas.microsoft.com/office/drawing/2014/main" id="{FDA92E88-7922-EE98-14A0-BE569D358E3C}"/>
              </a:ext>
            </a:extLst>
          </p:cNvPr>
          <p:cNvSpPr txBox="1">
            <a:spLocks noChangeArrowheads="1"/>
          </p:cNvSpPr>
          <p:nvPr/>
        </p:nvSpPr>
        <p:spPr bwMode="auto">
          <a:xfrm>
            <a:off x="838200" y="365126"/>
            <a:ext cx="10670628" cy="722696"/>
          </a:xfrm>
          <a:prstGeom prst="rect">
            <a:avLst/>
          </a:prstGeom>
          <a:solidFill>
            <a:srgbClr val="2D2D83"/>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10 Simple Challenges for This Year</a:t>
            </a:r>
          </a:p>
        </p:txBody>
      </p:sp>
    </p:spTree>
    <p:extLst>
      <p:ext uri="{BB962C8B-B14F-4D97-AF65-F5344CB8AC3E}">
        <p14:creationId xmlns:p14="http://schemas.microsoft.com/office/powerpoint/2010/main" val="3148299483"/>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838200" y="1280160"/>
            <a:ext cx="10515600" cy="4896803"/>
          </a:xfrm>
        </p:spPr>
        <p:txBody>
          <a:bodyPr>
            <a:normAutofit/>
          </a:bodyPr>
          <a:lstStyle/>
          <a:p>
            <a:pPr marL="0" lvl="0" indent="0" algn="ctr">
              <a:buNone/>
            </a:pPr>
            <a:r>
              <a:rPr lang="en-US" sz="4700" b="1" u="sng" dirty="0">
                <a:solidFill>
                  <a:srgbClr val="006600"/>
                </a:solidFill>
              </a:rPr>
              <a:t>CHALLENGE #5 - Alternative</a:t>
            </a:r>
          </a:p>
          <a:p>
            <a:pPr marL="0" lvl="0" indent="0" algn="ctr">
              <a:buNone/>
            </a:pPr>
            <a:endParaRPr lang="en-US" sz="4700" dirty="0">
              <a:solidFill>
                <a:srgbClr val="006600"/>
              </a:solidFill>
            </a:endParaRPr>
          </a:p>
          <a:p>
            <a:pPr marL="0" lvl="0" indent="0" algn="ctr">
              <a:buNone/>
            </a:pPr>
            <a:r>
              <a:rPr lang="en-US" sz="4700" dirty="0">
                <a:solidFill>
                  <a:srgbClr val="006600"/>
                </a:solidFill>
              </a:rPr>
              <a:t>Make saving a game. </a:t>
            </a:r>
          </a:p>
          <a:p>
            <a:pPr marL="0" lvl="0" indent="0" algn="ctr">
              <a:buNone/>
            </a:pPr>
            <a:endParaRPr lang="en-US" sz="4000" dirty="0">
              <a:solidFill>
                <a:srgbClr val="C00000"/>
              </a:solidFill>
            </a:endParaRPr>
          </a:p>
          <a:p>
            <a:pPr marL="0" lvl="0" indent="0" algn="ctr">
              <a:buNone/>
            </a:pPr>
            <a:r>
              <a:rPr lang="en-US" sz="2400" dirty="0">
                <a:solidFill>
                  <a:srgbClr val="C00000"/>
                </a:solidFill>
              </a:rPr>
              <a:t>Anytime you treat yourself to a purchase over a certain amount, set aside ½ of the amount amount of the purchase to give to charity. For me, it’s $200. </a:t>
            </a:r>
          </a:p>
          <a:p>
            <a:pPr marL="0" lvl="0" indent="0" algn="ctr">
              <a:buNone/>
            </a:pPr>
            <a:r>
              <a:rPr lang="en-US" sz="2400" dirty="0">
                <a:solidFill>
                  <a:srgbClr val="C00000"/>
                </a:solidFill>
              </a:rPr>
              <a:t>If I buy anything over $200 – except food or rent – I immediately set aside ½ of the amount to give to charity. I do not donate the money immediately, but I may pool it over several months to be able to give a bigger donation.</a:t>
            </a:r>
          </a:p>
        </p:txBody>
      </p:sp>
      <p:sp>
        <p:nvSpPr>
          <p:cNvPr id="2" name="Rectangle 2">
            <a:extLst>
              <a:ext uri="{FF2B5EF4-FFF2-40B4-BE49-F238E27FC236}">
                <a16:creationId xmlns:a16="http://schemas.microsoft.com/office/drawing/2014/main" id="{575F22E3-CE6D-13FA-B891-EA902A5E2355}"/>
              </a:ext>
            </a:extLst>
          </p:cNvPr>
          <p:cNvSpPr txBox="1">
            <a:spLocks noChangeArrowheads="1"/>
          </p:cNvSpPr>
          <p:nvPr/>
        </p:nvSpPr>
        <p:spPr bwMode="auto">
          <a:xfrm>
            <a:off x="838200" y="365126"/>
            <a:ext cx="10670628" cy="722696"/>
          </a:xfrm>
          <a:prstGeom prst="rect">
            <a:avLst/>
          </a:prstGeom>
          <a:solidFill>
            <a:srgbClr val="2D2D83"/>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10 Simple Challenges for This Year</a:t>
            </a:r>
          </a:p>
        </p:txBody>
      </p:sp>
    </p:spTree>
    <p:extLst>
      <p:ext uri="{BB962C8B-B14F-4D97-AF65-F5344CB8AC3E}">
        <p14:creationId xmlns:p14="http://schemas.microsoft.com/office/powerpoint/2010/main" val="810311874"/>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838200" y="1280160"/>
            <a:ext cx="10515600" cy="4896803"/>
          </a:xfrm>
        </p:spPr>
        <p:txBody>
          <a:bodyPr>
            <a:normAutofit/>
          </a:bodyPr>
          <a:lstStyle/>
          <a:p>
            <a:pPr marL="0" lvl="0" indent="0" algn="ctr">
              <a:buNone/>
            </a:pPr>
            <a:r>
              <a:rPr lang="en-US" sz="4000" b="1" u="sng" dirty="0"/>
              <a:t>CHALLENGE #6</a:t>
            </a:r>
          </a:p>
          <a:p>
            <a:pPr marL="0" lvl="0" indent="0" algn="ctr">
              <a:buNone/>
            </a:pPr>
            <a:endParaRPr lang="en-US" sz="4000" dirty="0"/>
          </a:p>
          <a:p>
            <a:pPr marL="0" lvl="0" indent="0" algn="ctr">
              <a:buNone/>
            </a:pPr>
            <a:r>
              <a:rPr lang="en-US" sz="4000" dirty="0"/>
              <a:t>Check your credit score. </a:t>
            </a:r>
            <a:br>
              <a:rPr lang="en-US" sz="4000" dirty="0"/>
            </a:br>
            <a:r>
              <a:rPr lang="en-US" sz="4000" dirty="0"/>
              <a:t>And study your credit report. </a:t>
            </a:r>
          </a:p>
          <a:p>
            <a:pPr marL="0" lvl="0" indent="0" algn="ctr">
              <a:buNone/>
            </a:pPr>
            <a:endParaRPr lang="en-US" sz="4000" dirty="0"/>
          </a:p>
          <a:p>
            <a:pPr marL="0" lvl="0" indent="0" algn="ctr">
              <a:buNone/>
            </a:pPr>
            <a:r>
              <a:rPr lang="en-US" sz="2400" dirty="0"/>
              <a:t>You can get a credit report for free from TransUnion, Equifax or Experian. Make sure what’s on the credit report belongs to you. Challenge anything that is wrong. And make a plan to improve your credit score – by cleaning up your credit report or establishing a payment history that will work to your advantage over time.</a:t>
            </a:r>
          </a:p>
        </p:txBody>
      </p:sp>
      <p:sp>
        <p:nvSpPr>
          <p:cNvPr id="2" name="Rectangle 2">
            <a:extLst>
              <a:ext uri="{FF2B5EF4-FFF2-40B4-BE49-F238E27FC236}">
                <a16:creationId xmlns:a16="http://schemas.microsoft.com/office/drawing/2014/main" id="{747A6529-498A-316E-4B65-3C37801959E6}"/>
              </a:ext>
            </a:extLst>
          </p:cNvPr>
          <p:cNvSpPr txBox="1">
            <a:spLocks noChangeArrowheads="1"/>
          </p:cNvSpPr>
          <p:nvPr/>
        </p:nvSpPr>
        <p:spPr bwMode="auto">
          <a:xfrm>
            <a:off x="838200" y="365126"/>
            <a:ext cx="10670628" cy="722696"/>
          </a:xfrm>
          <a:prstGeom prst="rect">
            <a:avLst/>
          </a:prstGeom>
          <a:solidFill>
            <a:srgbClr val="2D2D83"/>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10 Simple Challenges for This Year</a:t>
            </a:r>
          </a:p>
        </p:txBody>
      </p:sp>
    </p:spTree>
    <p:extLst>
      <p:ext uri="{BB962C8B-B14F-4D97-AF65-F5344CB8AC3E}">
        <p14:creationId xmlns:p14="http://schemas.microsoft.com/office/powerpoint/2010/main" val="234506280"/>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838200" y="1280160"/>
            <a:ext cx="10515600" cy="4896803"/>
          </a:xfrm>
        </p:spPr>
        <p:txBody>
          <a:bodyPr>
            <a:normAutofit fontScale="92500" lnSpcReduction="10000"/>
          </a:bodyPr>
          <a:lstStyle/>
          <a:p>
            <a:pPr marL="0" lvl="0" indent="0" algn="ctr">
              <a:buNone/>
            </a:pPr>
            <a:r>
              <a:rPr lang="en-US" sz="4300" b="1" u="sng" dirty="0">
                <a:solidFill>
                  <a:srgbClr val="C00000"/>
                </a:solidFill>
              </a:rPr>
              <a:t>CHALLENGE #7</a:t>
            </a:r>
          </a:p>
          <a:p>
            <a:pPr marL="0" lvl="0" indent="0" algn="ctr">
              <a:buNone/>
            </a:pPr>
            <a:endParaRPr lang="en-US" sz="4300" dirty="0">
              <a:solidFill>
                <a:srgbClr val="C00000"/>
              </a:solidFill>
            </a:endParaRPr>
          </a:p>
          <a:p>
            <a:pPr marL="0" lvl="0" indent="0" algn="ctr">
              <a:buNone/>
            </a:pPr>
            <a:r>
              <a:rPr lang="en-US" sz="4300" dirty="0">
                <a:solidFill>
                  <a:srgbClr val="C00000"/>
                </a:solidFill>
              </a:rPr>
              <a:t>Analyze your insurance expenses at least once a year. Contact 3 different insurance companies and compare pricing. </a:t>
            </a:r>
          </a:p>
          <a:p>
            <a:pPr marL="0" lvl="0" indent="0" algn="ctr">
              <a:buNone/>
            </a:pPr>
            <a:endParaRPr lang="en-US" sz="4000" dirty="0">
              <a:solidFill>
                <a:srgbClr val="C00000"/>
              </a:solidFill>
            </a:endParaRPr>
          </a:p>
          <a:p>
            <a:pPr marL="0" lvl="0" indent="0" algn="ctr">
              <a:buNone/>
            </a:pPr>
            <a:r>
              <a:rPr lang="en-US" sz="2600" dirty="0">
                <a:solidFill>
                  <a:srgbClr val="C00000"/>
                </a:solidFill>
              </a:rPr>
              <a:t>It’s easy to stick with the same company for years. But you may be missing out on the best pricing. It’s easy to switch companies, so don’t be afraid of it. Or maybe you can use the price comparisons to get a better deal at your current company. As the commercials say, just a few minutes of work can save you hundreds.</a:t>
            </a:r>
          </a:p>
        </p:txBody>
      </p:sp>
      <p:sp>
        <p:nvSpPr>
          <p:cNvPr id="2" name="Rectangle 2">
            <a:extLst>
              <a:ext uri="{FF2B5EF4-FFF2-40B4-BE49-F238E27FC236}">
                <a16:creationId xmlns:a16="http://schemas.microsoft.com/office/drawing/2014/main" id="{64682C9E-26FC-78F9-26CE-A1EE89065D87}"/>
              </a:ext>
            </a:extLst>
          </p:cNvPr>
          <p:cNvSpPr txBox="1">
            <a:spLocks noChangeArrowheads="1"/>
          </p:cNvSpPr>
          <p:nvPr/>
        </p:nvSpPr>
        <p:spPr bwMode="auto">
          <a:xfrm>
            <a:off x="838200" y="365126"/>
            <a:ext cx="10670628" cy="722696"/>
          </a:xfrm>
          <a:prstGeom prst="rect">
            <a:avLst/>
          </a:prstGeom>
          <a:solidFill>
            <a:srgbClr val="2D2D83"/>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10 Simple Challenges for This Year</a:t>
            </a:r>
          </a:p>
        </p:txBody>
      </p:sp>
    </p:spTree>
    <p:extLst>
      <p:ext uri="{BB962C8B-B14F-4D97-AF65-F5344CB8AC3E}">
        <p14:creationId xmlns:p14="http://schemas.microsoft.com/office/powerpoint/2010/main" val="90066515"/>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838200" y="1280160"/>
            <a:ext cx="10515600" cy="4896803"/>
          </a:xfrm>
        </p:spPr>
        <p:txBody>
          <a:bodyPr>
            <a:normAutofit fontScale="47500" lnSpcReduction="20000"/>
          </a:bodyPr>
          <a:lstStyle/>
          <a:p>
            <a:pPr marL="0" lvl="0" indent="0" algn="ctr">
              <a:buNone/>
            </a:pPr>
            <a:r>
              <a:rPr lang="en-US" sz="8400" b="1" u="sng" dirty="0">
                <a:solidFill>
                  <a:srgbClr val="006600"/>
                </a:solidFill>
              </a:rPr>
              <a:t>CHALLENGE #8</a:t>
            </a:r>
          </a:p>
          <a:p>
            <a:pPr marL="0" lvl="0" indent="0" algn="ctr">
              <a:buNone/>
            </a:pPr>
            <a:endParaRPr lang="en-US" sz="8400" dirty="0">
              <a:solidFill>
                <a:srgbClr val="006600"/>
              </a:solidFill>
            </a:endParaRPr>
          </a:p>
          <a:p>
            <a:pPr marL="0" lvl="0" indent="0" algn="ctr">
              <a:buNone/>
            </a:pPr>
            <a:r>
              <a:rPr lang="en-US" sz="8400" dirty="0">
                <a:solidFill>
                  <a:srgbClr val="006600"/>
                </a:solidFill>
              </a:rPr>
              <a:t>Are you expecting a tax refund this year? </a:t>
            </a:r>
          </a:p>
          <a:p>
            <a:pPr marL="0" lvl="0" indent="0" algn="ctr">
              <a:buNone/>
            </a:pPr>
            <a:r>
              <a:rPr lang="en-US" sz="8400" dirty="0">
                <a:solidFill>
                  <a:srgbClr val="006600"/>
                </a:solidFill>
              </a:rPr>
              <a:t>If so, get rid of it.</a:t>
            </a:r>
          </a:p>
          <a:p>
            <a:pPr marL="0" lvl="0" indent="0" algn="ctr">
              <a:buNone/>
            </a:pPr>
            <a:endParaRPr lang="en-US" sz="4000" dirty="0">
              <a:solidFill>
                <a:srgbClr val="006600"/>
              </a:solidFill>
            </a:endParaRPr>
          </a:p>
          <a:p>
            <a:pPr marL="0" lvl="0" indent="0" algn="ctr">
              <a:buNone/>
            </a:pPr>
            <a:r>
              <a:rPr lang="en-US" sz="4200" dirty="0">
                <a:solidFill>
                  <a:srgbClr val="006600"/>
                </a:solidFill>
              </a:rPr>
              <a:t>While that may feel good, any financial advisor will tell you that that’s bad financial planning. If you’re getting a refund, it means you’ve been giving an interest free loan to the U.S. government for 12-15 months. Why do that? Would you rather have $1000 a month for 12 months or $800 a month for those same 13 months plus $2400 three months later? I would rather have the money sooner – because then I can save it or invest it. So if you are expecting a tax refund this year, go talk to your human resources folks and change your withholding so you pay less in taxes each pay period and get more of your own money with each paycheck. </a:t>
            </a:r>
          </a:p>
        </p:txBody>
      </p:sp>
      <p:sp>
        <p:nvSpPr>
          <p:cNvPr id="2" name="Rectangle 2">
            <a:extLst>
              <a:ext uri="{FF2B5EF4-FFF2-40B4-BE49-F238E27FC236}">
                <a16:creationId xmlns:a16="http://schemas.microsoft.com/office/drawing/2014/main" id="{EEC62D48-7E43-7483-A991-33F9877FCD4E}"/>
              </a:ext>
            </a:extLst>
          </p:cNvPr>
          <p:cNvSpPr txBox="1">
            <a:spLocks noChangeArrowheads="1"/>
          </p:cNvSpPr>
          <p:nvPr/>
        </p:nvSpPr>
        <p:spPr bwMode="auto">
          <a:xfrm>
            <a:off x="838200" y="365126"/>
            <a:ext cx="10670628" cy="722696"/>
          </a:xfrm>
          <a:prstGeom prst="rect">
            <a:avLst/>
          </a:prstGeom>
          <a:solidFill>
            <a:srgbClr val="2D2D83"/>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10 Simple Challenges for This Year</a:t>
            </a:r>
          </a:p>
        </p:txBody>
      </p:sp>
    </p:spTree>
    <p:extLst>
      <p:ext uri="{BB962C8B-B14F-4D97-AF65-F5344CB8AC3E}">
        <p14:creationId xmlns:p14="http://schemas.microsoft.com/office/powerpoint/2010/main" val="506562812"/>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838200" y="1280160"/>
            <a:ext cx="10515600" cy="4896803"/>
          </a:xfrm>
        </p:spPr>
        <p:txBody>
          <a:bodyPr>
            <a:normAutofit fontScale="92500" lnSpcReduction="10000"/>
          </a:bodyPr>
          <a:lstStyle/>
          <a:p>
            <a:pPr marL="0" lvl="0" indent="0" algn="ctr">
              <a:buNone/>
            </a:pPr>
            <a:r>
              <a:rPr lang="en-US" sz="4300" b="1" u="sng" dirty="0">
                <a:solidFill>
                  <a:srgbClr val="006600"/>
                </a:solidFill>
              </a:rPr>
              <a:t>CHALLENGE #8 - Alternative</a:t>
            </a:r>
          </a:p>
          <a:p>
            <a:pPr marL="0" lvl="0" indent="0" algn="ctr">
              <a:buNone/>
            </a:pPr>
            <a:endParaRPr lang="en-US" sz="4300" dirty="0">
              <a:solidFill>
                <a:srgbClr val="006600"/>
              </a:solidFill>
            </a:endParaRPr>
          </a:p>
          <a:p>
            <a:pPr marL="0" lvl="0" indent="0" algn="ctr">
              <a:buNone/>
            </a:pPr>
            <a:r>
              <a:rPr lang="en-US" sz="4300" dirty="0">
                <a:solidFill>
                  <a:srgbClr val="006600"/>
                </a:solidFill>
              </a:rPr>
              <a:t>Are you expecting a tax refund this year? </a:t>
            </a:r>
          </a:p>
          <a:p>
            <a:pPr marL="0" lvl="0" indent="0" algn="ctr">
              <a:buNone/>
            </a:pPr>
            <a:r>
              <a:rPr lang="en-US" sz="4300" dirty="0">
                <a:solidFill>
                  <a:srgbClr val="006600"/>
                </a:solidFill>
              </a:rPr>
              <a:t>If so, get rid of it.</a:t>
            </a:r>
          </a:p>
          <a:p>
            <a:pPr marL="0" lvl="0" indent="0" algn="ctr">
              <a:buNone/>
            </a:pPr>
            <a:endParaRPr lang="en-US" sz="4000" dirty="0">
              <a:solidFill>
                <a:srgbClr val="0000CC"/>
              </a:solidFill>
            </a:endParaRPr>
          </a:p>
          <a:p>
            <a:pPr marL="0" lvl="0" indent="0" algn="ctr">
              <a:buNone/>
            </a:pPr>
            <a:r>
              <a:rPr lang="en-US" sz="3000" dirty="0">
                <a:solidFill>
                  <a:srgbClr val="C00000"/>
                </a:solidFill>
              </a:rPr>
              <a:t>Note, the one exception I may make depends on your behavior: if you get that $2400 refund, are you going to use this to invest or pay off debt? If so, then getting a refund may make sense. But if you view a refund as found money that you can do anything with, get rid of it.</a:t>
            </a:r>
          </a:p>
        </p:txBody>
      </p:sp>
      <p:sp>
        <p:nvSpPr>
          <p:cNvPr id="2" name="Rectangle 2">
            <a:extLst>
              <a:ext uri="{FF2B5EF4-FFF2-40B4-BE49-F238E27FC236}">
                <a16:creationId xmlns:a16="http://schemas.microsoft.com/office/drawing/2014/main" id="{9B8A1383-50EC-EEA1-5E6B-99C41FBFAA1D}"/>
              </a:ext>
            </a:extLst>
          </p:cNvPr>
          <p:cNvSpPr txBox="1">
            <a:spLocks noChangeArrowheads="1"/>
          </p:cNvSpPr>
          <p:nvPr/>
        </p:nvSpPr>
        <p:spPr bwMode="auto">
          <a:xfrm>
            <a:off x="838200" y="365126"/>
            <a:ext cx="10670628" cy="722696"/>
          </a:xfrm>
          <a:prstGeom prst="rect">
            <a:avLst/>
          </a:prstGeom>
          <a:solidFill>
            <a:srgbClr val="2D2D83"/>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10 Simple Challenges for This Year</a:t>
            </a:r>
          </a:p>
        </p:txBody>
      </p:sp>
    </p:spTree>
    <p:extLst>
      <p:ext uri="{BB962C8B-B14F-4D97-AF65-F5344CB8AC3E}">
        <p14:creationId xmlns:p14="http://schemas.microsoft.com/office/powerpoint/2010/main" val="2883919825"/>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2D2D83"/>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cap="small" dirty="0">
                <a:solidFill>
                  <a:schemeClr val="bg1"/>
                </a:solidFill>
                <a:latin typeface="Calibri" panose="020F0502020204030204" pitchFamily="34" charset="0"/>
                <a:cs typeface="Calibri" panose="020F0502020204030204" pitchFamily="34" charset="0"/>
              </a:rPr>
              <a:t>Owning Your Financial Future</a:t>
            </a:r>
          </a:p>
        </p:txBody>
      </p:sp>
      <p:sp>
        <p:nvSpPr>
          <p:cNvPr id="4" name="Title 1">
            <a:extLst>
              <a:ext uri="{FF2B5EF4-FFF2-40B4-BE49-F238E27FC236}">
                <a16:creationId xmlns:a16="http://schemas.microsoft.com/office/drawing/2014/main" id="{12A1839F-7898-7EF9-F333-7B11D097F1CA}"/>
              </a:ext>
            </a:extLst>
          </p:cNvPr>
          <p:cNvSpPr txBox="1">
            <a:spLocks/>
          </p:cNvSpPr>
          <p:nvPr/>
        </p:nvSpPr>
        <p:spPr>
          <a:xfrm>
            <a:off x="838200" y="1140507"/>
            <a:ext cx="1828800" cy="1463040"/>
          </a:xfrm>
          <a:prstGeom prst="rect">
            <a:avLst/>
          </a:prstGeom>
          <a:solidFill>
            <a:srgbClr val="2D2D83"/>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solidFill>
                  <a:schemeClr val="bg1"/>
                </a:solidFill>
                <a:latin typeface="Calibri" panose="020F0502020204030204" pitchFamily="34" charset="0"/>
                <a:cs typeface="Calibri" panose="020F0502020204030204" pitchFamily="34" charset="0"/>
              </a:rPr>
              <a:t> Adults Returning to Finish a Degree: Financial &amp; Other Concerns</a:t>
            </a:r>
          </a:p>
          <a:p>
            <a:pPr algn="ctr"/>
            <a:endParaRPr lang="en-US" sz="1400" b="1" cap="small" dirty="0">
              <a:solidFill>
                <a:schemeClr val="bg1"/>
              </a:solidFill>
              <a:latin typeface="Calibri" panose="020F0502020204030204" pitchFamily="34" charset="0"/>
              <a:cs typeface="Calibri" panose="020F0502020204030204" pitchFamily="34" charset="0"/>
            </a:endParaRPr>
          </a:p>
          <a:p>
            <a:pPr algn="ctr"/>
            <a:r>
              <a:rPr lang="en-US" sz="1400" b="1" cap="small" dirty="0">
                <a:solidFill>
                  <a:schemeClr val="bg1"/>
                </a:solidFill>
                <a:latin typeface="Calibri" panose="020F0502020204030204" pitchFamily="34" charset="0"/>
                <a:cs typeface="Calibri" panose="020F0502020204030204" pitchFamily="34" charset="0"/>
              </a:rPr>
              <a:t>June 6, 2023 ***</a:t>
            </a:r>
          </a:p>
        </p:txBody>
      </p:sp>
      <p:sp>
        <p:nvSpPr>
          <p:cNvPr id="8" name="Title 1">
            <a:extLst>
              <a:ext uri="{FF2B5EF4-FFF2-40B4-BE49-F238E27FC236}">
                <a16:creationId xmlns:a16="http://schemas.microsoft.com/office/drawing/2014/main" id="{E2AF0726-09D5-FE14-1E59-2B62767C9C66}"/>
              </a:ext>
            </a:extLst>
          </p:cNvPr>
          <p:cNvSpPr txBox="1">
            <a:spLocks/>
          </p:cNvSpPr>
          <p:nvPr/>
        </p:nvSpPr>
        <p:spPr>
          <a:xfrm>
            <a:off x="3078436" y="1140507"/>
            <a:ext cx="1828800" cy="1463040"/>
          </a:xfrm>
          <a:prstGeom prst="rect">
            <a:avLst/>
          </a:prstGeom>
          <a:solidFill>
            <a:srgbClr val="2DB0CC"/>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latin typeface="Calibri" panose="020F0502020204030204" pitchFamily="34" charset="0"/>
                <a:cs typeface="Calibri" panose="020F0502020204030204" pitchFamily="34" charset="0"/>
              </a:rPr>
              <a:t> Financial Planning for Graduate Students </a:t>
            </a:r>
          </a:p>
          <a:p>
            <a:pPr algn="ctr"/>
            <a:endParaRPr lang="en-US" sz="1400" b="1" cap="small" dirty="0">
              <a:latin typeface="Calibri" panose="020F0502020204030204" pitchFamily="34" charset="0"/>
              <a:cs typeface="Calibri" panose="020F0502020204030204" pitchFamily="34" charset="0"/>
            </a:endParaRPr>
          </a:p>
          <a:p>
            <a:pPr algn="ctr"/>
            <a:r>
              <a:rPr lang="en-US" sz="1400" b="1" cap="small" dirty="0">
                <a:latin typeface="Calibri" panose="020F0502020204030204" pitchFamily="34" charset="0"/>
                <a:cs typeface="Calibri" panose="020F0502020204030204" pitchFamily="34" charset="0"/>
              </a:rPr>
              <a:t>June 7, 2023 ***</a:t>
            </a:r>
          </a:p>
        </p:txBody>
      </p:sp>
      <p:sp>
        <p:nvSpPr>
          <p:cNvPr id="10" name="Title 1">
            <a:extLst>
              <a:ext uri="{FF2B5EF4-FFF2-40B4-BE49-F238E27FC236}">
                <a16:creationId xmlns:a16="http://schemas.microsoft.com/office/drawing/2014/main" id="{076C7430-49AD-065C-8815-D2A9D693A24E}"/>
              </a:ext>
            </a:extLst>
          </p:cNvPr>
          <p:cNvSpPr txBox="1">
            <a:spLocks/>
          </p:cNvSpPr>
          <p:nvPr/>
        </p:nvSpPr>
        <p:spPr>
          <a:xfrm>
            <a:off x="838200" y="2692623"/>
            <a:ext cx="1828800" cy="1463040"/>
          </a:xfrm>
          <a:prstGeom prst="rect">
            <a:avLst/>
          </a:prstGeom>
          <a:solidFill>
            <a:srgbClr val="2DB0CC"/>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latin typeface="Calibri" panose="020F0502020204030204" pitchFamily="34" charset="0"/>
                <a:cs typeface="Calibri" panose="020F0502020204030204" pitchFamily="34" charset="0"/>
              </a:rPr>
              <a:t> Family Financial Planning: Sending Your Loved-Ones Off to College </a:t>
            </a:r>
          </a:p>
          <a:p>
            <a:pPr algn="ctr"/>
            <a:endParaRPr lang="en-US" sz="1400" b="1" cap="small" dirty="0">
              <a:latin typeface="Calibri" panose="020F0502020204030204" pitchFamily="34" charset="0"/>
              <a:cs typeface="Calibri" panose="020F0502020204030204" pitchFamily="34" charset="0"/>
            </a:endParaRPr>
          </a:p>
          <a:p>
            <a:pPr algn="ctr"/>
            <a:r>
              <a:rPr lang="en-US" sz="1400" b="1" cap="small" dirty="0">
                <a:latin typeface="Calibri" panose="020F0502020204030204" pitchFamily="34" charset="0"/>
                <a:cs typeface="Calibri" panose="020F0502020204030204" pitchFamily="34" charset="0"/>
              </a:rPr>
              <a:t>June 27, 2023</a:t>
            </a:r>
          </a:p>
        </p:txBody>
      </p:sp>
      <p:sp>
        <p:nvSpPr>
          <p:cNvPr id="11" name="Title 1">
            <a:extLst>
              <a:ext uri="{FF2B5EF4-FFF2-40B4-BE49-F238E27FC236}">
                <a16:creationId xmlns:a16="http://schemas.microsoft.com/office/drawing/2014/main" id="{F34719D3-3217-B50B-8599-869ADE135BE0}"/>
              </a:ext>
            </a:extLst>
          </p:cNvPr>
          <p:cNvSpPr txBox="1">
            <a:spLocks/>
          </p:cNvSpPr>
          <p:nvPr/>
        </p:nvSpPr>
        <p:spPr>
          <a:xfrm>
            <a:off x="9680028" y="2692623"/>
            <a:ext cx="1828800" cy="1463040"/>
          </a:xfrm>
          <a:prstGeom prst="rect">
            <a:avLst/>
          </a:prstGeom>
          <a:solidFill>
            <a:srgbClr val="2DB0CC"/>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latin typeface="Calibri" panose="020F0502020204030204" pitchFamily="34" charset="0"/>
                <a:cs typeface="Calibri" panose="020F0502020204030204" pitchFamily="34" charset="0"/>
              </a:rPr>
              <a:t> Financial Planning for Veterans </a:t>
            </a:r>
          </a:p>
          <a:p>
            <a:pPr algn="ctr"/>
            <a:endParaRPr lang="en-US" sz="1400" b="1" cap="small" dirty="0">
              <a:latin typeface="Calibri" panose="020F0502020204030204" pitchFamily="34" charset="0"/>
              <a:cs typeface="Calibri" panose="020F0502020204030204" pitchFamily="34" charset="0"/>
            </a:endParaRPr>
          </a:p>
          <a:p>
            <a:pPr algn="ctr"/>
            <a:r>
              <a:rPr lang="en-US" sz="1400" b="1" cap="small" dirty="0">
                <a:latin typeface="Calibri" panose="020F0502020204030204" pitchFamily="34" charset="0"/>
                <a:cs typeface="Calibri" panose="020F0502020204030204" pitchFamily="34" charset="0"/>
              </a:rPr>
              <a:t>July 18, 2023 ***</a:t>
            </a:r>
          </a:p>
        </p:txBody>
      </p:sp>
      <p:sp>
        <p:nvSpPr>
          <p:cNvPr id="12" name="Title 1">
            <a:extLst>
              <a:ext uri="{FF2B5EF4-FFF2-40B4-BE49-F238E27FC236}">
                <a16:creationId xmlns:a16="http://schemas.microsoft.com/office/drawing/2014/main" id="{2090BE5A-337D-C0BD-AA48-6882BCCDE8BC}"/>
              </a:ext>
            </a:extLst>
          </p:cNvPr>
          <p:cNvSpPr txBox="1">
            <a:spLocks/>
          </p:cNvSpPr>
          <p:nvPr/>
        </p:nvSpPr>
        <p:spPr>
          <a:xfrm>
            <a:off x="838200" y="4244739"/>
            <a:ext cx="1828800" cy="1463040"/>
          </a:xfrm>
          <a:prstGeom prst="rect">
            <a:avLst/>
          </a:prstGeom>
          <a:solidFill>
            <a:srgbClr val="2D2D83"/>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solidFill>
                  <a:schemeClr val="bg1"/>
                </a:solidFill>
                <a:latin typeface="Calibri" panose="020F0502020204030204" pitchFamily="34" charset="0"/>
                <a:cs typeface="Calibri" panose="020F0502020204030204" pitchFamily="34" charset="0"/>
              </a:rPr>
              <a:t> Financial Planning When Retirement is Getting Close </a:t>
            </a:r>
            <a:br>
              <a:rPr lang="en-US" sz="1400" b="1" cap="small" dirty="0">
                <a:solidFill>
                  <a:schemeClr val="bg1"/>
                </a:solidFill>
                <a:latin typeface="Calibri" panose="020F0502020204030204" pitchFamily="34" charset="0"/>
                <a:cs typeface="Calibri" panose="020F0502020204030204" pitchFamily="34" charset="0"/>
              </a:rPr>
            </a:br>
            <a:r>
              <a:rPr lang="en-US" sz="1400" b="1" cap="small" dirty="0">
                <a:solidFill>
                  <a:schemeClr val="bg1"/>
                </a:solidFill>
                <a:latin typeface="Calibri" panose="020F0502020204030204" pitchFamily="34" charset="0"/>
                <a:cs typeface="Calibri" panose="020F0502020204030204" pitchFamily="34" charset="0"/>
              </a:rPr>
              <a:t>(5-7 years out) </a:t>
            </a:r>
          </a:p>
          <a:p>
            <a:pPr algn="ctr"/>
            <a:endParaRPr lang="en-US" sz="1400" b="1" cap="small" dirty="0">
              <a:solidFill>
                <a:schemeClr val="bg1"/>
              </a:solidFill>
              <a:latin typeface="Calibri" panose="020F0502020204030204" pitchFamily="34" charset="0"/>
              <a:cs typeface="Calibri" panose="020F0502020204030204" pitchFamily="34" charset="0"/>
            </a:endParaRPr>
          </a:p>
          <a:p>
            <a:pPr algn="ctr"/>
            <a:r>
              <a:rPr lang="en-US" sz="1400" b="1" cap="small" dirty="0">
                <a:solidFill>
                  <a:schemeClr val="bg1"/>
                </a:solidFill>
                <a:latin typeface="Calibri" panose="020F0502020204030204" pitchFamily="34" charset="0"/>
                <a:cs typeface="Calibri" panose="020F0502020204030204" pitchFamily="34" charset="0"/>
              </a:rPr>
              <a:t>July 19, 2023 ***</a:t>
            </a:r>
          </a:p>
        </p:txBody>
      </p:sp>
      <p:sp>
        <p:nvSpPr>
          <p:cNvPr id="14" name="Title 1">
            <a:extLst>
              <a:ext uri="{FF2B5EF4-FFF2-40B4-BE49-F238E27FC236}">
                <a16:creationId xmlns:a16="http://schemas.microsoft.com/office/drawing/2014/main" id="{313B7467-A2AD-1504-527F-5764141D2E9A}"/>
              </a:ext>
            </a:extLst>
          </p:cNvPr>
          <p:cNvSpPr txBox="1">
            <a:spLocks/>
          </p:cNvSpPr>
          <p:nvPr/>
        </p:nvSpPr>
        <p:spPr>
          <a:xfrm>
            <a:off x="5318672" y="1140507"/>
            <a:ext cx="1828800" cy="1463040"/>
          </a:xfrm>
          <a:prstGeom prst="rect">
            <a:avLst/>
          </a:prstGeom>
          <a:solidFill>
            <a:srgbClr val="2D2D83"/>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solidFill>
                  <a:schemeClr val="bg1"/>
                </a:solidFill>
                <a:latin typeface="Calibri" panose="020F0502020204030204" pitchFamily="34" charset="0"/>
                <a:cs typeface="Calibri" panose="020F0502020204030204" pitchFamily="34" charset="0"/>
              </a:rPr>
              <a:t> Financial &amp; Tax Planning for International Students</a:t>
            </a:r>
          </a:p>
          <a:p>
            <a:pPr algn="ctr"/>
            <a:endParaRPr lang="en-US" sz="1400" b="1" cap="small" dirty="0">
              <a:solidFill>
                <a:schemeClr val="bg1"/>
              </a:solidFill>
              <a:latin typeface="Calibri" panose="020F0502020204030204" pitchFamily="34" charset="0"/>
              <a:cs typeface="Calibri" panose="020F0502020204030204" pitchFamily="34" charset="0"/>
            </a:endParaRPr>
          </a:p>
          <a:p>
            <a:pPr algn="ctr"/>
            <a:r>
              <a:rPr lang="en-US" sz="1400" b="1" cap="small" dirty="0">
                <a:solidFill>
                  <a:schemeClr val="bg1"/>
                </a:solidFill>
                <a:latin typeface="Calibri" panose="020F0502020204030204" pitchFamily="34" charset="0"/>
                <a:cs typeface="Calibri" panose="020F0502020204030204" pitchFamily="34" charset="0"/>
              </a:rPr>
              <a:t>June 8, 2023 ***</a:t>
            </a:r>
          </a:p>
        </p:txBody>
      </p:sp>
      <p:sp>
        <p:nvSpPr>
          <p:cNvPr id="15" name="Title 1">
            <a:extLst>
              <a:ext uri="{FF2B5EF4-FFF2-40B4-BE49-F238E27FC236}">
                <a16:creationId xmlns:a16="http://schemas.microsoft.com/office/drawing/2014/main" id="{783D21CA-85A3-C7FC-01E8-D45958D9C425}"/>
              </a:ext>
            </a:extLst>
          </p:cNvPr>
          <p:cNvSpPr txBox="1">
            <a:spLocks/>
          </p:cNvSpPr>
          <p:nvPr/>
        </p:nvSpPr>
        <p:spPr>
          <a:xfrm>
            <a:off x="7499350" y="1145364"/>
            <a:ext cx="1828800" cy="1463040"/>
          </a:xfrm>
          <a:prstGeom prst="rect">
            <a:avLst/>
          </a:prstGeom>
          <a:solidFill>
            <a:srgbClr val="2DB0CC"/>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latin typeface="Calibri" panose="020F0502020204030204" pitchFamily="34" charset="0"/>
                <a:cs typeface="Calibri" panose="020F0502020204030204" pitchFamily="34" charset="0"/>
              </a:rPr>
              <a:t> The Financial Aspects of Your Side-</a:t>
            </a:r>
            <a:br>
              <a:rPr lang="en-US" sz="1400" b="1" cap="small" dirty="0">
                <a:latin typeface="Calibri" panose="020F0502020204030204" pitchFamily="34" charset="0"/>
                <a:cs typeface="Calibri" panose="020F0502020204030204" pitchFamily="34" charset="0"/>
              </a:rPr>
            </a:br>
            <a:r>
              <a:rPr lang="en-US" sz="1400" b="1" cap="small" dirty="0">
                <a:latin typeface="Calibri" panose="020F0502020204030204" pitchFamily="34" charset="0"/>
                <a:cs typeface="Calibri" panose="020F0502020204030204" pitchFamily="34" charset="0"/>
              </a:rPr>
              <a:t>Hustle #1 – Planning, Strategies, Legal, Resources </a:t>
            </a:r>
          </a:p>
          <a:p>
            <a:pPr algn="ctr"/>
            <a:endParaRPr lang="en-US" sz="1400" b="1" cap="small" dirty="0">
              <a:latin typeface="Calibri" panose="020F0502020204030204" pitchFamily="34" charset="0"/>
              <a:cs typeface="Calibri" panose="020F0502020204030204" pitchFamily="34" charset="0"/>
            </a:endParaRPr>
          </a:p>
          <a:p>
            <a:pPr algn="ctr"/>
            <a:r>
              <a:rPr lang="en-US" sz="1400" b="1" cap="small" dirty="0">
                <a:latin typeface="Calibri" panose="020F0502020204030204" pitchFamily="34" charset="0"/>
                <a:cs typeface="Calibri" panose="020F0502020204030204" pitchFamily="34" charset="0"/>
              </a:rPr>
              <a:t>June 20, 2023</a:t>
            </a:r>
          </a:p>
        </p:txBody>
      </p:sp>
      <p:sp>
        <p:nvSpPr>
          <p:cNvPr id="17" name="Title 1">
            <a:extLst>
              <a:ext uri="{FF2B5EF4-FFF2-40B4-BE49-F238E27FC236}">
                <a16:creationId xmlns:a16="http://schemas.microsoft.com/office/drawing/2014/main" id="{28D5206F-1FF0-E5E9-7345-7690EADABB15}"/>
              </a:ext>
            </a:extLst>
          </p:cNvPr>
          <p:cNvSpPr txBox="1">
            <a:spLocks/>
          </p:cNvSpPr>
          <p:nvPr/>
        </p:nvSpPr>
        <p:spPr>
          <a:xfrm>
            <a:off x="3078436" y="2692623"/>
            <a:ext cx="1828800" cy="1463040"/>
          </a:xfrm>
          <a:prstGeom prst="rect">
            <a:avLst/>
          </a:prstGeom>
          <a:solidFill>
            <a:srgbClr val="2D2D83"/>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solidFill>
                  <a:schemeClr val="bg1"/>
                </a:solidFill>
                <a:latin typeface="Calibri" panose="020F0502020204030204" pitchFamily="34" charset="0"/>
                <a:cs typeface="Calibri" panose="020F0502020204030204" pitchFamily="34" charset="0"/>
              </a:rPr>
              <a:t> Family Financial Planning: Caring for Adult Dependents </a:t>
            </a:r>
          </a:p>
          <a:p>
            <a:pPr algn="ctr"/>
            <a:endParaRPr lang="en-US" sz="1400" b="1" cap="small" dirty="0">
              <a:solidFill>
                <a:schemeClr val="bg1"/>
              </a:solidFill>
              <a:latin typeface="Calibri" panose="020F0502020204030204" pitchFamily="34" charset="0"/>
              <a:cs typeface="Calibri" panose="020F0502020204030204" pitchFamily="34" charset="0"/>
            </a:endParaRPr>
          </a:p>
          <a:p>
            <a:pPr algn="ctr"/>
            <a:r>
              <a:rPr lang="en-US" sz="1400" b="1" cap="small" dirty="0">
                <a:solidFill>
                  <a:schemeClr val="bg1"/>
                </a:solidFill>
                <a:latin typeface="Calibri" panose="020F0502020204030204" pitchFamily="34" charset="0"/>
                <a:cs typeface="Calibri" panose="020F0502020204030204" pitchFamily="34" charset="0"/>
              </a:rPr>
              <a:t>June 28, 2023</a:t>
            </a:r>
          </a:p>
        </p:txBody>
      </p:sp>
      <p:sp>
        <p:nvSpPr>
          <p:cNvPr id="18" name="Title 1">
            <a:extLst>
              <a:ext uri="{FF2B5EF4-FFF2-40B4-BE49-F238E27FC236}">
                <a16:creationId xmlns:a16="http://schemas.microsoft.com/office/drawing/2014/main" id="{3A342A29-7287-F8DA-7EFE-D836D0162CC0}"/>
              </a:ext>
            </a:extLst>
          </p:cNvPr>
          <p:cNvSpPr txBox="1">
            <a:spLocks/>
          </p:cNvSpPr>
          <p:nvPr/>
        </p:nvSpPr>
        <p:spPr>
          <a:xfrm>
            <a:off x="5332686" y="2692623"/>
            <a:ext cx="1828800" cy="1463040"/>
          </a:xfrm>
          <a:prstGeom prst="rect">
            <a:avLst/>
          </a:prstGeom>
          <a:solidFill>
            <a:srgbClr val="2DB0CC"/>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latin typeface="Calibri" panose="020F0502020204030204" pitchFamily="34" charset="0"/>
                <a:cs typeface="Calibri" panose="020F0502020204030204" pitchFamily="34" charset="0"/>
              </a:rPr>
              <a:t> Changing Careers: The Financial &amp; Personal Issues </a:t>
            </a:r>
          </a:p>
          <a:p>
            <a:pPr algn="ctr"/>
            <a:endParaRPr lang="en-US" sz="1400" b="1" cap="small" dirty="0">
              <a:latin typeface="Calibri" panose="020F0502020204030204" pitchFamily="34" charset="0"/>
              <a:cs typeface="Calibri" panose="020F0502020204030204" pitchFamily="34" charset="0"/>
            </a:endParaRPr>
          </a:p>
          <a:p>
            <a:pPr algn="ctr"/>
            <a:r>
              <a:rPr lang="en-US" sz="1400" b="1" cap="small" dirty="0">
                <a:latin typeface="Calibri" panose="020F0502020204030204" pitchFamily="34" charset="0"/>
                <a:cs typeface="Calibri" panose="020F0502020204030204" pitchFamily="34" charset="0"/>
              </a:rPr>
              <a:t>July 13, 2023</a:t>
            </a:r>
          </a:p>
        </p:txBody>
      </p:sp>
      <p:sp>
        <p:nvSpPr>
          <p:cNvPr id="19" name="Title 1">
            <a:extLst>
              <a:ext uri="{FF2B5EF4-FFF2-40B4-BE49-F238E27FC236}">
                <a16:creationId xmlns:a16="http://schemas.microsoft.com/office/drawing/2014/main" id="{2F09B6BB-F5A5-8DEF-9485-A3CDDC56FF15}"/>
              </a:ext>
            </a:extLst>
          </p:cNvPr>
          <p:cNvSpPr txBox="1">
            <a:spLocks/>
          </p:cNvSpPr>
          <p:nvPr/>
        </p:nvSpPr>
        <p:spPr>
          <a:xfrm>
            <a:off x="5318672" y="4254454"/>
            <a:ext cx="1828800" cy="1463040"/>
          </a:xfrm>
          <a:prstGeom prst="rect">
            <a:avLst/>
          </a:prstGeom>
          <a:solidFill>
            <a:srgbClr val="2D2D83"/>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solidFill>
                  <a:schemeClr val="bg1"/>
                </a:solidFill>
                <a:latin typeface="Calibri" panose="020F0502020204030204" pitchFamily="34" charset="0"/>
                <a:cs typeface="Calibri" panose="020F0502020204030204" pitchFamily="34" charset="0"/>
              </a:rPr>
              <a:t> Financial Planning for the Fun Stuff: Vacations, Home Improvements, New Vehicles </a:t>
            </a:r>
          </a:p>
          <a:p>
            <a:pPr algn="ctr"/>
            <a:endParaRPr lang="en-US" sz="1400" b="1" cap="small" dirty="0">
              <a:solidFill>
                <a:schemeClr val="bg1"/>
              </a:solidFill>
              <a:latin typeface="Calibri" panose="020F0502020204030204" pitchFamily="34" charset="0"/>
              <a:cs typeface="Calibri" panose="020F0502020204030204" pitchFamily="34" charset="0"/>
            </a:endParaRPr>
          </a:p>
          <a:p>
            <a:pPr algn="ctr"/>
            <a:r>
              <a:rPr lang="en-US" sz="1400" b="1" cap="small" dirty="0">
                <a:solidFill>
                  <a:schemeClr val="bg1"/>
                </a:solidFill>
                <a:latin typeface="Calibri" panose="020F0502020204030204" pitchFamily="34" charset="0"/>
                <a:cs typeface="Calibri" panose="020F0502020204030204" pitchFamily="34" charset="0"/>
              </a:rPr>
              <a:t>June 26, 2023</a:t>
            </a:r>
          </a:p>
        </p:txBody>
      </p:sp>
      <p:sp>
        <p:nvSpPr>
          <p:cNvPr id="20" name="Title 1">
            <a:extLst>
              <a:ext uri="{FF2B5EF4-FFF2-40B4-BE49-F238E27FC236}">
                <a16:creationId xmlns:a16="http://schemas.microsoft.com/office/drawing/2014/main" id="{E5D8E2EB-F032-C402-45CC-91D18ED9EE52}"/>
              </a:ext>
            </a:extLst>
          </p:cNvPr>
          <p:cNvSpPr txBox="1">
            <a:spLocks/>
          </p:cNvSpPr>
          <p:nvPr/>
        </p:nvSpPr>
        <p:spPr>
          <a:xfrm>
            <a:off x="7499350" y="4259311"/>
            <a:ext cx="1828800" cy="1463040"/>
          </a:xfrm>
          <a:prstGeom prst="rect">
            <a:avLst/>
          </a:prstGeom>
          <a:solidFill>
            <a:srgbClr val="2DB0CC"/>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latin typeface="Calibri" panose="020F0502020204030204" pitchFamily="34" charset="0"/>
                <a:cs typeface="Calibri" panose="020F0502020204030204" pitchFamily="34" charset="0"/>
              </a:rPr>
              <a:t> Investing 101 </a:t>
            </a:r>
          </a:p>
          <a:p>
            <a:pPr algn="ctr"/>
            <a:endParaRPr lang="en-US" sz="1400" b="1" cap="small" dirty="0">
              <a:latin typeface="Calibri" panose="020F0502020204030204" pitchFamily="34" charset="0"/>
              <a:cs typeface="Calibri" panose="020F0502020204030204" pitchFamily="34" charset="0"/>
            </a:endParaRPr>
          </a:p>
          <a:p>
            <a:pPr algn="ctr"/>
            <a:r>
              <a:rPr lang="en-US" sz="1400" b="1" cap="small" dirty="0">
                <a:latin typeface="Calibri" panose="020F0502020204030204" pitchFamily="34" charset="0"/>
                <a:cs typeface="Calibri" panose="020F0502020204030204" pitchFamily="34" charset="0"/>
              </a:rPr>
              <a:t>August 1, 2023</a:t>
            </a:r>
          </a:p>
        </p:txBody>
      </p:sp>
      <p:sp>
        <p:nvSpPr>
          <p:cNvPr id="21" name="Title 1">
            <a:extLst>
              <a:ext uri="{FF2B5EF4-FFF2-40B4-BE49-F238E27FC236}">
                <a16:creationId xmlns:a16="http://schemas.microsoft.com/office/drawing/2014/main" id="{B544ABC3-10F8-D664-72EF-C41054B3BFB8}"/>
              </a:ext>
            </a:extLst>
          </p:cNvPr>
          <p:cNvSpPr txBox="1">
            <a:spLocks/>
          </p:cNvSpPr>
          <p:nvPr/>
        </p:nvSpPr>
        <p:spPr>
          <a:xfrm>
            <a:off x="9680028" y="1145364"/>
            <a:ext cx="1828800" cy="1463040"/>
          </a:xfrm>
          <a:prstGeom prst="rect">
            <a:avLst/>
          </a:prstGeom>
          <a:solidFill>
            <a:srgbClr val="2D2D83"/>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solidFill>
                  <a:schemeClr val="bg1"/>
                </a:solidFill>
                <a:latin typeface="Calibri" panose="020F0502020204030204" pitchFamily="34" charset="0"/>
                <a:cs typeface="Calibri" panose="020F0502020204030204" pitchFamily="34" charset="0"/>
              </a:rPr>
              <a:t> Family Financial Planning: Making Finances Work for the Whole Family </a:t>
            </a:r>
          </a:p>
          <a:p>
            <a:pPr algn="ctr"/>
            <a:endParaRPr lang="en-US" sz="1400" b="1" cap="small" dirty="0">
              <a:solidFill>
                <a:schemeClr val="bg1"/>
              </a:solidFill>
              <a:latin typeface="Calibri" panose="020F0502020204030204" pitchFamily="34" charset="0"/>
              <a:cs typeface="Calibri" panose="020F0502020204030204" pitchFamily="34" charset="0"/>
            </a:endParaRPr>
          </a:p>
          <a:p>
            <a:pPr algn="ctr"/>
            <a:r>
              <a:rPr lang="en-US" sz="1400" b="1" cap="small" dirty="0">
                <a:solidFill>
                  <a:schemeClr val="bg1"/>
                </a:solidFill>
                <a:latin typeface="Calibri" panose="020F0502020204030204" pitchFamily="34" charset="0"/>
                <a:cs typeface="Calibri" panose="020F0502020204030204" pitchFamily="34" charset="0"/>
              </a:rPr>
              <a:t>June 23, 2023</a:t>
            </a:r>
          </a:p>
        </p:txBody>
      </p:sp>
      <p:sp>
        <p:nvSpPr>
          <p:cNvPr id="22" name="Title 1">
            <a:extLst>
              <a:ext uri="{FF2B5EF4-FFF2-40B4-BE49-F238E27FC236}">
                <a16:creationId xmlns:a16="http://schemas.microsoft.com/office/drawing/2014/main" id="{A73A9731-8685-074E-4118-50E2DE213A8E}"/>
              </a:ext>
            </a:extLst>
          </p:cNvPr>
          <p:cNvSpPr txBox="1">
            <a:spLocks/>
          </p:cNvSpPr>
          <p:nvPr/>
        </p:nvSpPr>
        <p:spPr>
          <a:xfrm>
            <a:off x="7499350" y="2692623"/>
            <a:ext cx="1828800" cy="1463040"/>
          </a:xfrm>
          <a:prstGeom prst="rect">
            <a:avLst/>
          </a:prstGeom>
          <a:solidFill>
            <a:srgbClr val="2D2D83"/>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solidFill>
                  <a:schemeClr val="bg1"/>
                </a:solidFill>
                <a:latin typeface="Calibri" panose="020F0502020204030204" pitchFamily="34" charset="0"/>
                <a:cs typeface="Calibri" panose="020F0502020204030204" pitchFamily="34" charset="0"/>
              </a:rPr>
              <a:t> Building Savings Accounts &amp; Emergency Funds </a:t>
            </a:r>
          </a:p>
          <a:p>
            <a:pPr algn="ctr"/>
            <a:endParaRPr lang="en-US" sz="1400" b="1" cap="small" dirty="0">
              <a:solidFill>
                <a:schemeClr val="bg1"/>
              </a:solidFill>
              <a:latin typeface="Calibri" panose="020F0502020204030204" pitchFamily="34" charset="0"/>
              <a:cs typeface="Calibri" panose="020F0502020204030204" pitchFamily="34" charset="0"/>
            </a:endParaRPr>
          </a:p>
          <a:p>
            <a:pPr algn="ctr"/>
            <a:r>
              <a:rPr lang="en-US" sz="1400" b="1" cap="small" dirty="0">
                <a:solidFill>
                  <a:schemeClr val="bg1"/>
                </a:solidFill>
                <a:latin typeface="Calibri" panose="020F0502020204030204" pitchFamily="34" charset="0"/>
                <a:cs typeface="Calibri" panose="020F0502020204030204" pitchFamily="34" charset="0"/>
              </a:rPr>
              <a:t>July 14, 2023</a:t>
            </a:r>
          </a:p>
        </p:txBody>
      </p:sp>
      <p:sp>
        <p:nvSpPr>
          <p:cNvPr id="23" name="Title 1">
            <a:extLst>
              <a:ext uri="{FF2B5EF4-FFF2-40B4-BE49-F238E27FC236}">
                <a16:creationId xmlns:a16="http://schemas.microsoft.com/office/drawing/2014/main" id="{BE851936-EBD7-02DB-BE14-903F3C220DC7}"/>
              </a:ext>
            </a:extLst>
          </p:cNvPr>
          <p:cNvSpPr txBox="1">
            <a:spLocks/>
          </p:cNvSpPr>
          <p:nvPr/>
        </p:nvSpPr>
        <p:spPr>
          <a:xfrm>
            <a:off x="9680028" y="4259311"/>
            <a:ext cx="1828800" cy="1463040"/>
          </a:xfrm>
          <a:prstGeom prst="rect">
            <a:avLst/>
          </a:prstGeom>
          <a:solidFill>
            <a:srgbClr val="2D2D83"/>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solidFill>
                  <a:schemeClr val="bg1"/>
                </a:solidFill>
                <a:latin typeface="Calibri" panose="020F0502020204030204" pitchFamily="34" charset="0"/>
                <a:cs typeface="Calibri" panose="020F0502020204030204" pitchFamily="34" charset="0"/>
              </a:rPr>
              <a:t> Navigating the Impacts of Inflation &amp; Turbulent Economic Times</a:t>
            </a:r>
          </a:p>
          <a:p>
            <a:pPr algn="ctr"/>
            <a:endParaRPr lang="en-US" sz="1400" b="1" cap="small" dirty="0">
              <a:solidFill>
                <a:schemeClr val="bg1"/>
              </a:solidFill>
              <a:latin typeface="Calibri" panose="020F0502020204030204" pitchFamily="34" charset="0"/>
              <a:cs typeface="Calibri" panose="020F0502020204030204" pitchFamily="34" charset="0"/>
            </a:endParaRPr>
          </a:p>
          <a:p>
            <a:pPr algn="ctr"/>
            <a:r>
              <a:rPr lang="en-US" sz="1400" b="1" cap="small" dirty="0">
                <a:solidFill>
                  <a:schemeClr val="bg1"/>
                </a:solidFill>
                <a:latin typeface="Calibri" panose="020F0502020204030204" pitchFamily="34" charset="0"/>
                <a:cs typeface="Calibri" panose="020F0502020204030204" pitchFamily="34" charset="0"/>
              </a:rPr>
              <a:t>August 2, 2023</a:t>
            </a:r>
          </a:p>
        </p:txBody>
      </p:sp>
      <p:sp>
        <p:nvSpPr>
          <p:cNvPr id="25" name="Title 1">
            <a:extLst>
              <a:ext uri="{FF2B5EF4-FFF2-40B4-BE49-F238E27FC236}">
                <a16:creationId xmlns:a16="http://schemas.microsoft.com/office/drawing/2014/main" id="{72B7DEBF-36ED-8D68-398F-9927D766D569}"/>
              </a:ext>
            </a:extLst>
          </p:cNvPr>
          <p:cNvSpPr txBox="1">
            <a:spLocks/>
          </p:cNvSpPr>
          <p:nvPr/>
        </p:nvSpPr>
        <p:spPr>
          <a:xfrm>
            <a:off x="3078436" y="4244739"/>
            <a:ext cx="1828800" cy="1463040"/>
          </a:xfrm>
          <a:prstGeom prst="rect">
            <a:avLst/>
          </a:prstGeom>
          <a:solidFill>
            <a:srgbClr val="2DB0CC"/>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latin typeface="Calibri" panose="020F0502020204030204" pitchFamily="34" charset="0"/>
                <a:cs typeface="Calibri" panose="020F0502020204030204" pitchFamily="34" charset="0"/>
              </a:rPr>
              <a:t>The Financial Aspects of Your Side-</a:t>
            </a:r>
            <a:br>
              <a:rPr lang="en-US" sz="1400" b="1" cap="small" dirty="0">
                <a:latin typeface="Calibri" panose="020F0502020204030204" pitchFamily="34" charset="0"/>
                <a:cs typeface="Calibri" panose="020F0502020204030204" pitchFamily="34" charset="0"/>
              </a:rPr>
            </a:br>
            <a:r>
              <a:rPr lang="en-US" sz="1400" b="1" cap="small" dirty="0">
                <a:latin typeface="Calibri" panose="020F0502020204030204" pitchFamily="34" charset="0"/>
                <a:cs typeface="Calibri" panose="020F0502020204030204" pitchFamily="34" charset="0"/>
              </a:rPr>
              <a:t>Hustle #2 – Taxes, Profitability, Expansion, Success </a:t>
            </a:r>
          </a:p>
          <a:p>
            <a:pPr algn="ctr"/>
            <a:endParaRPr lang="en-US" sz="1400" b="1" cap="small" dirty="0">
              <a:latin typeface="Calibri" panose="020F0502020204030204" pitchFamily="34" charset="0"/>
              <a:cs typeface="Calibri" panose="020F0502020204030204" pitchFamily="34" charset="0"/>
            </a:endParaRPr>
          </a:p>
          <a:p>
            <a:pPr algn="ctr"/>
            <a:r>
              <a:rPr lang="en-US" sz="1400" b="1" cap="small" dirty="0">
                <a:latin typeface="Calibri" panose="020F0502020204030204" pitchFamily="34" charset="0"/>
                <a:cs typeface="Calibri" panose="020F0502020204030204" pitchFamily="34" charset="0"/>
              </a:rPr>
              <a:t>July 25, 2023</a:t>
            </a:r>
          </a:p>
        </p:txBody>
      </p:sp>
      <p:sp>
        <p:nvSpPr>
          <p:cNvPr id="28" name="Title 1">
            <a:extLst>
              <a:ext uri="{FF2B5EF4-FFF2-40B4-BE49-F238E27FC236}">
                <a16:creationId xmlns:a16="http://schemas.microsoft.com/office/drawing/2014/main" id="{45E454AF-8936-C354-B732-76B859708C3B}"/>
              </a:ext>
            </a:extLst>
          </p:cNvPr>
          <p:cNvSpPr txBox="1">
            <a:spLocks/>
          </p:cNvSpPr>
          <p:nvPr/>
        </p:nvSpPr>
        <p:spPr>
          <a:xfrm>
            <a:off x="2900909" y="6089650"/>
            <a:ext cx="6664325" cy="558800"/>
          </a:xfrm>
          <a:prstGeom prst="rect">
            <a:avLst/>
          </a:prstGeom>
          <a:solidFill>
            <a:srgbClr val="2DB0CC"/>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200" b="1" cap="small" dirty="0">
                <a:latin typeface="Calibri" panose="020F0502020204030204" pitchFamily="34" charset="0"/>
                <a:cs typeface="Calibri" panose="020F0502020204030204" pitchFamily="34" charset="0"/>
              </a:rPr>
              <a:t>Most sessions are from 12:00-1:00pm</a:t>
            </a:r>
            <a:br>
              <a:rPr lang="en-US" sz="1200" b="1" cap="small" dirty="0">
                <a:latin typeface="Calibri" panose="020F0502020204030204" pitchFamily="34" charset="0"/>
                <a:cs typeface="Calibri" panose="020F0502020204030204" pitchFamily="34" charset="0"/>
              </a:rPr>
            </a:br>
            <a:r>
              <a:rPr lang="en-US" sz="1200" b="1" cap="small" dirty="0">
                <a:latin typeface="Calibri" panose="020F0502020204030204" pitchFamily="34" charset="0"/>
                <a:cs typeface="Calibri" panose="020F0502020204030204" pitchFamily="34" charset="0"/>
              </a:rPr>
              <a:t>*** Sessions on June 6, 7, 8 and July 18, 19 are from 3:00-4:00pm.</a:t>
            </a:r>
          </a:p>
        </p:txBody>
      </p:sp>
      <p:sp>
        <p:nvSpPr>
          <p:cNvPr id="29" name="Rectangle 28">
            <a:extLst>
              <a:ext uri="{FF2B5EF4-FFF2-40B4-BE49-F238E27FC236}">
                <a16:creationId xmlns:a16="http://schemas.microsoft.com/office/drawing/2014/main" id="{B089258D-1128-CA65-DD3A-52E061155753}"/>
              </a:ext>
            </a:extLst>
          </p:cNvPr>
          <p:cNvSpPr/>
          <p:nvPr/>
        </p:nvSpPr>
        <p:spPr>
          <a:xfrm>
            <a:off x="2964192" y="1093823"/>
            <a:ext cx="2051050" cy="1552116"/>
          </a:xfrm>
          <a:prstGeom prst="rect">
            <a:avLst/>
          </a:prstGeom>
          <a:noFill/>
          <a:ln w="635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50084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800" decel="100000"/>
                                        <p:tgtEl>
                                          <p:spTgt spid="29"/>
                                        </p:tgtEl>
                                      </p:cBhvr>
                                    </p:animEffect>
                                    <p:anim calcmode="lin" valueType="num">
                                      <p:cBhvr>
                                        <p:cTn id="8" dur="800" decel="100000" fill="hold"/>
                                        <p:tgtEl>
                                          <p:spTgt spid="29"/>
                                        </p:tgtEl>
                                        <p:attrNameLst>
                                          <p:attrName>style.rotation</p:attrName>
                                        </p:attrNameLst>
                                      </p:cBhvr>
                                      <p:tavLst>
                                        <p:tav tm="0">
                                          <p:val>
                                            <p:fltVal val="-90"/>
                                          </p:val>
                                        </p:tav>
                                        <p:tav tm="100000">
                                          <p:val>
                                            <p:fltVal val="0"/>
                                          </p:val>
                                        </p:tav>
                                      </p:tavLst>
                                    </p:anim>
                                    <p:anim calcmode="lin" valueType="num">
                                      <p:cBhvr>
                                        <p:cTn id="9" dur="800" decel="100000" fill="hold"/>
                                        <p:tgtEl>
                                          <p:spTgt spid="29"/>
                                        </p:tgtEl>
                                        <p:attrNameLst>
                                          <p:attrName>ppt_x</p:attrName>
                                        </p:attrNameLst>
                                      </p:cBhvr>
                                      <p:tavLst>
                                        <p:tav tm="0">
                                          <p:val>
                                            <p:strVal val="#ppt_x+0.4"/>
                                          </p:val>
                                        </p:tav>
                                        <p:tav tm="100000">
                                          <p:val>
                                            <p:strVal val="#ppt_x-0.05"/>
                                          </p:val>
                                        </p:tav>
                                      </p:tavLst>
                                    </p:anim>
                                    <p:anim calcmode="lin" valueType="num">
                                      <p:cBhvr>
                                        <p:cTn id="10" dur="800" decel="100000" fill="hold"/>
                                        <p:tgtEl>
                                          <p:spTgt spid="29"/>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9"/>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9"/>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838200" y="1280160"/>
            <a:ext cx="10515600" cy="4896803"/>
          </a:xfrm>
        </p:spPr>
        <p:txBody>
          <a:bodyPr>
            <a:normAutofit fontScale="92500" lnSpcReduction="20000"/>
          </a:bodyPr>
          <a:lstStyle/>
          <a:p>
            <a:pPr marL="0" lvl="0" indent="0" algn="ctr">
              <a:buNone/>
            </a:pPr>
            <a:r>
              <a:rPr lang="en-US" sz="4300" b="1" u="sng" dirty="0"/>
              <a:t>CHALLENGE #9</a:t>
            </a:r>
          </a:p>
          <a:p>
            <a:pPr marL="0" lvl="0" indent="0" algn="ctr">
              <a:buNone/>
            </a:pPr>
            <a:endParaRPr lang="en-US" sz="4300" dirty="0"/>
          </a:p>
          <a:p>
            <a:pPr marL="0" lvl="0" indent="0" algn="ctr">
              <a:buNone/>
            </a:pPr>
            <a:r>
              <a:rPr lang="en-US" sz="4300" dirty="0"/>
              <a:t>Cancel (at least) one subscription this year. </a:t>
            </a:r>
          </a:p>
          <a:p>
            <a:pPr marL="0" lvl="0" indent="0" algn="ctr">
              <a:buNone/>
            </a:pPr>
            <a:endParaRPr lang="en-US" sz="4000" dirty="0"/>
          </a:p>
          <a:p>
            <a:pPr marL="0" lvl="0" indent="0" algn="ctr">
              <a:buNone/>
            </a:pPr>
            <a:r>
              <a:rPr lang="en-US" sz="2400" dirty="0"/>
              <a:t>Look through your recurring subscriptions that automatically charge your credit card or deduct money from your bank account and think about (a) whether you really need that subscription, and (b) whether you would be better off just paying a-la-carte instead of with the subscription. </a:t>
            </a:r>
          </a:p>
          <a:p>
            <a:pPr marL="0" lvl="0" indent="0" algn="ctr">
              <a:buNone/>
            </a:pPr>
            <a:r>
              <a:rPr lang="en-US" sz="2400" dirty="0"/>
              <a:t>For me, I had a $32 monthly car wash subscription; I could wash my car all I wanted every month for $32. Well, in reality, I only need my car washed once or twice a month – especially as I’m driving less these days. So I got rid of the subscription. I still wash my car at the same place, but now I spend $10-$20 a month instead of the fixed $32 a month. It may not be a huge savings, but it’s more about the habit and the ownership of my spending.</a:t>
            </a:r>
          </a:p>
        </p:txBody>
      </p:sp>
      <p:sp>
        <p:nvSpPr>
          <p:cNvPr id="2" name="Rectangle 2">
            <a:extLst>
              <a:ext uri="{FF2B5EF4-FFF2-40B4-BE49-F238E27FC236}">
                <a16:creationId xmlns:a16="http://schemas.microsoft.com/office/drawing/2014/main" id="{8173190F-D09A-CA59-FAFC-BEF103ACDB0A}"/>
              </a:ext>
            </a:extLst>
          </p:cNvPr>
          <p:cNvSpPr txBox="1">
            <a:spLocks noChangeArrowheads="1"/>
          </p:cNvSpPr>
          <p:nvPr/>
        </p:nvSpPr>
        <p:spPr bwMode="auto">
          <a:xfrm>
            <a:off x="838200" y="365126"/>
            <a:ext cx="10670628" cy="722696"/>
          </a:xfrm>
          <a:prstGeom prst="rect">
            <a:avLst/>
          </a:prstGeom>
          <a:solidFill>
            <a:srgbClr val="2D2D83"/>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10 Simple Challenges for This Year</a:t>
            </a:r>
          </a:p>
        </p:txBody>
      </p:sp>
    </p:spTree>
    <p:extLst>
      <p:ext uri="{BB962C8B-B14F-4D97-AF65-F5344CB8AC3E}">
        <p14:creationId xmlns:p14="http://schemas.microsoft.com/office/powerpoint/2010/main" val="542470657"/>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838200" y="1280160"/>
            <a:ext cx="10515600" cy="4896803"/>
          </a:xfrm>
        </p:spPr>
        <p:txBody>
          <a:bodyPr>
            <a:normAutofit fontScale="32500" lnSpcReduction="20000"/>
          </a:bodyPr>
          <a:lstStyle/>
          <a:p>
            <a:pPr marL="0" lvl="0" indent="0" algn="ctr">
              <a:buNone/>
            </a:pPr>
            <a:r>
              <a:rPr lang="en-US" sz="12300" b="1" u="sng" dirty="0">
                <a:solidFill>
                  <a:srgbClr val="C00000"/>
                </a:solidFill>
              </a:rPr>
              <a:t>CHALLENGE #10</a:t>
            </a:r>
          </a:p>
          <a:p>
            <a:pPr marL="0" lvl="0" indent="0" algn="ctr">
              <a:buNone/>
            </a:pPr>
            <a:endParaRPr lang="en-US" sz="12300" dirty="0">
              <a:solidFill>
                <a:srgbClr val="C00000"/>
              </a:solidFill>
            </a:endParaRPr>
          </a:p>
          <a:p>
            <a:pPr marL="0" lvl="0" indent="0" algn="ctr">
              <a:buNone/>
            </a:pPr>
            <a:r>
              <a:rPr lang="en-US" sz="12300" dirty="0">
                <a:solidFill>
                  <a:srgbClr val="C00000"/>
                </a:solidFill>
              </a:rPr>
              <a:t>For 1 month each year, do not dine out. Nothing. </a:t>
            </a:r>
            <a:br>
              <a:rPr lang="en-US" sz="10000" dirty="0">
                <a:solidFill>
                  <a:srgbClr val="C00000"/>
                </a:solidFill>
              </a:rPr>
            </a:br>
            <a:endParaRPr lang="en-US" sz="10000" dirty="0">
              <a:solidFill>
                <a:srgbClr val="C00000"/>
              </a:solidFill>
            </a:endParaRPr>
          </a:p>
          <a:p>
            <a:pPr marL="0" lvl="0" indent="0" algn="ctr">
              <a:buNone/>
            </a:pPr>
            <a:r>
              <a:rPr lang="en-US" sz="10000" dirty="0">
                <a:solidFill>
                  <a:srgbClr val="C00000"/>
                </a:solidFill>
              </a:rPr>
              <a:t>Maybe 1 whole month is too ambitious.</a:t>
            </a:r>
          </a:p>
          <a:p>
            <a:pPr marL="0" lvl="0" indent="0" algn="ctr">
              <a:buNone/>
            </a:pPr>
            <a:r>
              <a:rPr lang="en-US" sz="10000" dirty="0">
                <a:solidFill>
                  <a:srgbClr val="C00000"/>
                </a:solidFill>
              </a:rPr>
              <a:t>Maybe you start with a week. Or weekend.</a:t>
            </a:r>
          </a:p>
          <a:p>
            <a:pPr marL="0" lvl="0" indent="0" algn="ctr">
              <a:buNone/>
            </a:pPr>
            <a:r>
              <a:rPr lang="en-US" sz="10000" dirty="0">
                <a:solidFill>
                  <a:srgbClr val="C00000"/>
                </a:solidFill>
              </a:rPr>
              <a:t>Or maybe you stop dining out on Fridays only.</a:t>
            </a:r>
            <a:br>
              <a:rPr lang="en-US" sz="10000" dirty="0">
                <a:solidFill>
                  <a:srgbClr val="C00000"/>
                </a:solidFill>
              </a:rPr>
            </a:br>
            <a:endParaRPr lang="en-US" sz="10000" dirty="0">
              <a:solidFill>
                <a:srgbClr val="C00000"/>
              </a:solidFill>
            </a:endParaRPr>
          </a:p>
          <a:p>
            <a:pPr marL="0" lvl="0" indent="0" algn="ctr">
              <a:buNone/>
            </a:pPr>
            <a:r>
              <a:rPr lang="en-US" sz="7400" dirty="0">
                <a:solidFill>
                  <a:srgbClr val="C00000"/>
                </a:solidFill>
              </a:rPr>
              <a:t>Or maybe you eliminate or reduce just one habit…coffee, fast food, alcohol. Identify a habit that you know is not aligned with your personal or financial goals…and then take some baby steps to improve it.</a:t>
            </a:r>
          </a:p>
        </p:txBody>
      </p:sp>
      <p:sp>
        <p:nvSpPr>
          <p:cNvPr id="6" name="Rectangle 2">
            <a:extLst>
              <a:ext uri="{FF2B5EF4-FFF2-40B4-BE49-F238E27FC236}">
                <a16:creationId xmlns:a16="http://schemas.microsoft.com/office/drawing/2014/main" id="{1809CA92-8F44-46F6-A7A1-3B079C92BD6A}"/>
              </a:ext>
            </a:extLst>
          </p:cNvPr>
          <p:cNvSpPr txBox="1">
            <a:spLocks noChangeArrowheads="1"/>
          </p:cNvSpPr>
          <p:nvPr/>
        </p:nvSpPr>
        <p:spPr bwMode="auto">
          <a:xfrm>
            <a:off x="838200" y="365126"/>
            <a:ext cx="10670628" cy="722696"/>
          </a:xfrm>
          <a:prstGeom prst="rect">
            <a:avLst/>
          </a:prstGeom>
          <a:solidFill>
            <a:srgbClr val="2D2D83"/>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10 Simple Challenges for This Year</a:t>
            </a:r>
          </a:p>
        </p:txBody>
      </p:sp>
    </p:spTree>
    <p:extLst>
      <p:ext uri="{BB962C8B-B14F-4D97-AF65-F5344CB8AC3E}">
        <p14:creationId xmlns:p14="http://schemas.microsoft.com/office/powerpoint/2010/main" val="592252852"/>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169558" y="989488"/>
            <a:ext cx="11790310" cy="5362865"/>
          </a:xfrm>
        </p:spPr>
        <p:txBody>
          <a:bodyPr>
            <a:normAutofit/>
          </a:bodyPr>
          <a:lstStyle/>
          <a:p>
            <a:pPr marL="0" lvl="0" indent="0" algn="ctr">
              <a:buNone/>
            </a:pPr>
            <a:endParaRPr lang="en-US" sz="1000" b="1" dirty="0">
              <a:solidFill>
                <a:srgbClr val="006600"/>
              </a:solidFill>
            </a:endParaRPr>
          </a:p>
          <a:p>
            <a:pPr marL="0" lvl="0" indent="0" algn="ctr">
              <a:buNone/>
            </a:pPr>
            <a:r>
              <a:rPr lang="en-US" sz="4000" b="1" dirty="0">
                <a:solidFill>
                  <a:srgbClr val="006600"/>
                </a:solidFill>
              </a:rPr>
              <a:t>Why are you in graduate school?</a:t>
            </a:r>
          </a:p>
          <a:p>
            <a:pPr marL="0" lvl="0" indent="0" algn="ctr">
              <a:buNone/>
            </a:pPr>
            <a:endParaRPr lang="en-US" sz="4000" b="1" dirty="0">
              <a:solidFill>
                <a:srgbClr val="006600"/>
              </a:solidFill>
            </a:endParaRPr>
          </a:p>
          <a:p>
            <a:pPr marL="0" lvl="0" indent="0" algn="ctr">
              <a:buNone/>
            </a:pPr>
            <a:r>
              <a:rPr lang="en-US" sz="4000" b="1" dirty="0">
                <a:solidFill>
                  <a:srgbClr val="006600"/>
                </a:solidFill>
              </a:rPr>
              <a:t>This is the biggest investment you’ve ever made. You are giving up several years, thousands of dollars and enormous effort &amp; energy.</a:t>
            </a:r>
          </a:p>
          <a:p>
            <a:pPr marL="0" lvl="0" indent="0" algn="ctr">
              <a:buNone/>
            </a:pPr>
            <a:endParaRPr lang="en-US" sz="4000" b="1" dirty="0">
              <a:solidFill>
                <a:srgbClr val="006600"/>
              </a:solidFill>
            </a:endParaRPr>
          </a:p>
          <a:p>
            <a:pPr marL="0" lvl="0" indent="0" algn="ctr">
              <a:buNone/>
            </a:pPr>
            <a:r>
              <a:rPr lang="en-US" sz="4000" b="1" dirty="0">
                <a:solidFill>
                  <a:srgbClr val="006600"/>
                </a:solidFill>
              </a:rPr>
              <a:t>What return are you getting from this investment?</a:t>
            </a:r>
          </a:p>
          <a:p>
            <a:pPr marL="0" lvl="0" indent="0" algn="ctr">
              <a:buNone/>
            </a:pPr>
            <a:endParaRPr lang="en-US" sz="4000" b="1" dirty="0">
              <a:solidFill>
                <a:srgbClr val="006600"/>
              </a:solidFill>
            </a:endParaRPr>
          </a:p>
          <a:p>
            <a:pPr marL="0" lvl="0" indent="0" algn="ctr">
              <a:buNone/>
            </a:pPr>
            <a:endParaRPr lang="en-US" sz="4000" b="1" dirty="0">
              <a:solidFill>
                <a:srgbClr val="006600"/>
              </a:solidFill>
            </a:endParaRPr>
          </a:p>
          <a:p>
            <a:pPr marL="0" lvl="0" indent="0" algn="ctr">
              <a:buNone/>
            </a:pPr>
            <a:endParaRPr lang="en-US" sz="4000" b="1" dirty="0">
              <a:solidFill>
                <a:srgbClr val="006600"/>
              </a:solidFill>
            </a:endParaRPr>
          </a:p>
          <a:p>
            <a:pPr marL="0" lvl="0" indent="0" algn="ctr">
              <a:buNone/>
            </a:pPr>
            <a:endParaRPr lang="en-US" sz="4000" b="1" dirty="0">
              <a:solidFill>
                <a:srgbClr val="006600"/>
              </a:solidFill>
            </a:endParaRPr>
          </a:p>
          <a:p>
            <a:pPr marL="0" lvl="0" indent="0" algn="ctr">
              <a:buNone/>
            </a:pPr>
            <a:endParaRPr lang="en-US" sz="4000" b="1" dirty="0">
              <a:solidFill>
                <a:srgbClr val="006600"/>
              </a:solidFill>
            </a:endParaRPr>
          </a:p>
        </p:txBody>
      </p:sp>
      <p:sp>
        <p:nvSpPr>
          <p:cNvPr id="6" name="Rectangle 2">
            <a:extLst>
              <a:ext uri="{FF2B5EF4-FFF2-40B4-BE49-F238E27FC236}">
                <a16:creationId xmlns:a16="http://schemas.microsoft.com/office/drawing/2014/main" id="{1809CA92-8F44-46F6-A7A1-3B079C92BD6A}"/>
              </a:ext>
            </a:extLst>
          </p:cNvPr>
          <p:cNvSpPr txBox="1">
            <a:spLocks noChangeArrowheads="1"/>
          </p:cNvSpPr>
          <p:nvPr/>
        </p:nvSpPr>
        <p:spPr bwMode="auto">
          <a:xfrm>
            <a:off x="838200" y="365126"/>
            <a:ext cx="10670628" cy="722696"/>
          </a:xfrm>
          <a:prstGeom prst="rect">
            <a:avLst/>
          </a:prstGeom>
          <a:solidFill>
            <a:schemeClr val="tx1"/>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Final Question of the Day</a:t>
            </a:r>
          </a:p>
        </p:txBody>
      </p:sp>
    </p:spTree>
    <p:extLst>
      <p:ext uri="{BB962C8B-B14F-4D97-AF65-F5344CB8AC3E}">
        <p14:creationId xmlns:p14="http://schemas.microsoft.com/office/powerpoint/2010/main" val="2416320806"/>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2112C795-2A26-2743-80E5-4D91D41B9415}"/>
              </a:ext>
            </a:extLst>
          </p:cNvPr>
          <p:cNvGraphicFramePr/>
          <p:nvPr/>
        </p:nvGraphicFramePr>
        <p:xfrm>
          <a:off x="375450" y="-1108180"/>
          <a:ext cx="10972800" cy="7315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43918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23A993A-392E-7546-9DFE-C46846226AAE}"/>
              </a:ext>
            </a:extLst>
          </p:cNvPr>
          <p:cNvPicPr>
            <a:picLocks noChangeAspect="1"/>
          </p:cNvPicPr>
          <p:nvPr/>
        </p:nvPicPr>
        <p:blipFill>
          <a:blip r:embed="rId2"/>
          <a:stretch>
            <a:fillRect/>
          </a:stretch>
        </p:blipFill>
        <p:spPr>
          <a:xfrm>
            <a:off x="0" y="208431"/>
            <a:ext cx="12192000" cy="5242128"/>
          </a:xfrm>
          <a:prstGeom prst="rect">
            <a:avLst/>
          </a:prstGeom>
        </p:spPr>
      </p:pic>
      <p:sp>
        <p:nvSpPr>
          <p:cNvPr id="5" name="Rounded Rectangle 4">
            <a:extLst>
              <a:ext uri="{FF2B5EF4-FFF2-40B4-BE49-F238E27FC236}">
                <a16:creationId xmlns:a16="http://schemas.microsoft.com/office/drawing/2014/main" id="{DD4CF24A-0B1A-7F4A-A1ED-99D89060D5EE}"/>
              </a:ext>
            </a:extLst>
          </p:cNvPr>
          <p:cNvSpPr/>
          <p:nvPr/>
        </p:nvSpPr>
        <p:spPr>
          <a:xfrm>
            <a:off x="3009648" y="5637790"/>
            <a:ext cx="7042697" cy="629785"/>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Isn’t this a lot like what you do with your education planning?</a:t>
            </a:r>
          </a:p>
        </p:txBody>
      </p:sp>
    </p:spTree>
    <p:extLst>
      <p:ext uri="{BB962C8B-B14F-4D97-AF65-F5344CB8AC3E}">
        <p14:creationId xmlns:p14="http://schemas.microsoft.com/office/powerpoint/2010/main" val="17374095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a:extLst>
              <a:ext uri="{FF2B5EF4-FFF2-40B4-BE49-F238E27FC236}">
                <a16:creationId xmlns:a16="http://schemas.microsoft.com/office/drawing/2014/main" id="{42A4D48F-CD13-4746-A3DA-7888E8C07C76}"/>
              </a:ext>
            </a:extLst>
          </p:cNvPr>
          <p:cNvSpPr/>
          <p:nvPr/>
        </p:nvSpPr>
        <p:spPr>
          <a:xfrm>
            <a:off x="4524694" y="561523"/>
            <a:ext cx="3142610" cy="1930063"/>
          </a:xfrm>
          <a:prstGeom prst="round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Financial Wellness</a:t>
            </a:r>
          </a:p>
        </p:txBody>
      </p:sp>
      <p:sp>
        <p:nvSpPr>
          <p:cNvPr id="2" name="Cloud Callout 1">
            <a:extLst>
              <a:ext uri="{FF2B5EF4-FFF2-40B4-BE49-F238E27FC236}">
                <a16:creationId xmlns:a16="http://schemas.microsoft.com/office/drawing/2014/main" id="{829A5E17-0E05-FD40-926F-9741273A5509}"/>
              </a:ext>
            </a:extLst>
          </p:cNvPr>
          <p:cNvSpPr/>
          <p:nvPr/>
        </p:nvSpPr>
        <p:spPr>
          <a:xfrm>
            <a:off x="466404" y="1004920"/>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CC"/>
                </a:solidFill>
              </a:rPr>
              <a:t>A goal without a plan is just a dream.</a:t>
            </a:r>
          </a:p>
        </p:txBody>
      </p:sp>
      <p:sp>
        <p:nvSpPr>
          <p:cNvPr id="13" name="Cloud Callout 12">
            <a:extLst>
              <a:ext uri="{FF2B5EF4-FFF2-40B4-BE49-F238E27FC236}">
                <a16:creationId xmlns:a16="http://schemas.microsoft.com/office/drawing/2014/main" id="{4E36713B-5C69-5844-A69B-E94BE57D8341}"/>
              </a:ext>
            </a:extLst>
          </p:cNvPr>
          <p:cNvSpPr/>
          <p:nvPr/>
        </p:nvSpPr>
        <p:spPr>
          <a:xfrm>
            <a:off x="1301214" y="3261769"/>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rgbClr val="0000CC"/>
                </a:solidFill>
              </a:rPr>
              <a:t>The most difficult thing is the decision to act; the rest is mere tenacity.</a:t>
            </a:r>
          </a:p>
        </p:txBody>
      </p:sp>
      <p:sp>
        <p:nvSpPr>
          <p:cNvPr id="14" name="Cloud Callout 13">
            <a:extLst>
              <a:ext uri="{FF2B5EF4-FFF2-40B4-BE49-F238E27FC236}">
                <a16:creationId xmlns:a16="http://schemas.microsoft.com/office/drawing/2014/main" id="{46D0180F-BAB7-E047-80BF-ACF6C0F0E824}"/>
              </a:ext>
            </a:extLst>
          </p:cNvPr>
          <p:cNvSpPr/>
          <p:nvPr/>
        </p:nvSpPr>
        <p:spPr>
          <a:xfrm>
            <a:off x="8525195" y="1004920"/>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CC"/>
                </a:solidFill>
              </a:rPr>
              <a:t>Wealth is largely the result of habit.</a:t>
            </a:r>
          </a:p>
        </p:txBody>
      </p:sp>
      <p:sp>
        <p:nvSpPr>
          <p:cNvPr id="15" name="Cloud Callout 14">
            <a:extLst>
              <a:ext uri="{FF2B5EF4-FFF2-40B4-BE49-F238E27FC236}">
                <a16:creationId xmlns:a16="http://schemas.microsoft.com/office/drawing/2014/main" id="{0AC174B7-77D5-AB45-88B5-6B07EAAF9878}"/>
              </a:ext>
            </a:extLst>
          </p:cNvPr>
          <p:cNvSpPr/>
          <p:nvPr/>
        </p:nvSpPr>
        <p:spPr>
          <a:xfrm>
            <a:off x="7690381" y="3261769"/>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CC"/>
                </a:solidFill>
              </a:rPr>
              <a:t>It takes as much energy to plan as it does to wish.</a:t>
            </a:r>
          </a:p>
        </p:txBody>
      </p:sp>
      <p:sp>
        <p:nvSpPr>
          <p:cNvPr id="16" name="Cloud Callout 15">
            <a:extLst>
              <a:ext uri="{FF2B5EF4-FFF2-40B4-BE49-F238E27FC236}">
                <a16:creationId xmlns:a16="http://schemas.microsoft.com/office/drawing/2014/main" id="{3298933F-34FD-7441-A29B-6B3518E5D6D0}"/>
              </a:ext>
            </a:extLst>
          </p:cNvPr>
          <p:cNvSpPr/>
          <p:nvPr/>
        </p:nvSpPr>
        <p:spPr>
          <a:xfrm>
            <a:off x="4592454" y="4715195"/>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rgbClr val="0000CC"/>
                </a:solidFill>
              </a:rPr>
              <a:t>You cannot escape the responsibility of tomorrow by avoiding it today.</a:t>
            </a:r>
          </a:p>
        </p:txBody>
      </p:sp>
    </p:spTree>
    <p:extLst>
      <p:ext uri="{BB962C8B-B14F-4D97-AF65-F5344CB8AC3E}">
        <p14:creationId xmlns:p14="http://schemas.microsoft.com/office/powerpoint/2010/main" val="41288424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a:extLst>
              <a:ext uri="{FF2B5EF4-FFF2-40B4-BE49-F238E27FC236}">
                <a16:creationId xmlns:a16="http://schemas.microsoft.com/office/drawing/2014/main" id="{CEDDAFA5-4A65-5C72-2090-E02FDE0425CD}"/>
              </a:ext>
            </a:extLst>
          </p:cNvPr>
          <p:cNvSpPr/>
          <p:nvPr/>
        </p:nvSpPr>
        <p:spPr>
          <a:xfrm>
            <a:off x="1521561" y="224996"/>
            <a:ext cx="9148877" cy="5376461"/>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i="1" dirty="0">
                <a:solidFill>
                  <a:srgbClr val="0000CC"/>
                </a:solidFill>
              </a:rPr>
              <a:t>The best investment you can every make is finishing your degree.</a:t>
            </a:r>
          </a:p>
          <a:p>
            <a:pPr algn="ctr"/>
            <a:r>
              <a:rPr lang="en-US" sz="3000" b="1" i="1" dirty="0">
                <a:solidFill>
                  <a:srgbClr val="0000CC"/>
                </a:solidFill>
              </a:rPr>
              <a:t>Get across that finish line and then move on to bigger and better things…personally, professionally &amp; financially.</a:t>
            </a:r>
          </a:p>
        </p:txBody>
      </p:sp>
    </p:spTree>
    <p:extLst>
      <p:ext uri="{BB962C8B-B14F-4D97-AF65-F5344CB8AC3E}">
        <p14:creationId xmlns:p14="http://schemas.microsoft.com/office/powerpoint/2010/main" val="1443176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2D2D83"/>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cap="small" dirty="0">
                <a:solidFill>
                  <a:schemeClr val="bg1"/>
                </a:solidFill>
                <a:latin typeface="Calibri" panose="020F0502020204030204" pitchFamily="34" charset="0"/>
                <a:cs typeface="Calibri" panose="020F0502020204030204" pitchFamily="34" charset="0"/>
              </a:rPr>
              <a:t>Owning Your Financial Future</a:t>
            </a:r>
          </a:p>
        </p:txBody>
      </p:sp>
      <p:sp>
        <p:nvSpPr>
          <p:cNvPr id="4" name="Title 1">
            <a:extLst>
              <a:ext uri="{FF2B5EF4-FFF2-40B4-BE49-F238E27FC236}">
                <a16:creationId xmlns:a16="http://schemas.microsoft.com/office/drawing/2014/main" id="{12A1839F-7898-7EF9-F333-7B11D097F1CA}"/>
              </a:ext>
            </a:extLst>
          </p:cNvPr>
          <p:cNvSpPr txBox="1">
            <a:spLocks/>
          </p:cNvSpPr>
          <p:nvPr/>
        </p:nvSpPr>
        <p:spPr>
          <a:xfrm>
            <a:off x="838200" y="1140507"/>
            <a:ext cx="1828800" cy="1463040"/>
          </a:xfrm>
          <a:prstGeom prst="rect">
            <a:avLst/>
          </a:prstGeom>
          <a:solidFill>
            <a:schemeClr val="bg1">
              <a:lumMod val="7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latin typeface="Calibri" panose="020F0502020204030204" pitchFamily="34" charset="0"/>
                <a:cs typeface="Calibri" panose="020F0502020204030204" pitchFamily="34" charset="0"/>
              </a:rPr>
              <a:t> Adults Returning to Finish a Degree: Financial &amp; Other Concerns</a:t>
            </a:r>
          </a:p>
          <a:p>
            <a:pPr algn="ctr"/>
            <a:endParaRPr lang="en-US" sz="1400" b="1" cap="small" dirty="0">
              <a:latin typeface="Calibri" panose="020F0502020204030204" pitchFamily="34" charset="0"/>
              <a:cs typeface="Calibri" panose="020F0502020204030204" pitchFamily="34" charset="0"/>
            </a:endParaRPr>
          </a:p>
          <a:p>
            <a:pPr algn="ctr"/>
            <a:r>
              <a:rPr lang="en-US" sz="1400" b="1" cap="small" dirty="0">
                <a:latin typeface="Calibri" panose="020F0502020204030204" pitchFamily="34" charset="0"/>
                <a:cs typeface="Calibri" panose="020F0502020204030204" pitchFamily="34" charset="0"/>
              </a:rPr>
              <a:t>June 6, 2023 ***</a:t>
            </a:r>
          </a:p>
        </p:txBody>
      </p:sp>
      <p:sp>
        <p:nvSpPr>
          <p:cNvPr id="8" name="Title 1">
            <a:extLst>
              <a:ext uri="{FF2B5EF4-FFF2-40B4-BE49-F238E27FC236}">
                <a16:creationId xmlns:a16="http://schemas.microsoft.com/office/drawing/2014/main" id="{E2AF0726-09D5-FE14-1E59-2B62767C9C66}"/>
              </a:ext>
            </a:extLst>
          </p:cNvPr>
          <p:cNvSpPr txBox="1">
            <a:spLocks/>
          </p:cNvSpPr>
          <p:nvPr/>
        </p:nvSpPr>
        <p:spPr>
          <a:xfrm>
            <a:off x="3078436" y="1140507"/>
            <a:ext cx="1828800" cy="1463040"/>
          </a:xfrm>
          <a:prstGeom prst="rect">
            <a:avLst/>
          </a:prstGeom>
          <a:solidFill>
            <a:schemeClr val="bg1">
              <a:lumMod val="7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latin typeface="Calibri" panose="020F0502020204030204" pitchFamily="34" charset="0"/>
                <a:cs typeface="Calibri" panose="020F0502020204030204" pitchFamily="34" charset="0"/>
              </a:rPr>
              <a:t> Financial Planning for Graduate Students </a:t>
            </a:r>
          </a:p>
          <a:p>
            <a:pPr algn="ctr"/>
            <a:endParaRPr lang="en-US" sz="1400" b="1" cap="small" dirty="0">
              <a:latin typeface="Calibri" panose="020F0502020204030204" pitchFamily="34" charset="0"/>
              <a:cs typeface="Calibri" panose="020F0502020204030204" pitchFamily="34" charset="0"/>
            </a:endParaRPr>
          </a:p>
          <a:p>
            <a:pPr algn="ctr"/>
            <a:r>
              <a:rPr lang="en-US" sz="1400" b="1" cap="small" dirty="0">
                <a:latin typeface="Calibri" panose="020F0502020204030204" pitchFamily="34" charset="0"/>
                <a:cs typeface="Calibri" panose="020F0502020204030204" pitchFamily="34" charset="0"/>
              </a:rPr>
              <a:t>June 7, 2023 ***</a:t>
            </a:r>
          </a:p>
        </p:txBody>
      </p:sp>
      <p:sp>
        <p:nvSpPr>
          <p:cNvPr id="10" name="Title 1">
            <a:extLst>
              <a:ext uri="{FF2B5EF4-FFF2-40B4-BE49-F238E27FC236}">
                <a16:creationId xmlns:a16="http://schemas.microsoft.com/office/drawing/2014/main" id="{076C7430-49AD-065C-8815-D2A9D693A24E}"/>
              </a:ext>
            </a:extLst>
          </p:cNvPr>
          <p:cNvSpPr txBox="1">
            <a:spLocks/>
          </p:cNvSpPr>
          <p:nvPr/>
        </p:nvSpPr>
        <p:spPr>
          <a:xfrm>
            <a:off x="838200" y="2692623"/>
            <a:ext cx="1828800" cy="1463040"/>
          </a:xfrm>
          <a:prstGeom prst="rect">
            <a:avLst/>
          </a:prstGeom>
          <a:solidFill>
            <a:srgbClr val="2DB0CC"/>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latin typeface="Calibri" panose="020F0502020204030204" pitchFamily="34" charset="0"/>
                <a:cs typeface="Calibri" panose="020F0502020204030204" pitchFamily="34" charset="0"/>
              </a:rPr>
              <a:t> Family Financial Planning: Sending Your Loved-Ones Off to College </a:t>
            </a:r>
          </a:p>
          <a:p>
            <a:pPr algn="ctr"/>
            <a:endParaRPr lang="en-US" sz="1400" b="1" cap="small" dirty="0">
              <a:latin typeface="Calibri" panose="020F0502020204030204" pitchFamily="34" charset="0"/>
              <a:cs typeface="Calibri" panose="020F0502020204030204" pitchFamily="34" charset="0"/>
            </a:endParaRPr>
          </a:p>
          <a:p>
            <a:pPr algn="ctr"/>
            <a:r>
              <a:rPr lang="en-US" sz="1400" b="1" cap="small" dirty="0">
                <a:latin typeface="Calibri" panose="020F0502020204030204" pitchFamily="34" charset="0"/>
                <a:cs typeface="Calibri" panose="020F0502020204030204" pitchFamily="34" charset="0"/>
              </a:rPr>
              <a:t>June 27, 2023</a:t>
            </a:r>
          </a:p>
        </p:txBody>
      </p:sp>
      <p:sp>
        <p:nvSpPr>
          <p:cNvPr id="11" name="Title 1">
            <a:extLst>
              <a:ext uri="{FF2B5EF4-FFF2-40B4-BE49-F238E27FC236}">
                <a16:creationId xmlns:a16="http://schemas.microsoft.com/office/drawing/2014/main" id="{F34719D3-3217-B50B-8599-869ADE135BE0}"/>
              </a:ext>
            </a:extLst>
          </p:cNvPr>
          <p:cNvSpPr txBox="1">
            <a:spLocks/>
          </p:cNvSpPr>
          <p:nvPr/>
        </p:nvSpPr>
        <p:spPr>
          <a:xfrm>
            <a:off x="9680028" y="2692623"/>
            <a:ext cx="1828800" cy="1463040"/>
          </a:xfrm>
          <a:prstGeom prst="rect">
            <a:avLst/>
          </a:prstGeom>
          <a:solidFill>
            <a:srgbClr val="2DB0CC"/>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latin typeface="Calibri" panose="020F0502020204030204" pitchFamily="34" charset="0"/>
                <a:cs typeface="Calibri" panose="020F0502020204030204" pitchFamily="34" charset="0"/>
              </a:rPr>
              <a:t> Financial Planning for Veterans </a:t>
            </a:r>
          </a:p>
          <a:p>
            <a:pPr algn="ctr"/>
            <a:endParaRPr lang="en-US" sz="1400" b="1" cap="small" dirty="0">
              <a:latin typeface="Calibri" panose="020F0502020204030204" pitchFamily="34" charset="0"/>
              <a:cs typeface="Calibri" panose="020F0502020204030204" pitchFamily="34" charset="0"/>
            </a:endParaRPr>
          </a:p>
          <a:p>
            <a:pPr algn="ctr"/>
            <a:r>
              <a:rPr lang="en-US" sz="1400" b="1" cap="small" dirty="0">
                <a:latin typeface="Calibri" panose="020F0502020204030204" pitchFamily="34" charset="0"/>
                <a:cs typeface="Calibri" panose="020F0502020204030204" pitchFamily="34" charset="0"/>
              </a:rPr>
              <a:t>July 18, 2023 ***</a:t>
            </a:r>
          </a:p>
        </p:txBody>
      </p:sp>
      <p:sp>
        <p:nvSpPr>
          <p:cNvPr id="12" name="Title 1">
            <a:extLst>
              <a:ext uri="{FF2B5EF4-FFF2-40B4-BE49-F238E27FC236}">
                <a16:creationId xmlns:a16="http://schemas.microsoft.com/office/drawing/2014/main" id="{2090BE5A-337D-C0BD-AA48-6882BCCDE8BC}"/>
              </a:ext>
            </a:extLst>
          </p:cNvPr>
          <p:cNvSpPr txBox="1">
            <a:spLocks/>
          </p:cNvSpPr>
          <p:nvPr/>
        </p:nvSpPr>
        <p:spPr>
          <a:xfrm>
            <a:off x="838200" y="4244739"/>
            <a:ext cx="1828800" cy="1463040"/>
          </a:xfrm>
          <a:prstGeom prst="rect">
            <a:avLst/>
          </a:prstGeom>
          <a:solidFill>
            <a:srgbClr val="2D2D83"/>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solidFill>
                  <a:schemeClr val="bg1"/>
                </a:solidFill>
                <a:latin typeface="Calibri" panose="020F0502020204030204" pitchFamily="34" charset="0"/>
                <a:cs typeface="Calibri" panose="020F0502020204030204" pitchFamily="34" charset="0"/>
              </a:rPr>
              <a:t> Financial Planning When Retirement is Getting Close </a:t>
            </a:r>
            <a:br>
              <a:rPr lang="en-US" sz="1400" b="1" cap="small" dirty="0">
                <a:solidFill>
                  <a:schemeClr val="bg1"/>
                </a:solidFill>
                <a:latin typeface="Calibri" panose="020F0502020204030204" pitchFamily="34" charset="0"/>
                <a:cs typeface="Calibri" panose="020F0502020204030204" pitchFamily="34" charset="0"/>
              </a:rPr>
            </a:br>
            <a:r>
              <a:rPr lang="en-US" sz="1400" b="1" cap="small" dirty="0">
                <a:solidFill>
                  <a:schemeClr val="bg1"/>
                </a:solidFill>
                <a:latin typeface="Calibri" panose="020F0502020204030204" pitchFamily="34" charset="0"/>
                <a:cs typeface="Calibri" panose="020F0502020204030204" pitchFamily="34" charset="0"/>
              </a:rPr>
              <a:t>(5-7 years out) </a:t>
            </a:r>
          </a:p>
          <a:p>
            <a:pPr algn="ctr"/>
            <a:endParaRPr lang="en-US" sz="1400" b="1" cap="small" dirty="0">
              <a:solidFill>
                <a:schemeClr val="bg1"/>
              </a:solidFill>
              <a:latin typeface="Calibri" panose="020F0502020204030204" pitchFamily="34" charset="0"/>
              <a:cs typeface="Calibri" panose="020F0502020204030204" pitchFamily="34" charset="0"/>
            </a:endParaRPr>
          </a:p>
          <a:p>
            <a:pPr algn="ctr"/>
            <a:r>
              <a:rPr lang="en-US" sz="1400" b="1" cap="small" dirty="0">
                <a:solidFill>
                  <a:schemeClr val="bg1"/>
                </a:solidFill>
                <a:latin typeface="Calibri" panose="020F0502020204030204" pitchFamily="34" charset="0"/>
                <a:cs typeface="Calibri" panose="020F0502020204030204" pitchFamily="34" charset="0"/>
              </a:rPr>
              <a:t>July 19, 2023 ***</a:t>
            </a:r>
          </a:p>
        </p:txBody>
      </p:sp>
      <p:sp>
        <p:nvSpPr>
          <p:cNvPr id="14" name="Title 1">
            <a:extLst>
              <a:ext uri="{FF2B5EF4-FFF2-40B4-BE49-F238E27FC236}">
                <a16:creationId xmlns:a16="http://schemas.microsoft.com/office/drawing/2014/main" id="{313B7467-A2AD-1504-527F-5764141D2E9A}"/>
              </a:ext>
            </a:extLst>
          </p:cNvPr>
          <p:cNvSpPr txBox="1">
            <a:spLocks/>
          </p:cNvSpPr>
          <p:nvPr/>
        </p:nvSpPr>
        <p:spPr>
          <a:xfrm>
            <a:off x="5318672" y="1140507"/>
            <a:ext cx="1828800" cy="1463040"/>
          </a:xfrm>
          <a:prstGeom prst="rect">
            <a:avLst/>
          </a:prstGeom>
          <a:solidFill>
            <a:srgbClr val="2D2D83"/>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solidFill>
                  <a:schemeClr val="bg1"/>
                </a:solidFill>
                <a:latin typeface="Calibri" panose="020F0502020204030204" pitchFamily="34" charset="0"/>
                <a:cs typeface="Calibri" panose="020F0502020204030204" pitchFamily="34" charset="0"/>
              </a:rPr>
              <a:t> Financial &amp; Tax Planning for International Students</a:t>
            </a:r>
          </a:p>
          <a:p>
            <a:pPr algn="ctr"/>
            <a:endParaRPr lang="en-US" sz="1400" b="1" cap="small" dirty="0">
              <a:solidFill>
                <a:schemeClr val="bg1"/>
              </a:solidFill>
              <a:latin typeface="Calibri" panose="020F0502020204030204" pitchFamily="34" charset="0"/>
              <a:cs typeface="Calibri" panose="020F0502020204030204" pitchFamily="34" charset="0"/>
            </a:endParaRPr>
          </a:p>
          <a:p>
            <a:pPr algn="ctr"/>
            <a:r>
              <a:rPr lang="en-US" sz="1400" b="1" cap="small" dirty="0">
                <a:solidFill>
                  <a:schemeClr val="bg1"/>
                </a:solidFill>
                <a:latin typeface="Calibri" panose="020F0502020204030204" pitchFamily="34" charset="0"/>
                <a:cs typeface="Calibri" panose="020F0502020204030204" pitchFamily="34" charset="0"/>
              </a:rPr>
              <a:t>June 8, 2023 ***</a:t>
            </a:r>
          </a:p>
        </p:txBody>
      </p:sp>
      <p:sp>
        <p:nvSpPr>
          <p:cNvPr id="15" name="Title 1">
            <a:extLst>
              <a:ext uri="{FF2B5EF4-FFF2-40B4-BE49-F238E27FC236}">
                <a16:creationId xmlns:a16="http://schemas.microsoft.com/office/drawing/2014/main" id="{783D21CA-85A3-C7FC-01E8-D45958D9C425}"/>
              </a:ext>
            </a:extLst>
          </p:cNvPr>
          <p:cNvSpPr txBox="1">
            <a:spLocks/>
          </p:cNvSpPr>
          <p:nvPr/>
        </p:nvSpPr>
        <p:spPr>
          <a:xfrm>
            <a:off x="7499350" y="1145364"/>
            <a:ext cx="1828800" cy="1463040"/>
          </a:xfrm>
          <a:prstGeom prst="rect">
            <a:avLst/>
          </a:prstGeom>
          <a:solidFill>
            <a:srgbClr val="2DB0CC"/>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latin typeface="Calibri" panose="020F0502020204030204" pitchFamily="34" charset="0"/>
                <a:cs typeface="Calibri" panose="020F0502020204030204" pitchFamily="34" charset="0"/>
              </a:rPr>
              <a:t> The Financial Aspects of Your Side-</a:t>
            </a:r>
            <a:br>
              <a:rPr lang="en-US" sz="1400" b="1" cap="small" dirty="0">
                <a:latin typeface="Calibri" panose="020F0502020204030204" pitchFamily="34" charset="0"/>
                <a:cs typeface="Calibri" panose="020F0502020204030204" pitchFamily="34" charset="0"/>
              </a:rPr>
            </a:br>
            <a:r>
              <a:rPr lang="en-US" sz="1400" b="1" cap="small" dirty="0">
                <a:latin typeface="Calibri" panose="020F0502020204030204" pitchFamily="34" charset="0"/>
                <a:cs typeface="Calibri" panose="020F0502020204030204" pitchFamily="34" charset="0"/>
              </a:rPr>
              <a:t>Hustle #1 – Planning, Strategies, Legal, Resources </a:t>
            </a:r>
          </a:p>
          <a:p>
            <a:pPr algn="ctr"/>
            <a:endParaRPr lang="en-US" sz="1400" b="1" cap="small" dirty="0">
              <a:latin typeface="Calibri" panose="020F0502020204030204" pitchFamily="34" charset="0"/>
              <a:cs typeface="Calibri" panose="020F0502020204030204" pitchFamily="34" charset="0"/>
            </a:endParaRPr>
          </a:p>
          <a:p>
            <a:pPr algn="ctr"/>
            <a:r>
              <a:rPr lang="en-US" sz="1400" b="1" cap="small" dirty="0">
                <a:latin typeface="Calibri" panose="020F0502020204030204" pitchFamily="34" charset="0"/>
                <a:cs typeface="Calibri" panose="020F0502020204030204" pitchFamily="34" charset="0"/>
              </a:rPr>
              <a:t>June 20, 2023</a:t>
            </a:r>
          </a:p>
        </p:txBody>
      </p:sp>
      <p:sp>
        <p:nvSpPr>
          <p:cNvPr id="17" name="Title 1">
            <a:extLst>
              <a:ext uri="{FF2B5EF4-FFF2-40B4-BE49-F238E27FC236}">
                <a16:creationId xmlns:a16="http://schemas.microsoft.com/office/drawing/2014/main" id="{28D5206F-1FF0-E5E9-7345-7690EADABB15}"/>
              </a:ext>
            </a:extLst>
          </p:cNvPr>
          <p:cNvSpPr txBox="1">
            <a:spLocks/>
          </p:cNvSpPr>
          <p:nvPr/>
        </p:nvSpPr>
        <p:spPr>
          <a:xfrm>
            <a:off x="3078436" y="2692623"/>
            <a:ext cx="1828800" cy="1463040"/>
          </a:xfrm>
          <a:prstGeom prst="rect">
            <a:avLst/>
          </a:prstGeom>
          <a:solidFill>
            <a:srgbClr val="2D2D83"/>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solidFill>
                  <a:schemeClr val="bg1"/>
                </a:solidFill>
                <a:latin typeface="Calibri" panose="020F0502020204030204" pitchFamily="34" charset="0"/>
                <a:cs typeface="Calibri" panose="020F0502020204030204" pitchFamily="34" charset="0"/>
              </a:rPr>
              <a:t> Family Financial Planning: Caring for Adult Dependents </a:t>
            </a:r>
          </a:p>
          <a:p>
            <a:pPr algn="ctr"/>
            <a:endParaRPr lang="en-US" sz="1400" b="1" cap="small" dirty="0">
              <a:solidFill>
                <a:schemeClr val="bg1"/>
              </a:solidFill>
              <a:latin typeface="Calibri" panose="020F0502020204030204" pitchFamily="34" charset="0"/>
              <a:cs typeface="Calibri" panose="020F0502020204030204" pitchFamily="34" charset="0"/>
            </a:endParaRPr>
          </a:p>
          <a:p>
            <a:pPr algn="ctr"/>
            <a:r>
              <a:rPr lang="en-US" sz="1400" b="1" cap="small" dirty="0">
                <a:solidFill>
                  <a:schemeClr val="bg1"/>
                </a:solidFill>
                <a:latin typeface="Calibri" panose="020F0502020204030204" pitchFamily="34" charset="0"/>
                <a:cs typeface="Calibri" panose="020F0502020204030204" pitchFamily="34" charset="0"/>
              </a:rPr>
              <a:t>June 28, 2023</a:t>
            </a:r>
          </a:p>
        </p:txBody>
      </p:sp>
      <p:sp>
        <p:nvSpPr>
          <p:cNvPr id="18" name="Title 1">
            <a:extLst>
              <a:ext uri="{FF2B5EF4-FFF2-40B4-BE49-F238E27FC236}">
                <a16:creationId xmlns:a16="http://schemas.microsoft.com/office/drawing/2014/main" id="{3A342A29-7287-F8DA-7EFE-D836D0162CC0}"/>
              </a:ext>
            </a:extLst>
          </p:cNvPr>
          <p:cNvSpPr txBox="1">
            <a:spLocks/>
          </p:cNvSpPr>
          <p:nvPr/>
        </p:nvSpPr>
        <p:spPr>
          <a:xfrm>
            <a:off x="5332686" y="2692623"/>
            <a:ext cx="1828800" cy="1463040"/>
          </a:xfrm>
          <a:prstGeom prst="rect">
            <a:avLst/>
          </a:prstGeom>
          <a:solidFill>
            <a:srgbClr val="2DB0CC"/>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latin typeface="Calibri" panose="020F0502020204030204" pitchFamily="34" charset="0"/>
                <a:cs typeface="Calibri" panose="020F0502020204030204" pitchFamily="34" charset="0"/>
              </a:rPr>
              <a:t> Changing Careers: The Financial &amp; Personal Issues </a:t>
            </a:r>
          </a:p>
          <a:p>
            <a:pPr algn="ctr"/>
            <a:endParaRPr lang="en-US" sz="1400" b="1" cap="small" dirty="0">
              <a:latin typeface="Calibri" panose="020F0502020204030204" pitchFamily="34" charset="0"/>
              <a:cs typeface="Calibri" panose="020F0502020204030204" pitchFamily="34" charset="0"/>
            </a:endParaRPr>
          </a:p>
          <a:p>
            <a:pPr algn="ctr"/>
            <a:r>
              <a:rPr lang="en-US" sz="1400" b="1" cap="small" dirty="0">
                <a:latin typeface="Calibri" panose="020F0502020204030204" pitchFamily="34" charset="0"/>
                <a:cs typeface="Calibri" panose="020F0502020204030204" pitchFamily="34" charset="0"/>
              </a:rPr>
              <a:t>July 13, 2023</a:t>
            </a:r>
          </a:p>
        </p:txBody>
      </p:sp>
      <p:sp>
        <p:nvSpPr>
          <p:cNvPr id="19" name="Title 1">
            <a:extLst>
              <a:ext uri="{FF2B5EF4-FFF2-40B4-BE49-F238E27FC236}">
                <a16:creationId xmlns:a16="http://schemas.microsoft.com/office/drawing/2014/main" id="{2F09B6BB-F5A5-8DEF-9485-A3CDDC56FF15}"/>
              </a:ext>
            </a:extLst>
          </p:cNvPr>
          <p:cNvSpPr txBox="1">
            <a:spLocks/>
          </p:cNvSpPr>
          <p:nvPr/>
        </p:nvSpPr>
        <p:spPr>
          <a:xfrm>
            <a:off x="5318672" y="4254454"/>
            <a:ext cx="1828800" cy="1463040"/>
          </a:xfrm>
          <a:prstGeom prst="rect">
            <a:avLst/>
          </a:prstGeom>
          <a:solidFill>
            <a:srgbClr val="2D2D83"/>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solidFill>
                  <a:schemeClr val="bg1"/>
                </a:solidFill>
                <a:latin typeface="Calibri" panose="020F0502020204030204" pitchFamily="34" charset="0"/>
                <a:cs typeface="Calibri" panose="020F0502020204030204" pitchFamily="34" charset="0"/>
              </a:rPr>
              <a:t> Financial Planning for the Fun Stuff: Vacations, Home Improvements, New Vehicles </a:t>
            </a:r>
          </a:p>
          <a:p>
            <a:pPr algn="ctr"/>
            <a:endParaRPr lang="en-US" sz="1400" b="1" cap="small" dirty="0">
              <a:solidFill>
                <a:schemeClr val="bg1"/>
              </a:solidFill>
              <a:latin typeface="Calibri" panose="020F0502020204030204" pitchFamily="34" charset="0"/>
              <a:cs typeface="Calibri" panose="020F0502020204030204" pitchFamily="34" charset="0"/>
            </a:endParaRPr>
          </a:p>
          <a:p>
            <a:pPr algn="ctr"/>
            <a:r>
              <a:rPr lang="en-US" sz="1400" b="1" cap="small" dirty="0">
                <a:solidFill>
                  <a:schemeClr val="bg1"/>
                </a:solidFill>
                <a:latin typeface="Calibri" panose="020F0502020204030204" pitchFamily="34" charset="0"/>
                <a:cs typeface="Calibri" panose="020F0502020204030204" pitchFamily="34" charset="0"/>
              </a:rPr>
              <a:t>June 26, 2023</a:t>
            </a:r>
          </a:p>
        </p:txBody>
      </p:sp>
      <p:sp>
        <p:nvSpPr>
          <p:cNvPr id="20" name="Title 1">
            <a:extLst>
              <a:ext uri="{FF2B5EF4-FFF2-40B4-BE49-F238E27FC236}">
                <a16:creationId xmlns:a16="http://schemas.microsoft.com/office/drawing/2014/main" id="{E5D8E2EB-F032-C402-45CC-91D18ED9EE52}"/>
              </a:ext>
            </a:extLst>
          </p:cNvPr>
          <p:cNvSpPr txBox="1">
            <a:spLocks/>
          </p:cNvSpPr>
          <p:nvPr/>
        </p:nvSpPr>
        <p:spPr>
          <a:xfrm>
            <a:off x="7499350" y="4259311"/>
            <a:ext cx="1828800" cy="1463040"/>
          </a:xfrm>
          <a:prstGeom prst="rect">
            <a:avLst/>
          </a:prstGeom>
          <a:solidFill>
            <a:srgbClr val="2DB0CC"/>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latin typeface="Calibri" panose="020F0502020204030204" pitchFamily="34" charset="0"/>
                <a:cs typeface="Calibri" panose="020F0502020204030204" pitchFamily="34" charset="0"/>
              </a:rPr>
              <a:t> Investing 101 </a:t>
            </a:r>
          </a:p>
          <a:p>
            <a:pPr algn="ctr"/>
            <a:endParaRPr lang="en-US" sz="1400" b="1" cap="small" dirty="0">
              <a:latin typeface="Calibri" panose="020F0502020204030204" pitchFamily="34" charset="0"/>
              <a:cs typeface="Calibri" panose="020F0502020204030204" pitchFamily="34" charset="0"/>
            </a:endParaRPr>
          </a:p>
          <a:p>
            <a:pPr algn="ctr"/>
            <a:r>
              <a:rPr lang="en-US" sz="1400" b="1" cap="small" dirty="0">
                <a:latin typeface="Calibri" panose="020F0502020204030204" pitchFamily="34" charset="0"/>
                <a:cs typeface="Calibri" panose="020F0502020204030204" pitchFamily="34" charset="0"/>
              </a:rPr>
              <a:t>August 1, 2023</a:t>
            </a:r>
          </a:p>
        </p:txBody>
      </p:sp>
      <p:sp>
        <p:nvSpPr>
          <p:cNvPr id="21" name="Title 1">
            <a:extLst>
              <a:ext uri="{FF2B5EF4-FFF2-40B4-BE49-F238E27FC236}">
                <a16:creationId xmlns:a16="http://schemas.microsoft.com/office/drawing/2014/main" id="{B544ABC3-10F8-D664-72EF-C41054B3BFB8}"/>
              </a:ext>
            </a:extLst>
          </p:cNvPr>
          <p:cNvSpPr txBox="1">
            <a:spLocks/>
          </p:cNvSpPr>
          <p:nvPr/>
        </p:nvSpPr>
        <p:spPr>
          <a:xfrm>
            <a:off x="9680028" y="1145364"/>
            <a:ext cx="1828800" cy="1463040"/>
          </a:xfrm>
          <a:prstGeom prst="rect">
            <a:avLst/>
          </a:prstGeom>
          <a:solidFill>
            <a:srgbClr val="2D2D83"/>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solidFill>
                  <a:schemeClr val="bg1"/>
                </a:solidFill>
                <a:latin typeface="Calibri" panose="020F0502020204030204" pitchFamily="34" charset="0"/>
                <a:cs typeface="Calibri" panose="020F0502020204030204" pitchFamily="34" charset="0"/>
              </a:rPr>
              <a:t> Family Financial Planning: Making Finances Work for the Whole Family </a:t>
            </a:r>
          </a:p>
          <a:p>
            <a:pPr algn="ctr"/>
            <a:endParaRPr lang="en-US" sz="1400" b="1" cap="small" dirty="0">
              <a:solidFill>
                <a:schemeClr val="bg1"/>
              </a:solidFill>
              <a:latin typeface="Calibri" panose="020F0502020204030204" pitchFamily="34" charset="0"/>
              <a:cs typeface="Calibri" panose="020F0502020204030204" pitchFamily="34" charset="0"/>
            </a:endParaRPr>
          </a:p>
          <a:p>
            <a:pPr algn="ctr"/>
            <a:r>
              <a:rPr lang="en-US" sz="1400" b="1" cap="small" dirty="0">
                <a:solidFill>
                  <a:schemeClr val="bg1"/>
                </a:solidFill>
                <a:latin typeface="Calibri" panose="020F0502020204030204" pitchFamily="34" charset="0"/>
                <a:cs typeface="Calibri" panose="020F0502020204030204" pitchFamily="34" charset="0"/>
              </a:rPr>
              <a:t>June 23, 2023</a:t>
            </a:r>
          </a:p>
        </p:txBody>
      </p:sp>
      <p:sp>
        <p:nvSpPr>
          <p:cNvPr id="22" name="Title 1">
            <a:extLst>
              <a:ext uri="{FF2B5EF4-FFF2-40B4-BE49-F238E27FC236}">
                <a16:creationId xmlns:a16="http://schemas.microsoft.com/office/drawing/2014/main" id="{A73A9731-8685-074E-4118-50E2DE213A8E}"/>
              </a:ext>
            </a:extLst>
          </p:cNvPr>
          <p:cNvSpPr txBox="1">
            <a:spLocks/>
          </p:cNvSpPr>
          <p:nvPr/>
        </p:nvSpPr>
        <p:spPr>
          <a:xfrm>
            <a:off x="7499350" y="2692623"/>
            <a:ext cx="1828800" cy="1463040"/>
          </a:xfrm>
          <a:prstGeom prst="rect">
            <a:avLst/>
          </a:prstGeom>
          <a:solidFill>
            <a:srgbClr val="2D2D83"/>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solidFill>
                  <a:schemeClr val="bg1"/>
                </a:solidFill>
                <a:latin typeface="Calibri" panose="020F0502020204030204" pitchFamily="34" charset="0"/>
                <a:cs typeface="Calibri" panose="020F0502020204030204" pitchFamily="34" charset="0"/>
              </a:rPr>
              <a:t> Building Savings Accounts &amp; Emergency Funds </a:t>
            </a:r>
          </a:p>
          <a:p>
            <a:pPr algn="ctr"/>
            <a:endParaRPr lang="en-US" sz="1400" b="1" cap="small" dirty="0">
              <a:solidFill>
                <a:schemeClr val="bg1"/>
              </a:solidFill>
              <a:latin typeface="Calibri" panose="020F0502020204030204" pitchFamily="34" charset="0"/>
              <a:cs typeface="Calibri" panose="020F0502020204030204" pitchFamily="34" charset="0"/>
            </a:endParaRPr>
          </a:p>
          <a:p>
            <a:pPr algn="ctr"/>
            <a:r>
              <a:rPr lang="en-US" sz="1400" b="1" cap="small" dirty="0">
                <a:solidFill>
                  <a:schemeClr val="bg1"/>
                </a:solidFill>
                <a:latin typeface="Calibri" panose="020F0502020204030204" pitchFamily="34" charset="0"/>
                <a:cs typeface="Calibri" panose="020F0502020204030204" pitchFamily="34" charset="0"/>
              </a:rPr>
              <a:t>July 14, 2023</a:t>
            </a:r>
          </a:p>
        </p:txBody>
      </p:sp>
      <p:sp>
        <p:nvSpPr>
          <p:cNvPr id="23" name="Title 1">
            <a:extLst>
              <a:ext uri="{FF2B5EF4-FFF2-40B4-BE49-F238E27FC236}">
                <a16:creationId xmlns:a16="http://schemas.microsoft.com/office/drawing/2014/main" id="{BE851936-EBD7-02DB-BE14-903F3C220DC7}"/>
              </a:ext>
            </a:extLst>
          </p:cNvPr>
          <p:cNvSpPr txBox="1">
            <a:spLocks/>
          </p:cNvSpPr>
          <p:nvPr/>
        </p:nvSpPr>
        <p:spPr>
          <a:xfrm>
            <a:off x="9680028" y="4259311"/>
            <a:ext cx="1828800" cy="1463040"/>
          </a:xfrm>
          <a:prstGeom prst="rect">
            <a:avLst/>
          </a:prstGeom>
          <a:solidFill>
            <a:srgbClr val="2D2D83"/>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solidFill>
                  <a:schemeClr val="bg1"/>
                </a:solidFill>
                <a:latin typeface="Calibri" panose="020F0502020204030204" pitchFamily="34" charset="0"/>
                <a:cs typeface="Calibri" panose="020F0502020204030204" pitchFamily="34" charset="0"/>
              </a:rPr>
              <a:t> Navigating the Impacts of Inflation &amp; Turbulent Economic Times</a:t>
            </a:r>
          </a:p>
          <a:p>
            <a:pPr algn="ctr"/>
            <a:endParaRPr lang="en-US" sz="1400" b="1" cap="small" dirty="0">
              <a:solidFill>
                <a:schemeClr val="bg1"/>
              </a:solidFill>
              <a:latin typeface="Calibri" panose="020F0502020204030204" pitchFamily="34" charset="0"/>
              <a:cs typeface="Calibri" panose="020F0502020204030204" pitchFamily="34" charset="0"/>
            </a:endParaRPr>
          </a:p>
          <a:p>
            <a:pPr algn="ctr"/>
            <a:r>
              <a:rPr lang="en-US" sz="1400" b="1" cap="small" dirty="0">
                <a:solidFill>
                  <a:schemeClr val="bg1"/>
                </a:solidFill>
                <a:latin typeface="Calibri" panose="020F0502020204030204" pitchFamily="34" charset="0"/>
                <a:cs typeface="Calibri" panose="020F0502020204030204" pitchFamily="34" charset="0"/>
              </a:rPr>
              <a:t>August 2, 2023</a:t>
            </a:r>
          </a:p>
        </p:txBody>
      </p:sp>
      <p:sp>
        <p:nvSpPr>
          <p:cNvPr id="25" name="Title 1">
            <a:extLst>
              <a:ext uri="{FF2B5EF4-FFF2-40B4-BE49-F238E27FC236}">
                <a16:creationId xmlns:a16="http://schemas.microsoft.com/office/drawing/2014/main" id="{72B7DEBF-36ED-8D68-398F-9927D766D569}"/>
              </a:ext>
            </a:extLst>
          </p:cNvPr>
          <p:cNvSpPr txBox="1">
            <a:spLocks/>
          </p:cNvSpPr>
          <p:nvPr/>
        </p:nvSpPr>
        <p:spPr>
          <a:xfrm>
            <a:off x="3078436" y="4244739"/>
            <a:ext cx="1828800" cy="1463040"/>
          </a:xfrm>
          <a:prstGeom prst="rect">
            <a:avLst/>
          </a:prstGeom>
          <a:solidFill>
            <a:srgbClr val="2DB0CC"/>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latin typeface="Calibri" panose="020F0502020204030204" pitchFamily="34" charset="0"/>
                <a:cs typeface="Calibri" panose="020F0502020204030204" pitchFamily="34" charset="0"/>
              </a:rPr>
              <a:t>The Financial Aspects of Your Side-</a:t>
            </a:r>
            <a:br>
              <a:rPr lang="en-US" sz="1400" b="1" cap="small" dirty="0">
                <a:latin typeface="Calibri" panose="020F0502020204030204" pitchFamily="34" charset="0"/>
                <a:cs typeface="Calibri" panose="020F0502020204030204" pitchFamily="34" charset="0"/>
              </a:rPr>
            </a:br>
            <a:r>
              <a:rPr lang="en-US" sz="1400" b="1" cap="small" dirty="0">
                <a:latin typeface="Calibri" panose="020F0502020204030204" pitchFamily="34" charset="0"/>
                <a:cs typeface="Calibri" panose="020F0502020204030204" pitchFamily="34" charset="0"/>
              </a:rPr>
              <a:t>Hustle #2 – Taxes, Profitability, Expansion, Success </a:t>
            </a:r>
          </a:p>
          <a:p>
            <a:pPr algn="ctr"/>
            <a:endParaRPr lang="en-US" sz="1400" b="1" cap="small" dirty="0">
              <a:latin typeface="Calibri" panose="020F0502020204030204" pitchFamily="34" charset="0"/>
              <a:cs typeface="Calibri" panose="020F0502020204030204" pitchFamily="34" charset="0"/>
            </a:endParaRPr>
          </a:p>
          <a:p>
            <a:pPr algn="ctr"/>
            <a:r>
              <a:rPr lang="en-US" sz="1400" b="1" cap="small" dirty="0">
                <a:latin typeface="Calibri" panose="020F0502020204030204" pitchFamily="34" charset="0"/>
                <a:cs typeface="Calibri" panose="020F0502020204030204" pitchFamily="34" charset="0"/>
              </a:rPr>
              <a:t>July 25, 2023</a:t>
            </a:r>
          </a:p>
        </p:txBody>
      </p:sp>
      <p:sp>
        <p:nvSpPr>
          <p:cNvPr id="28" name="Title 1">
            <a:extLst>
              <a:ext uri="{FF2B5EF4-FFF2-40B4-BE49-F238E27FC236}">
                <a16:creationId xmlns:a16="http://schemas.microsoft.com/office/drawing/2014/main" id="{45E454AF-8936-C354-B732-76B859708C3B}"/>
              </a:ext>
            </a:extLst>
          </p:cNvPr>
          <p:cNvSpPr txBox="1">
            <a:spLocks/>
          </p:cNvSpPr>
          <p:nvPr/>
        </p:nvSpPr>
        <p:spPr>
          <a:xfrm>
            <a:off x="2900909" y="6089650"/>
            <a:ext cx="6664325" cy="558800"/>
          </a:xfrm>
          <a:prstGeom prst="rect">
            <a:avLst/>
          </a:prstGeom>
          <a:solidFill>
            <a:srgbClr val="2DB0CC"/>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200" b="1" cap="small" dirty="0">
                <a:latin typeface="Calibri" panose="020F0502020204030204" pitchFamily="34" charset="0"/>
                <a:cs typeface="Calibri" panose="020F0502020204030204" pitchFamily="34" charset="0"/>
              </a:rPr>
              <a:t>Most sessions are from 12:00-1:00pm</a:t>
            </a:r>
            <a:br>
              <a:rPr lang="en-US" sz="1200" b="1" cap="small" dirty="0">
                <a:latin typeface="Calibri" panose="020F0502020204030204" pitchFamily="34" charset="0"/>
                <a:cs typeface="Calibri" panose="020F0502020204030204" pitchFamily="34" charset="0"/>
              </a:rPr>
            </a:br>
            <a:r>
              <a:rPr lang="en-US" sz="1200" b="1" cap="small" dirty="0">
                <a:latin typeface="Calibri" panose="020F0502020204030204" pitchFamily="34" charset="0"/>
                <a:cs typeface="Calibri" panose="020F0502020204030204" pitchFamily="34" charset="0"/>
              </a:rPr>
              <a:t>*** Sessions on June 6, 7, 8 and July 18, 19 are from 3:00-4:00pm.</a:t>
            </a:r>
          </a:p>
        </p:txBody>
      </p:sp>
      <p:sp>
        <p:nvSpPr>
          <p:cNvPr id="3" name="Rectangle 2">
            <a:extLst>
              <a:ext uri="{FF2B5EF4-FFF2-40B4-BE49-F238E27FC236}">
                <a16:creationId xmlns:a16="http://schemas.microsoft.com/office/drawing/2014/main" id="{3B66F010-CE54-8D0E-DBBB-C2F8C3874EFF}"/>
              </a:ext>
            </a:extLst>
          </p:cNvPr>
          <p:cNvSpPr/>
          <p:nvPr/>
        </p:nvSpPr>
        <p:spPr>
          <a:xfrm>
            <a:off x="5233302" y="1100826"/>
            <a:ext cx="2051050" cy="1552116"/>
          </a:xfrm>
          <a:prstGeom prst="rect">
            <a:avLst/>
          </a:prstGeom>
          <a:noFill/>
          <a:ln w="635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177674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alpha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330200"/>
            <a:ext cx="10972800" cy="4013199"/>
          </a:xfrm>
          <a:solidFill>
            <a:srgbClr val="2D2D83"/>
          </a:solidFill>
        </p:spPr>
        <p:txBody>
          <a:bodyPr>
            <a:normAutofit fontScale="90000"/>
          </a:bodyPr>
          <a:lstStyle/>
          <a:p>
            <a:r>
              <a:rPr lang="en-US" sz="6000" dirty="0">
                <a:latin typeface="Calibri" panose="020F0502020204030204" pitchFamily="34" charset="0"/>
                <a:cs typeface="Calibri" panose="020F0502020204030204" pitchFamily="34" charset="0"/>
              </a:rPr>
              <a:t>Brian Bolton</a:t>
            </a:r>
            <a:br>
              <a:rPr lang="en-US" sz="6000" dirty="0">
                <a:latin typeface="Calibri" panose="020F0502020204030204" pitchFamily="34" charset="0"/>
                <a:cs typeface="Calibri" panose="020F0502020204030204" pitchFamily="34" charset="0"/>
              </a:rPr>
            </a:br>
            <a:r>
              <a:rPr lang="en-US" sz="6000" dirty="0">
                <a:latin typeface="Calibri" panose="020F0502020204030204" pitchFamily="34" charset="0"/>
                <a:cs typeface="Calibri" panose="020F0502020204030204" pitchFamily="34" charset="0"/>
              </a:rPr>
              <a:t>Professor of Finance</a:t>
            </a:r>
            <a:br>
              <a:rPr lang="en-US" sz="6000" dirty="0">
                <a:latin typeface="Calibri" panose="020F0502020204030204" pitchFamily="34" charset="0"/>
                <a:cs typeface="Calibri" panose="020F0502020204030204" pitchFamily="34" charset="0"/>
              </a:rPr>
            </a:br>
            <a:r>
              <a:rPr lang="en-US" sz="6000" dirty="0">
                <a:latin typeface="Calibri" panose="020F0502020204030204" pitchFamily="34" charset="0"/>
                <a:cs typeface="Calibri" panose="020F0502020204030204" pitchFamily="34" charset="0"/>
              </a:rPr>
              <a:t>brian.bolton@louisiana.edu</a:t>
            </a:r>
            <a:br>
              <a:rPr lang="en-US" sz="5400" dirty="0">
                <a:latin typeface="Calibri" panose="020F0502020204030204" pitchFamily="34" charset="0"/>
                <a:cs typeface="Calibri" panose="020F0502020204030204" pitchFamily="34" charset="0"/>
              </a:rPr>
            </a:br>
            <a:br>
              <a:rPr lang="en-US" sz="5400" dirty="0">
                <a:latin typeface="Calibri" panose="020F0502020204030204" pitchFamily="34" charset="0"/>
                <a:cs typeface="Calibri" panose="020F0502020204030204" pitchFamily="34" charset="0"/>
              </a:rPr>
            </a:br>
            <a:r>
              <a:rPr lang="en-US" sz="4400" dirty="0">
                <a:latin typeface="Calibri" panose="020F0502020204030204" pitchFamily="34" charset="0"/>
                <a:cs typeface="Calibri" panose="020F0502020204030204" pitchFamily="34" charset="0"/>
              </a:rPr>
              <a:t>http://business.louisiana.edu/financeispersonal</a:t>
            </a:r>
          </a:p>
        </p:txBody>
      </p:sp>
    </p:spTree>
    <p:extLst>
      <p:ext uri="{BB962C8B-B14F-4D97-AF65-F5344CB8AC3E}">
        <p14:creationId xmlns:p14="http://schemas.microsoft.com/office/powerpoint/2010/main" val="34957455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2112C795-2A26-2743-80E5-4D91D41B9415}"/>
              </a:ext>
            </a:extLst>
          </p:cNvPr>
          <p:cNvGraphicFramePr/>
          <p:nvPr/>
        </p:nvGraphicFramePr>
        <p:xfrm>
          <a:off x="375450" y="-1108180"/>
          <a:ext cx="10972800" cy="7315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729417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a:extLst>
              <a:ext uri="{FF2B5EF4-FFF2-40B4-BE49-F238E27FC236}">
                <a16:creationId xmlns:a16="http://schemas.microsoft.com/office/drawing/2014/main" id="{42A4D48F-CD13-4746-A3DA-7888E8C07C76}"/>
              </a:ext>
            </a:extLst>
          </p:cNvPr>
          <p:cNvSpPr/>
          <p:nvPr/>
        </p:nvSpPr>
        <p:spPr>
          <a:xfrm>
            <a:off x="4524694" y="561523"/>
            <a:ext cx="3142610" cy="1930063"/>
          </a:xfrm>
          <a:prstGeom prst="round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Financial Wellness</a:t>
            </a:r>
          </a:p>
        </p:txBody>
      </p:sp>
      <p:sp>
        <p:nvSpPr>
          <p:cNvPr id="2" name="Cloud Callout 1">
            <a:extLst>
              <a:ext uri="{FF2B5EF4-FFF2-40B4-BE49-F238E27FC236}">
                <a16:creationId xmlns:a16="http://schemas.microsoft.com/office/drawing/2014/main" id="{829A5E17-0E05-FD40-926F-9741273A5509}"/>
              </a:ext>
            </a:extLst>
          </p:cNvPr>
          <p:cNvSpPr/>
          <p:nvPr/>
        </p:nvSpPr>
        <p:spPr>
          <a:xfrm>
            <a:off x="466404" y="1004920"/>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CC"/>
                </a:solidFill>
              </a:rPr>
              <a:t>A goal without a plan is just a dream.</a:t>
            </a:r>
          </a:p>
        </p:txBody>
      </p:sp>
      <p:sp>
        <p:nvSpPr>
          <p:cNvPr id="13" name="Cloud Callout 12">
            <a:extLst>
              <a:ext uri="{FF2B5EF4-FFF2-40B4-BE49-F238E27FC236}">
                <a16:creationId xmlns:a16="http://schemas.microsoft.com/office/drawing/2014/main" id="{4E36713B-5C69-5844-A69B-E94BE57D8341}"/>
              </a:ext>
            </a:extLst>
          </p:cNvPr>
          <p:cNvSpPr/>
          <p:nvPr/>
        </p:nvSpPr>
        <p:spPr>
          <a:xfrm>
            <a:off x="1301214" y="3261769"/>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rgbClr val="0000CC"/>
                </a:solidFill>
              </a:rPr>
              <a:t>The most difficult thing is the decision to act; the rest is mere tenacity.</a:t>
            </a:r>
          </a:p>
        </p:txBody>
      </p:sp>
      <p:sp>
        <p:nvSpPr>
          <p:cNvPr id="14" name="Cloud Callout 13">
            <a:extLst>
              <a:ext uri="{FF2B5EF4-FFF2-40B4-BE49-F238E27FC236}">
                <a16:creationId xmlns:a16="http://schemas.microsoft.com/office/drawing/2014/main" id="{46D0180F-BAB7-E047-80BF-ACF6C0F0E824}"/>
              </a:ext>
            </a:extLst>
          </p:cNvPr>
          <p:cNvSpPr/>
          <p:nvPr/>
        </p:nvSpPr>
        <p:spPr>
          <a:xfrm>
            <a:off x="8525195" y="1004920"/>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CC"/>
                </a:solidFill>
              </a:rPr>
              <a:t>Wealth is largely the result of habit.</a:t>
            </a:r>
          </a:p>
        </p:txBody>
      </p:sp>
      <p:sp>
        <p:nvSpPr>
          <p:cNvPr id="15" name="Cloud Callout 14">
            <a:extLst>
              <a:ext uri="{FF2B5EF4-FFF2-40B4-BE49-F238E27FC236}">
                <a16:creationId xmlns:a16="http://schemas.microsoft.com/office/drawing/2014/main" id="{0AC174B7-77D5-AB45-88B5-6B07EAAF9878}"/>
              </a:ext>
            </a:extLst>
          </p:cNvPr>
          <p:cNvSpPr/>
          <p:nvPr/>
        </p:nvSpPr>
        <p:spPr>
          <a:xfrm>
            <a:off x="7690381" y="3261769"/>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CC"/>
                </a:solidFill>
              </a:rPr>
              <a:t>It takes as much energy to plan as it does to wish.</a:t>
            </a:r>
          </a:p>
        </p:txBody>
      </p:sp>
      <p:sp>
        <p:nvSpPr>
          <p:cNvPr id="16" name="Cloud Callout 15">
            <a:extLst>
              <a:ext uri="{FF2B5EF4-FFF2-40B4-BE49-F238E27FC236}">
                <a16:creationId xmlns:a16="http://schemas.microsoft.com/office/drawing/2014/main" id="{3298933F-34FD-7441-A29B-6B3518E5D6D0}"/>
              </a:ext>
            </a:extLst>
          </p:cNvPr>
          <p:cNvSpPr/>
          <p:nvPr/>
        </p:nvSpPr>
        <p:spPr>
          <a:xfrm>
            <a:off x="4592454" y="4715195"/>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rgbClr val="0000CC"/>
                </a:solidFill>
              </a:rPr>
              <a:t>You cannot escape the responsibility of tomorrow by avoiding it today.</a:t>
            </a:r>
          </a:p>
        </p:txBody>
      </p:sp>
    </p:spTree>
    <p:extLst>
      <p:ext uri="{BB962C8B-B14F-4D97-AF65-F5344CB8AC3E}">
        <p14:creationId xmlns:p14="http://schemas.microsoft.com/office/powerpoint/2010/main" val="36156125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C686E7-297C-0F87-3492-9550BC37D1EA}"/>
              </a:ext>
            </a:extLst>
          </p:cNvPr>
          <p:cNvPicPr>
            <a:picLocks noChangeAspect="1"/>
          </p:cNvPicPr>
          <p:nvPr/>
        </p:nvPicPr>
        <p:blipFill>
          <a:blip r:embed="rId2"/>
          <a:stretch>
            <a:fillRect/>
          </a:stretch>
        </p:blipFill>
        <p:spPr>
          <a:xfrm>
            <a:off x="536550" y="36333"/>
            <a:ext cx="11118900" cy="5879127"/>
          </a:xfrm>
          <a:prstGeom prst="rect">
            <a:avLst/>
          </a:prstGeom>
        </p:spPr>
      </p:pic>
      <p:sp>
        <p:nvSpPr>
          <p:cNvPr id="12" name="Oval 11">
            <a:extLst>
              <a:ext uri="{FF2B5EF4-FFF2-40B4-BE49-F238E27FC236}">
                <a16:creationId xmlns:a16="http://schemas.microsoft.com/office/drawing/2014/main" id="{09F6FD47-7601-8197-A77E-0A6D9F4A881D}"/>
              </a:ext>
            </a:extLst>
          </p:cNvPr>
          <p:cNvSpPr/>
          <p:nvPr/>
        </p:nvSpPr>
        <p:spPr>
          <a:xfrm>
            <a:off x="968901" y="290670"/>
            <a:ext cx="4462999" cy="2840090"/>
          </a:xfrm>
          <a:prstGeom prst="ellipse">
            <a:avLst/>
          </a:prstGeom>
          <a:no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a:extLst>
              <a:ext uri="{FF2B5EF4-FFF2-40B4-BE49-F238E27FC236}">
                <a16:creationId xmlns:a16="http://schemas.microsoft.com/office/drawing/2014/main" id="{C5725B1E-88BD-DF02-68D5-11C0E440DEC2}"/>
              </a:ext>
            </a:extLst>
          </p:cNvPr>
          <p:cNvCxnSpPr>
            <a:cxnSpLocks/>
          </p:cNvCxnSpPr>
          <p:nvPr/>
        </p:nvCxnSpPr>
        <p:spPr>
          <a:xfrm flipH="1">
            <a:off x="1326183" y="2373807"/>
            <a:ext cx="744842" cy="2180026"/>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90A024BC-BCC7-FEEA-C746-AC7D9EC9A8D9}"/>
              </a:ext>
            </a:extLst>
          </p:cNvPr>
          <p:cNvCxnSpPr>
            <a:cxnSpLocks/>
          </p:cNvCxnSpPr>
          <p:nvPr/>
        </p:nvCxnSpPr>
        <p:spPr>
          <a:xfrm>
            <a:off x="3579886" y="1381693"/>
            <a:ext cx="302782" cy="1519963"/>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0EB2770D-8CB7-953A-D099-B08AC6B20228}"/>
              </a:ext>
            </a:extLst>
          </p:cNvPr>
          <p:cNvCxnSpPr>
            <a:cxnSpLocks/>
          </p:cNvCxnSpPr>
          <p:nvPr/>
        </p:nvCxnSpPr>
        <p:spPr>
          <a:xfrm>
            <a:off x="3366930" y="2428307"/>
            <a:ext cx="720620" cy="1793476"/>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0897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par>
                                <p:cTn id="8" presetID="3" presetClass="entr" presetSubtype="1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blinds(horizontal)">
                                      <p:cBhvr>
                                        <p:cTn id="10" dur="500"/>
                                        <p:tgtEl>
                                          <p:spTgt spid="16"/>
                                        </p:tgtEl>
                                      </p:cBhvr>
                                    </p:animEffect>
                                  </p:childTnLst>
                                </p:cTn>
                              </p:par>
                              <p:par>
                                <p:cTn id="11" presetID="3" presetClass="entr" presetSubtype="1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blinds(horizontal)">
                                      <p:cBhvr>
                                        <p:cTn id="13" dur="500"/>
                                        <p:tgtEl>
                                          <p:spTgt spid="19"/>
                                        </p:tgtEl>
                                      </p:cBhvr>
                                    </p:animEffect>
                                  </p:childTnLst>
                                </p:cTn>
                              </p:par>
                              <p:par>
                                <p:cTn id="14" presetID="3" presetClass="entr" presetSubtype="10"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blinds(horizontal)">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634D705-836F-71F3-1B8B-93C02A4DCFF7}"/>
              </a:ext>
            </a:extLst>
          </p:cNvPr>
          <p:cNvSpPr/>
          <p:nvPr/>
        </p:nvSpPr>
        <p:spPr>
          <a:xfrm>
            <a:off x="376458" y="266447"/>
            <a:ext cx="11439084" cy="41783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i="1" dirty="0"/>
              <a:t>TODAY   	    THE NEXT 6 MONTHS	 THE NEXT12 MONTHS 	          2 YEARS AFTER GRADUATION	           3 YEARS AFTER GRADUATION</a:t>
            </a:r>
          </a:p>
        </p:txBody>
      </p:sp>
      <p:sp>
        <p:nvSpPr>
          <p:cNvPr id="9" name="TextBox 8">
            <a:extLst>
              <a:ext uri="{FF2B5EF4-FFF2-40B4-BE49-F238E27FC236}">
                <a16:creationId xmlns:a16="http://schemas.microsoft.com/office/drawing/2014/main" id="{01742BA2-B23D-E0B4-2136-54DAF3C41C41}"/>
              </a:ext>
            </a:extLst>
          </p:cNvPr>
          <p:cNvSpPr txBox="1"/>
          <p:nvPr/>
        </p:nvSpPr>
        <p:spPr>
          <a:xfrm>
            <a:off x="2892571" y="1320126"/>
            <a:ext cx="6463375" cy="3936160"/>
          </a:xfrm>
          <a:prstGeom prst="rect">
            <a:avLst/>
          </a:prstGeom>
          <a:solidFill>
            <a:srgbClr val="2D2D83"/>
          </a:solidFill>
          <a:ln w="101600">
            <a:solidFill>
              <a:srgbClr val="FFFF00"/>
            </a:solidFill>
          </a:ln>
        </p:spPr>
        <p:txBody>
          <a:bodyPr wrap="square" rtlCol="0">
            <a:spAutoFit/>
          </a:bodyPr>
          <a:lstStyle/>
          <a:p>
            <a:pPr algn="ctr"/>
            <a:endParaRPr lang="en-US" sz="3600" b="1" cap="small" dirty="0">
              <a:solidFill>
                <a:schemeClr val="bg1"/>
              </a:solidFill>
            </a:endParaRPr>
          </a:p>
          <a:p>
            <a:pPr algn="ctr"/>
            <a:r>
              <a:rPr lang="en-US" sz="3600" b="1" cap="small" dirty="0">
                <a:solidFill>
                  <a:schemeClr val="bg1"/>
                </a:solidFill>
              </a:rPr>
              <a:t>7 FINANCIAL GOALS FOR ALL GRADUATE STUDENTS TO TRY</a:t>
            </a:r>
          </a:p>
          <a:p>
            <a:pPr algn="ctr"/>
            <a:endParaRPr lang="en-US" sz="3600" b="1" cap="small" dirty="0">
              <a:solidFill>
                <a:schemeClr val="bg1"/>
              </a:solidFill>
            </a:endParaRPr>
          </a:p>
          <a:p>
            <a:pPr algn="ctr"/>
            <a:r>
              <a:rPr lang="en-US" sz="3600" b="1" cap="small" dirty="0">
                <a:solidFill>
                  <a:schemeClr val="bg1"/>
                </a:solidFill>
              </a:rPr>
              <a:t>If you can make progress on 2-3 of these, then that’s a huge win.</a:t>
            </a:r>
          </a:p>
          <a:p>
            <a:pPr algn="ctr"/>
            <a:endParaRPr lang="en-US" sz="3600" b="1" cap="small" dirty="0">
              <a:solidFill>
                <a:schemeClr val="bg1"/>
              </a:solidFill>
            </a:endParaRPr>
          </a:p>
        </p:txBody>
      </p:sp>
    </p:spTree>
    <p:extLst>
      <p:ext uri="{BB962C8B-B14F-4D97-AF65-F5344CB8AC3E}">
        <p14:creationId xmlns:p14="http://schemas.microsoft.com/office/powerpoint/2010/main" val="20640929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634D705-836F-71F3-1B8B-93C02A4DCFF7}"/>
              </a:ext>
            </a:extLst>
          </p:cNvPr>
          <p:cNvSpPr/>
          <p:nvPr/>
        </p:nvSpPr>
        <p:spPr>
          <a:xfrm>
            <a:off x="376458" y="266447"/>
            <a:ext cx="11439084" cy="41783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i="1" dirty="0"/>
              <a:t>TODAY   	    THE NEXT 6 MONTHS	 THE NEXT12 MONTHS 	          2 YEARS AFTER GRADUATION	           3 YEARS AFTER GRADUATION</a:t>
            </a:r>
          </a:p>
        </p:txBody>
      </p:sp>
      <p:cxnSp>
        <p:nvCxnSpPr>
          <p:cNvPr id="13" name="Straight Arrow Connector 12">
            <a:extLst>
              <a:ext uri="{FF2B5EF4-FFF2-40B4-BE49-F238E27FC236}">
                <a16:creationId xmlns:a16="http://schemas.microsoft.com/office/drawing/2014/main" id="{8B89501C-02C7-BA84-A373-E1F152FD0958}"/>
              </a:ext>
            </a:extLst>
          </p:cNvPr>
          <p:cNvCxnSpPr>
            <a:cxnSpLocks/>
          </p:cNvCxnSpPr>
          <p:nvPr/>
        </p:nvCxnSpPr>
        <p:spPr>
          <a:xfrm flipH="1" flipV="1">
            <a:off x="1053679" y="787232"/>
            <a:ext cx="1308016" cy="938622"/>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7" name="Rounded Rectangle 16">
            <a:extLst>
              <a:ext uri="{FF2B5EF4-FFF2-40B4-BE49-F238E27FC236}">
                <a16:creationId xmlns:a16="http://schemas.microsoft.com/office/drawing/2014/main" id="{38B1E666-1521-ABE6-3689-75E5E1CA0A21}"/>
              </a:ext>
            </a:extLst>
          </p:cNvPr>
          <p:cNvSpPr/>
          <p:nvPr/>
        </p:nvSpPr>
        <p:spPr>
          <a:xfrm>
            <a:off x="1626946" y="1090014"/>
            <a:ext cx="8938108" cy="4572000"/>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rPr>
              <a:t>ONCE EVERY SEMESTER:</a:t>
            </a:r>
          </a:p>
          <a:p>
            <a:pPr algn="ctr"/>
            <a:r>
              <a:rPr lang="en-US" sz="4000" b="1" dirty="0">
                <a:solidFill>
                  <a:schemeClr val="tx1"/>
                </a:solidFill>
              </a:rPr>
              <a:t>TRACK EVERY PENNY THAT YOU SPEND</a:t>
            </a:r>
          </a:p>
          <a:p>
            <a:pPr algn="ctr"/>
            <a:r>
              <a:rPr lang="en-US" sz="4000" b="1" dirty="0">
                <a:solidFill>
                  <a:schemeClr val="tx1"/>
                </a:solidFill>
              </a:rPr>
              <a:t>TRACK EVERY PENNY THAT YOU EARN</a:t>
            </a:r>
          </a:p>
          <a:p>
            <a:pPr algn="ctr"/>
            <a:endParaRPr lang="en-US" dirty="0">
              <a:solidFill>
                <a:schemeClr val="tx1"/>
              </a:solidFill>
            </a:endParaRPr>
          </a:p>
          <a:p>
            <a:pPr algn="ctr"/>
            <a:r>
              <a:rPr lang="en-US" dirty="0">
                <a:solidFill>
                  <a:srgbClr val="C00000"/>
                </a:solidFill>
              </a:rPr>
              <a:t>CATEGORIZE YOUR SPENDING AS EITHER:</a:t>
            </a:r>
          </a:p>
          <a:p>
            <a:pPr algn="ctr"/>
            <a:r>
              <a:rPr lang="en-US" dirty="0">
                <a:solidFill>
                  <a:srgbClr val="C00000"/>
                </a:solidFill>
              </a:rPr>
              <a:t>NON-DISCRETIONARY (Essential): rent, food, phone, insurance…</a:t>
            </a:r>
          </a:p>
          <a:p>
            <a:pPr algn="ctr"/>
            <a:r>
              <a:rPr lang="en-US" dirty="0">
                <a:solidFill>
                  <a:srgbClr val="C00000"/>
                </a:solidFill>
              </a:rPr>
              <a:t>DISCRETIONARY</a:t>
            </a:r>
            <a:r>
              <a:rPr lang="en-US" dirty="0">
                <a:solidFill>
                  <a:srgbClr val="C00000"/>
                </a:solidFill>
                <a:sym typeface="Wingdings" pitchFamily="2" charset="2"/>
              </a:rPr>
              <a:t> (Not Essential): clothes, dining out, entertainment…</a:t>
            </a:r>
          </a:p>
          <a:p>
            <a:pPr algn="ctr"/>
            <a:endParaRPr lang="en-US" dirty="0">
              <a:solidFill>
                <a:srgbClr val="C00000"/>
              </a:solidFill>
              <a:sym typeface="Wingdings" pitchFamily="2" charset="2"/>
            </a:endParaRPr>
          </a:p>
          <a:p>
            <a:pPr algn="ctr"/>
            <a:r>
              <a:rPr lang="en-US" dirty="0">
                <a:solidFill>
                  <a:srgbClr val="C00000"/>
                </a:solidFill>
                <a:sym typeface="Wingdings" pitchFamily="2" charset="2"/>
              </a:rPr>
              <a:t>Use this as a foundation for thinking about what flexibility you have in your budget.</a:t>
            </a:r>
          </a:p>
          <a:p>
            <a:pPr algn="ctr"/>
            <a:r>
              <a:rPr lang="en-US" dirty="0">
                <a:solidFill>
                  <a:srgbClr val="C00000"/>
                </a:solidFill>
                <a:sym typeface="Wingdings" pitchFamily="2" charset="2"/>
              </a:rPr>
              <a:t>How can you decrease discretionary expenses by 25%?</a:t>
            </a:r>
          </a:p>
          <a:p>
            <a:pPr algn="ctr"/>
            <a:r>
              <a:rPr lang="en-US" dirty="0">
                <a:solidFill>
                  <a:srgbClr val="C00000"/>
                </a:solidFill>
                <a:sym typeface="Wingdings" pitchFamily="2" charset="2"/>
              </a:rPr>
              <a:t>How can you decrease non-discretionary expenses by 10%?</a:t>
            </a:r>
            <a:endParaRPr lang="en-US" dirty="0">
              <a:solidFill>
                <a:srgbClr val="C00000"/>
              </a:solidFill>
            </a:endParaRPr>
          </a:p>
        </p:txBody>
      </p:sp>
    </p:spTree>
    <p:extLst>
      <p:ext uri="{BB962C8B-B14F-4D97-AF65-F5344CB8AC3E}">
        <p14:creationId xmlns:p14="http://schemas.microsoft.com/office/powerpoint/2010/main" val="24296433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634D705-836F-71F3-1B8B-93C02A4DCFF7}"/>
              </a:ext>
            </a:extLst>
          </p:cNvPr>
          <p:cNvSpPr/>
          <p:nvPr/>
        </p:nvSpPr>
        <p:spPr>
          <a:xfrm>
            <a:off x="376458" y="266447"/>
            <a:ext cx="11439084" cy="41783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i="1" dirty="0"/>
              <a:t>TODAY   	    THE NEXT 6 MONTHS	 THE NEXT12 MONTHS 	          2 YEARS AFTER GRADUATION	           3 YEARS AFTER GRADUATION</a:t>
            </a:r>
          </a:p>
        </p:txBody>
      </p:sp>
      <p:sp>
        <p:nvSpPr>
          <p:cNvPr id="17" name="Rounded Rectangle 16">
            <a:extLst>
              <a:ext uri="{FF2B5EF4-FFF2-40B4-BE49-F238E27FC236}">
                <a16:creationId xmlns:a16="http://schemas.microsoft.com/office/drawing/2014/main" id="{38B1E666-1521-ABE6-3689-75E5E1CA0A21}"/>
              </a:ext>
            </a:extLst>
          </p:cNvPr>
          <p:cNvSpPr/>
          <p:nvPr/>
        </p:nvSpPr>
        <p:spPr>
          <a:xfrm>
            <a:off x="48446" y="744842"/>
            <a:ext cx="1645920" cy="9144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1"/>
                </a:solidFill>
              </a:rPr>
              <a:t>ONCE EVERY SEMESTER:</a:t>
            </a:r>
          </a:p>
          <a:p>
            <a:pPr algn="ctr"/>
            <a:r>
              <a:rPr lang="en-US" sz="800" b="1" dirty="0">
                <a:solidFill>
                  <a:schemeClr val="tx1"/>
                </a:solidFill>
              </a:rPr>
              <a:t>TRACK EVERY PENNY THAT YOU SPEND &amp; TRACK EVERY PENNY THAT YOU EARN</a:t>
            </a:r>
            <a:endParaRPr lang="en-US" sz="800" b="1" dirty="0">
              <a:solidFill>
                <a:srgbClr val="C00000"/>
              </a:solidFill>
            </a:endParaRPr>
          </a:p>
        </p:txBody>
      </p:sp>
      <p:cxnSp>
        <p:nvCxnSpPr>
          <p:cNvPr id="8" name="Straight Arrow Connector 7">
            <a:extLst>
              <a:ext uri="{FF2B5EF4-FFF2-40B4-BE49-F238E27FC236}">
                <a16:creationId xmlns:a16="http://schemas.microsoft.com/office/drawing/2014/main" id="{35EDA233-63E3-0C9F-3B29-582B92170527}"/>
              </a:ext>
            </a:extLst>
          </p:cNvPr>
          <p:cNvCxnSpPr>
            <a:cxnSpLocks/>
          </p:cNvCxnSpPr>
          <p:nvPr/>
        </p:nvCxnSpPr>
        <p:spPr>
          <a:xfrm flipH="1" flipV="1">
            <a:off x="2028636" y="744842"/>
            <a:ext cx="823565" cy="1544186"/>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9" name="Rounded Rectangle 8">
            <a:extLst>
              <a:ext uri="{FF2B5EF4-FFF2-40B4-BE49-F238E27FC236}">
                <a16:creationId xmlns:a16="http://schemas.microsoft.com/office/drawing/2014/main" id="{30858BE3-B6DE-B7A9-83ED-05843EDB4108}"/>
              </a:ext>
            </a:extLst>
          </p:cNvPr>
          <p:cNvSpPr/>
          <p:nvPr/>
        </p:nvSpPr>
        <p:spPr>
          <a:xfrm>
            <a:off x="1626946" y="1610791"/>
            <a:ext cx="8938108" cy="4151134"/>
          </a:xfrm>
          <a:prstGeom prst="roundRect">
            <a:avLst/>
          </a:prstGeom>
          <a:noFill/>
          <a:ln w="5715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rPr>
              <a:t>IN THE NEXT 3 MONTHS:</a:t>
            </a:r>
          </a:p>
          <a:p>
            <a:pPr algn="ctr"/>
            <a:r>
              <a:rPr lang="en-US" sz="4000" b="1" dirty="0">
                <a:solidFill>
                  <a:schemeClr val="tx1"/>
                </a:solidFill>
              </a:rPr>
              <a:t>IDENTIFY WAYS TO CUT YOUR DISCRETIONARY SPENDING BY 25%</a:t>
            </a:r>
          </a:p>
          <a:p>
            <a:pPr algn="ctr"/>
            <a:endParaRPr lang="en-US" dirty="0">
              <a:solidFill>
                <a:schemeClr val="tx1"/>
              </a:solidFill>
            </a:endParaRPr>
          </a:p>
          <a:p>
            <a:pPr algn="ctr"/>
            <a:r>
              <a:rPr lang="en-US" dirty="0">
                <a:solidFill>
                  <a:srgbClr val="0000CC"/>
                </a:solidFill>
                <a:sym typeface="Wingdings" pitchFamily="2" charset="2"/>
              </a:rPr>
              <a:t>BONUS: ALSO DECREASE YOUR NON-DISCRETIONARY SPENDING BY 10% </a:t>
            </a:r>
            <a:br>
              <a:rPr lang="en-US" dirty="0">
                <a:solidFill>
                  <a:srgbClr val="0000CC"/>
                </a:solidFill>
                <a:sym typeface="Wingdings" pitchFamily="2" charset="2"/>
              </a:rPr>
            </a:br>
            <a:endParaRPr lang="en-US" dirty="0">
              <a:solidFill>
                <a:srgbClr val="0000CC"/>
              </a:solidFill>
              <a:sym typeface="Wingdings" pitchFamily="2" charset="2"/>
            </a:endParaRPr>
          </a:p>
          <a:p>
            <a:pPr algn="ctr"/>
            <a:r>
              <a:rPr lang="en-US" dirty="0">
                <a:solidFill>
                  <a:srgbClr val="0000CC"/>
                </a:solidFill>
              </a:rPr>
              <a:t>Can you switch insurance companies?    Can you switch cell phone carriers?   Can you drive less?    Can you bring your lunch to school instead of buying fast food?    </a:t>
            </a:r>
            <a:endParaRPr lang="en-US" dirty="0">
              <a:solidFill>
                <a:srgbClr val="0000CC"/>
              </a:solidFill>
              <a:sym typeface="Wingdings" pitchFamily="2" charset="2"/>
            </a:endParaRPr>
          </a:p>
          <a:p>
            <a:pPr algn="ctr"/>
            <a:endParaRPr lang="en-US" dirty="0">
              <a:solidFill>
                <a:srgbClr val="C00000"/>
              </a:solidFill>
            </a:endParaRPr>
          </a:p>
        </p:txBody>
      </p:sp>
    </p:spTree>
    <p:extLst>
      <p:ext uri="{BB962C8B-B14F-4D97-AF65-F5344CB8AC3E}">
        <p14:creationId xmlns:p14="http://schemas.microsoft.com/office/powerpoint/2010/main" val="8546005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40481</TotalTime>
  <Words>3623</Words>
  <Application>Microsoft Macintosh PowerPoint</Application>
  <PresentationFormat>Widescreen</PresentationFormat>
  <Paragraphs>412</Paragraphs>
  <Slides>38</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38</vt:i4>
      </vt:variant>
    </vt:vector>
  </HeadingPairs>
  <TitlesOfParts>
    <vt:vector size="44" baseType="lpstr">
      <vt:lpstr>Arial</vt:lpstr>
      <vt:lpstr>Calibri</vt:lpstr>
      <vt:lpstr>Calibri Light</vt:lpstr>
      <vt:lpstr>Garamond</vt:lpstr>
      <vt:lpstr>Times New Roman</vt:lpstr>
      <vt:lpstr>Office Theme</vt:lpstr>
      <vt:lpstr>PowerPoint Presentation</vt:lpstr>
      <vt:lpstr>Brian Bolton Professor of Finance brian.bolton@louisiana.edu  http://business.louisiana.edu/financeispersonal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Brian Bolton Professor of Finance brian.bolton@louisiana.edu  http://business.louisiana.edu/financeispersonal</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Week #1 August 27 &amp; 29  INTRODUCTION TO BUSINESS FINANCE  FNAN 300 Business Finance Fall 2019 Brian Bolton</dc:title>
  <dc:subject/>
  <dc:creator>Brian Bolton</dc:creator>
  <cp:keywords/>
  <dc:description/>
  <cp:lastModifiedBy>Brian J Bolton</cp:lastModifiedBy>
  <cp:revision>162</cp:revision>
  <dcterms:created xsi:type="dcterms:W3CDTF">2019-08-26T13:43:19Z</dcterms:created>
  <dcterms:modified xsi:type="dcterms:W3CDTF">2023-06-07T13:29:14Z</dcterms:modified>
  <cp:category/>
</cp:coreProperties>
</file>