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310" r:id="rId2"/>
    <p:sldId id="1343" r:id="rId3"/>
    <p:sldId id="2056" r:id="rId4"/>
    <p:sldId id="1989" r:id="rId5"/>
    <p:sldId id="2301" r:id="rId6"/>
    <p:sldId id="1285" r:id="rId7"/>
    <p:sldId id="2302" r:id="rId8"/>
    <p:sldId id="1290" r:id="rId9"/>
    <p:sldId id="1292" r:id="rId10"/>
    <p:sldId id="2206" r:id="rId11"/>
    <p:sldId id="2303" r:id="rId12"/>
    <p:sldId id="2085" r:id="rId13"/>
    <p:sldId id="2294" r:id="rId14"/>
    <p:sldId id="2290" r:id="rId15"/>
    <p:sldId id="2304" r:id="rId16"/>
    <p:sldId id="2296" r:id="rId17"/>
    <p:sldId id="2297" r:id="rId18"/>
    <p:sldId id="2117" r:id="rId19"/>
    <p:sldId id="1293" r:id="rId20"/>
    <p:sldId id="2133" r:id="rId21"/>
    <p:sldId id="1295" r:id="rId22"/>
    <p:sldId id="2108" r:id="rId23"/>
    <p:sldId id="2109" r:id="rId24"/>
    <p:sldId id="2110" r:id="rId25"/>
    <p:sldId id="2111" r:id="rId26"/>
    <p:sldId id="1815" r:id="rId27"/>
    <p:sldId id="1826" r:id="rId28"/>
    <p:sldId id="1819" r:id="rId29"/>
    <p:sldId id="1827" r:id="rId30"/>
    <p:sldId id="2086" r:id="rId31"/>
    <p:sldId id="2307" r:id="rId32"/>
    <p:sldId id="2299" r:id="rId33"/>
    <p:sldId id="2305" r:id="rId34"/>
    <p:sldId id="2308" r:id="rId35"/>
    <p:sldId id="2234" r:id="rId36"/>
    <p:sldId id="1993" r:id="rId37"/>
    <p:sldId id="2300" r:id="rId38"/>
    <p:sldId id="2230" r:id="rId39"/>
    <p:sldId id="223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2D2D83"/>
    <a:srgbClr val="2DB0CC"/>
    <a:srgbClr val="0000CC"/>
    <a:srgbClr val="F0ECCC"/>
    <a:srgbClr val="ACC142"/>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703"/>
  </p:normalViewPr>
  <p:slideViewPr>
    <p:cSldViewPr snapToGrid="0" snapToObjects="1">
      <p:cViewPr varScale="1">
        <p:scale>
          <a:sx n="211" d="100"/>
          <a:sy n="211" d="100"/>
        </p:scale>
        <p:origin x="1632"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7/26/23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5363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06031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812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1634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41879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26709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CCC0A51-2BF1-3C44-99BD-2C62364955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EAF70024-A907-719C-C57C-07923B1F48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3B19F74F-FABA-BF3A-9508-C439B9489ECC}"/>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FOR THE FUN STUFF</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26, 2023</a:t>
            </a: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26736F7-1DD0-0E42-9766-0D54ACB3D4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CBA9AC6A-1C49-8D08-3E5A-667CA6BCF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16CF8BE8-8FBC-C6EE-B40F-94CE6BAD41D5}"/>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FOR THE FUN STUFF</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26, 2023</a:t>
            </a: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chemeClr val="bg1">
            <a:lumMod val="65000"/>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0000000-0008-0000-0000-0000170000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4" name="Picture 3" descr="A picture containing symbol, font, graphics, logo&#10;&#10;Description automatically generated">
            <a:extLst>
              <a:ext uri="{FF2B5EF4-FFF2-40B4-BE49-F238E27FC236}">
                <a16:creationId xmlns:a16="http://schemas.microsoft.com/office/drawing/2014/main" id="{406CCCE9-C176-D470-BC83-5645B3D368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E116CE3C-3E01-299C-A2D3-9E57DD081252}"/>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FOR THE FUN STUFF</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26, 2023</a:t>
            </a: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895ACFCB-038F-6047-892D-D436B40C24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8CC9F0A3-9CAD-00C4-A057-2EDA9FE0E1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F35D432E-438A-5C79-2125-A8D430E4DE79}"/>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FOR THE FUN STUFF</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26, 2023</a:t>
            </a: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9E76D6A-EA75-924E-9A82-10729EBF41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994327C2-67AC-5C3B-BC4C-84F4664ACD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741BA700-723F-39A9-62A1-0FA7F6777379}"/>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FOR THE FUN STUFF</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26, 2023</a:t>
            </a: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BB36A2F-FC4C-C840-BC73-D548DD9054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8" name="Picture 7" descr="A picture containing symbol, font, graphics, logo&#10;&#10;Description automatically generated">
            <a:extLst>
              <a:ext uri="{FF2B5EF4-FFF2-40B4-BE49-F238E27FC236}">
                <a16:creationId xmlns:a16="http://schemas.microsoft.com/office/drawing/2014/main" id="{607E8DBC-E683-796C-868D-C42C89DAB0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9" name="Title 1">
            <a:extLst>
              <a:ext uri="{FF2B5EF4-FFF2-40B4-BE49-F238E27FC236}">
                <a16:creationId xmlns:a16="http://schemas.microsoft.com/office/drawing/2014/main" id="{0C7248F4-2DD7-00EE-82C3-6DC0ECEE63CA}"/>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FOR THE FUN STUFF</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26, 2023</a:t>
            </a: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5BC6FADE-142B-C346-92D7-049A225675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4" name="Picture 3" descr="A picture containing symbol, font, graphics, logo&#10;&#10;Description automatically generated">
            <a:extLst>
              <a:ext uri="{FF2B5EF4-FFF2-40B4-BE49-F238E27FC236}">
                <a16:creationId xmlns:a16="http://schemas.microsoft.com/office/drawing/2014/main" id="{7971CAD0-C7EE-1F8A-D845-065E2DA876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3" name="Title 1">
            <a:extLst>
              <a:ext uri="{FF2B5EF4-FFF2-40B4-BE49-F238E27FC236}">
                <a16:creationId xmlns:a16="http://schemas.microsoft.com/office/drawing/2014/main" id="{81CAA446-93D6-603E-8A8E-E4DA2CF93040}"/>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FOR THE FUN STUFF</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26, 2023</a:t>
            </a: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BD007-6322-3740-9FCE-EB4F5BF918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3" name="Picture 2" descr="A picture containing symbol, font, graphics, logo&#10;&#10;Description automatically generated">
            <a:extLst>
              <a:ext uri="{FF2B5EF4-FFF2-40B4-BE49-F238E27FC236}">
                <a16:creationId xmlns:a16="http://schemas.microsoft.com/office/drawing/2014/main" id="{DCF6B853-6AEF-13F1-C674-5445937AC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4" name="Title 1">
            <a:extLst>
              <a:ext uri="{FF2B5EF4-FFF2-40B4-BE49-F238E27FC236}">
                <a16:creationId xmlns:a16="http://schemas.microsoft.com/office/drawing/2014/main" id="{72FC4213-7386-855B-4924-E232394A8DB7}"/>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FOR THE FUN STUFF</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26, 2023</a:t>
            </a: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BCF2783-32C0-D847-AC29-5DFA46DDD7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0CA184FE-96E5-90D0-2ACB-C505EDC862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C4047662-35D5-B019-8834-1CC1BFFCC3AA}"/>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FOR THE FUN STUFF</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26, 2023</a:t>
            </a: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6197CEC-4031-A248-8D8F-2899D21690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F364B40A-FE8F-C9BC-3A38-B241E9FA33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36C349A8-AB27-0788-A323-1053AF557FA9}"/>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FOR THE FUN STUFF</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26, 2023</a:t>
            </a: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7/26/23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50800" y="178994"/>
            <a:ext cx="12076948" cy="2492990"/>
          </a:xfrm>
          <a:prstGeom prst="rect">
            <a:avLst/>
          </a:prstGeom>
          <a:solidFill>
            <a:srgbClr val="2D2D83"/>
          </a:solidFill>
        </p:spPr>
        <p:txBody>
          <a:bodyPr wrap="square">
            <a:spAutoFit/>
          </a:bodyPr>
          <a:lstStyle/>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MONEY MATTERS 2023: </a:t>
            </a: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UL SYSTEM FINANCIAL WELLNESS SERIES</a:t>
            </a: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2" descr="Bridging the Divide Banner for Money Manners Webinar Series">
            <a:extLst>
              <a:ext uri="{FF2B5EF4-FFF2-40B4-BE49-F238E27FC236}">
                <a16:creationId xmlns:a16="http://schemas.microsoft.com/office/drawing/2014/main" id="{60E8669B-C4F4-AF98-3081-5B6402DE9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709"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symbol, font, graphics, logo&#10;&#10;Description automatically generated">
            <a:extLst>
              <a:ext uri="{FF2B5EF4-FFF2-40B4-BE49-F238E27FC236}">
                <a16:creationId xmlns:a16="http://schemas.microsoft.com/office/drawing/2014/main" id="{98CEFFA8-2081-533A-9B16-95072DE47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52" y="5191886"/>
            <a:ext cx="1536849" cy="1465839"/>
          </a:xfrm>
          <a:prstGeom prst="rect">
            <a:avLst/>
          </a:prstGeom>
        </p:spPr>
      </p:pic>
      <p:sp>
        <p:nvSpPr>
          <p:cNvPr id="4" name="Rectangle 3">
            <a:extLst>
              <a:ext uri="{FF2B5EF4-FFF2-40B4-BE49-F238E27FC236}">
                <a16:creationId xmlns:a16="http://schemas.microsoft.com/office/drawing/2014/main" id="{30B2BB75-332E-14AF-CF31-D887D91F0FA3}"/>
              </a:ext>
            </a:extLst>
          </p:cNvPr>
          <p:cNvSpPr/>
          <p:nvPr/>
        </p:nvSpPr>
        <p:spPr>
          <a:xfrm>
            <a:off x="0" y="2671984"/>
            <a:ext cx="12192000" cy="3570208"/>
          </a:xfrm>
          <a:prstGeom prst="rect">
            <a:avLst/>
          </a:prstGeom>
        </p:spPr>
        <p:txBody>
          <a:bodyPr wrap="square">
            <a:spAutoFit/>
          </a:bodyPr>
          <a:lstStyle/>
          <a:p>
            <a:pPr algn="ctr"/>
            <a:r>
              <a:rPr lang="en-US" sz="3600" b="1" u="sng" cap="small" dirty="0">
                <a:solidFill>
                  <a:srgbClr val="2D2D83"/>
                </a:solidFill>
                <a:latin typeface="Calibri" panose="020F0502020204030204" pitchFamily="34" charset="0"/>
                <a:ea typeface="Times New Roman" panose="02020603050405020304" pitchFamily="18" charset="0"/>
                <a:cs typeface="Calibri" panose="020F0502020204030204" pitchFamily="34" charset="0"/>
              </a:rPr>
              <a:t>Session #13:</a:t>
            </a:r>
          </a:p>
          <a:p>
            <a:pPr algn="ctr"/>
            <a:r>
              <a:rPr lang="en-US" sz="4800" b="1" cap="small" dirty="0">
                <a:solidFill>
                  <a:srgbClr val="2D2D83"/>
                </a:solidFill>
                <a:latin typeface="Calibri" panose="020F0502020204030204" pitchFamily="34" charset="0"/>
                <a:cs typeface="Calibri" panose="020F0502020204030204" pitchFamily="34" charset="0"/>
              </a:rPr>
              <a:t>Financial Planning for the Fun Stuff: </a:t>
            </a:r>
            <a:br>
              <a:rPr lang="en-US" sz="4800" b="1" cap="small" dirty="0">
                <a:solidFill>
                  <a:srgbClr val="2D2D83"/>
                </a:solidFill>
                <a:latin typeface="Calibri" panose="020F0502020204030204" pitchFamily="34" charset="0"/>
                <a:cs typeface="Calibri" panose="020F0502020204030204" pitchFamily="34" charset="0"/>
              </a:rPr>
            </a:br>
            <a:r>
              <a:rPr lang="en-US" sz="4800" b="1" cap="small" dirty="0">
                <a:solidFill>
                  <a:srgbClr val="2D2D83"/>
                </a:solidFill>
                <a:latin typeface="Calibri" panose="020F0502020204030204" pitchFamily="34" charset="0"/>
                <a:cs typeface="Calibri" panose="020F0502020204030204" pitchFamily="34" charset="0"/>
              </a:rPr>
              <a:t>Vacations, Home Improvements, New Vehicles </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cap="small" dirty="0">
                <a:solidFill>
                  <a:srgbClr val="2DB0CC"/>
                </a:solidFill>
                <a:latin typeface="Calibri" panose="020F0502020204030204" pitchFamily="34" charset="0"/>
                <a:ea typeface="Times New Roman" panose="02020603050405020304" pitchFamily="18" charset="0"/>
                <a:cs typeface="Calibri" panose="020F0502020204030204" pitchFamily="34" charset="0"/>
              </a:rPr>
              <a:t>July 26, 2023</a:t>
            </a:r>
            <a:endParaRPr lang="en-US" sz="4000" b="1" cap="small" dirty="0">
              <a:solidFill>
                <a:srgbClr val="2DB0CC"/>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1334065" y="0"/>
            <a:ext cx="9523869" cy="5035753"/>
          </a:xfrm>
          <a:prstGeom prst="rect">
            <a:avLst/>
          </a:prstGeom>
        </p:spPr>
      </p:pic>
    </p:spTree>
    <p:extLst>
      <p:ext uri="{BB962C8B-B14F-4D97-AF65-F5344CB8AC3E}">
        <p14:creationId xmlns:p14="http://schemas.microsoft.com/office/powerpoint/2010/main" val="3485492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1334065" y="0"/>
            <a:ext cx="9523869" cy="5035753"/>
          </a:xfrm>
          <a:prstGeom prst="rect">
            <a:avLst/>
          </a:prstGeom>
        </p:spPr>
      </p:pic>
      <p:sp>
        <p:nvSpPr>
          <p:cNvPr id="2" name="Rounded Rectangle 1">
            <a:extLst>
              <a:ext uri="{FF2B5EF4-FFF2-40B4-BE49-F238E27FC236}">
                <a16:creationId xmlns:a16="http://schemas.microsoft.com/office/drawing/2014/main" id="{EEDAB37F-944B-F179-7607-7E8A33A617F2}"/>
              </a:ext>
            </a:extLst>
          </p:cNvPr>
          <p:cNvSpPr/>
          <p:nvPr/>
        </p:nvSpPr>
        <p:spPr>
          <a:xfrm>
            <a:off x="1334065" y="5129117"/>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HAPPINESS</a:t>
            </a:r>
          </a:p>
        </p:txBody>
      </p:sp>
      <p:sp>
        <p:nvSpPr>
          <p:cNvPr id="4" name="Rounded Rectangle 3">
            <a:extLst>
              <a:ext uri="{FF2B5EF4-FFF2-40B4-BE49-F238E27FC236}">
                <a16:creationId xmlns:a16="http://schemas.microsoft.com/office/drawing/2014/main" id="{0480EA98-1B66-9492-4113-B0DB2307F878}"/>
              </a:ext>
            </a:extLst>
          </p:cNvPr>
          <p:cNvSpPr/>
          <p:nvPr/>
        </p:nvSpPr>
        <p:spPr>
          <a:xfrm>
            <a:off x="3781548" y="5129116"/>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 FUN VACATION</a:t>
            </a:r>
          </a:p>
        </p:txBody>
      </p:sp>
      <p:sp>
        <p:nvSpPr>
          <p:cNvPr id="5" name="Rounded Rectangle 4">
            <a:extLst>
              <a:ext uri="{FF2B5EF4-FFF2-40B4-BE49-F238E27FC236}">
                <a16:creationId xmlns:a16="http://schemas.microsoft.com/office/drawing/2014/main" id="{AB0E3151-4549-9CEB-4124-2AF4165A8C43}"/>
              </a:ext>
            </a:extLst>
          </p:cNvPr>
          <p:cNvSpPr/>
          <p:nvPr/>
        </p:nvSpPr>
        <p:spPr>
          <a:xfrm>
            <a:off x="6226198" y="5129115"/>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 NEW CAR</a:t>
            </a:r>
          </a:p>
        </p:txBody>
      </p:sp>
      <p:sp>
        <p:nvSpPr>
          <p:cNvPr id="6" name="Rounded Rectangle 5">
            <a:extLst>
              <a:ext uri="{FF2B5EF4-FFF2-40B4-BE49-F238E27FC236}">
                <a16:creationId xmlns:a16="http://schemas.microsoft.com/office/drawing/2014/main" id="{4A560E00-91FF-804E-3A3C-D9569380A2CD}"/>
              </a:ext>
            </a:extLst>
          </p:cNvPr>
          <p:cNvSpPr/>
          <p:nvPr/>
        </p:nvSpPr>
        <p:spPr>
          <a:xfrm>
            <a:off x="8673678" y="5129115"/>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C00000"/>
                </a:solidFill>
              </a:rPr>
              <a:t>SATURDAY NIGHT</a:t>
            </a:r>
            <a:endParaRPr lang="en-US" b="1" dirty="0">
              <a:solidFill>
                <a:srgbClr val="C00000"/>
              </a:solidFill>
            </a:endParaRPr>
          </a:p>
        </p:txBody>
      </p:sp>
    </p:spTree>
    <p:extLst>
      <p:ext uri="{BB962C8B-B14F-4D97-AF65-F5344CB8AC3E}">
        <p14:creationId xmlns:p14="http://schemas.microsoft.com/office/powerpoint/2010/main" val="1518884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
        <p:nvSpPr>
          <p:cNvPr id="5" name="Rounded Rectangle 4">
            <a:extLst>
              <a:ext uri="{FF2B5EF4-FFF2-40B4-BE49-F238E27FC236}">
                <a16:creationId xmlns:a16="http://schemas.microsoft.com/office/drawing/2014/main" id="{2083D6D4-FB78-DCF4-AF2C-247467F34545}"/>
              </a:ext>
            </a:extLst>
          </p:cNvPr>
          <p:cNvSpPr/>
          <p:nvPr/>
        </p:nvSpPr>
        <p:spPr>
          <a:xfrm>
            <a:off x="77675" y="1108184"/>
            <a:ext cx="2889583" cy="201350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A79A616A-5443-C8AE-ACB0-3B36A4BEFF7F}"/>
              </a:ext>
            </a:extLst>
          </p:cNvPr>
          <p:cNvSpPr/>
          <p:nvPr/>
        </p:nvSpPr>
        <p:spPr>
          <a:xfrm>
            <a:off x="3136295" y="1108184"/>
            <a:ext cx="2889583" cy="201350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D3C43A6C-CA98-C15D-F2D6-DD0B85BBD52A}"/>
              </a:ext>
            </a:extLst>
          </p:cNvPr>
          <p:cNvSpPr/>
          <p:nvPr/>
        </p:nvSpPr>
        <p:spPr>
          <a:xfrm>
            <a:off x="9252480" y="1150563"/>
            <a:ext cx="2889583" cy="201350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91744C4F-CAC7-EAAE-7008-B7C939359EB9}"/>
              </a:ext>
            </a:extLst>
          </p:cNvPr>
          <p:cNvSpPr/>
          <p:nvPr/>
        </p:nvSpPr>
        <p:spPr>
          <a:xfrm>
            <a:off x="672136" y="3416888"/>
            <a:ext cx="3373024" cy="201350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61A3BBB-E048-A64A-2801-6DE330242AAD}"/>
              </a:ext>
            </a:extLst>
          </p:cNvPr>
          <p:cNvSpPr/>
          <p:nvPr/>
        </p:nvSpPr>
        <p:spPr>
          <a:xfrm>
            <a:off x="4410985" y="3426989"/>
            <a:ext cx="3373024" cy="201350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04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Savings Goals</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326183"/>
            <a:ext cx="1083705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3000" dirty="0">
                <a:solidFill>
                  <a:srgbClr val="C00000"/>
                </a:solidFill>
              </a:rPr>
              <a:t>Spend an afternoon going through your budget. Pick a month. Identify every penny that you spent. Track and know everything.</a:t>
            </a:r>
            <a:br>
              <a:rPr lang="en-US" sz="3000" dirty="0">
                <a:solidFill>
                  <a:srgbClr val="C00000"/>
                </a:solidFill>
              </a:rPr>
            </a:br>
            <a:endParaRPr lang="en-US" sz="3000" dirty="0">
              <a:solidFill>
                <a:srgbClr val="C00000"/>
              </a:solidFill>
            </a:endParaRPr>
          </a:p>
          <a:p>
            <a:pPr marL="742950" indent="-742950">
              <a:buFont typeface="+mj-lt"/>
              <a:buAutoNum type="arabicPeriod"/>
            </a:pPr>
            <a:r>
              <a:rPr lang="en-US" sz="3000" dirty="0">
                <a:solidFill>
                  <a:srgbClr val="C00000"/>
                </a:solidFill>
              </a:rPr>
              <a:t>Categorize each expense as either “Non-Discretionary” (essential) or “Discretionary” (less essential).</a:t>
            </a:r>
            <a:br>
              <a:rPr lang="en-US" sz="3000" dirty="0">
                <a:solidFill>
                  <a:srgbClr val="C00000"/>
                </a:solidFill>
              </a:rPr>
            </a:br>
            <a:endParaRPr lang="en-US" sz="3000" dirty="0">
              <a:solidFill>
                <a:srgbClr val="C00000"/>
              </a:solidFill>
            </a:endParaRPr>
          </a:p>
          <a:p>
            <a:pPr marL="742950" indent="-742950">
              <a:buFont typeface="+mj-lt"/>
              <a:buAutoNum type="arabicPeriod"/>
            </a:pPr>
            <a:r>
              <a:rPr lang="en-US" sz="3000" dirty="0">
                <a:solidFill>
                  <a:srgbClr val="C00000"/>
                </a:solidFill>
              </a:rPr>
              <a:t>For next month, add an ‘expense’ line for Savings. And pay yourself first – move some money, however much you can live without, from your checking or operating account to 1 or more savings accounts on the first day of the month.</a:t>
            </a:r>
          </a:p>
        </p:txBody>
      </p:sp>
    </p:spTree>
    <p:extLst>
      <p:ext uri="{BB962C8B-B14F-4D97-AF65-F5344CB8AC3E}">
        <p14:creationId xmlns:p14="http://schemas.microsoft.com/office/powerpoint/2010/main" val="372674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Savings Goals</a:t>
            </a:r>
          </a:p>
        </p:txBody>
      </p:sp>
      <p:pic>
        <p:nvPicPr>
          <p:cNvPr id="4" name="Picture 3">
            <a:extLst>
              <a:ext uri="{FF2B5EF4-FFF2-40B4-BE49-F238E27FC236}">
                <a16:creationId xmlns:a16="http://schemas.microsoft.com/office/drawing/2014/main" id="{0BAF1F7C-EFBA-61FF-C4E9-C5EA24DDD56A}"/>
              </a:ext>
            </a:extLst>
          </p:cNvPr>
          <p:cNvPicPr>
            <a:picLocks noChangeAspect="1"/>
          </p:cNvPicPr>
          <p:nvPr/>
        </p:nvPicPr>
        <p:blipFill>
          <a:blip r:embed="rId2"/>
          <a:stretch>
            <a:fillRect/>
          </a:stretch>
        </p:blipFill>
        <p:spPr>
          <a:xfrm>
            <a:off x="2785336" y="1100902"/>
            <a:ext cx="6774053" cy="5708650"/>
          </a:xfrm>
          <a:prstGeom prst="rect">
            <a:avLst/>
          </a:prstGeom>
        </p:spPr>
      </p:pic>
    </p:spTree>
    <p:extLst>
      <p:ext uri="{BB962C8B-B14F-4D97-AF65-F5344CB8AC3E}">
        <p14:creationId xmlns:p14="http://schemas.microsoft.com/office/powerpoint/2010/main" val="1600035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Savings Goals</a:t>
            </a:r>
          </a:p>
        </p:txBody>
      </p:sp>
      <p:pic>
        <p:nvPicPr>
          <p:cNvPr id="3" name="Picture 2">
            <a:extLst>
              <a:ext uri="{FF2B5EF4-FFF2-40B4-BE49-F238E27FC236}">
                <a16:creationId xmlns:a16="http://schemas.microsoft.com/office/drawing/2014/main" id="{FFFE941D-3AE9-B0C2-B5CB-76552D0B4DCA}"/>
              </a:ext>
            </a:extLst>
          </p:cNvPr>
          <p:cNvPicPr>
            <a:picLocks noChangeAspect="1"/>
          </p:cNvPicPr>
          <p:nvPr/>
        </p:nvPicPr>
        <p:blipFill>
          <a:blip r:embed="rId2"/>
          <a:stretch>
            <a:fillRect/>
          </a:stretch>
        </p:blipFill>
        <p:spPr>
          <a:xfrm>
            <a:off x="3260630" y="1093823"/>
            <a:ext cx="5825767" cy="5743713"/>
          </a:xfrm>
          <a:prstGeom prst="rect">
            <a:avLst/>
          </a:prstGeom>
        </p:spPr>
      </p:pic>
    </p:spTree>
    <p:extLst>
      <p:ext uri="{BB962C8B-B14F-4D97-AF65-F5344CB8AC3E}">
        <p14:creationId xmlns:p14="http://schemas.microsoft.com/office/powerpoint/2010/main" val="2527672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Savings Goals</a:t>
            </a:r>
          </a:p>
        </p:txBody>
      </p:sp>
      <p:pic>
        <p:nvPicPr>
          <p:cNvPr id="3" name="Picture 2">
            <a:extLst>
              <a:ext uri="{FF2B5EF4-FFF2-40B4-BE49-F238E27FC236}">
                <a16:creationId xmlns:a16="http://schemas.microsoft.com/office/drawing/2014/main" id="{53E5FE16-A02B-420B-D244-01A600765470}"/>
              </a:ext>
            </a:extLst>
          </p:cNvPr>
          <p:cNvPicPr>
            <a:picLocks noChangeAspect="1"/>
          </p:cNvPicPr>
          <p:nvPr/>
        </p:nvPicPr>
        <p:blipFill>
          <a:blip r:embed="rId2"/>
          <a:stretch>
            <a:fillRect/>
          </a:stretch>
        </p:blipFill>
        <p:spPr>
          <a:xfrm>
            <a:off x="6188602" y="1149350"/>
            <a:ext cx="5410200" cy="4559300"/>
          </a:xfrm>
          <a:prstGeom prst="rect">
            <a:avLst/>
          </a:prstGeom>
        </p:spPr>
      </p:pic>
      <p:sp>
        <p:nvSpPr>
          <p:cNvPr id="4" name="Rounded Rectangle 3">
            <a:extLst>
              <a:ext uri="{FF2B5EF4-FFF2-40B4-BE49-F238E27FC236}">
                <a16:creationId xmlns:a16="http://schemas.microsoft.com/office/drawing/2014/main" id="{BFEBD9B8-6A3A-4178-214F-39ABDF9D5BF3}"/>
              </a:ext>
            </a:extLst>
          </p:cNvPr>
          <p:cNvSpPr/>
          <p:nvPr/>
        </p:nvSpPr>
        <p:spPr>
          <a:xfrm>
            <a:off x="1968084" y="1261380"/>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5" name="Rounded Rectangle 4">
            <a:extLst>
              <a:ext uri="{FF2B5EF4-FFF2-40B4-BE49-F238E27FC236}">
                <a16:creationId xmlns:a16="http://schemas.microsoft.com/office/drawing/2014/main" id="{97065BF4-0BFC-8F62-1FDE-CE07079A9883}"/>
              </a:ext>
            </a:extLst>
          </p:cNvPr>
          <p:cNvSpPr/>
          <p:nvPr/>
        </p:nvSpPr>
        <p:spPr>
          <a:xfrm>
            <a:off x="1894892" y="1149350"/>
            <a:ext cx="2889583" cy="201350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CF55B16B-5FFF-CD4A-D17D-65DDB3E7030B}"/>
              </a:ext>
            </a:extLst>
          </p:cNvPr>
          <p:cNvSpPr/>
          <p:nvPr/>
        </p:nvSpPr>
        <p:spPr>
          <a:xfrm>
            <a:off x="2767423" y="3282450"/>
            <a:ext cx="3101495" cy="2356562"/>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How can you decrease your discretionary spending by 25% over time?</a:t>
            </a:r>
          </a:p>
          <a:p>
            <a:pPr algn="ctr"/>
            <a:r>
              <a:rPr lang="en-US" b="1" dirty="0">
                <a:solidFill>
                  <a:srgbClr val="0000CC"/>
                </a:solidFill>
              </a:rPr>
              <a:t>Cut subscriptions?</a:t>
            </a:r>
          </a:p>
          <a:p>
            <a:pPr algn="ctr"/>
            <a:r>
              <a:rPr lang="en-US" b="1" dirty="0">
                <a:solidFill>
                  <a:srgbClr val="0000CC"/>
                </a:solidFill>
              </a:rPr>
              <a:t>Cut impulse purchases?</a:t>
            </a:r>
          </a:p>
          <a:p>
            <a:pPr algn="ctr"/>
            <a:r>
              <a:rPr lang="en-US" b="1" dirty="0">
                <a:solidFill>
                  <a:srgbClr val="0000CC"/>
                </a:solidFill>
              </a:rPr>
              <a:t>Coffee? Fast food? Entertainment?</a:t>
            </a:r>
          </a:p>
        </p:txBody>
      </p:sp>
    </p:spTree>
    <p:extLst>
      <p:ext uri="{BB962C8B-B14F-4D97-AF65-F5344CB8AC3E}">
        <p14:creationId xmlns:p14="http://schemas.microsoft.com/office/powerpoint/2010/main" val="342920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Savings Goals</a:t>
            </a:r>
          </a:p>
        </p:txBody>
      </p:sp>
      <p:pic>
        <p:nvPicPr>
          <p:cNvPr id="2" name="Picture 1">
            <a:extLst>
              <a:ext uri="{FF2B5EF4-FFF2-40B4-BE49-F238E27FC236}">
                <a16:creationId xmlns:a16="http://schemas.microsoft.com/office/drawing/2014/main" id="{D27F3856-E304-2FA6-E8F9-AD9CC477EF21}"/>
              </a:ext>
            </a:extLst>
          </p:cNvPr>
          <p:cNvPicPr>
            <a:picLocks noChangeAspect="1"/>
          </p:cNvPicPr>
          <p:nvPr/>
        </p:nvPicPr>
        <p:blipFill>
          <a:blip r:embed="rId2"/>
          <a:stretch>
            <a:fillRect/>
          </a:stretch>
        </p:blipFill>
        <p:spPr>
          <a:xfrm>
            <a:off x="593199" y="1149350"/>
            <a:ext cx="5410200" cy="4559300"/>
          </a:xfrm>
          <a:prstGeom prst="rect">
            <a:avLst/>
          </a:prstGeom>
        </p:spPr>
      </p:pic>
      <p:sp>
        <p:nvSpPr>
          <p:cNvPr id="4" name="Rounded Rectangle 3">
            <a:extLst>
              <a:ext uri="{FF2B5EF4-FFF2-40B4-BE49-F238E27FC236}">
                <a16:creationId xmlns:a16="http://schemas.microsoft.com/office/drawing/2014/main" id="{5CC81474-09AE-96C3-A714-1B1AABCEB5BD}"/>
              </a:ext>
            </a:extLst>
          </p:cNvPr>
          <p:cNvSpPr/>
          <p:nvPr/>
        </p:nvSpPr>
        <p:spPr>
          <a:xfrm>
            <a:off x="6851744" y="1780649"/>
            <a:ext cx="3939387" cy="2864018"/>
          </a:xfrm>
          <a:prstGeom prst="roundRect">
            <a:avLst/>
          </a:prstGeom>
          <a:solidFill>
            <a:schemeClr val="bg1">
              <a:lumMod val="9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Can you decrease your non-discretionary, essential spending by 10% over time?</a:t>
            </a:r>
          </a:p>
          <a:p>
            <a:pPr algn="ctr"/>
            <a:endParaRPr lang="en-US" b="1" dirty="0">
              <a:solidFill>
                <a:srgbClr val="FF0000"/>
              </a:solidFill>
            </a:endParaRPr>
          </a:p>
          <a:p>
            <a:pPr algn="ctr"/>
            <a:r>
              <a:rPr lang="en-US" b="1" dirty="0">
                <a:solidFill>
                  <a:srgbClr val="FF0000"/>
                </a:solidFill>
              </a:rPr>
              <a:t>Change insurance or phone carriers? Buy groceries in bulk? Empty your freezer and pantry?</a:t>
            </a:r>
          </a:p>
        </p:txBody>
      </p:sp>
    </p:spTree>
    <p:extLst>
      <p:ext uri="{BB962C8B-B14F-4D97-AF65-F5344CB8AC3E}">
        <p14:creationId xmlns:p14="http://schemas.microsoft.com/office/powerpoint/2010/main" val="1611506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4"/>
            <a:ext cx="10670628" cy="1330507"/>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GOAL: Set up separate savings accounts for each savings goal. And add to each.</a:t>
            </a:r>
          </a:p>
          <a:p>
            <a:pPr algn="ct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786411"/>
            <a:ext cx="10861275" cy="43905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C00000"/>
                </a:solidFill>
              </a:rPr>
              <a:t>Our minds are wacky. </a:t>
            </a:r>
          </a:p>
          <a:p>
            <a:r>
              <a:rPr lang="en-US" sz="3200" dirty="0">
                <a:solidFill>
                  <a:srgbClr val="C00000"/>
                </a:solidFill>
              </a:rPr>
              <a:t>We engage in a behavior economists call “mental budgeting.”</a:t>
            </a:r>
            <a:br>
              <a:rPr lang="en-US" sz="3200" dirty="0">
                <a:solidFill>
                  <a:srgbClr val="C00000"/>
                </a:solidFill>
              </a:rPr>
            </a:br>
            <a:endParaRPr lang="en-US" sz="1200" dirty="0">
              <a:solidFill>
                <a:srgbClr val="C00000"/>
              </a:solidFill>
            </a:endParaRPr>
          </a:p>
          <a:p>
            <a:r>
              <a:rPr lang="en-US" sz="3200" dirty="0">
                <a:solidFill>
                  <a:srgbClr val="C00000"/>
                </a:solidFill>
              </a:rPr>
              <a:t>Having $10,000 in one account </a:t>
            </a:r>
            <a:r>
              <a:rPr lang="en-US" sz="3200" i="1" dirty="0">
                <a:solidFill>
                  <a:srgbClr val="C00000"/>
                </a:solidFill>
              </a:rPr>
              <a:t>feels </a:t>
            </a:r>
            <a:r>
              <a:rPr lang="en-US" sz="3200" dirty="0">
                <a:solidFill>
                  <a:srgbClr val="C00000"/>
                </a:solidFill>
              </a:rPr>
              <a:t>different than having $2,000 in five different accounts.</a:t>
            </a:r>
          </a:p>
          <a:p>
            <a:pPr lvl="1"/>
            <a:r>
              <a:rPr lang="en-US" sz="2500" dirty="0">
                <a:solidFill>
                  <a:srgbClr val="C00000"/>
                </a:solidFill>
              </a:rPr>
              <a:t>If each account has a purpose or goal, there’s a little governor in our brain that regulates our desire to use money from an account for anything but its intended purpose.</a:t>
            </a:r>
          </a:p>
          <a:p>
            <a:pPr lvl="1"/>
            <a:r>
              <a:rPr lang="en-US" sz="2500" dirty="0">
                <a:solidFill>
                  <a:srgbClr val="C00000"/>
                </a:solidFill>
              </a:rPr>
              <a:t>Some banks will let you do this automatically. If not, do this for yourself, by actually opening up 3-5 different savings accounts.</a:t>
            </a:r>
          </a:p>
        </p:txBody>
      </p:sp>
    </p:spTree>
    <p:extLst>
      <p:ext uri="{BB962C8B-B14F-4D97-AF65-F5344CB8AC3E}">
        <p14:creationId xmlns:p14="http://schemas.microsoft.com/office/powerpoint/2010/main" val="116295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82" y="1798110"/>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A507C9-E2C6-E043-82FB-E1908124782E}"/>
              </a:ext>
            </a:extLst>
          </p:cNvPr>
          <p:cNvSpPr txBox="1"/>
          <p:nvPr/>
        </p:nvSpPr>
        <p:spPr>
          <a:xfrm>
            <a:off x="1971898" y="1654629"/>
            <a:ext cx="1061124" cy="369332"/>
          </a:xfrm>
          <a:prstGeom prst="rect">
            <a:avLst/>
          </a:prstGeom>
          <a:noFill/>
        </p:spPr>
        <p:txBody>
          <a:bodyPr wrap="none" rtlCol="0">
            <a:spAutoFit/>
          </a:bodyPr>
          <a:lstStyle/>
          <a:p>
            <a:r>
              <a:rPr lang="en-US" b="1" dirty="0"/>
              <a:t>Paycheck</a:t>
            </a:r>
          </a:p>
        </p:txBody>
      </p:sp>
      <p:sp>
        <p:nvSpPr>
          <p:cNvPr id="8" name="TextBox 7">
            <a:extLst>
              <a:ext uri="{FF2B5EF4-FFF2-40B4-BE49-F238E27FC236}">
                <a16:creationId xmlns:a16="http://schemas.microsoft.com/office/drawing/2014/main" id="{1FF19061-9AAE-284F-94BF-DB141720E352}"/>
              </a:ext>
            </a:extLst>
          </p:cNvPr>
          <p:cNvSpPr txBox="1"/>
          <p:nvPr/>
        </p:nvSpPr>
        <p:spPr>
          <a:xfrm>
            <a:off x="2190474" y="2979657"/>
            <a:ext cx="574196" cy="369332"/>
          </a:xfrm>
          <a:prstGeom prst="rect">
            <a:avLst/>
          </a:prstGeom>
          <a:noFill/>
        </p:spPr>
        <p:txBody>
          <a:bodyPr wrap="none" rtlCol="0">
            <a:spAutoFit/>
          </a:bodyPr>
          <a:lstStyle/>
          <a:p>
            <a:r>
              <a:rPr lang="en-US" b="1" dirty="0"/>
              <a:t>Bills</a:t>
            </a:r>
          </a:p>
        </p:txBody>
      </p:sp>
      <p:cxnSp>
        <p:nvCxnSpPr>
          <p:cNvPr id="5" name="Straight Arrow Connector 4">
            <a:extLst>
              <a:ext uri="{FF2B5EF4-FFF2-40B4-BE49-F238E27FC236}">
                <a16:creationId xmlns:a16="http://schemas.microsoft.com/office/drawing/2014/main" id="{D9C1EB1E-FDCD-3246-B469-624FDFAF2CBA}"/>
              </a:ext>
            </a:extLst>
          </p:cNvPr>
          <p:cNvCxnSpPr>
            <a:cxnSpLocks/>
          </p:cNvCxnSpPr>
          <p:nvPr/>
        </p:nvCxnSpPr>
        <p:spPr>
          <a:xfrm>
            <a:off x="2586904" y="2043518"/>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F7E966E-FB16-7A40-903A-24C83E720105}"/>
              </a:ext>
            </a:extLst>
          </p:cNvPr>
          <p:cNvCxnSpPr>
            <a:cxnSpLocks/>
            <a:stCxn id="1030" idx="1"/>
          </p:cNvCxnSpPr>
          <p:nvPr/>
        </p:nvCxnSpPr>
        <p:spPr>
          <a:xfrm flipH="1">
            <a:off x="2542128" y="2613555"/>
            <a:ext cx="694554" cy="3951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6"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439"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78B02F0-8B19-034B-B82E-B163D7AE8BA6}"/>
              </a:ext>
            </a:extLst>
          </p:cNvPr>
          <p:cNvSpPr txBox="1"/>
          <p:nvPr/>
        </p:nvSpPr>
        <p:spPr>
          <a:xfrm>
            <a:off x="2504354" y="5543441"/>
            <a:ext cx="1332212" cy="1200329"/>
          </a:xfrm>
          <a:prstGeom prst="rect">
            <a:avLst/>
          </a:prstGeom>
          <a:noFill/>
        </p:spPr>
        <p:txBody>
          <a:bodyPr wrap="square" rtlCol="0">
            <a:spAutoFit/>
          </a:bodyPr>
          <a:lstStyle/>
          <a:p>
            <a:pPr algn="ctr"/>
            <a:r>
              <a:rPr lang="en-US" b="1" dirty="0"/>
              <a:t>Short &amp; Medium- Term Goals (0-5 Years)</a:t>
            </a:r>
          </a:p>
        </p:txBody>
      </p:sp>
      <p:cxnSp>
        <p:nvCxnSpPr>
          <p:cNvPr id="19" name="Straight Arrow Connector 18">
            <a:extLst>
              <a:ext uri="{FF2B5EF4-FFF2-40B4-BE49-F238E27FC236}">
                <a16:creationId xmlns:a16="http://schemas.microsoft.com/office/drawing/2014/main" id="{5D6B0FF1-EEF0-8748-A5CB-34BFA1C5C069}"/>
              </a:ext>
            </a:extLst>
          </p:cNvPr>
          <p:cNvCxnSpPr>
            <a:cxnSpLocks/>
          </p:cNvCxnSpPr>
          <p:nvPr/>
        </p:nvCxnSpPr>
        <p:spPr>
          <a:xfrm flipH="1">
            <a:off x="3417045" y="3107540"/>
            <a:ext cx="349879" cy="10387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6"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543"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8491967-629C-C74E-9085-EECD731D5618}"/>
              </a:ext>
            </a:extLst>
          </p:cNvPr>
          <p:cNvSpPr txBox="1"/>
          <p:nvPr/>
        </p:nvSpPr>
        <p:spPr>
          <a:xfrm>
            <a:off x="4381458" y="5543441"/>
            <a:ext cx="1332212" cy="923330"/>
          </a:xfrm>
          <a:prstGeom prst="rect">
            <a:avLst/>
          </a:prstGeom>
          <a:noFill/>
        </p:spPr>
        <p:txBody>
          <a:bodyPr wrap="square" rtlCol="0">
            <a:spAutoFit/>
          </a:bodyPr>
          <a:lstStyle/>
          <a:p>
            <a:pPr algn="ctr"/>
            <a:r>
              <a:rPr lang="en-US" b="1" dirty="0"/>
              <a:t>Long-Term Goals </a:t>
            </a:r>
            <a:br>
              <a:rPr lang="en-US" b="1" dirty="0"/>
            </a:br>
            <a:r>
              <a:rPr lang="en-US" b="1" dirty="0"/>
              <a:t>(5+ Years)</a:t>
            </a:r>
          </a:p>
        </p:txBody>
      </p:sp>
      <p:cxnSp>
        <p:nvCxnSpPr>
          <p:cNvPr id="25" name="Straight Arrow Connector 24">
            <a:extLst>
              <a:ext uri="{FF2B5EF4-FFF2-40B4-BE49-F238E27FC236}">
                <a16:creationId xmlns:a16="http://schemas.microsoft.com/office/drawing/2014/main" id="{70EF9908-564D-3140-AACA-FD1CA49286D1}"/>
              </a:ext>
            </a:extLst>
          </p:cNvPr>
          <p:cNvCxnSpPr>
            <a:cxnSpLocks/>
          </p:cNvCxnSpPr>
          <p:nvPr/>
        </p:nvCxnSpPr>
        <p:spPr>
          <a:xfrm>
            <a:off x="4254965" y="3108228"/>
            <a:ext cx="440631" cy="1038107"/>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0" name="Picture 6" descr="Free Bucket Clipart Png, Download Free Bucket Clipart Png png images, Free  ClipArts on Clipart Library">
            <a:extLst>
              <a:ext uri="{FF2B5EF4-FFF2-40B4-BE49-F238E27FC236}">
                <a16:creationId xmlns:a16="http://schemas.microsoft.com/office/drawing/2014/main" id="{2902B841-FA69-8C4B-BD99-6EB18A4DA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190" y="183929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DAF73E83-F72C-AF46-8C63-C461210D8D3A}"/>
              </a:ext>
            </a:extLst>
          </p:cNvPr>
          <p:cNvSpPr txBox="1"/>
          <p:nvPr/>
        </p:nvSpPr>
        <p:spPr>
          <a:xfrm>
            <a:off x="5941788" y="1397187"/>
            <a:ext cx="1467761" cy="646331"/>
          </a:xfrm>
          <a:prstGeom prst="rect">
            <a:avLst/>
          </a:prstGeom>
          <a:noFill/>
        </p:spPr>
        <p:txBody>
          <a:bodyPr wrap="square" rtlCol="0">
            <a:spAutoFit/>
          </a:bodyPr>
          <a:lstStyle/>
          <a:p>
            <a:pPr algn="ctr"/>
            <a:r>
              <a:rPr lang="en-US" b="1" dirty="0"/>
              <a:t>Contribution from ULL</a:t>
            </a:r>
          </a:p>
        </p:txBody>
      </p:sp>
      <p:cxnSp>
        <p:nvCxnSpPr>
          <p:cNvPr id="32" name="Straight Arrow Connector 31">
            <a:extLst>
              <a:ext uri="{FF2B5EF4-FFF2-40B4-BE49-F238E27FC236}">
                <a16:creationId xmlns:a16="http://schemas.microsoft.com/office/drawing/2014/main" id="{CE0802B0-02AB-074A-B372-C4CED9882A68}"/>
              </a:ext>
            </a:extLst>
          </p:cNvPr>
          <p:cNvCxnSpPr>
            <a:cxnSpLocks/>
          </p:cNvCxnSpPr>
          <p:nvPr/>
        </p:nvCxnSpPr>
        <p:spPr>
          <a:xfrm>
            <a:off x="6546808" y="2109254"/>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6" descr="Free Bucket Clipart Png, Download Free Bucket Clipart Png png images, Free  ClipArts on Clipart Library">
            <a:extLst>
              <a:ext uri="{FF2B5EF4-FFF2-40B4-BE49-F238E27FC236}">
                <a16:creationId xmlns:a16="http://schemas.microsoft.com/office/drawing/2014/main" id="{681A825F-7559-564A-8646-F4DA16A3C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754" y="3983297"/>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F4885A53-67DB-5349-AA55-AD604DB7F8DF}"/>
              </a:ext>
            </a:extLst>
          </p:cNvPr>
          <p:cNvSpPr txBox="1"/>
          <p:nvPr/>
        </p:nvSpPr>
        <p:spPr>
          <a:xfrm>
            <a:off x="6053147" y="3553460"/>
            <a:ext cx="1467761" cy="646331"/>
          </a:xfrm>
          <a:prstGeom prst="rect">
            <a:avLst/>
          </a:prstGeom>
          <a:noFill/>
        </p:spPr>
        <p:txBody>
          <a:bodyPr wrap="square" rtlCol="0">
            <a:spAutoFit/>
          </a:bodyPr>
          <a:lstStyle/>
          <a:p>
            <a:pPr algn="ctr"/>
            <a:r>
              <a:rPr lang="en-US" b="1" dirty="0"/>
              <a:t>Transfer from Savings</a:t>
            </a:r>
          </a:p>
        </p:txBody>
      </p:sp>
      <p:cxnSp>
        <p:nvCxnSpPr>
          <p:cNvPr id="35" name="Straight Arrow Connector 34">
            <a:extLst>
              <a:ext uri="{FF2B5EF4-FFF2-40B4-BE49-F238E27FC236}">
                <a16:creationId xmlns:a16="http://schemas.microsoft.com/office/drawing/2014/main" id="{B929D965-D26E-8144-AA24-D1AD62245CC5}"/>
              </a:ext>
            </a:extLst>
          </p:cNvPr>
          <p:cNvCxnSpPr>
            <a:cxnSpLocks/>
          </p:cNvCxnSpPr>
          <p:nvPr/>
        </p:nvCxnSpPr>
        <p:spPr>
          <a:xfrm>
            <a:off x="5799586" y="4674923"/>
            <a:ext cx="1609961" cy="0"/>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00B0A1-BCD1-4F4C-A1A6-C72C34A9CA15}"/>
              </a:ext>
            </a:extLst>
          </p:cNvPr>
          <p:cNvSpPr txBox="1"/>
          <p:nvPr/>
        </p:nvSpPr>
        <p:spPr>
          <a:xfrm>
            <a:off x="8897713" y="2109254"/>
            <a:ext cx="1768922" cy="646331"/>
          </a:xfrm>
          <a:prstGeom prst="rect">
            <a:avLst/>
          </a:prstGeom>
          <a:noFill/>
        </p:spPr>
        <p:txBody>
          <a:bodyPr wrap="square" rtlCol="0">
            <a:spAutoFit/>
          </a:bodyPr>
          <a:lstStyle/>
          <a:p>
            <a:pPr algn="ctr"/>
            <a:r>
              <a:rPr lang="en-US" b="1" dirty="0"/>
              <a:t>Work Retirement Plan</a:t>
            </a:r>
          </a:p>
        </p:txBody>
      </p:sp>
      <p:sp>
        <p:nvSpPr>
          <p:cNvPr id="38" name="TextBox 37">
            <a:extLst>
              <a:ext uri="{FF2B5EF4-FFF2-40B4-BE49-F238E27FC236}">
                <a16:creationId xmlns:a16="http://schemas.microsoft.com/office/drawing/2014/main" id="{65CF64EB-1D46-DD48-929A-EA16460522FE}"/>
              </a:ext>
            </a:extLst>
          </p:cNvPr>
          <p:cNvSpPr txBox="1"/>
          <p:nvPr/>
        </p:nvSpPr>
        <p:spPr>
          <a:xfrm>
            <a:off x="8897713" y="3938911"/>
            <a:ext cx="1768922" cy="646331"/>
          </a:xfrm>
          <a:prstGeom prst="rect">
            <a:avLst/>
          </a:prstGeom>
          <a:noFill/>
        </p:spPr>
        <p:txBody>
          <a:bodyPr wrap="square" rtlCol="0">
            <a:spAutoFit/>
          </a:bodyPr>
          <a:lstStyle/>
          <a:p>
            <a:pPr algn="ctr"/>
            <a:r>
              <a:rPr lang="en-US" b="1" dirty="0"/>
              <a:t>Independent Retirement Plan</a:t>
            </a:r>
          </a:p>
        </p:txBody>
      </p:sp>
      <p:cxnSp>
        <p:nvCxnSpPr>
          <p:cNvPr id="26" name="Straight Arrow Connector 25">
            <a:extLst>
              <a:ext uri="{FF2B5EF4-FFF2-40B4-BE49-F238E27FC236}">
                <a16:creationId xmlns:a16="http://schemas.microsoft.com/office/drawing/2014/main" id="{3DCC8779-FF0A-084C-8852-EB5CD5A2E340}"/>
              </a:ext>
            </a:extLst>
          </p:cNvPr>
          <p:cNvCxnSpPr>
            <a:cxnSpLocks/>
          </p:cNvCxnSpPr>
          <p:nvPr/>
        </p:nvCxnSpPr>
        <p:spPr>
          <a:xfrm>
            <a:off x="3722121" y="5194400"/>
            <a:ext cx="97347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0A265C2B-D273-1C1A-9DF5-ABC498503B7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139355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53" presetClass="entr" presetSubtype="16"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53" presetClass="entr" presetSubtype="16"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childTnLst>
                                </p:cTn>
                              </p:par>
                              <p:par>
                                <p:cTn id="66" presetID="53" presetClass="entr" presetSubtype="16"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3" grpId="0"/>
      <p:bldP spid="34"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solidFill>
                  <a:schemeClr val="bg1"/>
                </a:solidFill>
                <a:latin typeface="Calibri" panose="020F0502020204030204" pitchFamily="34" charset="0"/>
                <a:cs typeface="Calibri" panose="020F0502020204030204" pitchFamily="34" charset="0"/>
              </a:rPr>
              <a:t>Brian Bolton</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Professor of Finance</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brian.bolton@louisiana.edu</a:t>
            </a:r>
            <a:br>
              <a:rPr lang="en-US" sz="5400" dirty="0">
                <a:solidFill>
                  <a:schemeClr val="bg1"/>
                </a:solidFill>
                <a:latin typeface="Calibri" panose="020F0502020204030204" pitchFamily="34" charset="0"/>
                <a:cs typeface="Calibri" panose="020F0502020204030204" pitchFamily="34" charset="0"/>
              </a:rPr>
            </a:br>
            <a:br>
              <a:rPr lang="en-US" sz="5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82" y="1798110"/>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A507C9-E2C6-E043-82FB-E1908124782E}"/>
              </a:ext>
            </a:extLst>
          </p:cNvPr>
          <p:cNvSpPr txBox="1"/>
          <p:nvPr/>
        </p:nvSpPr>
        <p:spPr>
          <a:xfrm>
            <a:off x="1971898" y="1654629"/>
            <a:ext cx="1061124" cy="369332"/>
          </a:xfrm>
          <a:prstGeom prst="rect">
            <a:avLst/>
          </a:prstGeom>
          <a:noFill/>
        </p:spPr>
        <p:txBody>
          <a:bodyPr wrap="none" rtlCol="0">
            <a:spAutoFit/>
          </a:bodyPr>
          <a:lstStyle/>
          <a:p>
            <a:r>
              <a:rPr lang="en-US" b="1" dirty="0"/>
              <a:t>Paycheck</a:t>
            </a:r>
          </a:p>
        </p:txBody>
      </p:sp>
      <p:sp>
        <p:nvSpPr>
          <p:cNvPr id="8" name="TextBox 7">
            <a:extLst>
              <a:ext uri="{FF2B5EF4-FFF2-40B4-BE49-F238E27FC236}">
                <a16:creationId xmlns:a16="http://schemas.microsoft.com/office/drawing/2014/main" id="{1FF19061-9AAE-284F-94BF-DB141720E352}"/>
              </a:ext>
            </a:extLst>
          </p:cNvPr>
          <p:cNvSpPr txBox="1"/>
          <p:nvPr/>
        </p:nvSpPr>
        <p:spPr>
          <a:xfrm>
            <a:off x="2190474" y="2979657"/>
            <a:ext cx="574196" cy="369332"/>
          </a:xfrm>
          <a:prstGeom prst="rect">
            <a:avLst/>
          </a:prstGeom>
          <a:noFill/>
        </p:spPr>
        <p:txBody>
          <a:bodyPr wrap="none" rtlCol="0">
            <a:spAutoFit/>
          </a:bodyPr>
          <a:lstStyle/>
          <a:p>
            <a:r>
              <a:rPr lang="en-US" b="1" dirty="0"/>
              <a:t>Bills</a:t>
            </a:r>
          </a:p>
        </p:txBody>
      </p:sp>
      <p:cxnSp>
        <p:nvCxnSpPr>
          <p:cNvPr id="5" name="Straight Arrow Connector 4">
            <a:extLst>
              <a:ext uri="{FF2B5EF4-FFF2-40B4-BE49-F238E27FC236}">
                <a16:creationId xmlns:a16="http://schemas.microsoft.com/office/drawing/2014/main" id="{D9C1EB1E-FDCD-3246-B469-624FDFAF2CBA}"/>
              </a:ext>
            </a:extLst>
          </p:cNvPr>
          <p:cNvCxnSpPr>
            <a:cxnSpLocks/>
          </p:cNvCxnSpPr>
          <p:nvPr/>
        </p:nvCxnSpPr>
        <p:spPr>
          <a:xfrm>
            <a:off x="2586904" y="2043518"/>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F7E966E-FB16-7A40-903A-24C83E720105}"/>
              </a:ext>
            </a:extLst>
          </p:cNvPr>
          <p:cNvCxnSpPr>
            <a:cxnSpLocks/>
            <a:stCxn id="1030" idx="1"/>
          </p:cNvCxnSpPr>
          <p:nvPr/>
        </p:nvCxnSpPr>
        <p:spPr>
          <a:xfrm flipH="1">
            <a:off x="2542128" y="2613555"/>
            <a:ext cx="694554" cy="3951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6"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439"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78B02F0-8B19-034B-B82E-B163D7AE8BA6}"/>
              </a:ext>
            </a:extLst>
          </p:cNvPr>
          <p:cNvSpPr txBox="1"/>
          <p:nvPr/>
        </p:nvSpPr>
        <p:spPr>
          <a:xfrm>
            <a:off x="2504354" y="5543441"/>
            <a:ext cx="1332212" cy="1200329"/>
          </a:xfrm>
          <a:prstGeom prst="rect">
            <a:avLst/>
          </a:prstGeom>
          <a:noFill/>
        </p:spPr>
        <p:txBody>
          <a:bodyPr wrap="square" rtlCol="0">
            <a:spAutoFit/>
          </a:bodyPr>
          <a:lstStyle/>
          <a:p>
            <a:pPr algn="ctr"/>
            <a:r>
              <a:rPr lang="en-US" b="1" dirty="0"/>
              <a:t>Short &amp; Medium- Term Goals (0-5 Years)</a:t>
            </a:r>
          </a:p>
        </p:txBody>
      </p:sp>
      <p:cxnSp>
        <p:nvCxnSpPr>
          <p:cNvPr id="19" name="Straight Arrow Connector 18">
            <a:extLst>
              <a:ext uri="{FF2B5EF4-FFF2-40B4-BE49-F238E27FC236}">
                <a16:creationId xmlns:a16="http://schemas.microsoft.com/office/drawing/2014/main" id="{5D6B0FF1-EEF0-8748-A5CB-34BFA1C5C069}"/>
              </a:ext>
            </a:extLst>
          </p:cNvPr>
          <p:cNvCxnSpPr>
            <a:cxnSpLocks/>
          </p:cNvCxnSpPr>
          <p:nvPr/>
        </p:nvCxnSpPr>
        <p:spPr>
          <a:xfrm flipH="1">
            <a:off x="3417045" y="3107540"/>
            <a:ext cx="349879" cy="10387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6"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543"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8491967-629C-C74E-9085-EECD731D5618}"/>
              </a:ext>
            </a:extLst>
          </p:cNvPr>
          <p:cNvSpPr txBox="1"/>
          <p:nvPr/>
        </p:nvSpPr>
        <p:spPr>
          <a:xfrm>
            <a:off x="4381458" y="5543441"/>
            <a:ext cx="1332212" cy="923330"/>
          </a:xfrm>
          <a:prstGeom prst="rect">
            <a:avLst/>
          </a:prstGeom>
          <a:noFill/>
        </p:spPr>
        <p:txBody>
          <a:bodyPr wrap="square" rtlCol="0">
            <a:spAutoFit/>
          </a:bodyPr>
          <a:lstStyle/>
          <a:p>
            <a:pPr algn="ctr"/>
            <a:r>
              <a:rPr lang="en-US" b="1" dirty="0"/>
              <a:t>Long-Term Goals </a:t>
            </a:r>
            <a:br>
              <a:rPr lang="en-US" b="1" dirty="0"/>
            </a:br>
            <a:r>
              <a:rPr lang="en-US" b="1" dirty="0"/>
              <a:t>(5+ Years)</a:t>
            </a:r>
          </a:p>
        </p:txBody>
      </p:sp>
      <p:cxnSp>
        <p:nvCxnSpPr>
          <p:cNvPr id="25" name="Straight Arrow Connector 24">
            <a:extLst>
              <a:ext uri="{FF2B5EF4-FFF2-40B4-BE49-F238E27FC236}">
                <a16:creationId xmlns:a16="http://schemas.microsoft.com/office/drawing/2014/main" id="{70EF9908-564D-3140-AACA-FD1CA49286D1}"/>
              </a:ext>
            </a:extLst>
          </p:cNvPr>
          <p:cNvCxnSpPr>
            <a:cxnSpLocks/>
          </p:cNvCxnSpPr>
          <p:nvPr/>
        </p:nvCxnSpPr>
        <p:spPr>
          <a:xfrm>
            <a:off x="4254965" y="3108228"/>
            <a:ext cx="440631" cy="1038107"/>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DCC8779-FF0A-084C-8852-EB5CD5A2E340}"/>
              </a:ext>
            </a:extLst>
          </p:cNvPr>
          <p:cNvCxnSpPr>
            <a:cxnSpLocks/>
          </p:cNvCxnSpPr>
          <p:nvPr/>
        </p:nvCxnSpPr>
        <p:spPr>
          <a:xfrm>
            <a:off x="3722121" y="5194400"/>
            <a:ext cx="97347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7" name="Picture 6" descr="Free Bucket Clipart Png, Download Free Bucket Clipart Png png images, Free  ClipArts on Clipart Library">
            <a:extLst>
              <a:ext uri="{FF2B5EF4-FFF2-40B4-BE49-F238E27FC236}">
                <a16:creationId xmlns:a16="http://schemas.microsoft.com/office/drawing/2014/main" id="{78274B00-A5E1-93AE-1FB6-61F93C903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713" y="3393974"/>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Free Bucket Clipart Png, Download Free Bucket Clipart Png png images, Free  ClipArts on Clipart Library">
            <a:extLst>
              <a:ext uri="{FF2B5EF4-FFF2-40B4-BE49-F238E27FC236}">
                <a16:creationId xmlns:a16="http://schemas.microsoft.com/office/drawing/2014/main" id="{0AD14511-1B31-EA6F-8467-0CF908181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5756" y="2451505"/>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Free Bucket Clipart Png, Download Free Bucket Clipart Png png images, Free  ClipArts on Clipart Library">
            <a:extLst>
              <a:ext uri="{FF2B5EF4-FFF2-40B4-BE49-F238E27FC236}">
                <a16:creationId xmlns:a16="http://schemas.microsoft.com/office/drawing/2014/main" id="{9EFE2FB4-EAAB-D4B5-4E9E-562BDB0C9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9799" y="1654629"/>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63B1DD52-F980-6B9F-3F86-8A7921A73F48}"/>
              </a:ext>
            </a:extLst>
          </p:cNvPr>
          <p:cNvSpPr txBox="1"/>
          <p:nvPr/>
        </p:nvSpPr>
        <p:spPr>
          <a:xfrm>
            <a:off x="5736767" y="1654629"/>
            <a:ext cx="1061124" cy="369332"/>
          </a:xfrm>
          <a:prstGeom prst="rect">
            <a:avLst/>
          </a:prstGeom>
          <a:noFill/>
        </p:spPr>
        <p:txBody>
          <a:bodyPr wrap="square" rtlCol="0">
            <a:spAutoFit/>
          </a:bodyPr>
          <a:lstStyle/>
          <a:p>
            <a:r>
              <a:rPr lang="en-US" b="1" dirty="0"/>
              <a:t>Paycheck</a:t>
            </a:r>
          </a:p>
        </p:txBody>
      </p:sp>
      <p:cxnSp>
        <p:nvCxnSpPr>
          <p:cNvPr id="39" name="Straight Arrow Connector 38">
            <a:extLst>
              <a:ext uri="{FF2B5EF4-FFF2-40B4-BE49-F238E27FC236}">
                <a16:creationId xmlns:a16="http://schemas.microsoft.com/office/drawing/2014/main" id="{B4B20258-FFF2-4CFB-102E-3E5D17A07FD4}"/>
              </a:ext>
            </a:extLst>
          </p:cNvPr>
          <p:cNvCxnSpPr>
            <a:cxnSpLocks/>
          </p:cNvCxnSpPr>
          <p:nvPr/>
        </p:nvCxnSpPr>
        <p:spPr>
          <a:xfrm>
            <a:off x="6351773" y="2043518"/>
            <a:ext cx="927093" cy="1385482"/>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5768479-1CF0-23EB-C966-EAAFCD66A5E8}"/>
              </a:ext>
            </a:extLst>
          </p:cNvPr>
          <p:cNvCxnSpPr>
            <a:cxnSpLocks/>
          </p:cNvCxnSpPr>
          <p:nvPr/>
        </p:nvCxnSpPr>
        <p:spPr>
          <a:xfrm>
            <a:off x="6683180" y="2023961"/>
            <a:ext cx="1817562" cy="984724"/>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9DE561D-A48B-CFE4-45EC-70EEB8E71E43}"/>
              </a:ext>
            </a:extLst>
          </p:cNvPr>
          <p:cNvCxnSpPr>
            <a:cxnSpLocks/>
          </p:cNvCxnSpPr>
          <p:nvPr/>
        </p:nvCxnSpPr>
        <p:spPr>
          <a:xfrm>
            <a:off x="6939751" y="1884698"/>
            <a:ext cx="2931362" cy="410385"/>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BB466C1-9976-30F8-9F9B-ED9C0C62857D}"/>
              </a:ext>
            </a:extLst>
          </p:cNvPr>
          <p:cNvSpPr txBox="1"/>
          <p:nvPr/>
        </p:nvSpPr>
        <p:spPr>
          <a:xfrm>
            <a:off x="6034201" y="2842703"/>
            <a:ext cx="791694" cy="369332"/>
          </a:xfrm>
          <a:prstGeom prst="rect">
            <a:avLst/>
          </a:prstGeom>
          <a:noFill/>
        </p:spPr>
        <p:txBody>
          <a:bodyPr wrap="square" rtlCol="0">
            <a:spAutoFit/>
          </a:bodyPr>
          <a:lstStyle/>
          <a:p>
            <a:pPr algn="ctr"/>
            <a:r>
              <a:rPr lang="en-US" b="1" dirty="0"/>
              <a:t>$50</a:t>
            </a:r>
          </a:p>
        </p:txBody>
      </p:sp>
      <p:sp>
        <p:nvSpPr>
          <p:cNvPr id="43" name="TextBox 42">
            <a:extLst>
              <a:ext uri="{FF2B5EF4-FFF2-40B4-BE49-F238E27FC236}">
                <a16:creationId xmlns:a16="http://schemas.microsoft.com/office/drawing/2014/main" id="{31129F89-5D63-0AA3-7407-9F9ABEE811F5}"/>
              </a:ext>
            </a:extLst>
          </p:cNvPr>
          <p:cNvSpPr txBox="1"/>
          <p:nvPr/>
        </p:nvSpPr>
        <p:spPr>
          <a:xfrm>
            <a:off x="7069548" y="2602876"/>
            <a:ext cx="791694" cy="369332"/>
          </a:xfrm>
          <a:prstGeom prst="rect">
            <a:avLst/>
          </a:prstGeom>
          <a:noFill/>
        </p:spPr>
        <p:txBody>
          <a:bodyPr wrap="square" rtlCol="0">
            <a:spAutoFit/>
          </a:bodyPr>
          <a:lstStyle/>
          <a:p>
            <a:pPr algn="ctr"/>
            <a:r>
              <a:rPr lang="en-US" b="1" dirty="0"/>
              <a:t>$100</a:t>
            </a:r>
          </a:p>
        </p:txBody>
      </p:sp>
      <p:sp>
        <p:nvSpPr>
          <p:cNvPr id="44" name="TextBox 43">
            <a:extLst>
              <a:ext uri="{FF2B5EF4-FFF2-40B4-BE49-F238E27FC236}">
                <a16:creationId xmlns:a16="http://schemas.microsoft.com/office/drawing/2014/main" id="{16CD91AE-1856-CF78-ABCC-D8536932EEAA}"/>
              </a:ext>
            </a:extLst>
          </p:cNvPr>
          <p:cNvSpPr txBox="1"/>
          <p:nvPr/>
        </p:nvSpPr>
        <p:spPr>
          <a:xfrm>
            <a:off x="7961713" y="2141628"/>
            <a:ext cx="791694" cy="369332"/>
          </a:xfrm>
          <a:prstGeom prst="rect">
            <a:avLst/>
          </a:prstGeom>
          <a:noFill/>
        </p:spPr>
        <p:txBody>
          <a:bodyPr wrap="square" rtlCol="0">
            <a:spAutoFit/>
          </a:bodyPr>
          <a:lstStyle/>
          <a:p>
            <a:pPr algn="ctr"/>
            <a:r>
              <a:rPr lang="en-US" b="1" dirty="0"/>
              <a:t>$200</a:t>
            </a:r>
          </a:p>
        </p:txBody>
      </p:sp>
      <p:sp>
        <p:nvSpPr>
          <p:cNvPr id="45" name="TextBox 44">
            <a:extLst>
              <a:ext uri="{FF2B5EF4-FFF2-40B4-BE49-F238E27FC236}">
                <a16:creationId xmlns:a16="http://schemas.microsoft.com/office/drawing/2014/main" id="{83C22A98-2AA4-32E7-36A3-5A80E4D813CC}"/>
              </a:ext>
            </a:extLst>
          </p:cNvPr>
          <p:cNvSpPr txBox="1"/>
          <p:nvPr/>
        </p:nvSpPr>
        <p:spPr>
          <a:xfrm>
            <a:off x="7195136" y="4810207"/>
            <a:ext cx="1332212" cy="923330"/>
          </a:xfrm>
          <a:prstGeom prst="rect">
            <a:avLst/>
          </a:prstGeom>
          <a:noFill/>
        </p:spPr>
        <p:txBody>
          <a:bodyPr wrap="square" rtlCol="0">
            <a:spAutoFit/>
          </a:bodyPr>
          <a:lstStyle/>
          <a:p>
            <a:pPr algn="ctr"/>
            <a:r>
              <a:rPr lang="en-US" b="1" dirty="0"/>
              <a:t>Savings Account #1:</a:t>
            </a:r>
          </a:p>
          <a:p>
            <a:pPr algn="ctr"/>
            <a:r>
              <a:rPr lang="en-US" b="1" dirty="0">
                <a:solidFill>
                  <a:srgbClr val="006600"/>
                </a:solidFill>
              </a:rPr>
              <a:t>VACATION</a:t>
            </a:r>
          </a:p>
        </p:txBody>
      </p:sp>
      <p:sp>
        <p:nvSpPr>
          <p:cNvPr id="46" name="TextBox 45">
            <a:extLst>
              <a:ext uri="{FF2B5EF4-FFF2-40B4-BE49-F238E27FC236}">
                <a16:creationId xmlns:a16="http://schemas.microsoft.com/office/drawing/2014/main" id="{F9E30DFD-C022-8D3E-42B7-92C2BB6A94D4}"/>
              </a:ext>
            </a:extLst>
          </p:cNvPr>
          <p:cNvSpPr txBox="1"/>
          <p:nvPr/>
        </p:nvSpPr>
        <p:spPr>
          <a:xfrm>
            <a:off x="8669850" y="3885376"/>
            <a:ext cx="1332212" cy="923330"/>
          </a:xfrm>
          <a:prstGeom prst="rect">
            <a:avLst/>
          </a:prstGeom>
          <a:noFill/>
        </p:spPr>
        <p:txBody>
          <a:bodyPr wrap="square" rtlCol="0">
            <a:spAutoFit/>
          </a:bodyPr>
          <a:lstStyle/>
          <a:p>
            <a:pPr algn="ctr"/>
            <a:r>
              <a:rPr lang="en-US" b="1" dirty="0"/>
              <a:t>Savings Account #2:</a:t>
            </a:r>
          </a:p>
          <a:p>
            <a:pPr algn="ctr"/>
            <a:r>
              <a:rPr lang="en-US" b="1" dirty="0">
                <a:solidFill>
                  <a:srgbClr val="C00000"/>
                </a:solidFill>
              </a:rPr>
              <a:t>NEW CAR</a:t>
            </a:r>
          </a:p>
        </p:txBody>
      </p:sp>
      <p:sp>
        <p:nvSpPr>
          <p:cNvPr id="47" name="TextBox 46">
            <a:extLst>
              <a:ext uri="{FF2B5EF4-FFF2-40B4-BE49-F238E27FC236}">
                <a16:creationId xmlns:a16="http://schemas.microsoft.com/office/drawing/2014/main" id="{98A2861B-8094-6A0F-8326-195757717C4F}"/>
              </a:ext>
            </a:extLst>
          </p:cNvPr>
          <p:cNvSpPr txBox="1"/>
          <p:nvPr/>
        </p:nvSpPr>
        <p:spPr>
          <a:xfrm>
            <a:off x="10165714" y="3110817"/>
            <a:ext cx="1332212" cy="1200329"/>
          </a:xfrm>
          <a:prstGeom prst="rect">
            <a:avLst/>
          </a:prstGeom>
          <a:noFill/>
        </p:spPr>
        <p:txBody>
          <a:bodyPr wrap="square" rtlCol="0">
            <a:spAutoFit/>
          </a:bodyPr>
          <a:lstStyle/>
          <a:p>
            <a:pPr algn="ctr"/>
            <a:r>
              <a:rPr lang="en-US" b="1" dirty="0"/>
              <a:t>Savings Account #3:</a:t>
            </a:r>
          </a:p>
          <a:p>
            <a:pPr algn="ctr"/>
            <a:r>
              <a:rPr lang="en-US" b="1" dirty="0">
                <a:solidFill>
                  <a:srgbClr val="0000CC"/>
                </a:solidFill>
              </a:rPr>
              <a:t>NEW HOUSE</a:t>
            </a:r>
          </a:p>
        </p:txBody>
      </p:sp>
      <p:sp>
        <p:nvSpPr>
          <p:cNvPr id="6" name="Rectangle 2">
            <a:extLst>
              <a:ext uri="{FF2B5EF4-FFF2-40B4-BE49-F238E27FC236}">
                <a16:creationId xmlns:a16="http://schemas.microsoft.com/office/drawing/2014/main" id="{307DD0A3-3674-2D8F-3F11-4E9A236FC2A0}"/>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346118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par>
                                <p:cTn id="8" presetID="3"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linds(horizontal)">
                                      <p:cBhvr>
                                        <p:cTn id="10" dur="500"/>
                                        <p:tgtEl>
                                          <p:spTgt spid="39"/>
                                        </p:tgtEl>
                                      </p:cBhvr>
                                    </p:animEffect>
                                  </p:childTnLst>
                                </p:cTn>
                              </p:par>
                              <p:par>
                                <p:cTn id="11" presetID="3" presetClass="entr" presetSubtype="1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linds(horizontal)">
                                      <p:cBhvr>
                                        <p:cTn id="13" dur="500"/>
                                        <p:tgtEl>
                                          <p:spTgt spid="40"/>
                                        </p:tgtEl>
                                      </p:cBhvr>
                                    </p:animEffect>
                                  </p:childTnLst>
                                </p:cTn>
                              </p:par>
                              <p:par>
                                <p:cTn id="14" presetID="3" presetClass="entr" presetSubtype="1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linds(horizontal)">
                                      <p:cBhvr>
                                        <p:cTn id="16" dur="500"/>
                                        <p:tgtEl>
                                          <p:spTgt spid="4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linds(horizontal)">
                                      <p:cBhvr>
                                        <p:cTn id="19" dur="500"/>
                                        <p:tgtEl>
                                          <p:spTgt spid="4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linds(horizontal)">
                                      <p:cBhvr>
                                        <p:cTn id="25" dur="500"/>
                                        <p:tgtEl>
                                          <p:spTgt spid="42"/>
                                        </p:tgtEl>
                                      </p:cBhvr>
                                    </p:animEffect>
                                  </p:childTnLst>
                                </p:cTn>
                              </p:par>
                              <p:par>
                                <p:cTn id="26" presetID="3" presetClass="entr" presetSubtype="1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linds(horizontal)">
                                      <p:cBhvr>
                                        <p:cTn id="28" dur="500"/>
                                        <p:tgtEl>
                                          <p:spTgt spid="27"/>
                                        </p:tgtEl>
                                      </p:cBhvr>
                                    </p:animEffect>
                                  </p:childTnLst>
                                </p:cTn>
                              </p:par>
                              <p:par>
                                <p:cTn id="29" presetID="3" presetClass="entr" presetSubtype="1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linds(horizontal)">
                                      <p:cBhvr>
                                        <p:cTn id="31" dur="500"/>
                                        <p:tgtEl>
                                          <p:spTgt spid="28"/>
                                        </p:tgtEl>
                                      </p:cBhvr>
                                    </p:animEffect>
                                  </p:childTnLst>
                                </p:cTn>
                              </p:par>
                              <p:par>
                                <p:cTn id="32" presetID="3" presetClass="entr" presetSubtype="1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linds(horizontal)">
                                      <p:cBhvr>
                                        <p:cTn id="37" dur="500"/>
                                        <p:tgtEl>
                                          <p:spTgt spid="4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linds(horizontal)">
                                      <p:cBhvr>
                                        <p:cTn id="40" dur="500"/>
                                        <p:tgtEl>
                                          <p:spTgt spid="4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linds(horizontal)">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2" grpId="0"/>
      <p:bldP spid="43" grpId="0"/>
      <p:bldP spid="44" grpId="0"/>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A507C9-E2C6-E043-82FB-E1908124782E}"/>
              </a:ext>
            </a:extLst>
          </p:cNvPr>
          <p:cNvSpPr txBox="1"/>
          <p:nvPr/>
        </p:nvSpPr>
        <p:spPr>
          <a:xfrm>
            <a:off x="1428627" y="2653874"/>
            <a:ext cx="2101171" cy="3139321"/>
          </a:xfrm>
          <a:prstGeom prst="rect">
            <a:avLst/>
          </a:prstGeom>
          <a:noFill/>
        </p:spPr>
        <p:txBody>
          <a:bodyPr wrap="square" rtlCol="0">
            <a:spAutoFit/>
          </a:bodyPr>
          <a:lstStyle/>
          <a:p>
            <a:pPr algn="ctr"/>
            <a:r>
              <a:rPr lang="en-US" b="1" dirty="0">
                <a:solidFill>
                  <a:srgbClr val="006600"/>
                </a:solidFill>
              </a:rPr>
              <a:t>Checking &amp; Transaction Account</a:t>
            </a: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r>
              <a:rPr lang="en-US" b="1" dirty="0">
                <a:solidFill>
                  <a:srgbClr val="006600"/>
                </a:solidFill>
              </a:rPr>
              <a:t>No risk, </a:t>
            </a:r>
            <a:br>
              <a:rPr lang="en-US" b="1" dirty="0">
                <a:solidFill>
                  <a:srgbClr val="006600"/>
                </a:solidFill>
              </a:rPr>
            </a:br>
            <a:r>
              <a:rPr lang="en-US" b="1" dirty="0">
                <a:solidFill>
                  <a:srgbClr val="006600"/>
                </a:solidFill>
              </a:rPr>
              <a:t>0.0% return, </a:t>
            </a:r>
            <a:br>
              <a:rPr lang="en-US" b="1" dirty="0">
                <a:solidFill>
                  <a:srgbClr val="006600"/>
                </a:solidFill>
              </a:rPr>
            </a:br>
            <a:r>
              <a:rPr lang="en-US" b="1" dirty="0">
                <a:solidFill>
                  <a:srgbClr val="006600"/>
                </a:solidFill>
              </a:rPr>
              <a:t>all cash</a:t>
            </a:r>
          </a:p>
        </p:txBody>
      </p:sp>
      <p:sp>
        <p:nvSpPr>
          <p:cNvPr id="28" name="TextBox 27">
            <a:extLst>
              <a:ext uri="{FF2B5EF4-FFF2-40B4-BE49-F238E27FC236}">
                <a16:creationId xmlns:a16="http://schemas.microsoft.com/office/drawing/2014/main" id="{82FCF14A-BFEF-CE46-888D-F865E575D6A5}"/>
              </a:ext>
            </a:extLst>
          </p:cNvPr>
          <p:cNvSpPr txBox="1"/>
          <p:nvPr/>
        </p:nvSpPr>
        <p:spPr>
          <a:xfrm>
            <a:off x="3885398" y="2608343"/>
            <a:ext cx="2101171" cy="3216265"/>
          </a:xfrm>
          <a:prstGeom prst="rect">
            <a:avLst/>
          </a:prstGeom>
          <a:noFill/>
        </p:spPr>
        <p:txBody>
          <a:bodyPr wrap="square" rtlCol="0">
            <a:spAutoFit/>
          </a:bodyPr>
          <a:lstStyle/>
          <a:p>
            <a:pPr algn="ctr"/>
            <a:r>
              <a:rPr lang="en-US" b="1" dirty="0">
                <a:solidFill>
                  <a:srgbClr val="0000CC"/>
                </a:solidFill>
              </a:rPr>
              <a:t>Short-to-Medium Term Goals</a:t>
            </a: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sz="500" b="1" dirty="0">
              <a:solidFill>
                <a:srgbClr val="0000CC"/>
              </a:solidFill>
            </a:endParaRPr>
          </a:p>
          <a:p>
            <a:pPr algn="ctr"/>
            <a:r>
              <a:rPr lang="en-US" b="1" dirty="0">
                <a:solidFill>
                  <a:srgbClr val="0000CC"/>
                </a:solidFill>
              </a:rPr>
              <a:t>Some risk, </a:t>
            </a:r>
          </a:p>
          <a:p>
            <a:pPr algn="ctr"/>
            <a:r>
              <a:rPr lang="en-US" b="1" dirty="0">
                <a:solidFill>
                  <a:srgbClr val="0000CC"/>
                </a:solidFill>
              </a:rPr>
              <a:t>0-3% return goals, </a:t>
            </a:r>
            <a:br>
              <a:rPr lang="en-US" b="1" dirty="0">
                <a:solidFill>
                  <a:srgbClr val="0000CC"/>
                </a:solidFill>
              </a:rPr>
            </a:br>
            <a:r>
              <a:rPr lang="en-US" b="1" dirty="0">
                <a:solidFill>
                  <a:srgbClr val="0000CC"/>
                </a:solidFill>
              </a:rPr>
              <a:t>cash + savings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79" y="3293582"/>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A8D148D0-F20D-CF44-ACEC-F226A9998768}"/>
              </a:ext>
            </a:extLst>
          </p:cNvPr>
          <p:cNvSpPr txBox="1">
            <a:spLocks/>
          </p:cNvSpPr>
          <p:nvPr/>
        </p:nvSpPr>
        <p:spPr>
          <a:xfrm>
            <a:off x="704527" y="1268127"/>
            <a:ext cx="10804301" cy="1630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I utilize 4-5 different accounts on a regular basis, as defined below. This allows me to mentally align my finances with my goals, kind of like how I use 3 credit cards with 3 different purposes each.</a:t>
            </a:r>
            <a:endParaRPr lang="en-US" dirty="0"/>
          </a:p>
        </p:txBody>
      </p:sp>
      <p:pic>
        <p:nvPicPr>
          <p:cNvPr id="27" name="Picture 6" descr="Free Bucket Clipart Png, Download Free Bucket Clipart Png png images, Free  ClipArts on Clipart Library">
            <a:extLst>
              <a:ext uri="{FF2B5EF4-FFF2-40B4-BE49-F238E27FC236}">
                <a16:creationId xmlns:a16="http://schemas.microsoft.com/office/drawing/2014/main" id="{BEB482FF-3BF6-F541-AEA4-1DD01AD7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961" y="3293582"/>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458F007-C179-BC4F-8CC8-306DD65D1B55}"/>
              </a:ext>
            </a:extLst>
          </p:cNvPr>
          <p:cNvSpPr txBox="1"/>
          <p:nvPr/>
        </p:nvSpPr>
        <p:spPr>
          <a:xfrm>
            <a:off x="6405743" y="2606491"/>
            <a:ext cx="2101171" cy="3493264"/>
          </a:xfrm>
          <a:prstGeom prst="rect">
            <a:avLst/>
          </a:prstGeom>
          <a:noFill/>
        </p:spPr>
        <p:txBody>
          <a:bodyPr wrap="square" rtlCol="0">
            <a:spAutoFit/>
          </a:bodyPr>
          <a:lstStyle/>
          <a:p>
            <a:pPr algn="ctr"/>
            <a:r>
              <a:rPr lang="en-US" b="1" dirty="0">
                <a:solidFill>
                  <a:srgbClr val="7030A0"/>
                </a:solidFill>
              </a:rPr>
              <a:t>Long-Term</a:t>
            </a:r>
            <a:br>
              <a:rPr lang="en-US" b="1" dirty="0">
                <a:solidFill>
                  <a:srgbClr val="7030A0"/>
                </a:solidFill>
              </a:rPr>
            </a:br>
            <a:r>
              <a:rPr lang="en-US" b="1" dirty="0">
                <a:solidFill>
                  <a:srgbClr val="7030A0"/>
                </a:solidFill>
              </a:rPr>
              <a:t> Goals</a:t>
            </a: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sz="500" b="1" dirty="0">
              <a:solidFill>
                <a:srgbClr val="7030A0"/>
              </a:solidFill>
            </a:endParaRPr>
          </a:p>
          <a:p>
            <a:pPr algn="ctr"/>
            <a:r>
              <a:rPr lang="en-US" b="1" dirty="0">
                <a:solidFill>
                  <a:srgbClr val="7030A0"/>
                </a:solidFill>
              </a:rPr>
              <a:t>Some Risk,</a:t>
            </a:r>
          </a:p>
          <a:p>
            <a:pPr algn="ctr"/>
            <a:r>
              <a:rPr lang="en-US" b="1" dirty="0">
                <a:solidFill>
                  <a:srgbClr val="7030A0"/>
                </a:solidFill>
              </a:rPr>
              <a:t>3-7% return goals, </a:t>
            </a:r>
          </a:p>
          <a:p>
            <a:pPr algn="ctr"/>
            <a:r>
              <a:rPr lang="en-US" b="1" dirty="0">
                <a:solidFill>
                  <a:srgbClr val="7030A0"/>
                </a:solidFill>
              </a:rPr>
              <a:t>savings + investments</a:t>
            </a:r>
          </a:p>
        </p:txBody>
      </p:sp>
      <p:sp>
        <p:nvSpPr>
          <p:cNvPr id="36" name="TextBox 35">
            <a:extLst>
              <a:ext uri="{FF2B5EF4-FFF2-40B4-BE49-F238E27FC236}">
                <a16:creationId xmlns:a16="http://schemas.microsoft.com/office/drawing/2014/main" id="{FC2C7CBE-2E3E-254E-849A-3B3A6F32AFEB}"/>
              </a:ext>
            </a:extLst>
          </p:cNvPr>
          <p:cNvSpPr txBox="1"/>
          <p:nvPr/>
        </p:nvSpPr>
        <p:spPr>
          <a:xfrm>
            <a:off x="8720259" y="2600799"/>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39" name="Picture 6" descr="Free Bucket Clipart Png, Download Free Bucket Clipart Png png images, Free  ClipArts on Clipart Library">
            <a:extLst>
              <a:ext uri="{FF2B5EF4-FFF2-40B4-BE49-F238E27FC236}">
                <a16:creationId xmlns:a16="http://schemas.microsoft.com/office/drawing/2014/main" id="{40B87571-5D74-AC45-B108-1A949BC82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047" y="3306107"/>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Free Bucket Clipart Png, Download Free Bucket Clipart Png png images, Free  ClipArts on Clipart Library">
            <a:extLst>
              <a:ext uri="{FF2B5EF4-FFF2-40B4-BE49-F238E27FC236}">
                <a16:creationId xmlns:a16="http://schemas.microsoft.com/office/drawing/2014/main" id="{52112D57-26EA-9348-90ED-7C1F44F0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930" y="3293582"/>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84E506AD-C363-23E9-F9BA-4E95132D270B}"/>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263965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82FCF14A-BFEF-CE46-888D-F865E575D6A5}"/>
              </a:ext>
            </a:extLst>
          </p:cNvPr>
          <p:cNvSpPr txBox="1"/>
          <p:nvPr/>
        </p:nvSpPr>
        <p:spPr>
          <a:xfrm>
            <a:off x="838199" y="1923548"/>
            <a:ext cx="2101171" cy="3216265"/>
          </a:xfrm>
          <a:prstGeom prst="rect">
            <a:avLst/>
          </a:prstGeom>
          <a:noFill/>
        </p:spPr>
        <p:txBody>
          <a:bodyPr wrap="square" rtlCol="0">
            <a:spAutoFit/>
          </a:bodyPr>
          <a:lstStyle/>
          <a:p>
            <a:pPr algn="ctr"/>
            <a:r>
              <a:rPr lang="en-US" b="1" dirty="0">
                <a:solidFill>
                  <a:srgbClr val="0000CC"/>
                </a:solidFill>
              </a:rPr>
              <a:t>Short-to-Medium Term Goals</a:t>
            </a: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sz="500" b="1" dirty="0">
              <a:solidFill>
                <a:srgbClr val="0000CC"/>
              </a:solidFill>
            </a:endParaRPr>
          </a:p>
          <a:p>
            <a:pPr algn="ctr"/>
            <a:r>
              <a:rPr lang="en-US" b="1" dirty="0">
                <a:solidFill>
                  <a:srgbClr val="0000CC"/>
                </a:solidFill>
              </a:rPr>
              <a:t>Some risk, </a:t>
            </a:r>
          </a:p>
          <a:p>
            <a:pPr algn="ctr"/>
            <a:r>
              <a:rPr lang="en-US" b="1" dirty="0">
                <a:solidFill>
                  <a:srgbClr val="0000CC"/>
                </a:solidFill>
              </a:rPr>
              <a:t>0-3% return goals, </a:t>
            </a:r>
            <a:br>
              <a:rPr lang="en-US" b="1" dirty="0">
                <a:solidFill>
                  <a:srgbClr val="0000CC"/>
                </a:solidFill>
              </a:rPr>
            </a:br>
            <a:r>
              <a:rPr lang="en-US" b="1" dirty="0">
                <a:solidFill>
                  <a:srgbClr val="0000CC"/>
                </a:solidFill>
              </a:rPr>
              <a:t>cash + savings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27" name="Picture 6" descr="Free Bucket Clipart Png, Download Free Bucket Clipart Png png images, Free  ClipArts on Clipart Library">
            <a:extLst>
              <a:ext uri="{FF2B5EF4-FFF2-40B4-BE49-F238E27FC236}">
                <a16:creationId xmlns:a16="http://schemas.microsoft.com/office/drawing/2014/main" id="{BEB482FF-3BF6-F541-AEA4-1DD01AD7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762" y="2608787"/>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3CBF430B-CB36-DAB7-5FAC-10882C2C130B}"/>
              </a:ext>
            </a:extLst>
          </p:cNvPr>
          <p:cNvSpPr txBox="1">
            <a:spLocks/>
          </p:cNvSpPr>
          <p:nvPr/>
        </p:nvSpPr>
        <p:spPr>
          <a:xfrm>
            <a:off x="3237933" y="1430485"/>
            <a:ext cx="8270895" cy="3738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i="1" dirty="0">
                <a:solidFill>
                  <a:srgbClr val="0000CC"/>
                </a:solidFill>
              </a:rPr>
              <a:t>Maybe the money for these goals sits in a savings account, earning 0.25% interest.  Maybe I buy a Certificate of Deposit and lock up this money for 3 months to 2 years, </a:t>
            </a:r>
            <a:r>
              <a:rPr lang="en-US" sz="2700" b="1" i="1">
                <a:solidFill>
                  <a:srgbClr val="0000CC"/>
                </a:solidFill>
              </a:rPr>
              <a:t>earning 3.00% to 5.00</a:t>
            </a:r>
            <a:r>
              <a:rPr lang="en-US" sz="2700" b="1" i="1" dirty="0">
                <a:solidFill>
                  <a:srgbClr val="0000CC"/>
                </a:solidFill>
              </a:rPr>
              <a:t>%. Maybe I invest in a government, municipal or corporate bond and earn a little bit more (and take on a little bit more risk).</a:t>
            </a:r>
          </a:p>
          <a:p>
            <a:pPr marL="0" indent="0">
              <a:buNone/>
            </a:pPr>
            <a:endParaRPr lang="en-US" sz="2700" b="1" i="1" dirty="0">
              <a:solidFill>
                <a:srgbClr val="0000CC"/>
              </a:solidFill>
            </a:endParaRPr>
          </a:p>
          <a:p>
            <a:pPr marL="0" indent="0">
              <a:buNone/>
            </a:pPr>
            <a:r>
              <a:rPr lang="en-US" sz="2700" b="1" i="1" dirty="0">
                <a:solidFill>
                  <a:srgbClr val="0000CC"/>
                </a:solidFill>
              </a:rPr>
              <a:t>The key is liquidity. I have to be able to comfortably and confidently convert these investments to cash when it’s time to enjoy my goals.</a:t>
            </a:r>
            <a:endParaRPr lang="en-US" sz="2700" dirty="0">
              <a:solidFill>
                <a:srgbClr val="0000CC"/>
              </a:solidFill>
            </a:endParaRPr>
          </a:p>
        </p:txBody>
      </p:sp>
      <p:sp>
        <p:nvSpPr>
          <p:cNvPr id="2" name="Rectangle 2">
            <a:extLst>
              <a:ext uri="{FF2B5EF4-FFF2-40B4-BE49-F238E27FC236}">
                <a16:creationId xmlns:a16="http://schemas.microsoft.com/office/drawing/2014/main" id="{833C7152-DB15-66F8-073D-E28DA5966501}"/>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718361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sp>
        <p:nvSpPr>
          <p:cNvPr id="29" name="TextBox 28">
            <a:extLst>
              <a:ext uri="{FF2B5EF4-FFF2-40B4-BE49-F238E27FC236}">
                <a16:creationId xmlns:a16="http://schemas.microsoft.com/office/drawing/2014/main" id="{E458F007-C179-BC4F-8CC8-306DD65D1B55}"/>
              </a:ext>
            </a:extLst>
          </p:cNvPr>
          <p:cNvSpPr txBox="1"/>
          <p:nvPr/>
        </p:nvSpPr>
        <p:spPr>
          <a:xfrm>
            <a:off x="838199" y="1913939"/>
            <a:ext cx="2101171" cy="3493264"/>
          </a:xfrm>
          <a:prstGeom prst="rect">
            <a:avLst/>
          </a:prstGeom>
          <a:noFill/>
        </p:spPr>
        <p:txBody>
          <a:bodyPr wrap="square" rtlCol="0">
            <a:spAutoFit/>
          </a:bodyPr>
          <a:lstStyle/>
          <a:p>
            <a:pPr algn="ctr"/>
            <a:r>
              <a:rPr lang="en-US" b="1" dirty="0">
                <a:solidFill>
                  <a:srgbClr val="7030A0"/>
                </a:solidFill>
              </a:rPr>
              <a:t>Long-Term</a:t>
            </a:r>
            <a:br>
              <a:rPr lang="en-US" b="1" dirty="0">
                <a:solidFill>
                  <a:srgbClr val="7030A0"/>
                </a:solidFill>
              </a:rPr>
            </a:br>
            <a:r>
              <a:rPr lang="en-US" b="1" dirty="0">
                <a:solidFill>
                  <a:srgbClr val="7030A0"/>
                </a:solidFill>
              </a:rPr>
              <a:t> Goals</a:t>
            </a: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sz="500" b="1" dirty="0">
              <a:solidFill>
                <a:srgbClr val="7030A0"/>
              </a:solidFill>
            </a:endParaRPr>
          </a:p>
          <a:p>
            <a:pPr algn="ctr"/>
            <a:r>
              <a:rPr lang="en-US" b="1" dirty="0">
                <a:solidFill>
                  <a:srgbClr val="7030A0"/>
                </a:solidFill>
              </a:rPr>
              <a:t>Some Risk,</a:t>
            </a:r>
          </a:p>
          <a:p>
            <a:pPr algn="ctr"/>
            <a:r>
              <a:rPr lang="en-US" b="1" dirty="0">
                <a:solidFill>
                  <a:srgbClr val="7030A0"/>
                </a:solidFill>
              </a:rPr>
              <a:t>3-7% return goals, </a:t>
            </a:r>
          </a:p>
          <a:p>
            <a:pPr algn="ctr"/>
            <a:r>
              <a:rPr lang="en-US" b="1" dirty="0">
                <a:solidFill>
                  <a:srgbClr val="7030A0"/>
                </a:solidFill>
              </a:rPr>
              <a:t>savings + investments</a:t>
            </a:r>
          </a:p>
        </p:txBody>
      </p:sp>
      <p:pic>
        <p:nvPicPr>
          <p:cNvPr id="39" name="Picture 6" descr="Free Bucket Clipart Png, Download Free Bucket Clipart Png png images, Free  ClipArts on Clipart Library">
            <a:extLst>
              <a:ext uri="{FF2B5EF4-FFF2-40B4-BE49-F238E27FC236}">
                <a16:creationId xmlns:a16="http://schemas.microsoft.com/office/drawing/2014/main" id="{40B87571-5D74-AC45-B108-1A949BC82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503" y="261355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54474E10-FDD6-2762-69EC-12C58015FF3C}"/>
              </a:ext>
            </a:extLst>
          </p:cNvPr>
          <p:cNvSpPr txBox="1">
            <a:spLocks/>
          </p:cNvSpPr>
          <p:nvPr/>
        </p:nvSpPr>
        <p:spPr>
          <a:xfrm>
            <a:off x="3237933" y="1430485"/>
            <a:ext cx="8270895" cy="3738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i="1" dirty="0">
                <a:solidFill>
                  <a:srgbClr val="0000CC"/>
                </a:solidFill>
              </a:rPr>
              <a:t>Maybe I want to buy a new house in 10 years and need to save $50,000. I really want the house, but the timing and amount are flexible. </a:t>
            </a:r>
          </a:p>
          <a:p>
            <a:pPr marL="0" indent="0">
              <a:buNone/>
            </a:pPr>
            <a:r>
              <a:rPr lang="en-US" sz="2700" b="1" i="1" dirty="0">
                <a:solidFill>
                  <a:srgbClr val="0000CC"/>
                </a:solidFill>
              </a:rPr>
              <a:t>Maybe I just had my first child and want to start a 529 Savings Plan for their college in 18 years. </a:t>
            </a:r>
          </a:p>
          <a:p>
            <a:pPr marL="0" indent="0">
              <a:buNone/>
            </a:pPr>
            <a:endParaRPr lang="en-US" sz="2700" b="1" i="1" dirty="0">
              <a:solidFill>
                <a:srgbClr val="0000CC"/>
              </a:solidFill>
            </a:endParaRPr>
          </a:p>
          <a:p>
            <a:pPr marL="0" indent="0">
              <a:buNone/>
            </a:pPr>
            <a:r>
              <a:rPr lang="en-US" sz="2700" b="1" i="1" dirty="0">
                <a:solidFill>
                  <a:srgbClr val="0000CC"/>
                </a:solidFill>
              </a:rPr>
              <a:t>Liquidity is less of the priority with these goals. I can take more risk, which should lead to higher returns over the longer-term. Now maybe I choose index funds or mutual funds. Maybe I choose individual stocks. Maybe the real estate is the risk. Patience is the key.</a:t>
            </a:r>
            <a:endParaRPr lang="en-US" sz="2700" dirty="0">
              <a:solidFill>
                <a:srgbClr val="0000CC"/>
              </a:solidFill>
            </a:endParaRPr>
          </a:p>
        </p:txBody>
      </p:sp>
      <p:sp>
        <p:nvSpPr>
          <p:cNvPr id="2" name="Rectangle 2">
            <a:extLst>
              <a:ext uri="{FF2B5EF4-FFF2-40B4-BE49-F238E27FC236}">
                <a16:creationId xmlns:a16="http://schemas.microsoft.com/office/drawing/2014/main" id="{EA7A4D8E-524B-DAE2-B891-19538678AC9B}"/>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11673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sp>
        <p:nvSpPr>
          <p:cNvPr id="36" name="TextBox 35">
            <a:extLst>
              <a:ext uri="{FF2B5EF4-FFF2-40B4-BE49-F238E27FC236}">
                <a16:creationId xmlns:a16="http://schemas.microsoft.com/office/drawing/2014/main" id="{FC2C7CBE-2E3E-254E-849A-3B3A6F32AFEB}"/>
              </a:ext>
            </a:extLst>
          </p:cNvPr>
          <p:cNvSpPr txBox="1"/>
          <p:nvPr/>
        </p:nvSpPr>
        <p:spPr>
          <a:xfrm>
            <a:off x="838199" y="1933530"/>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40" name="Picture 6" descr="Free Bucket Clipart Png, Download Free Bucket Clipart Png png images, Free  ClipArts on Clipart Library">
            <a:extLst>
              <a:ext uri="{FF2B5EF4-FFF2-40B4-BE49-F238E27FC236}">
                <a16:creationId xmlns:a16="http://schemas.microsoft.com/office/drawing/2014/main" id="{52112D57-26EA-9348-90ED-7C1F44F0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870" y="2640827"/>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3B644A7C-9DF1-4D05-A4FC-8AA31C69FA57}"/>
              </a:ext>
            </a:extLst>
          </p:cNvPr>
          <p:cNvSpPr txBox="1">
            <a:spLocks/>
          </p:cNvSpPr>
          <p:nvPr/>
        </p:nvSpPr>
        <p:spPr>
          <a:xfrm>
            <a:off x="3237933" y="1430485"/>
            <a:ext cx="8270895" cy="3738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rgbClr val="C00000"/>
                </a:solidFill>
              </a:rPr>
              <a:t>A company-sponsored 403(b) or 401(k) will give me the structure to invest for my retirement.</a:t>
            </a:r>
          </a:p>
          <a:p>
            <a:pPr marL="0" indent="0">
              <a:buNone/>
            </a:pPr>
            <a:endParaRPr lang="en-US" b="1" i="1" dirty="0">
              <a:solidFill>
                <a:srgbClr val="C00000"/>
              </a:solidFill>
            </a:endParaRPr>
          </a:p>
          <a:p>
            <a:pPr marL="0" indent="0">
              <a:buNone/>
            </a:pPr>
            <a:r>
              <a:rPr lang="en-US" b="1" i="1" dirty="0">
                <a:solidFill>
                  <a:srgbClr val="C00000"/>
                </a:solidFill>
              </a:rPr>
              <a:t>It will limit my investment options, but I should have plenty of index fund and mutual fund options. </a:t>
            </a:r>
          </a:p>
          <a:p>
            <a:pPr marL="0" indent="0">
              <a:buNone/>
            </a:pPr>
            <a:endParaRPr lang="en-US" b="1" i="1" dirty="0">
              <a:solidFill>
                <a:srgbClr val="C00000"/>
              </a:solidFill>
            </a:endParaRPr>
          </a:p>
          <a:p>
            <a:pPr marL="0" indent="0">
              <a:buNone/>
            </a:pPr>
            <a:r>
              <a:rPr lang="en-US" b="1" i="1" dirty="0">
                <a:solidFill>
                  <a:srgbClr val="C00000"/>
                </a:solidFill>
              </a:rPr>
              <a:t>These are tax-preferred accounts, so the IRS doesn’t want me using this money for a new house or my kids’ college. If I withdraw the money before I turn 59 ½, I pay all taxes and a 10% penalty.</a:t>
            </a:r>
            <a:endParaRPr lang="en-US" dirty="0">
              <a:solidFill>
                <a:srgbClr val="C00000"/>
              </a:solidFill>
            </a:endParaRPr>
          </a:p>
        </p:txBody>
      </p:sp>
      <p:sp>
        <p:nvSpPr>
          <p:cNvPr id="2" name="Rectangle 2">
            <a:extLst>
              <a:ext uri="{FF2B5EF4-FFF2-40B4-BE49-F238E27FC236}">
                <a16:creationId xmlns:a16="http://schemas.microsoft.com/office/drawing/2014/main" id="{6E4CE056-C35C-F647-DBBC-A7FC9FC527EC}"/>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256715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sp>
        <p:nvSpPr>
          <p:cNvPr id="36" name="TextBox 35">
            <a:extLst>
              <a:ext uri="{FF2B5EF4-FFF2-40B4-BE49-F238E27FC236}">
                <a16:creationId xmlns:a16="http://schemas.microsoft.com/office/drawing/2014/main" id="{FC2C7CBE-2E3E-254E-849A-3B3A6F32AFEB}"/>
              </a:ext>
            </a:extLst>
          </p:cNvPr>
          <p:cNvSpPr txBox="1"/>
          <p:nvPr/>
        </p:nvSpPr>
        <p:spPr>
          <a:xfrm>
            <a:off x="838199" y="1933530"/>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40" name="Picture 6" descr="Free Bucket Clipart Png, Download Free Bucket Clipart Png png images, Free  ClipArts on Clipart Library">
            <a:extLst>
              <a:ext uri="{FF2B5EF4-FFF2-40B4-BE49-F238E27FC236}">
                <a16:creationId xmlns:a16="http://schemas.microsoft.com/office/drawing/2014/main" id="{52112D57-26EA-9348-90ED-7C1F44F0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870" y="2640827"/>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3B644A7C-9DF1-4D05-A4FC-8AA31C69FA57}"/>
              </a:ext>
            </a:extLst>
          </p:cNvPr>
          <p:cNvSpPr txBox="1">
            <a:spLocks/>
          </p:cNvSpPr>
          <p:nvPr/>
        </p:nvSpPr>
        <p:spPr>
          <a:xfrm>
            <a:off x="3237933" y="1430485"/>
            <a:ext cx="8270895" cy="3738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r>
              <a:rPr lang="en-US" b="1" i="1" dirty="0">
                <a:solidFill>
                  <a:srgbClr val="C00000"/>
                </a:solidFill>
              </a:rPr>
              <a:t>Liquidity is not the issue, again.</a:t>
            </a:r>
          </a:p>
          <a:p>
            <a:pPr marL="0" indent="0">
              <a:buNone/>
            </a:pPr>
            <a:endParaRPr lang="en-US" b="1" i="1" dirty="0">
              <a:solidFill>
                <a:srgbClr val="C00000"/>
              </a:solidFill>
            </a:endParaRPr>
          </a:p>
          <a:p>
            <a:pPr marL="0" indent="0">
              <a:buNone/>
            </a:pPr>
            <a:r>
              <a:rPr lang="en-US" b="1" i="1" dirty="0">
                <a:solidFill>
                  <a:srgbClr val="C00000"/>
                </a:solidFill>
              </a:rPr>
              <a:t>I care about:</a:t>
            </a:r>
          </a:p>
          <a:p>
            <a:r>
              <a:rPr lang="en-US" b="1" i="1" dirty="0">
                <a:solidFill>
                  <a:srgbClr val="C00000"/>
                </a:solidFill>
              </a:rPr>
              <a:t>Capital appreciation</a:t>
            </a:r>
          </a:p>
          <a:p>
            <a:r>
              <a:rPr lang="en-US" b="1" i="1" dirty="0">
                <a:solidFill>
                  <a:srgbClr val="C00000"/>
                </a:solidFill>
              </a:rPr>
              <a:t>Minimizing taxes (both today and in the future)</a:t>
            </a:r>
          </a:p>
          <a:p>
            <a:r>
              <a:rPr lang="en-US" b="1" i="1" dirty="0">
                <a:solidFill>
                  <a:srgbClr val="C00000"/>
                </a:solidFill>
              </a:rPr>
              <a:t>Getting the maximum company match.</a:t>
            </a:r>
          </a:p>
          <a:p>
            <a:r>
              <a:rPr lang="en-US" b="1" i="1" dirty="0">
                <a:solidFill>
                  <a:srgbClr val="C00000"/>
                </a:solidFill>
              </a:rPr>
              <a:t>Meeting any vesting period requirements.</a:t>
            </a:r>
            <a:endParaRPr lang="en-US" dirty="0">
              <a:solidFill>
                <a:srgbClr val="C00000"/>
              </a:solidFill>
            </a:endParaRPr>
          </a:p>
        </p:txBody>
      </p:sp>
      <p:sp>
        <p:nvSpPr>
          <p:cNvPr id="2" name="Rectangle 2">
            <a:extLst>
              <a:ext uri="{FF2B5EF4-FFF2-40B4-BE49-F238E27FC236}">
                <a16:creationId xmlns:a16="http://schemas.microsoft.com/office/drawing/2014/main" id="{5B4A37D8-A9A5-EF13-2057-C1206B038B03}"/>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4058065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492300"/>
            <a:ext cx="10670628" cy="5103106"/>
          </a:xfrm>
          <a:prstGeom prst="rect">
            <a:avLst/>
          </a:prstGeom>
          <a:solidFill>
            <a:srgbClr val="008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300" b="1" dirty="0">
                <a:solidFill>
                  <a:schemeClr val="bg1"/>
                </a:solidFill>
                <a:latin typeface="Calibri" panose="020F0502020204030204" pitchFamily="34" charset="0"/>
                <a:cs typeface="Calibri" panose="020F0502020204030204" pitchFamily="34" charset="0"/>
              </a:rPr>
              <a:t>12 Financial Challenges for This Year</a:t>
            </a:r>
          </a:p>
        </p:txBody>
      </p:sp>
    </p:spTree>
    <p:extLst>
      <p:ext uri="{BB962C8B-B14F-4D97-AF65-F5344CB8AC3E}">
        <p14:creationId xmlns:p14="http://schemas.microsoft.com/office/powerpoint/2010/main" val="112784938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99082" y="1280160"/>
            <a:ext cx="5257800" cy="4896803"/>
          </a:xfrm>
        </p:spPr>
        <p:txBody>
          <a:bodyPr>
            <a:noAutofit/>
          </a:bodyPr>
          <a:lstStyle/>
          <a:p>
            <a:pPr marL="0" lvl="0" indent="0" algn="ctr">
              <a:buNone/>
            </a:pPr>
            <a:r>
              <a:rPr lang="en-US" sz="2200" dirty="0"/>
              <a:t>For 1 or 2 months this year, track every penny you spend. Every single penny. </a:t>
            </a:r>
          </a:p>
          <a:p>
            <a:pPr marL="0" lvl="0" indent="0" algn="ctr">
              <a:buNone/>
            </a:pPr>
            <a:endParaRPr lang="en-US" sz="2200" dirty="0">
              <a:solidFill>
                <a:srgbClr val="0000CC"/>
              </a:solidFill>
            </a:endParaRPr>
          </a:p>
          <a:p>
            <a:pPr marL="0" lvl="0" indent="0" algn="ctr">
              <a:buNone/>
            </a:pPr>
            <a:r>
              <a:rPr lang="en-US" sz="2200" dirty="0">
                <a:solidFill>
                  <a:srgbClr val="C00000"/>
                </a:solidFill>
              </a:rPr>
              <a:t>Stop spending money after a certain time at night.</a:t>
            </a:r>
          </a:p>
          <a:p>
            <a:pPr marL="0" lvl="0" indent="0" algn="ctr">
              <a:buNone/>
            </a:pPr>
            <a:endParaRPr lang="en-US" sz="2200" dirty="0"/>
          </a:p>
          <a:p>
            <a:pPr marL="0" lvl="0" indent="0" algn="ctr">
              <a:buNone/>
            </a:pPr>
            <a:r>
              <a:rPr lang="en-US" sz="2200" dirty="0"/>
              <a:t>For any purchases over a certain amount, wait 24 hours before buying. For me, it’s $100.</a:t>
            </a:r>
          </a:p>
          <a:p>
            <a:pPr marL="0" lvl="0" indent="0" algn="ctr">
              <a:buNone/>
            </a:pPr>
            <a:endParaRPr lang="en-US" sz="2200" dirty="0">
              <a:solidFill>
                <a:srgbClr val="0000CC"/>
              </a:solidFill>
            </a:endParaRPr>
          </a:p>
          <a:p>
            <a:pPr marL="0" lvl="0" indent="0" algn="ctr">
              <a:buNone/>
            </a:pPr>
            <a:r>
              <a:rPr lang="en-US" sz="2200" dirty="0">
                <a:solidFill>
                  <a:srgbClr val="C00000"/>
                </a:solidFill>
              </a:rPr>
              <a:t>As soon as you get each paycheck, or on the 1st day of each month, explicitly save $25.</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8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12 Simple Challenges for This Year</a:t>
            </a:r>
          </a:p>
        </p:txBody>
      </p:sp>
      <p:sp>
        <p:nvSpPr>
          <p:cNvPr id="5" name="Rectangle 3">
            <a:extLst>
              <a:ext uri="{FF2B5EF4-FFF2-40B4-BE49-F238E27FC236}">
                <a16:creationId xmlns:a16="http://schemas.microsoft.com/office/drawing/2014/main" id="{6940BFE7-79D9-5005-C708-3E1117C4FB36}"/>
              </a:ext>
            </a:extLst>
          </p:cNvPr>
          <p:cNvSpPr txBox="1">
            <a:spLocks noChangeArrowheads="1"/>
          </p:cNvSpPr>
          <p:nvPr/>
        </p:nvSpPr>
        <p:spPr>
          <a:xfrm>
            <a:off x="6415744" y="1280159"/>
            <a:ext cx="5257800" cy="48968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rgbClr val="C00000"/>
                </a:solidFill>
              </a:rPr>
              <a:t>Are you expecting a tax refund this year?  If so, get rid of it.</a:t>
            </a:r>
          </a:p>
          <a:p>
            <a:pPr marL="0" indent="0" algn="ctr">
              <a:buFont typeface="Arial" panose="020B0604020202020204" pitchFamily="34" charset="0"/>
              <a:buNone/>
            </a:pPr>
            <a:endParaRPr lang="en-US" sz="2400" dirty="0">
              <a:solidFill>
                <a:srgbClr val="C00000"/>
              </a:solidFill>
            </a:endParaRPr>
          </a:p>
          <a:p>
            <a:pPr marL="0" indent="0" algn="ctr">
              <a:buFont typeface="Arial" panose="020B0604020202020204" pitchFamily="34" charset="0"/>
              <a:buNone/>
            </a:pPr>
            <a:r>
              <a:rPr lang="en-US" sz="2400" dirty="0"/>
              <a:t>Cancel (at least) one subscription this year. </a:t>
            </a:r>
          </a:p>
          <a:p>
            <a:pPr marL="0" indent="0" algn="ctr">
              <a:buFont typeface="Arial" panose="020B0604020202020204" pitchFamily="34" charset="0"/>
              <a:buNone/>
            </a:pPr>
            <a:endParaRPr lang="en-US" sz="2400" dirty="0">
              <a:solidFill>
                <a:srgbClr val="C00000"/>
              </a:solidFill>
            </a:endParaRPr>
          </a:p>
          <a:p>
            <a:pPr marL="0" indent="0" algn="ctr">
              <a:buFont typeface="Arial" panose="020B0604020202020204" pitchFamily="34" charset="0"/>
              <a:buNone/>
            </a:pPr>
            <a:r>
              <a:rPr lang="en-US" sz="2400" dirty="0">
                <a:solidFill>
                  <a:srgbClr val="C00000"/>
                </a:solidFill>
              </a:rPr>
              <a:t>For 1 month each year, empty your pantry and empty your freezer.  </a:t>
            </a:r>
          </a:p>
          <a:p>
            <a:pPr marL="0" indent="0" algn="ctr">
              <a:buFont typeface="Arial" panose="020B0604020202020204" pitchFamily="34" charset="0"/>
              <a:buNone/>
            </a:pPr>
            <a:endParaRPr lang="en-US" sz="2400" dirty="0">
              <a:solidFill>
                <a:srgbClr val="C00000"/>
              </a:solidFill>
            </a:endParaRPr>
          </a:p>
          <a:p>
            <a:pPr marL="0" indent="0" algn="ctr">
              <a:buFont typeface="Arial" panose="020B0604020202020204" pitchFamily="34" charset="0"/>
              <a:buNone/>
            </a:pPr>
            <a:r>
              <a:rPr lang="en-US" sz="2400" dirty="0"/>
              <a:t>For 1 month each year, do not dine out. Nothing.</a:t>
            </a:r>
          </a:p>
        </p:txBody>
      </p:sp>
    </p:spTree>
    <p:extLst>
      <p:ext uri="{BB962C8B-B14F-4D97-AF65-F5344CB8AC3E}">
        <p14:creationId xmlns:p14="http://schemas.microsoft.com/office/powerpoint/2010/main" val="321567419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781525"/>
          </a:xfrm>
        </p:spPr>
        <p:txBody>
          <a:bodyPr>
            <a:normAutofit/>
          </a:bodyPr>
          <a:lstStyle/>
          <a:p>
            <a:pPr marL="0" lvl="0" indent="0" algn="ctr">
              <a:buNone/>
            </a:pPr>
            <a:r>
              <a:rPr lang="en-US" sz="4700" b="1" u="sng" dirty="0"/>
              <a:t>CHALLENGE #5</a:t>
            </a:r>
          </a:p>
          <a:p>
            <a:pPr marL="0" lvl="0" indent="0" algn="ctr">
              <a:buNone/>
            </a:pPr>
            <a:endParaRPr lang="en-US" sz="4700" dirty="0"/>
          </a:p>
          <a:p>
            <a:pPr marL="0" lvl="0" indent="0" algn="ctr">
              <a:buNone/>
            </a:pPr>
            <a:r>
              <a:rPr lang="en-US" sz="4700" dirty="0"/>
              <a:t>Make saving a game. </a:t>
            </a:r>
          </a:p>
          <a:p>
            <a:pPr marL="0" lvl="0" indent="0" algn="ctr">
              <a:buNone/>
            </a:pPr>
            <a:endParaRPr lang="en-US" sz="4000" dirty="0"/>
          </a:p>
          <a:p>
            <a:pPr marL="0" lvl="0" indent="0" algn="ctr">
              <a:buNone/>
            </a:pPr>
            <a:r>
              <a:rPr lang="en-US" sz="2300" dirty="0"/>
              <a:t>After saving $25 on the first day of the month, set a goal to save even more during the rest of the month. Maybe you set the goal of saving another $50. If you manage to save $150 instead of $50, celebrate your success by taking the additional $100 and using some of it to treat yourself. Maybe it’s a spa day or a nice dinner – and then take what’s leftover from this treat and put it towards savings.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8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12 Simple Challenges for This Year</a:t>
            </a:r>
          </a:p>
        </p:txBody>
      </p:sp>
    </p:spTree>
    <p:extLst>
      <p:ext uri="{BB962C8B-B14F-4D97-AF65-F5344CB8AC3E}">
        <p14:creationId xmlns:p14="http://schemas.microsoft.com/office/powerpoint/2010/main" val="314829948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r>
              <a:rPr lang="en-US" sz="4700" b="1" u="sng" dirty="0">
                <a:solidFill>
                  <a:srgbClr val="C00000"/>
                </a:solidFill>
              </a:rPr>
              <a:t>CHALLENGE #5 - Alternative</a:t>
            </a:r>
          </a:p>
          <a:p>
            <a:pPr marL="0" lvl="0" indent="0" algn="ctr">
              <a:buNone/>
            </a:pPr>
            <a:endParaRPr lang="en-US" sz="4700" dirty="0">
              <a:solidFill>
                <a:srgbClr val="C00000"/>
              </a:solidFill>
            </a:endParaRPr>
          </a:p>
          <a:p>
            <a:pPr marL="0" lvl="0" indent="0" algn="ctr">
              <a:buNone/>
            </a:pPr>
            <a:r>
              <a:rPr lang="en-US" sz="4700" dirty="0">
                <a:solidFill>
                  <a:srgbClr val="C00000"/>
                </a:solidFill>
              </a:rPr>
              <a:t>Make saving a game. </a:t>
            </a:r>
          </a:p>
          <a:p>
            <a:pPr marL="0" lvl="0" indent="0" algn="ctr">
              <a:buNone/>
            </a:pPr>
            <a:endParaRPr lang="en-US" sz="4000" dirty="0">
              <a:solidFill>
                <a:srgbClr val="C00000"/>
              </a:solidFill>
            </a:endParaRPr>
          </a:p>
          <a:p>
            <a:pPr marL="0" lvl="0" indent="0" algn="ctr">
              <a:buNone/>
            </a:pPr>
            <a:r>
              <a:rPr lang="en-US" sz="2400" dirty="0">
                <a:solidFill>
                  <a:srgbClr val="C00000"/>
                </a:solidFill>
              </a:rPr>
              <a:t>Anytime you treat yourself to a purchase over a certain amount, set aside ½ of the amount amount of the purchase to give to charity. For me, it’s $200. </a:t>
            </a:r>
          </a:p>
          <a:p>
            <a:pPr marL="0" lvl="0" indent="0" algn="ctr">
              <a:buNone/>
            </a:pPr>
            <a:r>
              <a:rPr lang="en-US" sz="2400" dirty="0">
                <a:solidFill>
                  <a:srgbClr val="C00000"/>
                </a:solidFill>
              </a:rPr>
              <a:t>If I buy anything over $200 – except food or rent – I immediately set aside ½ of the amount to give to charity. I do not donate the money immediately, but I may pool it over several months to be able to give a bigger donation.</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8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12 Simple Challenges for This Year</a:t>
            </a:r>
          </a:p>
        </p:txBody>
      </p:sp>
    </p:spTree>
    <p:extLst>
      <p:ext uri="{BB962C8B-B14F-4D97-AF65-F5344CB8AC3E}">
        <p14:creationId xmlns:p14="http://schemas.microsoft.com/office/powerpoint/2010/main" val="8103118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6, 2023</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When Retirement is Getting Close </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(5-7 years out)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19, 2023</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&amp; Tax Planning for International Students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8, 2023</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Caring for Adult Dependents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Building Savings Accounts &amp; Emergency Funds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28" name="Title 1">
            <a:extLst>
              <a:ext uri="{FF2B5EF4-FFF2-40B4-BE49-F238E27FC236}">
                <a16:creationId xmlns:a16="http://schemas.microsoft.com/office/drawing/2014/main" id="{45E454AF-8936-C354-B732-76B859708C3B}"/>
              </a:ext>
            </a:extLst>
          </p:cNvPr>
          <p:cNvSpPr txBox="1">
            <a:spLocks/>
          </p:cNvSpPr>
          <p:nvPr/>
        </p:nvSpPr>
        <p:spPr>
          <a:xfrm>
            <a:off x="2900909" y="6089650"/>
            <a:ext cx="6664325" cy="55880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cap="small" dirty="0">
                <a:latin typeface="Calibri" panose="020F0502020204030204" pitchFamily="34" charset="0"/>
                <a:cs typeface="Calibri" panose="020F0502020204030204" pitchFamily="34" charset="0"/>
              </a:rPr>
              <a:t>Remaining sessions are from 12:00-1:00pm</a:t>
            </a:r>
          </a:p>
        </p:txBody>
      </p:sp>
      <p:sp>
        <p:nvSpPr>
          <p:cNvPr id="29" name="Rectangle 28">
            <a:extLst>
              <a:ext uri="{FF2B5EF4-FFF2-40B4-BE49-F238E27FC236}">
                <a16:creationId xmlns:a16="http://schemas.microsoft.com/office/drawing/2014/main" id="{B089258D-1128-CA65-DD3A-52E061155753}"/>
              </a:ext>
            </a:extLst>
          </p:cNvPr>
          <p:cNvSpPr/>
          <p:nvPr/>
        </p:nvSpPr>
        <p:spPr>
          <a:xfrm>
            <a:off x="5214443" y="4212313"/>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008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800" decel="100000"/>
                                        <p:tgtEl>
                                          <p:spTgt spid="29"/>
                                        </p:tgtEl>
                                      </p:cBhvr>
                                    </p:animEffect>
                                    <p:anim calcmode="lin" valueType="num">
                                      <p:cBhvr>
                                        <p:cTn id="8" dur="800" decel="100000" fill="hold"/>
                                        <p:tgtEl>
                                          <p:spTgt spid="29"/>
                                        </p:tgtEl>
                                        <p:attrNameLst>
                                          <p:attrName>style.rotation</p:attrName>
                                        </p:attrNameLst>
                                      </p:cBhvr>
                                      <p:tavLst>
                                        <p:tav tm="0">
                                          <p:val>
                                            <p:fltVal val="-90"/>
                                          </p:val>
                                        </p:tav>
                                        <p:tav tm="100000">
                                          <p:val>
                                            <p:fltVal val="0"/>
                                          </p:val>
                                        </p:tav>
                                      </p:tavLst>
                                    </p:anim>
                                    <p:anim calcmode="lin" valueType="num">
                                      <p:cBhvr>
                                        <p:cTn id="9" dur="800" decel="100000" fill="hold"/>
                                        <p:tgtEl>
                                          <p:spTgt spid="29"/>
                                        </p:tgtEl>
                                        <p:attrNameLst>
                                          <p:attrName>ppt_x</p:attrName>
                                        </p:attrNameLst>
                                      </p:cBhvr>
                                      <p:tavLst>
                                        <p:tav tm="0">
                                          <p:val>
                                            <p:strVal val="#ppt_x+0.4"/>
                                          </p:val>
                                        </p:tav>
                                        <p:tav tm="100000">
                                          <p:val>
                                            <p:strVal val="#ppt_x-0.05"/>
                                          </p:val>
                                        </p:tav>
                                      </p:tavLst>
                                    </p:anim>
                                    <p:anim calcmode="lin" valueType="num">
                                      <p:cBhvr>
                                        <p:cTn id="10" dur="800" decel="100000" fill="hold"/>
                                        <p:tgtEl>
                                          <p:spTgt spid="2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40000" lnSpcReduction="20000"/>
          </a:bodyPr>
          <a:lstStyle/>
          <a:p>
            <a:pPr marL="0" lvl="0" indent="0" algn="ctr">
              <a:buNone/>
            </a:pPr>
            <a:r>
              <a:rPr lang="en-US" sz="10000" b="1" u="sng" dirty="0"/>
              <a:t>CHALLENGE #12</a:t>
            </a:r>
          </a:p>
          <a:p>
            <a:pPr marL="0" lvl="0" indent="0" algn="ctr">
              <a:buNone/>
            </a:pPr>
            <a:endParaRPr lang="en-US" sz="10000" dirty="0"/>
          </a:p>
          <a:p>
            <a:pPr marL="0" lvl="0" indent="0" algn="ctr">
              <a:buNone/>
            </a:pPr>
            <a:r>
              <a:rPr lang="en-US" sz="10000" dirty="0"/>
              <a:t>Set 5 financial goals for the next year, the next 3 years and the next 5 years.</a:t>
            </a:r>
            <a:endParaRPr lang="en-US" sz="4000" dirty="0"/>
          </a:p>
          <a:p>
            <a:pPr marL="0" lvl="0" indent="0" algn="ctr">
              <a:buNone/>
            </a:pPr>
            <a:endParaRPr lang="en-US" sz="4200" dirty="0"/>
          </a:p>
          <a:p>
            <a:pPr marL="0" lvl="0" indent="0" algn="ctr">
              <a:buNone/>
            </a:pPr>
            <a:r>
              <a:rPr lang="en-US" sz="5000" dirty="0"/>
              <a:t>You pick your time horizons. Make this work for you.</a:t>
            </a:r>
            <a:br>
              <a:rPr lang="en-US" sz="5000" dirty="0"/>
            </a:br>
            <a:r>
              <a:rPr lang="en-US" sz="5000" dirty="0"/>
              <a:t>Financial goals are not necessarily just about money. They can be about your work or school. They can be about habits and behaviors. </a:t>
            </a:r>
          </a:p>
          <a:p>
            <a:pPr marL="0" lvl="0" indent="0" algn="ctr">
              <a:buNone/>
            </a:pPr>
            <a:endParaRPr lang="en-US" sz="5000" dirty="0"/>
          </a:p>
          <a:p>
            <a:pPr marL="0" lvl="0" indent="0" algn="ctr">
              <a:buNone/>
            </a:pPr>
            <a:r>
              <a:rPr lang="en-US" sz="5000" dirty="0"/>
              <a:t>The key is that if you can improve your habits and behaviors, if you can improve your satisfaction at work and at school, you will feel more empowered to take control over your financial situation, too.</a:t>
            </a:r>
            <a:br>
              <a:rPr lang="en-US" sz="5000" dirty="0"/>
            </a:br>
            <a:endParaRPr lang="en-US" sz="50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8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12 Simple Challenges for This Year</a:t>
            </a:r>
          </a:p>
        </p:txBody>
      </p:sp>
    </p:spTree>
    <p:extLst>
      <p:ext uri="{BB962C8B-B14F-4D97-AF65-F5344CB8AC3E}">
        <p14:creationId xmlns:p14="http://schemas.microsoft.com/office/powerpoint/2010/main" val="159026905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40000" lnSpcReduction="20000"/>
          </a:bodyPr>
          <a:lstStyle/>
          <a:p>
            <a:pPr marL="0" lvl="0" indent="0" algn="ctr">
              <a:buNone/>
            </a:pPr>
            <a:r>
              <a:rPr lang="en-US" sz="10000" b="1" u="sng" dirty="0"/>
              <a:t>CHALLENGE #12</a:t>
            </a:r>
          </a:p>
          <a:p>
            <a:pPr marL="0" lvl="0" indent="0" algn="ctr">
              <a:buNone/>
            </a:pPr>
            <a:endParaRPr lang="en-US" sz="10000" dirty="0"/>
          </a:p>
          <a:p>
            <a:pPr marL="0" lvl="0" indent="0" algn="ctr">
              <a:buNone/>
            </a:pPr>
            <a:r>
              <a:rPr lang="en-US" sz="10000" dirty="0"/>
              <a:t>Set 5 financial goals for the next year, the next 3 years and the next 5 years.</a:t>
            </a:r>
            <a:endParaRPr lang="en-US" sz="4000" dirty="0"/>
          </a:p>
          <a:p>
            <a:pPr marL="0" lvl="0" indent="0" algn="ctr">
              <a:buNone/>
            </a:pPr>
            <a:endParaRPr lang="en-US" sz="4200" dirty="0"/>
          </a:p>
          <a:p>
            <a:pPr marL="0" lvl="0" indent="0" algn="ctr">
              <a:buNone/>
            </a:pPr>
            <a:r>
              <a:rPr lang="en-US" sz="5000" dirty="0">
                <a:solidFill>
                  <a:schemeClr val="bg1"/>
                </a:solidFill>
              </a:rPr>
              <a:t>You pick your time horizons. Make this work for you.</a:t>
            </a:r>
            <a:br>
              <a:rPr lang="en-US" sz="5000" dirty="0">
                <a:solidFill>
                  <a:schemeClr val="bg1"/>
                </a:solidFill>
              </a:rPr>
            </a:br>
            <a:r>
              <a:rPr lang="en-US" sz="5000" dirty="0">
                <a:solidFill>
                  <a:schemeClr val="bg1"/>
                </a:solidFill>
              </a:rPr>
              <a:t>Financial goals are not necessarily just about money. They can be about your work or school. They can be about habits and behaviors. </a:t>
            </a:r>
          </a:p>
          <a:p>
            <a:pPr marL="0" lvl="0" indent="0" algn="ctr">
              <a:buNone/>
            </a:pPr>
            <a:endParaRPr lang="en-US" sz="5000" dirty="0">
              <a:solidFill>
                <a:schemeClr val="bg1"/>
              </a:solidFill>
            </a:endParaRPr>
          </a:p>
          <a:p>
            <a:pPr marL="0" lvl="0" indent="0" algn="ctr">
              <a:buNone/>
            </a:pPr>
            <a:r>
              <a:rPr lang="en-US" sz="5000" dirty="0">
                <a:solidFill>
                  <a:schemeClr val="bg1"/>
                </a:solidFill>
              </a:rPr>
              <a:t>The key is that if you can improve your habits and behaviors, if you can improve your satisfaction at work and at school, you will feel more empowered to take control over your financial situation, too.</a:t>
            </a:r>
            <a:br>
              <a:rPr lang="en-US" sz="5000" dirty="0">
                <a:solidFill>
                  <a:schemeClr val="bg1"/>
                </a:solidFill>
              </a:rPr>
            </a:br>
            <a:endParaRPr lang="en-US" sz="5000" dirty="0">
              <a:solidFill>
                <a:schemeClr val="bg1"/>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8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12 Simple Challenges for This Year</a:t>
            </a:r>
          </a:p>
        </p:txBody>
      </p:sp>
      <p:sp>
        <p:nvSpPr>
          <p:cNvPr id="2" name="Rectangle 3">
            <a:extLst>
              <a:ext uri="{FF2B5EF4-FFF2-40B4-BE49-F238E27FC236}">
                <a16:creationId xmlns:a16="http://schemas.microsoft.com/office/drawing/2014/main" id="{531E08A2-F803-91BC-0B29-53A4DBC61A2C}"/>
              </a:ext>
            </a:extLst>
          </p:cNvPr>
          <p:cNvSpPr txBox="1">
            <a:spLocks noChangeArrowheads="1"/>
          </p:cNvSpPr>
          <p:nvPr/>
        </p:nvSpPr>
        <p:spPr>
          <a:xfrm>
            <a:off x="683171" y="3422945"/>
            <a:ext cx="10992081" cy="3063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000" dirty="0">
                <a:solidFill>
                  <a:srgbClr val="FF0000"/>
                </a:solidFill>
              </a:rPr>
              <a:t>Be sure to include the fun stuff in your list of goals. </a:t>
            </a:r>
            <a:br>
              <a:rPr lang="en-US" sz="3000" dirty="0">
                <a:solidFill>
                  <a:srgbClr val="FF0000"/>
                </a:solidFill>
              </a:rPr>
            </a:br>
            <a:r>
              <a:rPr lang="en-US" sz="3000" dirty="0">
                <a:solidFill>
                  <a:srgbClr val="FF0000"/>
                </a:solidFill>
              </a:rPr>
              <a:t>Yes, a new car or a vacation or a Saturday night can be financial goals. </a:t>
            </a:r>
          </a:p>
          <a:p>
            <a:pPr marL="0" indent="0" algn="ctr">
              <a:buFont typeface="Arial" panose="020B0604020202020204" pitchFamily="34" charset="0"/>
              <a:buNone/>
            </a:pPr>
            <a:endParaRPr lang="en-US" sz="3000" dirty="0">
              <a:solidFill>
                <a:srgbClr val="FF0000"/>
              </a:solidFill>
            </a:endParaRPr>
          </a:p>
          <a:p>
            <a:pPr marL="0" indent="0" algn="ctr">
              <a:buFont typeface="Arial" panose="020B0604020202020204" pitchFamily="34" charset="0"/>
              <a:buNone/>
            </a:pPr>
            <a:r>
              <a:rPr lang="en-US" sz="3000" dirty="0">
                <a:solidFill>
                  <a:srgbClr val="FF0000"/>
                </a:solidFill>
              </a:rPr>
              <a:t>We choose these goals because they make our lives better.</a:t>
            </a:r>
          </a:p>
          <a:p>
            <a:pPr marL="0" indent="0" algn="ctr">
              <a:buFont typeface="Arial" panose="020B0604020202020204" pitchFamily="34" charset="0"/>
              <a:buNone/>
            </a:pPr>
            <a:r>
              <a:rPr lang="en-US" sz="3000" dirty="0">
                <a:solidFill>
                  <a:srgbClr val="FF0000"/>
                </a:solidFill>
              </a:rPr>
              <a:t>And only you can know what goals and activities do that.</a:t>
            </a:r>
          </a:p>
          <a:p>
            <a:pPr marL="0" indent="0" algn="ctr">
              <a:buFont typeface="Arial" panose="020B0604020202020204" pitchFamily="34" charset="0"/>
              <a:buNone/>
            </a:pPr>
            <a:endParaRPr lang="en-US" sz="3000" dirty="0">
              <a:solidFill>
                <a:srgbClr val="FF0000"/>
              </a:solidFill>
            </a:endParaRPr>
          </a:p>
        </p:txBody>
      </p:sp>
    </p:spTree>
    <p:extLst>
      <p:ext uri="{BB962C8B-B14F-4D97-AF65-F5344CB8AC3E}">
        <p14:creationId xmlns:p14="http://schemas.microsoft.com/office/powerpoint/2010/main" val="76603631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884111"/>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1659231"/>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211114"/>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003581"/>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555464"/>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518498"/>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070381"/>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110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1562352" y="611619"/>
            <a:ext cx="9791447" cy="55653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600" b="1" i="1" dirty="0">
                <a:solidFill>
                  <a:srgbClr val="006600"/>
                </a:solidFill>
              </a:rPr>
              <a:t>	SAVINGS</a:t>
            </a:r>
          </a:p>
          <a:p>
            <a:pPr marL="0" indent="0">
              <a:buNone/>
            </a:pPr>
            <a:endParaRPr lang="en-US" sz="6600" b="1" i="1" dirty="0">
              <a:solidFill>
                <a:srgbClr val="006600"/>
              </a:solidFill>
            </a:endParaRPr>
          </a:p>
          <a:p>
            <a:pPr marL="0" indent="0">
              <a:buNone/>
            </a:pPr>
            <a:endParaRPr lang="en-US" sz="6600" b="1" i="1" dirty="0">
              <a:solidFill>
                <a:srgbClr val="006600"/>
              </a:solidFill>
            </a:endParaRPr>
          </a:p>
          <a:p>
            <a:pPr marL="0" indent="0">
              <a:buNone/>
            </a:pPr>
            <a:endParaRPr lang="en-US" sz="6600" b="1" i="1" dirty="0">
              <a:solidFill>
                <a:srgbClr val="006600"/>
              </a:solidFill>
            </a:endParaRPr>
          </a:p>
          <a:p>
            <a:pPr marL="0" indent="0">
              <a:buNone/>
            </a:pPr>
            <a:r>
              <a:rPr lang="en-US" sz="6600" b="1" i="1" dirty="0">
                <a:solidFill>
                  <a:srgbClr val="006600"/>
                </a:solidFill>
              </a:rPr>
              <a:t>					HAPPINESS</a:t>
            </a:r>
          </a:p>
        </p:txBody>
      </p: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2985425" y="1677409"/>
            <a:ext cx="3110575" cy="335481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5565123" y="1677409"/>
            <a:ext cx="2706866" cy="290064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215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i="1" dirty="0">
                <a:solidFill>
                  <a:srgbClr val="006600"/>
                </a:solidFill>
              </a:rPr>
              <a:t>INDULGENCE is good.</a:t>
            </a:r>
          </a:p>
          <a:p>
            <a:pPr marL="0" indent="0" algn="ctr">
              <a:buNone/>
            </a:pPr>
            <a:endParaRPr lang="en-US" sz="6600" b="1" i="1" dirty="0"/>
          </a:p>
          <a:p>
            <a:pPr marL="0" indent="0" algn="ctr">
              <a:buNone/>
            </a:pPr>
            <a:r>
              <a:rPr lang="en-US" sz="6600" b="1" i="1" dirty="0">
                <a:solidFill>
                  <a:srgbClr val="FF0000"/>
                </a:solidFill>
              </a:rPr>
              <a:t>IMPULSE is bad.</a:t>
            </a:r>
            <a:endParaRPr lang="en-US" sz="6600" dirty="0">
              <a:solidFill>
                <a:srgbClr val="FF0000"/>
              </a:solidFill>
            </a:endParaRPr>
          </a:p>
        </p:txBody>
      </p:sp>
    </p:spTree>
    <p:extLst>
      <p:ext uri="{BB962C8B-B14F-4D97-AF65-F5344CB8AC3E}">
        <p14:creationId xmlns:p14="http://schemas.microsoft.com/office/powerpoint/2010/main" val="2039599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Tree>
    <p:extLst>
      <p:ext uri="{BB962C8B-B14F-4D97-AF65-F5344CB8AC3E}">
        <p14:creationId xmlns:p14="http://schemas.microsoft.com/office/powerpoint/2010/main" val="855629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C00000"/>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C00000"/>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2D2D83"/>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765106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6, 2023</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a:t>
            </a:r>
          </a:p>
          <a:p>
            <a:pPr algn="ctr"/>
            <a:r>
              <a:rPr lang="en-US" sz="1400" b="1" cap="small" dirty="0">
                <a:latin typeface="Calibri" panose="020F0502020204030204" pitchFamily="34" charset="0"/>
                <a:cs typeface="Calibri" panose="020F0502020204030204" pitchFamily="34" charset="0"/>
              </a:rPr>
              <a:t>3:00pm ***</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When Retirement is Getting Close </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(5-7 years out)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19, 2023 </a:t>
            </a:r>
          </a:p>
          <a:p>
            <a:pPr algn="ctr"/>
            <a:r>
              <a:rPr lang="en-US" sz="1400" b="1" cap="small" dirty="0">
                <a:latin typeface="Calibri" panose="020F0502020204030204" pitchFamily="34" charset="0"/>
                <a:cs typeface="Calibri" panose="020F0502020204030204" pitchFamily="34" charset="0"/>
              </a:rPr>
              <a:t>3:00pm ***</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&amp; Tax Planning for International Students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8, 2023</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Caring for Adult Dependents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Building Savings Accounts &amp; Emergency Funds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28" name="Title 1">
            <a:extLst>
              <a:ext uri="{FF2B5EF4-FFF2-40B4-BE49-F238E27FC236}">
                <a16:creationId xmlns:a16="http://schemas.microsoft.com/office/drawing/2014/main" id="{45E454AF-8936-C354-B732-76B859708C3B}"/>
              </a:ext>
            </a:extLst>
          </p:cNvPr>
          <p:cNvSpPr txBox="1">
            <a:spLocks/>
          </p:cNvSpPr>
          <p:nvPr/>
        </p:nvSpPr>
        <p:spPr>
          <a:xfrm>
            <a:off x="2900909" y="6089650"/>
            <a:ext cx="6664325" cy="55880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cap="small" dirty="0">
                <a:latin typeface="Calibri" panose="020F0502020204030204" pitchFamily="34" charset="0"/>
                <a:cs typeface="Calibri" panose="020F0502020204030204" pitchFamily="34" charset="0"/>
              </a:rPr>
              <a:t>Most sessions are from 12:00-1:00pm</a:t>
            </a:r>
            <a:br>
              <a:rPr lang="en-US" sz="1200" b="1" cap="small" dirty="0">
                <a:latin typeface="Calibri" panose="020F0502020204030204" pitchFamily="34" charset="0"/>
                <a:cs typeface="Calibri" panose="020F0502020204030204" pitchFamily="34" charset="0"/>
              </a:rPr>
            </a:br>
            <a:r>
              <a:rPr lang="en-US" sz="1200" b="1" cap="small" dirty="0">
                <a:latin typeface="Calibri" panose="020F0502020204030204" pitchFamily="34" charset="0"/>
                <a:cs typeface="Calibri" panose="020F0502020204030204" pitchFamily="34" charset="0"/>
              </a:rPr>
              <a:t>*** Sessions on July 18 &amp; 19 are from 3:00-4:00pm.</a:t>
            </a:r>
          </a:p>
        </p:txBody>
      </p:sp>
      <p:sp>
        <p:nvSpPr>
          <p:cNvPr id="2" name="Rectangle 1">
            <a:extLst>
              <a:ext uri="{FF2B5EF4-FFF2-40B4-BE49-F238E27FC236}">
                <a16:creationId xmlns:a16="http://schemas.microsoft.com/office/drawing/2014/main" id="{B8A585CF-43B2-F062-08DC-81DAE5CC934D}"/>
              </a:ext>
            </a:extLst>
          </p:cNvPr>
          <p:cNvSpPr/>
          <p:nvPr/>
        </p:nvSpPr>
        <p:spPr>
          <a:xfrm>
            <a:off x="7388225" y="4218369"/>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94B6695-FCF3-2F8A-1C45-55683DA9AB07}"/>
              </a:ext>
            </a:extLst>
          </p:cNvPr>
          <p:cNvSpPr/>
          <p:nvPr/>
        </p:nvSpPr>
        <p:spPr>
          <a:xfrm>
            <a:off x="9568903" y="4215972"/>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7767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solidFill>
                  <a:schemeClr val="bg1"/>
                </a:solidFill>
                <a:latin typeface="Calibri" panose="020F0502020204030204" pitchFamily="34" charset="0"/>
                <a:cs typeface="Calibri" panose="020F0502020204030204" pitchFamily="34" charset="0"/>
              </a:rPr>
              <a:t>Brian Bolton</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Professor of Finance</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brian.bolton@louisiana.edu</a:t>
            </a:r>
            <a:br>
              <a:rPr lang="en-US" sz="5400" dirty="0">
                <a:solidFill>
                  <a:schemeClr val="bg1"/>
                </a:solidFill>
                <a:latin typeface="Calibri" panose="020F0502020204030204" pitchFamily="34" charset="0"/>
                <a:cs typeface="Calibri" panose="020F0502020204030204" pitchFamily="34" charset="0"/>
              </a:rPr>
            </a:br>
            <a:br>
              <a:rPr lang="en-US" sz="5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49574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97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FF985C89-81B7-EB16-9AAC-90FD3649D8DA}"/>
              </a:ext>
            </a:extLst>
          </p:cNvPr>
          <p:cNvSpPr/>
          <p:nvPr/>
        </p:nvSpPr>
        <p:spPr>
          <a:xfrm>
            <a:off x="3557683" y="181672"/>
            <a:ext cx="4462998" cy="944675"/>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7194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804355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i="1" dirty="0">
                <a:solidFill>
                  <a:srgbClr val="006600"/>
                </a:solidFill>
              </a:rPr>
              <a:t>INDULGENCE is good.</a:t>
            </a:r>
          </a:p>
          <a:p>
            <a:pPr marL="0" indent="0" algn="ctr">
              <a:buNone/>
            </a:pPr>
            <a:endParaRPr lang="en-US" sz="6600" b="1" i="1" dirty="0"/>
          </a:p>
          <a:p>
            <a:pPr marL="0" indent="0" algn="ctr">
              <a:buNone/>
            </a:pPr>
            <a:r>
              <a:rPr lang="en-US" sz="6600" b="1" i="1" dirty="0">
                <a:solidFill>
                  <a:srgbClr val="FF0000"/>
                </a:solidFill>
              </a:rPr>
              <a:t>IMPULSE is bad.</a:t>
            </a:r>
            <a:endParaRPr lang="en-US" sz="6600" dirty="0">
              <a:solidFill>
                <a:srgbClr val="FF0000"/>
              </a:solidFill>
            </a:endParaRPr>
          </a:p>
        </p:txBody>
      </p:sp>
    </p:spTree>
    <p:extLst>
      <p:ext uri="{BB962C8B-B14F-4D97-AF65-F5344CB8AC3E}">
        <p14:creationId xmlns:p14="http://schemas.microsoft.com/office/powerpoint/2010/main" val="338413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Because personal finance is personal, it is virtually impossible for me to give you any specific advice.</a:t>
            </a:r>
          </a:p>
          <a:p>
            <a:pPr marL="0" indent="0" algn="ctr">
              <a:buNone/>
            </a:pPr>
            <a:endParaRPr lang="en-US" sz="4000" b="1" i="1" dirty="0">
              <a:solidFill>
                <a:srgbClr val="C00000"/>
              </a:solidFill>
            </a:endParaRPr>
          </a:p>
          <a:p>
            <a:pPr marL="0" indent="0" algn="ctr">
              <a:buNone/>
            </a:pPr>
            <a:r>
              <a:rPr lang="en-US" sz="3900" b="1" i="1" dirty="0">
                <a:solidFill>
                  <a:srgbClr val="C00000"/>
                </a:solidFill>
              </a:rPr>
              <a:t>However, there is one word of advice that applies to 99% of people working on their finances:</a:t>
            </a:r>
          </a:p>
          <a:p>
            <a:pPr marL="0" indent="0" algn="ctr">
              <a:buNone/>
            </a:pPr>
            <a:r>
              <a:rPr lang="en-US" sz="6000" b="1" i="1" dirty="0">
                <a:solidFill>
                  <a:srgbClr val="006600"/>
                </a:solidFill>
              </a:rPr>
              <a:t>SAVE</a:t>
            </a:r>
          </a:p>
        </p:txBody>
      </p:sp>
    </p:spTree>
    <p:extLst>
      <p:ext uri="{BB962C8B-B14F-4D97-AF65-F5344CB8AC3E}">
        <p14:creationId xmlns:p14="http://schemas.microsoft.com/office/powerpoint/2010/main" val="20546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557116"/>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13322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884119"/>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26765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228469"/>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1915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37433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446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46284</TotalTime>
  <Words>2464</Words>
  <Application>Microsoft Macintosh PowerPoint</Application>
  <PresentationFormat>Widescreen</PresentationFormat>
  <Paragraphs>399</Paragraphs>
  <Slides>39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Garamond</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194</cp:revision>
  <dcterms:created xsi:type="dcterms:W3CDTF">2019-08-26T13:43:19Z</dcterms:created>
  <dcterms:modified xsi:type="dcterms:W3CDTF">2023-07-26T18:13:44Z</dcterms:modified>
  <cp:category/>
</cp:coreProperties>
</file>