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sldIdLst>
    <p:sldId id="310" r:id="rId2"/>
    <p:sldId id="2293" r:id="rId3"/>
    <p:sldId id="1285" r:id="rId4"/>
    <p:sldId id="1289" r:id="rId5"/>
    <p:sldId id="1290" r:id="rId6"/>
    <p:sldId id="1292" r:id="rId7"/>
    <p:sldId id="2342" r:id="rId8"/>
    <p:sldId id="2339" r:id="rId9"/>
    <p:sldId id="1245" r:id="rId10"/>
    <p:sldId id="2048" r:id="rId11"/>
    <p:sldId id="2311" r:id="rId12"/>
    <p:sldId id="2061" r:id="rId13"/>
    <p:sldId id="2312" r:id="rId14"/>
    <p:sldId id="2145" r:id="rId15"/>
    <p:sldId id="2343" r:id="rId16"/>
    <p:sldId id="2325" r:id="rId17"/>
    <p:sldId id="2353" r:id="rId18"/>
    <p:sldId id="2354" r:id="rId19"/>
    <p:sldId id="1294" r:id="rId20"/>
    <p:sldId id="1295" r:id="rId21"/>
    <p:sldId id="1296" r:id="rId22"/>
    <p:sldId id="2344" r:id="rId23"/>
    <p:sldId id="2109" r:id="rId24"/>
    <p:sldId id="2345" r:id="rId25"/>
    <p:sldId id="2304" r:id="rId26"/>
    <p:sldId id="2305" r:id="rId27"/>
    <p:sldId id="2306" r:id="rId28"/>
    <p:sldId id="2307" r:id="rId29"/>
    <p:sldId id="2238" r:id="rId30"/>
    <p:sldId id="2273" r:id="rId31"/>
    <p:sldId id="2368" r:id="rId32"/>
    <p:sldId id="2369" r:id="rId33"/>
    <p:sldId id="2370" r:id="rId34"/>
    <p:sldId id="2371" r:id="rId35"/>
    <p:sldId id="2372" r:id="rId36"/>
    <p:sldId id="2373" r:id="rId37"/>
    <p:sldId id="2374" r:id="rId38"/>
    <p:sldId id="2375" r:id="rId39"/>
    <p:sldId id="2376" r:id="rId40"/>
    <p:sldId id="2377" r:id="rId41"/>
    <p:sldId id="2378" r:id="rId42"/>
    <p:sldId id="2379" r:id="rId43"/>
    <p:sldId id="2385" r:id="rId44"/>
    <p:sldId id="2386" r:id="rId45"/>
    <p:sldId id="2387" r:id="rId46"/>
    <p:sldId id="2388" r:id="rId47"/>
    <p:sldId id="2389" r:id="rId48"/>
    <p:sldId id="2390" r:id="rId49"/>
    <p:sldId id="2391" r:id="rId50"/>
    <p:sldId id="2392" r:id="rId51"/>
    <p:sldId id="2393" r:id="rId52"/>
    <p:sldId id="2394" r:id="rId53"/>
    <p:sldId id="2395" r:id="rId54"/>
    <p:sldId id="2396" r:id="rId55"/>
    <p:sldId id="2397" r:id="rId56"/>
    <p:sldId id="2398" r:id="rId57"/>
    <p:sldId id="2399" r:id="rId58"/>
    <p:sldId id="2400" r:id="rId59"/>
    <p:sldId id="2401" r:id="rId60"/>
    <p:sldId id="2402" r:id="rId61"/>
    <p:sldId id="2403" r:id="rId62"/>
    <p:sldId id="2404" r:id="rId63"/>
    <p:sldId id="2405" r:id="rId64"/>
    <p:sldId id="2406" r:id="rId65"/>
    <p:sldId id="2408" r:id="rId66"/>
    <p:sldId id="2414" r:id="rId67"/>
    <p:sldId id="2413" r:id="rId68"/>
    <p:sldId id="2199" r:id="rId69"/>
    <p:sldId id="2201" r:id="rId70"/>
    <p:sldId id="2202" r:id="rId71"/>
    <p:sldId id="2035"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726"/>
  </p:normalViewPr>
  <p:slideViewPr>
    <p:cSldViewPr snapToGrid="0" snapToObjects="1">
      <p:cViewPr varScale="1">
        <p:scale>
          <a:sx n="120" d="100"/>
          <a:sy n="120" d="100"/>
        </p:scale>
        <p:origin x="14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285DB-F12F-784C-8F56-B3283CC1D16E}" type="doc">
      <dgm:prSet loTypeId="urn:microsoft.com/office/officeart/2005/8/layout/pyramid2" loCatId="" qsTypeId="urn:microsoft.com/office/officeart/2005/8/quickstyle/simple3" qsCatId="simple" csTypeId="urn:microsoft.com/office/officeart/2005/8/colors/accent1_2" csCatId="accent1" phldr="1"/>
      <dgm:spPr/>
    </dgm:pt>
    <dgm:pt modelId="{4818478C-2E07-864F-B38F-90A24B617F8C}">
      <dgm:prSet phldrT="[Tex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want to summer in Paris and winter in Hawaii</a:t>
          </a:r>
        </a:p>
      </dgm:t>
    </dgm:pt>
    <dgm:pt modelId="{C3FC1501-43FA-4944-82E7-E71C8CCA41D8}" type="parTrans" cxnId="{395AD7FF-C081-6E4F-BABA-0E7C6FA0F07E}">
      <dgm:prSet/>
      <dgm:spPr/>
      <dgm:t>
        <a:bodyPr/>
        <a:lstStyle/>
        <a:p>
          <a:endParaRPr lang="en-US"/>
        </a:p>
      </dgm:t>
    </dgm:pt>
    <dgm:pt modelId="{ECA48112-194E-6C4A-9117-33C09342D524}" type="sibTrans" cxnId="{395AD7FF-C081-6E4F-BABA-0E7C6FA0F07E}">
      <dgm:prSet/>
      <dgm:spPr/>
      <dgm:t>
        <a:bodyPr/>
        <a:lstStyle/>
        <a:p>
          <a:endParaRPr lang="en-US"/>
        </a:p>
      </dgm:t>
    </dgm:pt>
    <dgm:pt modelId="{9A9E73E6-36DD-F445-9E8B-E42C5BE16C7C}">
      <dgm:prSet phldrT="[Text]" custT="1"/>
      <dgm:spPr>
        <a:solidFill>
          <a:schemeClr val="bg1"/>
        </a:solidFill>
        <a:ln w="19050">
          <a:solidFill>
            <a:schemeClr val="accent6">
              <a:lumMod val="50000"/>
            </a:schemeClr>
          </a:solidFill>
        </a:ln>
      </dgm:spPr>
      <dgm:t>
        <a:bodyPr/>
        <a:lstStyle/>
        <a:p>
          <a:pPr algn="ctr"/>
          <a:r>
            <a:rPr lang="en-US" sz="1200" b="1">
              <a:solidFill>
                <a:schemeClr val="accent6">
                  <a:lumMod val="50000"/>
                </a:schemeClr>
              </a:solidFill>
              <a:latin typeface="Garamond" panose="02020404030301010803" pitchFamily="18" charset="0"/>
            </a:rPr>
            <a:t>Medium-High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a:solidFill>
              <a:schemeClr val="accent6">
                <a:lumMod val="50000"/>
              </a:schemeClr>
            </a:solidFill>
            <a:latin typeface="Garamond" panose="02020404030301010803" pitchFamily="18" charset="0"/>
          </a:endParaRPr>
        </a:p>
      </dgm:t>
    </dgm:pt>
    <dgm:pt modelId="{E8ECB368-CF2F-334E-9907-25433C94C8D5}" type="parTrans" cxnId="{EB105EB0-6024-0442-B1EC-2DC398F9B626}">
      <dgm:prSet/>
      <dgm:spPr/>
      <dgm:t>
        <a:bodyPr/>
        <a:lstStyle/>
        <a:p>
          <a:endParaRPr lang="en-US"/>
        </a:p>
      </dgm:t>
    </dgm:pt>
    <dgm:pt modelId="{1E33B5A9-2297-EF4D-82D9-97B772FDE5B0}" type="sibTrans" cxnId="{EB105EB0-6024-0442-B1EC-2DC398F9B626}">
      <dgm:prSet/>
      <dgm:spPr/>
      <dgm:t>
        <a:bodyPr/>
        <a:lstStyle/>
        <a:p>
          <a:endParaRPr lang="en-US"/>
        </a:p>
      </dgm:t>
    </dgm:pt>
    <dgm:pt modelId="{EC9E3D45-8E39-7F4A-822F-D016ECB1ECAD}">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Medium-Low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my children to have a college education</a:t>
          </a:r>
          <a:endParaRPr lang="en-US" sz="1200" b="1">
            <a:solidFill>
              <a:schemeClr val="accent6">
                <a:lumMod val="50000"/>
              </a:schemeClr>
            </a:solidFill>
            <a:latin typeface="Garamond" panose="02020404030301010803" pitchFamily="18" charset="0"/>
          </a:endParaRPr>
        </a:p>
      </dgm:t>
    </dgm:pt>
    <dgm:pt modelId="{8AD1BE89-A3E6-7645-AC30-AD3067A0DE20}" type="parTrans" cxnId="{F2746879-7054-0E49-9BFB-DDD4F0C7A364}">
      <dgm:prSet/>
      <dgm:spPr/>
      <dgm:t>
        <a:bodyPr/>
        <a:lstStyle/>
        <a:p>
          <a:endParaRPr lang="en-US"/>
        </a:p>
      </dgm:t>
    </dgm:pt>
    <dgm:pt modelId="{BB5AFC90-18AB-7B48-AE35-D81425FBBE4D}" type="sibTrans" cxnId="{F2746879-7054-0E49-9BFB-DDD4F0C7A364}">
      <dgm:prSet/>
      <dgm:spPr/>
      <dgm:t>
        <a:bodyPr/>
        <a:lstStyle/>
        <a:p>
          <a:endParaRPr lang="en-US"/>
        </a:p>
      </dgm:t>
    </dgm:pt>
    <dgm:pt modelId="{53CBF308-32BF-7845-9A75-9370E2F870D8}">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food on the table and a roof over my head</a:t>
          </a:r>
          <a:endParaRPr lang="en-US" sz="1200" b="1">
            <a:solidFill>
              <a:schemeClr val="accent6">
                <a:lumMod val="50000"/>
              </a:schemeClr>
            </a:solidFill>
            <a:latin typeface="Garamond" panose="02020404030301010803" pitchFamily="18" charset="0"/>
          </a:endParaRPr>
        </a:p>
      </dgm:t>
    </dgm:pt>
    <dgm:pt modelId="{BED85214-1E07-B240-84DB-2327F07E5379}" type="parTrans" cxnId="{69CDF9A0-5BEF-A847-A1E2-3EAA6DB2C858}">
      <dgm:prSet/>
      <dgm:spPr/>
      <dgm:t>
        <a:bodyPr/>
        <a:lstStyle/>
        <a:p>
          <a:endParaRPr lang="en-US"/>
        </a:p>
      </dgm:t>
    </dgm:pt>
    <dgm:pt modelId="{DD20CE2C-0DA8-2341-A7DA-0355AF5E7F16}" type="sibTrans" cxnId="{69CDF9A0-5BEF-A847-A1E2-3EAA6DB2C858}">
      <dgm:prSet/>
      <dgm:spPr/>
      <dgm:t>
        <a:bodyPr/>
        <a:lstStyle/>
        <a:p>
          <a:endParaRPr lang="en-US"/>
        </a:p>
      </dgm:t>
    </dgm:pt>
    <dgm:pt modelId="{641246F8-6673-614E-84C2-A95912EBFF1C}" type="pres">
      <dgm:prSet presAssocID="{CF7285DB-F12F-784C-8F56-B3283CC1D16E}" presName="compositeShape" presStyleCnt="0">
        <dgm:presLayoutVars>
          <dgm:dir/>
          <dgm:resizeHandles/>
        </dgm:presLayoutVars>
      </dgm:prSet>
      <dgm:spPr/>
    </dgm:pt>
    <dgm:pt modelId="{02DC899F-49CF-AA4D-909E-73348AF2E80B}" type="pres">
      <dgm:prSet presAssocID="{CF7285DB-F12F-784C-8F56-B3283CC1D16E}" presName="pyramid" presStyleLbl="node1" presStyleIdx="0" presStyleCnt="1" custScaleX="151309" custLinFactNeighborY="-3077"/>
      <dgm:spPr>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dgm:spPr>
    </dgm:pt>
    <dgm:pt modelId="{445333CB-CDB6-8F43-B882-46393C9D4F59}" type="pres">
      <dgm:prSet presAssocID="{CF7285DB-F12F-784C-8F56-B3283CC1D16E}" presName="theList" presStyleCnt="0"/>
      <dgm:spPr/>
    </dgm:pt>
    <dgm:pt modelId="{9005267D-7053-324B-926A-A9A5A3807375}" type="pres">
      <dgm:prSet presAssocID="{4818478C-2E07-864F-B38F-90A24B617F8C}" presName="aNode" presStyleLbl="fgAcc1" presStyleIdx="0" presStyleCnt="4" custScaleX="175236" custLinFactY="-3971" custLinFactNeighborX="-50081" custLinFactNeighborY="-100000">
        <dgm:presLayoutVars>
          <dgm:bulletEnabled val="1"/>
        </dgm:presLayoutVars>
      </dgm:prSet>
      <dgm:spPr/>
    </dgm:pt>
    <dgm:pt modelId="{0D6E22B8-3250-1B47-8179-015E57D7F2F2}" type="pres">
      <dgm:prSet presAssocID="{4818478C-2E07-864F-B38F-90A24B617F8C}" presName="aSpace" presStyleCnt="0"/>
      <dgm:spPr/>
    </dgm:pt>
    <dgm:pt modelId="{363100D5-A137-154E-B06B-F63A0E8503DB}" type="pres">
      <dgm:prSet presAssocID="{9A9E73E6-36DD-F445-9E8B-E42C5BE16C7C}" presName="aNode" presStyleLbl="fgAcc1" presStyleIdx="1" presStyleCnt="4" custScaleX="175393" custLinFactY="5619" custLinFactNeighborX="-50802" custLinFactNeighborY="100000">
        <dgm:presLayoutVars>
          <dgm:bulletEnabled val="1"/>
        </dgm:presLayoutVars>
      </dgm:prSet>
      <dgm:spPr/>
    </dgm:pt>
    <dgm:pt modelId="{999C9045-89B9-C040-BBA3-CE8CEEB54762}" type="pres">
      <dgm:prSet presAssocID="{9A9E73E6-36DD-F445-9E8B-E42C5BE16C7C}" presName="aSpace" presStyleCnt="0"/>
      <dgm:spPr/>
    </dgm:pt>
    <dgm:pt modelId="{FEEEF3AF-4A86-354B-A9A0-512F9C405DE5}" type="pres">
      <dgm:prSet presAssocID="{EC9E3D45-8E39-7F4A-822F-D016ECB1ECAD}" presName="aNode" presStyleLbl="fgAcc1" presStyleIdx="2" presStyleCnt="4" custScaleX="175956" custLinFactY="25383" custLinFactNeighborX="-49721" custLinFactNeighborY="100000">
        <dgm:presLayoutVars>
          <dgm:bulletEnabled val="1"/>
        </dgm:presLayoutVars>
      </dgm:prSet>
      <dgm:spPr/>
    </dgm:pt>
    <dgm:pt modelId="{7EFCDD66-4F51-DC4E-9C7B-A51AE3B3E19C}" type="pres">
      <dgm:prSet presAssocID="{EC9E3D45-8E39-7F4A-822F-D016ECB1ECAD}" presName="aSpace" presStyleCnt="0"/>
      <dgm:spPr/>
    </dgm:pt>
    <dgm:pt modelId="{14BEDAEC-23F3-4A41-A0AE-14705A54E4DA}" type="pres">
      <dgm:prSet presAssocID="{53CBF308-32BF-7845-9A75-9370E2F870D8}" presName="aNode" presStyleLbl="fgAcc1" presStyleIdx="3" presStyleCnt="4" custScaleX="175631" custLinFactY="48441" custLinFactNeighborX="-50081" custLinFactNeighborY="100000">
        <dgm:presLayoutVars>
          <dgm:bulletEnabled val="1"/>
        </dgm:presLayoutVars>
      </dgm:prSet>
      <dgm:spPr/>
    </dgm:pt>
    <dgm:pt modelId="{02986C3B-49F1-1C46-807B-EED8A59FA527}" type="pres">
      <dgm:prSet presAssocID="{53CBF308-32BF-7845-9A75-9370E2F870D8}" presName="aSpace" presStyleCnt="0"/>
      <dgm:spPr/>
    </dgm:pt>
  </dgm:ptLst>
  <dgm:cxnLst>
    <dgm:cxn modelId="{4AA71E25-7224-FD44-9A7A-12DC2643CEDB}" type="presOf" srcId="{CF7285DB-F12F-784C-8F56-B3283CC1D16E}" destId="{641246F8-6673-614E-84C2-A95912EBFF1C}" srcOrd="0" destOrd="0" presId="urn:microsoft.com/office/officeart/2005/8/layout/pyramid2"/>
    <dgm:cxn modelId="{7004332F-38D6-0B48-97B3-056A7692D338}" type="presOf" srcId="{53CBF308-32BF-7845-9A75-9370E2F870D8}" destId="{14BEDAEC-23F3-4A41-A0AE-14705A54E4DA}" srcOrd="0" destOrd="0" presId="urn:microsoft.com/office/officeart/2005/8/layout/pyramid2"/>
    <dgm:cxn modelId="{50ED0F44-DE40-E542-9706-B1CDCFB89186}" type="presOf" srcId="{EC9E3D45-8E39-7F4A-822F-D016ECB1ECAD}" destId="{FEEEF3AF-4A86-354B-A9A0-512F9C405DE5}" srcOrd="0" destOrd="0" presId="urn:microsoft.com/office/officeart/2005/8/layout/pyramid2"/>
    <dgm:cxn modelId="{F2746879-7054-0E49-9BFB-DDD4F0C7A364}" srcId="{CF7285DB-F12F-784C-8F56-B3283CC1D16E}" destId="{EC9E3D45-8E39-7F4A-822F-D016ECB1ECAD}" srcOrd="2" destOrd="0" parTransId="{8AD1BE89-A3E6-7645-AC30-AD3067A0DE20}" sibTransId="{BB5AFC90-18AB-7B48-AE35-D81425FBBE4D}"/>
    <dgm:cxn modelId="{B15B637E-89DB-0A42-8138-FAC23590CEED}" type="presOf" srcId="{9A9E73E6-36DD-F445-9E8B-E42C5BE16C7C}" destId="{363100D5-A137-154E-B06B-F63A0E8503DB}" srcOrd="0" destOrd="0" presId="urn:microsoft.com/office/officeart/2005/8/layout/pyramid2"/>
    <dgm:cxn modelId="{AB138497-50F5-C547-83D7-A755F457348C}" type="presOf" srcId="{4818478C-2E07-864F-B38F-90A24B617F8C}" destId="{9005267D-7053-324B-926A-A9A5A3807375}" srcOrd="0" destOrd="0" presId="urn:microsoft.com/office/officeart/2005/8/layout/pyramid2"/>
    <dgm:cxn modelId="{69CDF9A0-5BEF-A847-A1E2-3EAA6DB2C858}" srcId="{CF7285DB-F12F-784C-8F56-B3283CC1D16E}" destId="{53CBF308-32BF-7845-9A75-9370E2F870D8}" srcOrd="3" destOrd="0" parTransId="{BED85214-1E07-B240-84DB-2327F07E5379}" sibTransId="{DD20CE2C-0DA8-2341-A7DA-0355AF5E7F16}"/>
    <dgm:cxn modelId="{EB105EB0-6024-0442-B1EC-2DC398F9B626}" srcId="{CF7285DB-F12F-784C-8F56-B3283CC1D16E}" destId="{9A9E73E6-36DD-F445-9E8B-E42C5BE16C7C}" srcOrd="1" destOrd="0" parTransId="{E8ECB368-CF2F-334E-9907-25433C94C8D5}" sibTransId="{1E33B5A9-2297-EF4D-82D9-97B772FDE5B0}"/>
    <dgm:cxn modelId="{395AD7FF-C081-6E4F-BABA-0E7C6FA0F07E}" srcId="{CF7285DB-F12F-784C-8F56-B3283CC1D16E}" destId="{4818478C-2E07-864F-B38F-90A24B617F8C}" srcOrd="0" destOrd="0" parTransId="{C3FC1501-43FA-4944-82E7-E71C8CCA41D8}" sibTransId="{ECA48112-194E-6C4A-9117-33C09342D524}"/>
    <dgm:cxn modelId="{9F752F3E-3643-8F44-A479-91F2AB33FD81}" type="presParOf" srcId="{641246F8-6673-614E-84C2-A95912EBFF1C}" destId="{02DC899F-49CF-AA4D-909E-73348AF2E80B}" srcOrd="0" destOrd="0" presId="urn:microsoft.com/office/officeart/2005/8/layout/pyramid2"/>
    <dgm:cxn modelId="{6EFBDAE6-2DE6-A64A-B8EA-94FAB32BA584}" type="presParOf" srcId="{641246F8-6673-614E-84C2-A95912EBFF1C}" destId="{445333CB-CDB6-8F43-B882-46393C9D4F59}" srcOrd="1" destOrd="0" presId="urn:microsoft.com/office/officeart/2005/8/layout/pyramid2"/>
    <dgm:cxn modelId="{A44ED951-331D-F84E-960B-0FC7D258B987}" type="presParOf" srcId="{445333CB-CDB6-8F43-B882-46393C9D4F59}" destId="{9005267D-7053-324B-926A-A9A5A3807375}" srcOrd="0" destOrd="0" presId="urn:microsoft.com/office/officeart/2005/8/layout/pyramid2"/>
    <dgm:cxn modelId="{749C72C8-5055-A140-9238-DC3C1D29B35B}" type="presParOf" srcId="{445333CB-CDB6-8F43-B882-46393C9D4F59}" destId="{0D6E22B8-3250-1B47-8179-015E57D7F2F2}" srcOrd="1" destOrd="0" presId="urn:microsoft.com/office/officeart/2005/8/layout/pyramid2"/>
    <dgm:cxn modelId="{70FF2C98-5CA6-8646-9AAA-AB0888B3E629}" type="presParOf" srcId="{445333CB-CDB6-8F43-B882-46393C9D4F59}" destId="{363100D5-A137-154E-B06B-F63A0E8503DB}" srcOrd="2" destOrd="0" presId="urn:microsoft.com/office/officeart/2005/8/layout/pyramid2"/>
    <dgm:cxn modelId="{80517A45-2AC3-CB48-8B0E-B7156F9517D3}" type="presParOf" srcId="{445333CB-CDB6-8F43-B882-46393C9D4F59}" destId="{999C9045-89B9-C040-BBA3-CE8CEEB54762}" srcOrd="3" destOrd="0" presId="urn:microsoft.com/office/officeart/2005/8/layout/pyramid2"/>
    <dgm:cxn modelId="{5DA56C7A-9669-6741-8340-AD652BACCFAF}" type="presParOf" srcId="{445333CB-CDB6-8F43-B882-46393C9D4F59}" destId="{FEEEF3AF-4A86-354B-A9A0-512F9C405DE5}" srcOrd="4" destOrd="0" presId="urn:microsoft.com/office/officeart/2005/8/layout/pyramid2"/>
    <dgm:cxn modelId="{A8F51B25-187F-3F40-B269-566C760B2E0E}" type="presParOf" srcId="{445333CB-CDB6-8F43-B882-46393C9D4F59}" destId="{7EFCDD66-4F51-DC4E-9C7B-A51AE3B3E19C}" srcOrd="5" destOrd="0" presId="urn:microsoft.com/office/officeart/2005/8/layout/pyramid2"/>
    <dgm:cxn modelId="{C55EDD0C-B330-D446-AEE7-95D54531B2C6}" type="presParOf" srcId="{445333CB-CDB6-8F43-B882-46393C9D4F59}" destId="{14BEDAEC-23F3-4A41-A0AE-14705A54E4DA}" srcOrd="6" destOrd="0" presId="urn:microsoft.com/office/officeart/2005/8/layout/pyramid2"/>
    <dgm:cxn modelId="{2E628808-99B8-9642-83C2-91E53D9922D7}" type="presParOf" srcId="{445333CB-CDB6-8F43-B882-46393C9D4F59}" destId="{02986C3B-49F1-1C46-807B-EED8A59FA527}"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899F-49CF-AA4D-909E-73348AF2E80B}">
      <dsp:nvSpPr>
        <dsp:cNvPr id="0" name=""/>
        <dsp:cNvSpPr/>
      </dsp:nvSpPr>
      <dsp:spPr>
        <a:xfrm>
          <a:off x="122609" y="0"/>
          <a:ext cx="7018635" cy="4638611"/>
        </a:xfrm>
        <a:prstGeom prst="triangle">
          <a:avLst/>
        </a:prstGeom>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05267D-7053-324B-926A-A9A5A3807375}">
      <dsp:nvSpPr>
        <dsp:cNvPr id="0" name=""/>
        <dsp:cNvSpPr/>
      </dsp:nvSpPr>
      <dsp:spPr>
        <a:xfrm>
          <a:off x="987717" y="328520"/>
          <a:ext cx="528353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want to summer in Paris and winter in Hawaii</a:t>
          </a:r>
        </a:p>
      </dsp:txBody>
      <dsp:txXfrm>
        <a:off x="1027963" y="368766"/>
        <a:ext cx="5203043" cy="743948"/>
      </dsp:txXfrm>
    </dsp:sp>
    <dsp:sp modelId="{363100D5-A137-154E-B06B-F63A0E8503DB}">
      <dsp:nvSpPr>
        <dsp:cNvPr id="0" name=""/>
        <dsp:cNvSpPr/>
      </dsp:nvSpPr>
      <dsp:spPr>
        <a:xfrm>
          <a:off x="963611" y="1541190"/>
          <a:ext cx="5288269"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kern="1200">
            <a:solidFill>
              <a:schemeClr val="accent6">
                <a:lumMod val="50000"/>
              </a:schemeClr>
            </a:solidFill>
            <a:latin typeface="Garamond" panose="02020404030301010803" pitchFamily="18" charset="0"/>
          </a:endParaRPr>
        </a:p>
      </dsp:txBody>
      <dsp:txXfrm>
        <a:off x="1003857" y="1581436"/>
        <a:ext cx="5207777" cy="743948"/>
      </dsp:txXfrm>
    </dsp:sp>
    <dsp:sp modelId="{FEEEF3AF-4A86-354B-A9A0-512F9C405DE5}">
      <dsp:nvSpPr>
        <dsp:cNvPr id="0" name=""/>
        <dsp:cNvSpPr/>
      </dsp:nvSpPr>
      <dsp:spPr>
        <a:xfrm>
          <a:off x="987717" y="2631628"/>
          <a:ext cx="5305244"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my children to have a college education</a:t>
          </a:r>
          <a:endParaRPr lang="en-US" sz="1200" b="1" kern="1200">
            <a:solidFill>
              <a:schemeClr val="accent6">
                <a:lumMod val="50000"/>
              </a:schemeClr>
            </a:solidFill>
            <a:latin typeface="Garamond" panose="02020404030301010803" pitchFamily="18" charset="0"/>
          </a:endParaRPr>
        </a:p>
      </dsp:txBody>
      <dsp:txXfrm>
        <a:off x="1027963" y="2671874"/>
        <a:ext cx="5224752" cy="743948"/>
      </dsp:txXfrm>
    </dsp:sp>
    <dsp:sp modelId="{14BEDAEC-23F3-4A41-A0AE-14705A54E4DA}">
      <dsp:nvSpPr>
        <dsp:cNvPr id="0" name=""/>
        <dsp:cNvSpPr/>
      </dsp:nvSpPr>
      <dsp:spPr>
        <a:xfrm>
          <a:off x="981762" y="3749223"/>
          <a:ext cx="529544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food on the table and a roof over my head</a:t>
          </a:r>
          <a:endParaRPr lang="en-US" sz="1200" b="1" kern="1200">
            <a:solidFill>
              <a:schemeClr val="accent6">
                <a:lumMod val="50000"/>
              </a:schemeClr>
            </a:solidFill>
            <a:latin typeface="Garamond" panose="02020404030301010803" pitchFamily="18" charset="0"/>
          </a:endParaRPr>
        </a:p>
      </dsp:txBody>
      <dsp:txXfrm>
        <a:off x="1022008" y="3789469"/>
        <a:ext cx="5214953" cy="743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6/3/25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C7501D3-620D-726E-29E3-0C4209800728}"/>
              </a:ext>
            </a:extLst>
          </p:cNvPr>
          <p:cNvPicPr>
            <a:picLocks noChangeAspect="1"/>
          </p:cNvPicPr>
          <p:nvPr userDrawn="1"/>
        </p:nvPicPr>
        <p:blipFill>
          <a:blip r:embed="rId2"/>
          <a:stretch>
            <a:fillRect/>
          </a:stretch>
        </p:blipFill>
        <p:spPr>
          <a:xfrm>
            <a:off x="10408356" y="6064037"/>
            <a:ext cx="1717322" cy="745986"/>
          </a:xfrm>
          <a:prstGeom prst="rect">
            <a:avLst/>
          </a:prstGeom>
        </p:spPr>
      </p:pic>
      <p:pic>
        <p:nvPicPr>
          <p:cNvPr id="4" name="Picture 2">
            <a:extLst>
              <a:ext uri="{FF2B5EF4-FFF2-40B4-BE49-F238E27FC236}">
                <a16:creationId xmlns:a16="http://schemas.microsoft.com/office/drawing/2014/main" id="{6E36C8A7-2EA9-C644-E0D8-D5F10A386A9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322" y="6064037"/>
            <a:ext cx="2365472" cy="74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96369A2A-80D6-AF6C-94B4-16506663A73A}"/>
              </a:ext>
            </a:extLst>
          </p:cNvPr>
          <p:cNvPicPr>
            <a:picLocks noChangeAspect="1"/>
          </p:cNvPicPr>
          <p:nvPr userDrawn="1"/>
        </p:nvPicPr>
        <p:blipFill>
          <a:blip r:embed="rId2"/>
          <a:stretch>
            <a:fillRect/>
          </a:stretch>
        </p:blipFill>
        <p:spPr>
          <a:xfrm>
            <a:off x="10408356" y="6064037"/>
            <a:ext cx="1717322" cy="745986"/>
          </a:xfrm>
          <a:prstGeom prst="rect">
            <a:avLst/>
          </a:prstGeom>
        </p:spPr>
      </p:pic>
      <p:pic>
        <p:nvPicPr>
          <p:cNvPr id="4" name="Picture 2">
            <a:extLst>
              <a:ext uri="{FF2B5EF4-FFF2-40B4-BE49-F238E27FC236}">
                <a16:creationId xmlns:a16="http://schemas.microsoft.com/office/drawing/2014/main" id="{9E93EF06-6645-7852-6162-770BD328100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322" y="6064037"/>
            <a:ext cx="2365472" cy="74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86BCF52-2412-E01E-4117-2BA3205323B2}"/>
              </a:ext>
            </a:extLst>
          </p:cNvPr>
          <p:cNvPicPr>
            <a:picLocks noChangeAspect="1"/>
          </p:cNvPicPr>
          <p:nvPr userDrawn="1"/>
        </p:nvPicPr>
        <p:blipFill>
          <a:blip r:embed="rId2"/>
          <a:stretch>
            <a:fillRect/>
          </a:stretch>
        </p:blipFill>
        <p:spPr>
          <a:xfrm>
            <a:off x="10408356" y="6064037"/>
            <a:ext cx="1717322" cy="745986"/>
          </a:xfrm>
          <a:prstGeom prst="rect">
            <a:avLst/>
          </a:prstGeom>
        </p:spPr>
      </p:pic>
      <p:pic>
        <p:nvPicPr>
          <p:cNvPr id="6" name="Picture 2">
            <a:extLst>
              <a:ext uri="{FF2B5EF4-FFF2-40B4-BE49-F238E27FC236}">
                <a16:creationId xmlns:a16="http://schemas.microsoft.com/office/drawing/2014/main" id="{47B90E86-B56E-EB6E-5A22-B95A32B35BD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322" y="6064037"/>
            <a:ext cx="2365472" cy="74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6EA68C04-7EC2-032F-8B7E-0BA014A2C2C0}"/>
              </a:ext>
            </a:extLst>
          </p:cNvPr>
          <p:cNvPicPr>
            <a:picLocks noChangeAspect="1"/>
          </p:cNvPicPr>
          <p:nvPr userDrawn="1"/>
        </p:nvPicPr>
        <p:blipFill>
          <a:blip r:embed="rId2"/>
          <a:stretch>
            <a:fillRect/>
          </a:stretch>
        </p:blipFill>
        <p:spPr>
          <a:xfrm>
            <a:off x="10408356" y="6064037"/>
            <a:ext cx="1717322" cy="745986"/>
          </a:xfrm>
          <a:prstGeom prst="rect">
            <a:avLst/>
          </a:prstGeom>
        </p:spPr>
      </p:pic>
      <p:pic>
        <p:nvPicPr>
          <p:cNvPr id="4" name="Picture 2">
            <a:extLst>
              <a:ext uri="{FF2B5EF4-FFF2-40B4-BE49-F238E27FC236}">
                <a16:creationId xmlns:a16="http://schemas.microsoft.com/office/drawing/2014/main" id="{964F8981-9975-97D1-65AE-2FB4695E5AB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322" y="6064037"/>
            <a:ext cx="2365472" cy="74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FACA48F3-B3D4-EDC4-E2DE-007DA0B5B160}"/>
              </a:ext>
            </a:extLst>
          </p:cNvPr>
          <p:cNvPicPr>
            <a:picLocks noChangeAspect="1"/>
          </p:cNvPicPr>
          <p:nvPr userDrawn="1"/>
        </p:nvPicPr>
        <p:blipFill>
          <a:blip r:embed="rId2"/>
          <a:stretch>
            <a:fillRect/>
          </a:stretch>
        </p:blipFill>
        <p:spPr>
          <a:xfrm>
            <a:off x="10408356" y="6064037"/>
            <a:ext cx="1717322" cy="745986"/>
          </a:xfrm>
          <a:prstGeom prst="rect">
            <a:avLst/>
          </a:prstGeom>
        </p:spPr>
      </p:pic>
      <p:pic>
        <p:nvPicPr>
          <p:cNvPr id="5" name="Picture 2">
            <a:extLst>
              <a:ext uri="{FF2B5EF4-FFF2-40B4-BE49-F238E27FC236}">
                <a16:creationId xmlns:a16="http://schemas.microsoft.com/office/drawing/2014/main" id="{86CAE4EA-B555-3BD8-63C9-851EA013DC8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322" y="6064037"/>
            <a:ext cx="2365472" cy="74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6DEC2FB-FF34-1DF9-BEC1-44C53D0A912A}"/>
              </a:ext>
            </a:extLst>
          </p:cNvPr>
          <p:cNvPicPr>
            <a:picLocks noChangeAspect="1"/>
          </p:cNvPicPr>
          <p:nvPr userDrawn="1"/>
        </p:nvPicPr>
        <p:blipFill>
          <a:blip r:embed="rId2"/>
          <a:stretch>
            <a:fillRect/>
          </a:stretch>
        </p:blipFill>
        <p:spPr>
          <a:xfrm>
            <a:off x="10408356" y="6064037"/>
            <a:ext cx="1717322" cy="745986"/>
          </a:xfrm>
          <a:prstGeom prst="rect">
            <a:avLst/>
          </a:prstGeom>
        </p:spPr>
      </p:pic>
      <p:pic>
        <p:nvPicPr>
          <p:cNvPr id="7" name="Picture 2">
            <a:extLst>
              <a:ext uri="{FF2B5EF4-FFF2-40B4-BE49-F238E27FC236}">
                <a16:creationId xmlns:a16="http://schemas.microsoft.com/office/drawing/2014/main" id="{4BA71407-FE50-4D95-A2B4-A0459BA62C9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322" y="6064037"/>
            <a:ext cx="2365472" cy="74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8D2533C5-4A7A-8062-9210-F1239F52C034}"/>
              </a:ext>
            </a:extLst>
          </p:cNvPr>
          <p:cNvPicPr>
            <a:picLocks noChangeAspect="1"/>
          </p:cNvPicPr>
          <p:nvPr userDrawn="1"/>
        </p:nvPicPr>
        <p:blipFill>
          <a:blip r:embed="rId2"/>
          <a:stretch>
            <a:fillRect/>
          </a:stretch>
        </p:blipFill>
        <p:spPr>
          <a:xfrm>
            <a:off x="10408356" y="6064037"/>
            <a:ext cx="1717322" cy="745986"/>
          </a:xfrm>
          <a:prstGeom prst="rect">
            <a:avLst/>
          </a:prstGeom>
        </p:spPr>
      </p:pic>
      <p:pic>
        <p:nvPicPr>
          <p:cNvPr id="4" name="Picture 2">
            <a:extLst>
              <a:ext uri="{FF2B5EF4-FFF2-40B4-BE49-F238E27FC236}">
                <a16:creationId xmlns:a16="http://schemas.microsoft.com/office/drawing/2014/main" id="{C48AA67A-34BE-E6FB-95CE-E3EC808BC4A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322" y="6064037"/>
            <a:ext cx="2365472" cy="74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2AEDF-CD5B-9F50-A37C-CE732729480B}"/>
              </a:ext>
            </a:extLst>
          </p:cNvPr>
          <p:cNvPicPr>
            <a:picLocks noChangeAspect="1"/>
          </p:cNvPicPr>
          <p:nvPr userDrawn="1"/>
        </p:nvPicPr>
        <p:blipFill>
          <a:blip r:embed="rId2"/>
          <a:stretch>
            <a:fillRect/>
          </a:stretch>
        </p:blipFill>
        <p:spPr>
          <a:xfrm>
            <a:off x="10408356" y="6064037"/>
            <a:ext cx="1717322" cy="745986"/>
          </a:xfrm>
          <a:prstGeom prst="rect">
            <a:avLst/>
          </a:prstGeom>
        </p:spPr>
      </p:pic>
      <p:pic>
        <p:nvPicPr>
          <p:cNvPr id="2" name="Picture 2">
            <a:extLst>
              <a:ext uri="{FF2B5EF4-FFF2-40B4-BE49-F238E27FC236}">
                <a16:creationId xmlns:a16="http://schemas.microsoft.com/office/drawing/2014/main" id="{3966FBF1-9EBA-2B48-7A37-CD86631A764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322" y="6064037"/>
            <a:ext cx="2365472" cy="74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0E73954B-6FB9-F0A5-8EA5-059BBC17B73D}"/>
              </a:ext>
            </a:extLst>
          </p:cNvPr>
          <p:cNvPicPr>
            <a:picLocks noChangeAspect="1"/>
          </p:cNvPicPr>
          <p:nvPr userDrawn="1"/>
        </p:nvPicPr>
        <p:blipFill>
          <a:blip r:embed="rId2"/>
          <a:stretch>
            <a:fillRect/>
          </a:stretch>
        </p:blipFill>
        <p:spPr>
          <a:xfrm>
            <a:off x="10408356" y="6064037"/>
            <a:ext cx="1717322" cy="745986"/>
          </a:xfrm>
          <a:prstGeom prst="rect">
            <a:avLst/>
          </a:prstGeom>
        </p:spPr>
      </p:pic>
      <p:pic>
        <p:nvPicPr>
          <p:cNvPr id="5" name="Picture 2">
            <a:extLst>
              <a:ext uri="{FF2B5EF4-FFF2-40B4-BE49-F238E27FC236}">
                <a16:creationId xmlns:a16="http://schemas.microsoft.com/office/drawing/2014/main" id="{977DFA8E-8AD7-4F17-4C10-2DDA928C03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322" y="6064037"/>
            <a:ext cx="2365472" cy="74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2278EBF8-869C-C238-D098-3CCB2A90E646}"/>
              </a:ext>
            </a:extLst>
          </p:cNvPr>
          <p:cNvPicPr>
            <a:picLocks noChangeAspect="1"/>
          </p:cNvPicPr>
          <p:nvPr userDrawn="1"/>
        </p:nvPicPr>
        <p:blipFill>
          <a:blip r:embed="rId2"/>
          <a:stretch>
            <a:fillRect/>
          </a:stretch>
        </p:blipFill>
        <p:spPr>
          <a:xfrm>
            <a:off x="10408356" y="6064037"/>
            <a:ext cx="1717322" cy="745986"/>
          </a:xfrm>
          <a:prstGeom prst="rect">
            <a:avLst/>
          </a:prstGeom>
        </p:spPr>
      </p:pic>
      <p:pic>
        <p:nvPicPr>
          <p:cNvPr id="5" name="Picture 2">
            <a:extLst>
              <a:ext uri="{FF2B5EF4-FFF2-40B4-BE49-F238E27FC236}">
                <a16:creationId xmlns:a16="http://schemas.microsoft.com/office/drawing/2014/main" id="{7498F710-1861-1EE2-DB21-154F2967357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322" y="6064037"/>
            <a:ext cx="2365472" cy="74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6/3/25</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5170646"/>
          </a:xfrm>
          <a:prstGeom prst="rect">
            <a:avLst/>
          </a:prstGeom>
        </p:spPr>
        <p:txBody>
          <a:bodyPr wrap="square">
            <a:spAutoFit/>
          </a:bodyPr>
          <a:lstStyle/>
          <a:p>
            <a:pPr algn="ctr"/>
            <a:endParaRPr lang="en-US" sz="20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LAFAYETTE CHRISTIAN ACADEMY</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&amp; UL LAFAYETTE FINANCIAL PLANNING</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Investing for Your Future</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Spring 2025</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07D6AF60-5EC2-DFA9-C166-B838353101DE}"/>
              </a:ext>
            </a:extLst>
          </p:cNvPr>
          <p:cNvPicPr>
            <a:picLocks noChangeAspect="1"/>
          </p:cNvPicPr>
          <p:nvPr/>
        </p:nvPicPr>
        <p:blipFill>
          <a:blip r:embed="rId2"/>
          <a:stretch>
            <a:fillRect/>
          </a:stretch>
        </p:blipFill>
        <p:spPr>
          <a:xfrm>
            <a:off x="8891752" y="5328925"/>
            <a:ext cx="3059006" cy="1328799"/>
          </a:xfrm>
          <a:prstGeom prst="rect">
            <a:avLst/>
          </a:prstGeom>
        </p:spPr>
      </p:pic>
      <p:pic>
        <p:nvPicPr>
          <p:cNvPr id="2" name="Picture 2">
            <a:extLst>
              <a:ext uri="{FF2B5EF4-FFF2-40B4-BE49-F238E27FC236}">
                <a16:creationId xmlns:a16="http://schemas.microsoft.com/office/drawing/2014/main" id="{7130650C-AE2F-CE9C-6674-90451E38E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79" y="5328925"/>
            <a:ext cx="4213530" cy="1328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322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rgbClr val="C00000"/>
              </a:solidFill>
            </a:endParaRPr>
          </a:p>
          <a:p>
            <a:pPr marL="0" indent="0" algn="ctr">
              <a:buNone/>
            </a:pPr>
            <a:r>
              <a:rPr lang="en-US" dirty="0">
                <a:solidFill>
                  <a:srgbClr val="C00000"/>
                </a:solidFill>
              </a:rPr>
              <a:t>If you had invested $1,000 in the S&amp;P 500 at the beginning of 2022 </a:t>
            </a:r>
            <a:br>
              <a:rPr lang="en-US" dirty="0">
                <a:solidFill>
                  <a:srgbClr val="C00000"/>
                </a:solidFill>
              </a:rPr>
            </a:br>
            <a:r>
              <a:rPr lang="en-US" dirty="0">
                <a:solidFill>
                  <a:srgbClr val="C00000"/>
                </a:solidFill>
              </a:rPr>
              <a:t>(3+ years years ago), 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$775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$1,581</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$4,043</a:t>
            </a:r>
          </a:p>
        </p:txBody>
      </p:sp>
    </p:spTree>
    <p:extLst>
      <p:ext uri="{BB962C8B-B14F-4D97-AF65-F5344CB8AC3E}">
        <p14:creationId xmlns:p14="http://schemas.microsoft.com/office/powerpoint/2010/main" val="74701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rgbClr val="C00000"/>
              </a:solidFill>
            </a:endParaRPr>
          </a:p>
          <a:p>
            <a:pPr marL="0" indent="0" algn="ctr">
              <a:buNone/>
            </a:pPr>
            <a:r>
              <a:rPr lang="en-US" dirty="0">
                <a:solidFill>
                  <a:srgbClr val="C00000"/>
                </a:solidFill>
              </a:rPr>
              <a:t>If you had invested $1,000 in the S&amp;P 500 at the beginning of 2022 </a:t>
            </a:r>
            <a:br>
              <a:rPr lang="en-US" dirty="0">
                <a:solidFill>
                  <a:srgbClr val="C00000"/>
                </a:solidFill>
              </a:rPr>
            </a:br>
            <a:r>
              <a:rPr lang="en-US" dirty="0">
                <a:solidFill>
                  <a:srgbClr val="C00000"/>
                </a:solidFill>
              </a:rPr>
              <a:t>(3+ years years ago), 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$775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914400" indent="-914400" algn="ctr">
              <a:buAutoNum type="alphaUcPeriod" startAt="3"/>
            </a:pPr>
            <a:r>
              <a:rPr lang="en-US" sz="5000" b="1" dirty="0">
                <a:solidFill>
                  <a:schemeClr val="bg1"/>
                </a:solidFill>
              </a:rPr>
              <a:t>$1,581</a:t>
            </a:r>
          </a:p>
          <a:p>
            <a:pPr marL="0" indent="0" algn="ctr">
              <a:buNone/>
            </a:pPr>
            <a:r>
              <a:rPr lang="en-US" sz="1400" b="1" dirty="0">
                <a:solidFill>
                  <a:schemeClr val="bg1"/>
                </a:solidFill>
              </a:rPr>
              <a:t>(that’s a 13.2% annual return)</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$4,043</a:t>
            </a:r>
          </a:p>
        </p:txBody>
      </p:sp>
    </p:spTree>
    <p:extLst>
      <p:ext uri="{BB962C8B-B14F-4D97-AF65-F5344CB8AC3E}">
        <p14:creationId xmlns:p14="http://schemas.microsoft.com/office/powerpoint/2010/main" val="248751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rgbClr val="C00000"/>
              </a:solidFill>
            </a:endParaRPr>
          </a:p>
          <a:p>
            <a:pPr marL="0" indent="0" algn="ctr">
              <a:buNone/>
            </a:pPr>
            <a:r>
              <a:rPr lang="en-US" dirty="0">
                <a:solidFill>
                  <a:srgbClr val="C00000"/>
                </a:solidFill>
              </a:rPr>
              <a:t>If you had invested $1,000 in the S&amp;P 500 </a:t>
            </a:r>
            <a:r>
              <a:rPr lang="en-US" i="1" dirty="0">
                <a:solidFill>
                  <a:srgbClr val="006600"/>
                </a:solidFill>
                <a:highlight>
                  <a:srgbClr val="FFFF00"/>
                </a:highlight>
              </a:rPr>
              <a:t>at the beginning of 2015 </a:t>
            </a:r>
            <a:br>
              <a:rPr lang="en-US" i="1" dirty="0">
                <a:solidFill>
                  <a:srgbClr val="006600"/>
                </a:solidFill>
                <a:highlight>
                  <a:srgbClr val="FFFF00"/>
                </a:highlight>
              </a:rPr>
            </a:br>
            <a:r>
              <a:rPr lang="en-US" i="1" dirty="0">
                <a:solidFill>
                  <a:srgbClr val="006600"/>
                </a:solidFill>
                <a:highlight>
                  <a:srgbClr val="FFFF00"/>
                </a:highlight>
              </a:rPr>
              <a:t>(10+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$775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$1,581</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$4,043</a:t>
            </a:r>
          </a:p>
        </p:txBody>
      </p:sp>
    </p:spTree>
    <p:extLst>
      <p:ext uri="{BB962C8B-B14F-4D97-AF65-F5344CB8AC3E}">
        <p14:creationId xmlns:p14="http://schemas.microsoft.com/office/powerpoint/2010/main" val="404213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rgbClr val="C00000"/>
              </a:solidFill>
            </a:endParaRPr>
          </a:p>
          <a:p>
            <a:pPr marL="0" indent="0" algn="ctr">
              <a:buNone/>
            </a:pPr>
            <a:r>
              <a:rPr lang="en-US" dirty="0">
                <a:solidFill>
                  <a:srgbClr val="C00000"/>
                </a:solidFill>
              </a:rPr>
              <a:t>If you had invested $1,000 in the S&amp;P 500 </a:t>
            </a:r>
            <a:r>
              <a:rPr lang="en-US" i="1" dirty="0">
                <a:solidFill>
                  <a:srgbClr val="006600"/>
                </a:solidFill>
                <a:highlight>
                  <a:srgbClr val="FFFF00"/>
                </a:highlight>
              </a:rPr>
              <a:t>at the beginning of 2015 </a:t>
            </a:r>
            <a:br>
              <a:rPr lang="en-US" i="1" dirty="0">
                <a:solidFill>
                  <a:srgbClr val="006600"/>
                </a:solidFill>
                <a:highlight>
                  <a:srgbClr val="FFFF00"/>
                </a:highlight>
              </a:rPr>
            </a:br>
            <a:r>
              <a:rPr lang="en-US" i="1" dirty="0">
                <a:solidFill>
                  <a:srgbClr val="006600"/>
                </a:solidFill>
                <a:highlight>
                  <a:srgbClr val="FFFF00"/>
                </a:highlight>
              </a:rPr>
              <a:t>(10+ years ago)</a:t>
            </a:r>
            <a:r>
              <a:rPr lang="en-US" dirty="0">
                <a:solidFill>
                  <a:srgbClr val="006600"/>
                </a:solidFill>
                <a:highlight>
                  <a:srgbClr val="FFFF00"/>
                </a:highlight>
              </a:rPr>
              <a:t>,</a:t>
            </a:r>
            <a:r>
              <a:rPr lang="en-US" dirty="0">
                <a:solidFill>
                  <a:srgbClr val="C00000"/>
                </a:solidFill>
                <a:highlight>
                  <a:srgbClr val="FFFF00"/>
                </a:highlight>
              </a:rPr>
              <a:t> </a:t>
            </a:r>
            <a:r>
              <a:rPr lang="en-US" dirty="0">
                <a:solidFill>
                  <a:srgbClr val="C00000"/>
                </a:solidFill>
              </a:rPr>
              <a:t>how much would that $1,000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$775</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$1,581</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$1,000</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D.	$4,043</a:t>
            </a:r>
            <a:br>
              <a:rPr lang="en-US" sz="5000" b="1" dirty="0">
                <a:solidFill>
                  <a:schemeClr val="bg1"/>
                </a:solidFill>
              </a:rPr>
            </a:br>
            <a:r>
              <a:rPr lang="en-US" sz="1400" b="1" dirty="0">
                <a:solidFill>
                  <a:schemeClr val="bg1"/>
                </a:solidFill>
              </a:rPr>
              <a:t>(that’s a 13.9% annual return)</a:t>
            </a:r>
          </a:p>
        </p:txBody>
      </p:sp>
    </p:spTree>
    <p:extLst>
      <p:ext uri="{BB962C8B-B14F-4D97-AF65-F5344CB8AC3E}">
        <p14:creationId xmlns:p14="http://schemas.microsoft.com/office/powerpoint/2010/main" val="295495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$60,371</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$22,257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$95,035</a:t>
            </a:r>
          </a:p>
        </p:txBody>
      </p:sp>
    </p:spTree>
    <p:extLst>
      <p:ext uri="{BB962C8B-B14F-4D97-AF65-F5344CB8AC3E}">
        <p14:creationId xmlns:p14="http://schemas.microsoft.com/office/powerpoint/2010/main" val="2413387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I had invested $1,000 into the S&amp;P 500, the overall U.S. stock market, on the day that I was born, how much would that be worth today?</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A.   $1,000</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54115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914400" indent="-914400" algn="ctr">
              <a:buAutoNum type="alphaUcPeriod" startAt="3"/>
            </a:pPr>
            <a:r>
              <a:rPr lang="en-US" sz="5000" b="1" dirty="0">
                <a:solidFill>
                  <a:schemeClr val="bg1"/>
                </a:solidFill>
              </a:rPr>
              <a:t>$60,371</a:t>
            </a:r>
          </a:p>
          <a:p>
            <a:pPr marL="0" indent="0" algn="ctr">
              <a:buNone/>
            </a:pPr>
            <a:r>
              <a:rPr lang="en-US" sz="1600" b="1" dirty="0">
                <a:solidFill>
                  <a:schemeClr val="bg1"/>
                </a:solidFill>
              </a:rPr>
              <a:t>That’s an annual return of just over 10% per year.</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B.   $22,257</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7"/>
            <a:ext cx="5257801" cy="1541157"/>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C.   $95,035</a:t>
            </a:r>
          </a:p>
        </p:txBody>
      </p:sp>
    </p:spTree>
    <p:extLst>
      <p:ext uri="{BB962C8B-B14F-4D97-AF65-F5344CB8AC3E}">
        <p14:creationId xmlns:p14="http://schemas.microsoft.com/office/powerpoint/2010/main" val="1402135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histogram&#10;&#10;Description automatically generated">
            <a:extLst>
              <a:ext uri="{FF2B5EF4-FFF2-40B4-BE49-F238E27FC236}">
                <a16:creationId xmlns:a16="http://schemas.microsoft.com/office/drawing/2014/main" id="{B92C0D45-921A-C07A-7A33-E58879747DC7}"/>
              </a:ext>
            </a:extLst>
          </p:cNvPr>
          <p:cNvPicPr>
            <a:picLocks noChangeAspect="1"/>
          </p:cNvPicPr>
          <p:nvPr/>
        </p:nvPicPr>
        <p:blipFill>
          <a:blip r:embed="rId2"/>
          <a:stretch>
            <a:fillRect/>
          </a:stretch>
        </p:blipFill>
        <p:spPr>
          <a:xfrm>
            <a:off x="74929" y="400886"/>
            <a:ext cx="12012107" cy="4509252"/>
          </a:xfrm>
          <a:prstGeom prst="rect">
            <a:avLst/>
          </a:prstGeom>
        </p:spPr>
      </p:pic>
      <p:pic>
        <p:nvPicPr>
          <p:cNvPr id="3" name="Picture 2" descr="Text&#10;&#10;Description automatically generated">
            <a:extLst>
              <a:ext uri="{FF2B5EF4-FFF2-40B4-BE49-F238E27FC236}">
                <a16:creationId xmlns:a16="http://schemas.microsoft.com/office/drawing/2014/main" id="{25B1C32C-B113-E985-D7DD-35A438F47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555" y="5026107"/>
            <a:ext cx="3274853" cy="1614812"/>
          </a:xfrm>
          <a:prstGeom prst="rect">
            <a:avLst/>
          </a:prstGeom>
          <a:ln w="38100">
            <a:solidFill>
              <a:srgbClr val="FF0000"/>
            </a:solidFill>
          </a:ln>
        </p:spPr>
      </p:pic>
    </p:spTree>
    <p:extLst>
      <p:ext uri="{BB962C8B-B14F-4D97-AF65-F5344CB8AC3E}">
        <p14:creationId xmlns:p14="http://schemas.microsoft.com/office/powerpoint/2010/main" val="1908718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Do Some Fake Investing!</a:t>
            </a:r>
          </a:p>
        </p:txBody>
      </p:sp>
      <p:sp>
        <p:nvSpPr>
          <p:cNvPr id="2" name="Content Placeholder 2">
            <a:extLst>
              <a:ext uri="{FF2B5EF4-FFF2-40B4-BE49-F238E27FC236}">
                <a16:creationId xmlns:a16="http://schemas.microsoft.com/office/drawing/2014/main" id="{234D42FE-C4D1-4087-654E-42227C11D003}"/>
              </a:ext>
            </a:extLst>
          </p:cNvPr>
          <p:cNvSpPr txBox="1">
            <a:spLocks/>
          </p:cNvSpPr>
          <p:nvPr/>
        </p:nvSpPr>
        <p:spPr>
          <a:xfrm>
            <a:off x="838200" y="1326183"/>
            <a:ext cx="10515600"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Which of these company stocks has performed the best over the past 2 years?</a:t>
            </a:r>
            <a:endParaRPr lang="en-US" sz="6000" b="1" i="1" dirty="0">
              <a:solidFill>
                <a:srgbClr val="006600"/>
              </a:solidFill>
            </a:endParaRPr>
          </a:p>
        </p:txBody>
      </p:sp>
      <p:sp>
        <p:nvSpPr>
          <p:cNvPr id="3" name="Content Placeholder 2">
            <a:extLst>
              <a:ext uri="{FF2B5EF4-FFF2-40B4-BE49-F238E27FC236}">
                <a16:creationId xmlns:a16="http://schemas.microsoft.com/office/drawing/2014/main" id="{D1E14DB5-9E29-8CE5-C3D2-680F111AE764}"/>
              </a:ext>
            </a:extLst>
          </p:cNvPr>
          <p:cNvSpPr txBox="1">
            <a:spLocks/>
          </p:cNvSpPr>
          <p:nvPr/>
        </p:nvSpPr>
        <p:spPr>
          <a:xfrm>
            <a:off x="2046805" y="2769670"/>
            <a:ext cx="4745595"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4000" b="1" i="1" dirty="0">
                <a:solidFill>
                  <a:srgbClr val="C00000"/>
                </a:solidFill>
              </a:rPr>
              <a:t>Apple</a:t>
            </a:r>
          </a:p>
          <a:p>
            <a:pPr marL="742950" indent="-742950">
              <a:buFont typeface="+mj-lt"/>
              <a:buAutoNum type="arabicPeriod"/>
            </a:pPr>
            <a:r>
              <a:rPr lang="en-US" sz="4000" b="1" i="1" dirty="0">
                <a:solidFill>
                  <a:srgbClr val="C00000"/>
                </a:solidFill>
              </a:rPr>
              <a:t>Disney</a:t>
            </a:r>
          </a:p>
          <a:p>
            <a:pPr marL="742950" indent="-742950">
              <a:buFont typeface="+mj-lt"/>
              <a:buAutoNum type="arabicPeriod"/>
            </a:pPr>
            <a:r>
              <a:rPr lang="en-US" sz="4000" b="1" i="1" dirty="0">
                <a:solidFill>
                  <a:srgbClr val="C00000"/>
                </a:solidFill>
              </a:rPr>
              <a:t>Google</a:t>
            </a:r>
          </a:p>
          <a:p>
            <a:pPr marL="742950" indent="-742950">
              <a:buFont typeface="+mj-lt"/>
              <a:buAutoNum type="arabicPeriod"/>
            </a:pPr>
            <a:r>
              <a:rPr lang="en-US" sz="4000" b="1" i="1" dirty="0">
                <a:solidFill>
                  <a:srgbClr val="C00000"/>
                </a:solidFill>
              </a:rPr>
              <a:t>JP Morgan Chase</a:t>
            </a:r>
          </a:p>
          <a:p>
            <a:pPr marL="742950" indent="-742950">
              <a:buFont typeface="+mj-lt"/>
              <a:buAutoNum type="arabicPeriod"/>
            </a:pPr>
            <a:r>
              <a:rPr lang="en-US" sz="4000" b="1" i="1" dirty="0">
                <a:solidFill>
                  <a:srgbClr val="C00000"/>
                </a:solidFill>
              </a:rPr>
              <a:t>McDonald’s</a:t>
            </a:r>
            <a:endParaRPr lang="en-US" sz="6000" b="1" i="1" dirty="0">
              <a:solidFill>
                <a:srgbClr val="006600"/>
              </a:solidFill>
            </a:endParaRPr>
          </a:p>
        </p:txBody>
      </p:sp>
      <p:sp>
        <p:nvSpPr>
          <p:cNvPr id="5" name="Content Placeholder 2">
            <a:extLst>
              <a:ext uri="{FF2B5EF4-FFF2-40B4-BE49-F238E27FC236}">
                <a16:creationId xmlns:a16="http://schemas.microsoft.com/office/drawing/2014/main" id="{C5D96BC3-954E-1EDE-4503-53F869C9D729}"/>
              </a:ext>
            </a:extLst>
          </p:cNvPr>
          <p:cNvSpPr txBox="1">
            <a:spLocks/>
          </p:cNvSpPr>
          <p:nvPr/>
        </p:nvSpPr>
        <p:spPr>
          <a:xfrm>
            <a:off x="6797447" y="2769669"/>
            <a:ext cx="4745595"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startAt="6"/>
            </a:pPr>
            <a:r>
              <a:rPr lang="en-US" sz="4000" b="1" i="1" dirty="0">
                <a:solidFill>
                  <a:srgbClr val="C00000"/>
                </a:solidFill>
              </a:rPr>
              <a:t>Microsoft</a:t>
            </a:r>
          </a:p>
          <a:p>
            <a:pPr marL="742950" indent="-742950">
              <a:buFont typeface="+mj-lt"/>
              <a:buAutoNum type="arabicPeriod" startAt="6"/>
            </a:pPr>
            <a:r>
              <a:rPr lang="en-US" sz="4000" b="1" i="1" dirty="0">
                <a:solidFill>
                  <a:srgbClr val="C00000"/>
                </a:solidFill>
              </a:rPr>
              <a:t>Nike</a:t>
            </a:r>
          </a:p>
          <a:p>
            <a:pPr marL="742950" indent="-742950">
              <a:buFont typeface="+mj-lt"/>
              <a:buAutoNum type="arabicPeriod" startAt="6"/>
            </a:pPr>
            <a:r>
              <a:rPr lang="en-US" sz="4000" b="1" i="1" dirty="0">
                <a:solidFill>
                  <a:srgbClr val="C00000"/>
                </a:solidFill>
              </a:rPr>
              <a:t>Pfizer</a:t>
            </a:r>
          </a:p>
          <a:p>
            <a:pPr marL="742950" indent="-742950">
              <a:buFont typeface="+mj-lt"/>
              <a:buAutoNum type="arabicPeriod" startAt="6"/>
            </a:pPr>
            <a:r>
              <a:rPr lang="en-US" sz="4000" b="1" i="1" dirty="0">
                <a:solidFill>
                  <a:srgbClr val="C00000"/>
                </a:solidFill>
              </a:rPr>
              <a:t>Visa</a:t>
            </a:r>
          </a:p>
          <a:p>
            <a:pPr marL="742950" indent="-742950">
              <a:buFont typeface="+mj-lt"/>
              <a:buAutoNum type="arabicPeriod" startAt="6"/>
            </a:pPr>
            <a:r>
              <a:rPr lang="en-US" sz="4000" b="1" i="1" dirty="0">
                <a:solidFill>
                  <a:srgbClr val="C00000"/>
                </a:solidFill>
              </a:rPr>
              <a:t>Walmart</a:t>
            </a:r>
            <a:endParaRPr lang="en-US" sz="6000" b="1" i="1" dirty="0">
              <a:solidFill>
                <a:srgbClr val="006600"/>
              </a:solidFill>
            </a:endParaRPr>
          </a:p>
        </p:txBody>
      </p:sp>
    </p:spTree>
    <p:extLst>
      <p:ext uri="{BB962C8B-B14F-4D97-AF65-F5344CB8AC3E}">
        <p14:creationId xmlns:p14="http://schemas.microsoft.com/office/powerpoint/2010/main" val="564358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Do Some Fake Investing!</a:t>
            </a:r>
          </a:p>
        </p:txBody>
      </p:sp>
      <p:pic>
        <p:nvPicPr>
          <p:cNvPr id="4" name="Picture 3">
            <a:extLst>
              <a:ext uri="{FF2B5EF4-FFF2-40B4-BE49-F238E27FC236}">
                <a16:creationId xmlns:a16="http://schemas.microsoft.com/office/drawing/2014/main" id="{4398C2ED-5153-949E-6DDC-1E75061B5148}"/>
              </a:ext>
            </a:extLst>
          </p:cNvPr>
          <p:cNvPicPr>
            <a:picLocks noChangeAspect="1"/>
          </p:cNvPicPr>
          <p:nvPr/>
        </p:nvPicPr>
        <p:blipFill>
          <a:blip r:embed="rId2"/>
          <a:stretch>
            <a:fillRect/>
          </a:stretch>
        </p:blipFill>
        <p:spPr>
          <a:xfrm>
            <a:off x="31749" y="1119332"/>
            <a:ext cx="12115437" cy="4786168"/>
          </a:xfrm>
          <a:prstGeom prst="rect">
            <a:avLst/>
          </a:prstGeom>
        </p:spPr>
      </p:pic>
      <p:sp>
        <p:nvSpPr>
          <p:cNvPr id="5" name="TextBox 4">
            <a:extLst>
              <a:ext uri="{FF2B5EF4-FFF2-40B4-BE49-F238E27FC236}">
                <a16:creationId xmlns:a16="http://schemas.microsoft.com/office/drawing/2014/main" id="{640A31F2-6084-DD97-BBB7-C1298702DBA5}"/>
              </a:ext>
            </a:extLst>
          </p:cNvPr>
          <p:cNvSpPr txBox="1"/>
          <p:nvPr/>
        </p:nvSpPr>
        <p:spPr>
          <a:xfrm>
            <a:off x="895350" y="4705350"/>
            <a:ext cx="584200" cy="246221"/>
          </a:xfrm>
          <a:prstGeom prst="rect">
            <a:avLst/>
          </a:prstGeom>
          <a:noFill/>
        </p:spPr>
        <p:txBody>
          <a:bodyPr wrap="square" rtlCol="0">
            <a:spAutoFit/>
          </a:bodyPr>
          <a:lstStyle/>
          <a:p>
            <a:r>
              <a:rPr lang="en-US" sz="1000" b="1" dirty="0"/>
              <a:t>Pfizer</a:t>
            </a:r>
          </a:p>
        </p:txBody>
      </p:sp>
      <p:sp>
        <p:nvSpPr>
          <p:cNvPr id="7" name="TextBox 6">
            <a:extLst>
              <a:ext uri="{FF2B5EF4-FFF2-40B4-BE49-F238E27FC236}">
                <a16:creationId xmlns:a16="http://schemas.microsoft.com/office/drawing/2014/main" id="{1199FCE0-7BF1-9BD8-0014-6CED1ECB16CE}"/>
              </a:ext>
            </a:extLst>
          </p:cNvPr>
          <p:cNvSpPr txBox="1"/>
          <p:nvPr/>
        </p:nvSpPr>
        <p:spPr>
          <a:xfrm>
            <a:off x="1993900" y="4705350"/>
            <a:ext cx="584200" cy="246221"/>
          </a:xfrm>
          <a:prstGeom prst="rect">
            <a:avLst/>
          </a:prstGeom>
          <a:noFill/>
        </p:spPr>
        <p:txBody>
          <a:bodyPr wrap="square" rtlCol="0">
            <a:spAutoFit/>
          </a:bodyPr>
          <a:lstStyle/>
          <a:p>
            <a:r>
              <a:rPr lang="en-US" sz="1000" b="1" dirty="0"/>
              <a:t> Nike</a:t>
            </a:r>
          </a:p>
        </p:txBody>
      </p:sp>
      <p:sp>
        <p:nvSpPr>
          <p:cNvPr id="8" name="TextBox 7">
            <a:extLst>
              <a:ext uri="{FF2B5EF4-FFF2-40B4-BE49-F238E27FC236}">
                <a16:creationId xmlns:a16="http://schemas.microsoft.com/office/drawing/2014/main" id="{FAE92170-5287-BD0A-8D80-93A94DEAB411}"/>
              </a:ext>
            </a:extLst>
          </p:cNvPr>
          <p:cNvSpPr txBox="1"/>
          <p:nvPr/>
        </p:nvSpPr>
        <p:spPr>
          <a:xfrm>
            <a:off x="3149600" y="4705349"/>
            <a:ext cx="584200" cy="246221"/>
          </a:xfrm>
          <a:prstGeom prst="rect">
            <a:avLst/>
          </a:prstGeom>
          <a:noFill/>
        </p:spPr>
        <p:txBody>
          <a:bodyPr wrap="square" rtlCol="0">
            <a:spAutoFit/>
          </a:bodyPr>
          <a:lstStyle/>
          <a:p>
            <a:r>
              <a:rPr lang="en-US" sz="1000" b="1" dirty="0"/>
              <a:t>Disney</a:t>
            </a:r>
          </a:p>
        </p:txBody>
      </p:sp>
    </p:spTree>
    <p:extLst>
      <p:ext uri="{BB962C8B-B14F-4D97-AF65-F5344CB8AC3E}">
        <p14:creationId xmlns:p14="http://schemas.microsoft.com/office/powerpoint/2010/main" val="1729163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Question #1</a:t>
            </a:r>
          </a:p>
          <a:p>
            <a:pPr marL="0" indent="0" algn="ctr">
              <a:buNone/>
            </a:pPr>
            <a:endParaRPr lang="en-US" sz="4000" b="1" i="1" dirty="0">
              <a:solidFill>
                <a:srgbClr val="C00000"/>
              </a:solidFill>
            </a:endParaRPr>
          </a:p>
          <a:p>
            <a:pPr marL="0" indent="0" algn="ctr">
              <a:buNone/>
            </a:pPr>
            <a:r>
              <a:rPr lang="en-US" sz="4000" b="1" i="1" dirty="0">
                <a:solidFill>
                  <a:srgbClr val="006600"/>
                </a:solidFill>
              </a:rPr>
              <a:t>What are you going to be doing in 2030?</a:t>
            </a:r>
          </a:p>
          <a:p>
            <a:pPr marL="0" indent="0" algn="ctr">
              <a:buNone/>
            </a:pPr>
            <a:endParaRPr lang="en-US" b="1" i="1" dirty="0">
              <a:solidFill>
                <a:srgbClr val="006600"/>
              </a:solidFill>
            </a:endParaRPr>
          </a:p>
          <a:p>
            <a:pPr marL="0" indent="0" algn="ctr">
              <a:buNone/>
            </a:pPr>
            <a:r>
              <a:rPr lang="en-US" i="1" dirty="0">
                <a:solidFill>
                  <a:srgbClr val="0000CC"/>
                </a:solidFill>
              </a:rPr>
              <a:t>Will you be in college? If so, what are you studying?</a:t>
            </a:r>
          </a:p>
          <a:p>
            <a:pPr marL="0" indent="0" algn="ctr">
              <a:buNone/>
            </a:pPr>
            <a:r>
              <a:rPr lang="en-US" i="1" dirty="0">
                <a:solidFill>
                  <a:srgbClr val="0000CC"/>
                </a:solidFill>
              </a:rPr>
              <a:t>Are you working? If so, what is your job? </a:t>
            </a:r>
          </a:p>
          <a:p>
            <a:pPr marL="0" indent="0" algn="ctr">
              <a:buNone/>
            </a:pPr>
            <a:r>
              <a:rPr lang="en-US" i="1" dirty="0">
                <a:solidFill>
                  <a:srgbClr val="0000CC"/>
                </a:solidFill>
              </a:rPr>
              <a:t>Where do you live? Who do you live with? </a:t>
            </a:r>
          </a:p>
          <a:p>
            <a:pPr marL="0" indent="0" algn="ctr">
              <a:buNone/>
            </a:pPr>
            <a:r>
              <a:rPr lang="en-US" i="1" dirty="0">
                <a:solidFill>
                  <a:srgbClr val="0000CC"/>
                </a:solidFill>
              </a:rPr>
              <a:t>How do you spend your free time?</a:t>
            </a:r>
          </a:p>
        </p:txBody>
      </p:sp>
    </p:spTree>
    <p:extLst>
      <p:ext uri="{BB962C8B-B14F-4D97-AF65-F5344CB8AC3E}">
        <p14:creationId xmlns:p14="http://schemas.microsoft.com/office/powerpoint/2010/main" val="413128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p:cTn id="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7">
                                            <p:txEl>
                                              <p:pRg st="4" end="4"/>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 calcmode="lin" valueType="num">
                                      <p:cBhvr>
                                        <p:cTn id="1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7">
                                            <p:txEl>
                                              <p:pRg st="5" end="5"/>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 calcmode="lin" valueType="num">
                                      <p:cBhvr>
                                        <p:cTn id="17"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19" dur="500"/>
                                        <p:tgtEl>
                                          <p:spTgt spid="7">
                                            <p:txEl>
                                              <p:pRg st="6" end="6"/>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 calcmode="lin" valueType="num">
                                      <p:cBhvr>
                                        <p:cTn id="22"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2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alpha val="5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308018"/>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brian.bolton@louisiana.edu</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https://</a:t>
            </a:r>
            <a:r>
              <a:rPr lang="en-US" sz="4400" dirty="0" err="1">
                <a:latin typeface="Times New Roman" panose="02020603050405020304" pitchFamily="18" charset="0"/>
                <a:cs typeface="Times New Roman" panose="02020603050405020304" pitchFamily="18" charset="0"/>
              </a:rPr>
              <a:t>business.louisiana.edu</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financeispersonal</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Question #2</a:t>
            </a:r>
          </a:p>
          <a:p>
            <a:pPr marL="0" indent="0" algn="ctr">
              <a:buNone/>
            </a:pPr>
            <a:endParaRPr lang="en-US" sz="4000" b="1" i="1" dirty="0">
              <a:solidFill>
                <a:srgbClr val="C00000"/>
              </a:solidFill>
            </a:endParaRPr>
          </a:p>
          <a:p>
            <a:pPr marL="0" indent="0" algn="ctr">
              <a:buNone/>
            </a:pPr>
            <a:r>
              <a:rPr lang="en-US" sz="4000" b="1" i="1" dirty="0">
                <a:solidFill>
                  <a:srgbClr val="006600"/>
                </a:solidFill>
              </a:rPr>
              <a:t>What are the 3 most expensive things you plan on buying in the next 15 years.</a:t>
            </a:r>
          </a:p>
          <a:p>
            <a:pPr marL="0" indent="0" algn="ctr">
              <a:buNone/>
            </a:pPr>
            <a:endParaRPr lang="en-US" sz="2400" b="1" i="1" dirty="0">
              <a:solidFill>
                <a:srgbClr val="006600"/>
              </a:solidFill>
            </a:endParaRPr>
          </a:p>
          <a:p>
            <a:pPr marL="0" indent="0" algn="ctr">
              <a:buNone/>
            </a:pPr>
            <a:r>
              <a:rPr lang="en-US" sz="2400" i="1" dirty="0">
                <a:solidFill>
                  <a:srgbClr val="0000CC"/>
                </a:solidFill>
              </a:rPr>
              <a:t>Maybe it’s college. Maybe it’s graduate school.</a:t>
            </a:r>
          </a:p>
          <a:p>
            <a:pPr marL="0" indent="0" algn="ctr">
              <a:buNone/>
            </a:pPr>
            <a:r>
              <a:rPr lang="en-US" sz="2400" i="1" dirty="0">
                <a:solidFill>
                  <a:srgbClr val="0000CC"/>
                </a:solidFill>
              </a:rPr>
              <a:t>Or maybe it’s a house, a car, a vacation, a baby, a new pair of shoes. Anything.</a:t>
            </a:r>
            <a:endParaRPr lang="en-US" sz="2200" i="1" dirty="0">
              <a:solidFill>
                <a:srgbClr val="0000CC"/>
              </a:solidFill>
            </a:endParaRPr>
          </a:p>
        </p:txBody>
      </p:sp>
    </p:spTree>
    <p:extLst>
      <p:ext uri="{BB962C8B-B14F-4D97-AF65-F5344CB8AC3E}">
        <p14:creationId xmlns:p14="http://schemas.microsoft.com/office/powerpoint/2010/main" val="140531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p:cTn id="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7">
                                            <p:txEl>
                                              <p:pRg st="4" end="4"/>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 calcmode="lin" valueType="num">
                                      <p:cBhvr>
                                        <p:cTn id="1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C00000"/>
                </a:solidFill>
              </a:rPr>
              <a:t>Question #2</a:t>
            </a:r>
          </a:p>
          <a:p>
            <a:pPr marL="0" indent="0" algn="ctr">
              <a:buNone/>
            </a:pPr>
            <a:endParaRPr lang="en-US" sz="3200" b="1" i="1" dirty="0">
              <a:solidFill>
                <a:srgbClr val="C00000"/>
              </a:solidFill>
            </a:endParaRPr>
          </a:p>
          <a:p>
            <a:pPr marL="0" indent="0" algn="ctr">
              <a:buNone/>
            </a:pPr>
            <a:r>
              <a:rPr lang="en-US" sz="3200" b="1" i="1" dirty="0">
                <a:solidFill>
                  <a:srgbClr val="006600"/>
                </a:solidFill>
              </a:rPr>
              <a:t>What are the 3 most expensive things you plan on buying in the next 15 years.</a:t>
            </a:r>
          </a:p>
          <a:p>
            <a:pPr marL="0" indent="0" algn="ctr">
              <a:buNone/>
            </a:pPr>
            <a:endParaRPr lang="en-US" sz="2400" b="1" i="1" dirty="0">
              <a:solidFill>
                <a:srgbClr val="006600"/>
              </a:solidFill>
            </a:endParaRPr>
          </a:p>
          <a:p>
            <a:pPr marL="0" indent="0" algn="ctr">
              <a:buNone/>
            </a:pPr>
            <a:r>
              <a:rPr lang="en-US" sz="2300" i="1" dirty="0">
                <a:solidFill>
                  <a:srgbClr val="0000CC"/>
                </a:solidFill>
              </a:rPr>
              <a:t>We do these thought exercises to begin thinking about how we might make it happen. Yes, we are just making things up in our responses – but that’s where planning begins.</a:t>
            </a:r>
          </a:p>
          <a:p>
            <a:pPr marL="0" indent="0" algn="ctr">
              <a:buNone/>
            </a:pPr>
            <a:endParaRPr lang="en-US" sz="2300" i="1" dirty="0">
              <a:solidFill>
                <a:srgbClr val="0000CC"/>
              </a:solidFill>
            </a:endParaRPr>
          </a:p>
          <a:p>
            <a:pPr marL="0" indent="0" algn="ctr">
              <a:buNone/>
            </a:pPr>
            <a:r>
              <a:rPr lang="en-US" sz="2300" i="1" dirty="0">
                <a:solidFill>
                  <a:srgbClr val="0000CC"/>
                </a:solidFill>
              </a:rPr>
              <a:t>For most of us, owing our financial futures begins with identifying our goals and designing a plan to achieve those goals.</a:t>
            </a:r>
          </a:p>
        </p:txBody>
      </p:sp>
    </p:spTree>
    <p:extLst>
      <p:ext uri="{BB962C8B-B14F-4D97-AF65-F5344CB8AC3E}">
        <p14:creationId xmlns:p14="http://schemas.microsoft.com/office/powerpoint/2010/main" val="1069057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Question #3</a:t>
            </a:r>
          </a:p>
          <a:p>
            <a:pPr marL="0" indent="0" algn="ctr">
              <a:buNone/>
            </a:pPr>
            <a:endParaRPr lang="en-US" sz="4000" b="1" i="1" dirty="0">
              <a:solidFill>
                <a:srgbClr val="C00000"/>
              </a:solidFill>
            </a:endParaRPr>
          </a:p>
          <a:p>
            <a:pPr marL="0" indent="0" algn="ctr">
              <a:buNone/>
            </a:pPr>
            <a:r>
              <a:rPr lang="en-US" sz="4000" b="1" i="1" dirty="0">
                <a:solidFill>
                  <a:srgbClr val="006600"/>
                </a:solidFill>
              </a:rPr>
              <a:t>What are your financial goals?</a:t>
            </a:r>
          </a:p>
          <a:p>
            <a:pPr marL="0" indent="0" algn="ctr">
              <a:buNone/>
            </a:pPr>
            <a:endParaRPr lang="en-US" sz="3200" b="1" i="1" dirty="0">
              <a:solidFill>
                <a:srgbClr val="0000CC"/>
              </a:solidFill>
            </a:endParaRPr>
          </a:p>
          <a:p>
            <a:pPr marL="457200" lvl="1" indent="0" algn="ctr">
              <a:buNone/>
            </a:pPr>
            <a:r>
              <a:rPr lang="en-US" sz="2400" b="1" i="1" dirty="0">
                <a:solidFill>
                  <a:srgbClr val="0000CC"/>
                </a:solidFill>
              </a:rPr>
              <a:t>What financial goals do you want to achieve in the next 3 months?</a:t>
            </a:r>
          </a:p>
          <a:p>
            <a:pPr marL="914400" lvl="2" indent="0" algn="ctr">
              <a:buNone/>
            </a:pPr>
            <a:endParaRPr lang="en-US" b="1" i="1" dirty="0">
              <a:solidFill>
                <a:srgbClr val="0000CC"/>
              </a:solidFill>
            </a:endParaRPr>
          </a:p>
          <a:p>
            <a:pPr marL="457200" lvl="1" indent="0" algn="ctr">
              <a:buNone/>
            </a:pPr>
            <a:r>
              <a:rPr lang="en-US" sz="2400" b="1" i="1" dirty="0">
                <a:solidFill>
                  <a:srgbClr val="0000CC"/>
                </a:solidFill>
              </a:rPr>
              <a:t>What financial goals do you want to achieve in the next </a:t>
            </a:r>
            <a:r>
              <a:rPr lang="en-US" b="1" i="1" dirty="0">
                <a:solidFill>
                  <a:srgbClr val="0000CC"/>
                </a:solidFill>
              </a:rPr>
              <a:t>3 years</a:t>
            </a:r>
            <a:r>
              <a:rPr lang="en-US" sz="2400" b="1" i="1" dirty="0">
                <a:solidFill>
                  <a:srgbClr val="0000CC"/>
                </a:solidFill>
              </a:rPr>
              <a:t>?</a:t>
            </a:r>
            <a:br>
              <a:rPr lang="en-US" sz="2400" b="1" i="1" dirty="0">
                <a:solidFill>
                  <a:srgbClr val="0000CC"/>
                </a:solidFill>
              </a:rPr>
            </a:br>
            <a:endParaRPr lang="en-US" sz="2400" b="1" i="1" dirty="0">
              <a:solidFill>
                <a:srgbClr val="0000CC"/>
              </a:solidFill>
            </a:endParaRPr>
          </a:p>
          <a:p>
            <a:pPr marL="457200" lvl="1" indent="0" algn="ctr">
              <a:buNone/>
            </a:pPr>
            <a:r>
              <a:rPr lang="en-US" sz="2400" b="1" i="1" dirty="0">
                <a:solidFill>
                  <a:srgbClr val="0000CC"/>
                </a:solidFill>
              </a:rPr>
              <a:t>What financial goals do you want to achieve in the next 15 years?</a:t>
            </a:r>
            <a:endParaRPr lang="en-US" sz="2300" b="1" i="1" dirty="0">
              <a:solidFill>
                <a:srgbClr val="0000CC"/>
              </a:solidFill>
            </a:endParaRPr>
          </a:p>
        </p:txBody>
      </p:sp>
    </p:spTree>
    <p:extLst>
      <p:ext uri="{BB962C8B-B14F-4D97-AF65-F5344CB8AC3E}">
        <p14:creationId xmlns:p14="http://schemas.microsoft.com/office/powerpoint/2010/main" val="1334560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28DB8-C373-B32C-A1FA-1FD6DCCB1DFF}"/>
              </a:ext>
            </a:extLst>
          </p:cNvPr>
          <p:cNvPicPr>
            <a:picLocks noChangeAspect="1"/>
          </p:cNvPicPr>
          <p:nvPr/>
        </p:nvPicPr>
        <p:blipFill>
          <a:blip r:embed="rId2"/>
          <a:stretch>
            <a:fillRect/>
          </a:stretch>
        </p:blipFill>
        <p:spPr>
          <a:xfrm>
            <a:off x="2209800" y="258893"/>
            <a:ext cx="7772400" cy="5795210"/>
          </a:xfrm>
          <a:prstGeom prst="rect">
            <a:avLst/>
          </a:prstGeom>
          <a:ln w="76200">
            <a:solidFill>
              <a:srgbClr val="C00000"/>
            </a:solidFill>
          </a:ln>
        </p:spPr>
      </p:pic>
    </p:spTree>
    <p:extLst>
      <p:ext uri="{BB962C8B-B14F-4D97-AF65-F5344CB8AC3E}">
        <p14:creationId xmlns:p14="http://schemas.microsoft.com/office/powerpoint/2010/main" val="1493952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New School Year</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5 Things Everyone Should Do:</a:t>
            </a:r>
          </a:p>
          <a:p>
            <a:pPr marL="0" indent="0">
              <a:buNone/>
            </a:pPr>
            <a:endParaRPr lang="en-US" sz="4800" b="1" i="1" dirty="0">
              <a:solidFill>
                <a:srgbClr val="C00000"/>
              </a:solidFill>
            </a:endParaRPr>
          </a:p>
          <a:p>
            <a:pPr marL="914400" indent="-914400">
              <a:buFont typeface="+mj-lt"/>
              <a:buAutoNum type="arabicPeriod"/>
            </a:pPr>
            <a:r>
              <a:rPr lang="en-US" sz="3800" b="1" i="1" dirty="0">
                <a:solidFill>
                  <a:srgbClr val="C00000"/>
                </a:solidFill>
              </a:rPr>
              <a:t>BUDGET!</a:t>
            </a:r>
          </a:p>
          <a:p>
            <a:pPr lvl="1"/>
            <a:r>
              <a:rPr lang="en-US" sz="3800" b="1" i="1" dirty="0">
                <a:solidFill>
                  <a:srgbClr val="C00000"/>
                </a:solidFill>
              </a:rPr>
              <a:t>Make shopping lists…for all types of shopping: food, gifts, fun, weekends.</a:t>
            </a:r>
          </a:p>
          <a:p>
            <a:pPr lvl="1"/>
            <a:r>
              <a:rPr lang="en-US" sz="3800" b="1" i="1" dirty="0">
                <a:solidFill>
                  <a:srgbClr val="C00000"/>
                </a:solidFill>
              </a:rPr>
              <a:t>Make lists of what you ARE NOT going to buy…for all types of shopping.</a:t>
            </a:r>
            <a:endParaRPr lang="en-US" sz="3800" dirty="0">
              <a:solidFill>
                <a:srgbClr val="C00000"/>
              </a:solidFill>
            </a:endParaRPr>
          </a:p>
        </p:txBody>
      </p:sp>
    </p:spTree>
    <p:extLst>
      <p:ext uri="{BB962C8B-B14F-4D97-AF65-F5344CB8AC3E}">
        <p14:creationId xmlns:p14="http://schemas.microsoft.com/office/powerpoint/2010/main" val="2446070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5 Things Everyone Should Do:</a:t>
            </a:r>
          </a:p>
          <a:p>
            <a:pPr marL="0" indent="0">
              <a:buNone/>
            </a:pPr>
            <a:endParaRPr lang="en-US" sz="4800" b="1" i="1" dirty="0">
              <a:solidFill>
                <a:srgbClr val="006600"/>
              </a:solidFill>
            </a:endParaRPr>
          </a:p>
          <a:p>
            <a:pPr marL="914400" indent="-914400">
              <a:buFont typeface="+mj-lt"/>
              <a:buAutoNum type="arabicPeriod" startAt="2"/>
            </a:pPr>
            <a:r>
              <a:rPr lang="en-US" sz="3800" b="1" i="1" dirty="0">
                <a:solidFill>
                  <a:srgbClr val="006600"/>
                </a:solidFill>
              </a:rPr>
              <a:t>BE VERY CAREFUL ABOUT INCREASING DEBT</a:t>
            </a:r>
          </a:p>
          <a:p>
            <a:pPr lvl="1"/>
            <a:r>
              <a:rPr lang="en-US" sz="3800" b="1" i="1" dirty="0">
                <a:solidFill>
                  <a:srgbClr val="006600"/>
                </a:solidFill>
              </a:rPr>
              <a:t>Avoid increasing balances on credit card</a:t>
            </a:r>
          </a:p>
          <a:p>
            <a:pPr lvl="1"/>
            <a:r>
              <a:rPr lang="en-US" sz="3800" b="1" i="1" dirty="0">
                <a:solidFill>
                  <a:srgbClr val="006600"/>
                </a:solidFill>
              </a:rPr>
              <a:t>Maybe only use credit cards for groceries and gas and use a debt card for everything else.</a:t>
            </a:r>
            <a:endParaRPr lang="en-US" sz="3800" dirty="0">
              <a:solidFill>
                <a:srgbClr val="006600"/>
              </a:solidFill>
            </a:endParaRPr>
          </a:p>
        </p:txBody>
      </p:sp>
      <p:sp>
        <p:nvSpPr>
          <p:cNvPr id="3" name="Rectangle 2">
            <a:extLst>
              <a:ext uri="{FF2B5EF4-FFF2-40B4-BE49-F238E27FC236}">
                <a16:creationId xmlns:a16="http://schemas.microsoft.com/office/drawing/2014/main" id="{BE36E5B0-B6A8-EC71-0CC2-56A91DF56096}"/>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New School Year</a:t>
            </a:r>
          </a:p>
        </p:txBody>
      </p:sp>
    </p:spTree>
    <p:extLst>
      <p:ext uri="{BB962C8B-B14F-4D97-AF65-F5344CB8AC3E}">
        <p14:creationId xmlns:p14="http://schemas.microsoft.com/office/powerpoint/2010/main" val="2293944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5 Things Everyone Should Do:</a:t>
            </a:r>
          </a:p>
          <a:p>
            <a:pPr marL="0" indent="0">
              <a:buNone/>
            </a:pPr>
            <a:endParaRPr lang="en-US" sz="4800" b="1" i="1" dirty="0">
              <a:solidFill>
                <a:srgbClr val="C00000"/>
              </a:solidFill>
            </a:endParaRPr>
          </a:p>
          <a:p>
            <a:pPr marL="914400" indent="-914400">
              <a:buFont typeface="+mj-lt"/>
              <a:buAutoNum type="arabicPeriod" startAt="3"/>
            </a:pPr>
            <a:r>
              <a:rPr lang="en-US" sz="3800" b="1" i="1" dirty="0">
                <a:solidFill>
                  <a:srgbClr val="C00000"/>
                </a:solidFill>
              </a:rPr>
              <a:t>GET RID OF AT LEAST 1 SUBSCRIPTION</a:t>
            </a:r>
          </a:p>
          <a:p>
            <a:pPr lvl="1"/>
            <a:r>
              <a:rPr lang="en-US" sz="3800" b="1" i="1" dirty="0">
                <a:solidFill>
                  <a:srgbClr val="C00000"/>
                </a:solidFill>
              </a:rPr>
              <a:t>Review your expenses and find any/all recurring subscriptions</a:t>
            </a:r>
          </a:p>
          <a:p>
            <a:pPr lvl="1"/>
            <a:r>
              <a:rPr lang="en-US" sz="3800" b="1" i="1" dirty="0">
                <a:solidFill>
                  <a:srgbClr val="C00000"/>
                </a:solidFill>
              </a:rPr>
              <a:t>Find at least 1 to get rid of before the year end</a:t>
            </a:r>
          </a:p>
          <a:p>
            <a:pPr lvl="1"/>
            <a:r>
              <a:rPr lang="en-US" sz="3800" b="1" i="1" dirty="0">
                <a:solidFill>
                  <a:srgbClr val="C00000"/>
                </a:solidFill>
              </a:rPr>
              <a:t>And make sure you do not add any that you are not going to use or get your money’s worth</a:t>
            </a:r>
            <a:endParaRPr lang="en-US" sz="3800" dirty="0">
              <a:solidFill>
                <a:srgbClr val="C00000"/>
              </a:solidFill>
            </a:endParaRPr>
          </a:p>
        </p:txBody>
      </p:sp>
      <p:sp>
        <p:nvSpPr>
          <p:cNvPr id="3" name="Rectangle 2">
            <a:extLst>
              <a:ext uri="{FF2B5EF4-FFF2-40B4-BE49-F238E27FC236}">
                <a16:creationId xmlns:a16="http://schemas.microsoft.com/office/drawing/2014/main" id="{DDD56E8F-1CA5-69B9-48E8-B4D3F59C3423}"/>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New School Year</a:t>
            </a:r>
          </a:p>
        </p:txBody>
      </p:sp>
    </p:spTree>
    <p:extLst>
      <p:ext uri="{BB962C8B-B14F-4D97-AF65-F5344CB8AC3E}">
        <p14:creationId xmlns:p14="http://schemas.microsoft.com/office/powerpoint/2010/main" val="3509329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89660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5 Things Everyone Should Do:</a:t>
            </a:r>
          </a:p>
          <a:p>
            <a:pPr marL="0" indent="0">
              <a:buNone/>
            </a:pPr>
            <a:endParaRPr lang="en-US" sz="4800" b="1" i="1" dirty="0">
              <a:solidFill>
                <a:srgbClr val="006600"/>
              </a:solidFill>
            </a:endParaRPr>
          </a:p>
          <a:p>
            <a:pPr marL="914400" indent="-914400">
              <a:buFont typeface="+mj-lt"/>
              <a:buAutoNum type="arabicPeriod" startAt="4"/>
            </a:pPr>
            <a:r>
              <a:rPr lang="en-US" sz="3800" b="1" i="1" dirty="0">
                <a:solidFill>
                  <a:srgbClr val="006600"/>
                </a:solidFill>
              </a:rPr>
              <a:t>LOOK FOR DEALS…BUT ALSO BE WARY OF DEALS</a:t>
            </a:r>
          </a:p>
          <a:p>
            <a:pPr lvl="1"/>
            <a:r>
              <a:rPr lang="en-US" sz="3800" b="1" i="1" dirty="0">
                <a:solidFill>
                  <a:srgbClr val="006600"/>
                </a:solidFill>
              </a:rPr>
              <a:t>By shopping early and shopping around, you can find the best deals for what you need to buy</a:t>
            </a:r>
          </a:p>
          <a:p>
            <a:pPr lvl="1"/>
            <a:r>
              <a:rPr lang="en-US" sz="3800" b="1" i="1" dirty="0">
                <a:solidFill>
                  <a:srgbClr val="006600"/>
                </a:solidFill>
              </a:rPr>
              <a:t>But be careful – many deals will have fine print that commits you to further costs or to other constraints that are not in your best interest</a:t>
            </a:r>
            <a:endParaRPr lang="en-US" sz="3800" dirty="0">
              <a:solidFill>
                <a:srgbClr val="006600"/>
              </a:solidFill>
            </a:endParaRPr>
          </a:p>
        </p:txBody>
      </p:sp>
      <p:sp>
        <p:nvSpPr>
          <p:cNvPr id="3" name="Rectangle 2">
            <a:extLst>
              <a:ext uri="{FF2B5EF4-FFF2-40B4-BE49-F238E27FC236}">
                <a16:creationId xmlns:a16="http://schemas.microsoft.com/office/drawing/2014/main" id="{B10559AF-3C38-6677-466C-1854A70A1490}"/>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New School Year</a:t>
            </a:r>
          </a:p>
        </p:txBody>
      </p:sp>
    </p:spTree>
    <p:extLst>
      <p:ext uri="{BB962C8B-B14F-4D97-AF65-F5344CB8AC3E}">
        <p14:creationId xmlns:p14="http://schemas.microsoft.com/office/powerpoint/2010/main" val="443365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12799"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5 Things Everyone Should Do:</a:t>
            </a:r>
          </a:p>
          <a:p>
            <a:pPr marL="0" indent="0">
              <a:buNone/>
            </a:pPr>
            <a:endParaRPr lang="en-US" sz="4800" b="1" i="1" dirty="0">
              <a:solidFill>
                <a:srgbClr val="006600"/>
              </a:solidFill>
            </a:endParaRPr>
          </a:p>
          <a:p>
            <a:pPr marL="914400" indent="-914400">
              <a:buFont typeface="+mj-lt"/>
              <a:buAutoNum type="arabicPeriod" startAt="5"/>
            </a:pPr>
            <a:r>
              <a:rPr lang="en-US" sz="3800" b="1" i="1" dirty="0">
                <a:solidFill>
                  <a:srgbClr val="C00000"/>
                </a:solidFill>
              </a:rPr>
              <a:t>SET 5 RESOLUTIONS THAT YOU CAN STICK WITH</a:t>
            </a:r>
          </a:p>
          <a:p>
            <a:pPr lvl="1"/>
            <a:r>
              <a:rPr lang="en-US" sz="2500" b="1" i="1" dirty="0">
                <a:solidFill>
                  <a:srgbClr val="C00000"/>
                </a:solidFill>
              </a:rPr>
              <a:t>Check your credit report and credit score, open multiple savings accounts, pay yourself first with $5-$25 of every paycheck going to savings, analyze every penny you spend during 3-5 months in 2024, find a budget approach that works for you, set financial goals for the next 3-5 years, finalize your back-to-school spring 2024 budget, begin investing, pay down any high-interest debt (even before savings), do not dine out or go grocery shopping in January, maximize credit card rewards</a:t>
            </a:r>
            <a:endParaRPr lang="en-US" sz="2500" dirty="0">
              <a:solidFill>
                <a:srgbClr val="C00000"/>
              </a:solidFill>
            </a:endParaRPr>
          </a:p>
        </p:txBody>
      </p:sp>
      <p:sp>
        <p:nvSpPr>
          <p:cNvPr id="3" name="Rectangle 2">
            <a:extLst>
              <a:ext uri="{FF2B5EF4-FFF2-40B4-BE49-F238E27FC236}">
                <a16:creationId xmlns:a16="http://schemas.microsoft.com/office/drawing/2014/main" id="{B42AF7CD-66E9-13A6-C75C-DACBEBD99565}"/>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Planning for the New School Year</a:t>
            </a:r>
          </a:p>
        </p:txBody>
      </p:sp>
    </p:spTree>
    <p:extLst>
      <p:ext uri="{BB962C8B-B14F-4D97-AF65-F5344CB8AC3E}">
        <p14:creationId xmlns:p14="http://schemas.microsoft.com/office/powerpoint/2010/main" val="3952437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Homework for You</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30317F"/>
                </a:solidFill>
              </a:rPr>
              <a:t>Think about why you are in college.</a:t>
            </a:r>
          </a:p>
          <a:p>
            <a:pPr marL="0" indent="0" algn="ctr">
              <a:buNone/>
            </a:pPr>
            <a:endParaRPr lang="en-US" sz="3600" b="1" i="1" dirty="0">
              <a:solidFill>
                <a:srgbClr val="30317F"/>
              </a:solidFill>
            </a:endParaRPr>
          </a:p>
          <a:p>
            <a:pPr marL="0" indent="0" algn="ctr">
              <a:buNone/>
            </a:pPr>
            <a:r>
              <a:rPr lang="en-US" sz="3600" b="1" i="1" dirty="0">
                <a:solidFill>
                  <a:srgbClr val="30317F"/>
                </a:solidFill>
              </a:rPr>
              <a:t>Make a list of the 5-10 most important criteria you are looking for in a job or career.</a:t>
            </a:r>
          </a:p>
          <a:p>
            <a:pPr marL="0" indent="0" algn="ctr">
              <a:buNone/>
            </a:pPr>
            <a:endParaRPr lang="en-US" sz="3600" b="1" i="1" dirty="0">
              <a:solidFill>
                <a:srgbClr val="30317F"/>
              </a:solidFill>
            </a:endParaRPr>
          </a:p>
          <a:p>
            <a:pPr marL="0" indent="0" algn="ctr">
              <a:buNone/>
            </a:pPr>
            <a:r>
              <a:rPr lang="en-US" sz="3600" b="1" i="1" dirty="0">
                <a:solidFill>
                  <a:srgbClr val="30317F"/>
                </a:solidFill>
              </a:rPr>
              <a:t>Connect these criteria to your long-term and </a:t>
            </a:r>
            <a:br>
              <a:rPr lang="en-US" sz="3600" b="1" i="1" dirty="0">
                <a:solidFill>
                  <a:srgbClr val="30317F"/>
                </a:solidFill>
              </a:rPr>
            </a:br>
            <a:r>
              <a:rPr lang="en-US" sz="3600" b="1" i="1" dirty="0">
                <a:solidFill>
                  <a:srgbClr val="30317F"/>
                </a:solidFill>
              </a:rPr>
              <a:t>short-term goals. Connect these criteria to your values.</a:t>
            </a:r>
          </a:p>
          <a:p>
            <a:pPr marL="0" indent="0" algn="ctr">
              <a:buNone/>
            </a:pPr>
            <a:r>
              <a:rPr lang="en-US" sz="1800" b="1" i="1" dirty="0">
                <a:solidFill>
                  <a:srgbClr val="30317F"/>
                </a:solidFill>
              </a:rPr>
              <a:t>(And if you don’t know what your values are, take 30 minutes to identify them and commit to them.)</a:t>
            </a:r>
            <a:endParaRPr lang="en-US" sz="1800" i="1" dirty="0">
              <a:solidFill>
                <a:srgbClr val="30317F"/>
              </a:solidFill>
            </a:endParaRPr>
          </a:p>
        </p:txBody>
      </p:sp>
    </p:spTree>
    <p:extLst>
      <p:ext uri="{BB962C8B-B14F-4D97-AF65-F5344CB8AC3E}">
        <p14:creationId xmlns:p14="http://schemas.microsoft.com/office/powerpoint/2010/main" val="3613414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Tree>
    <p:extLst>
      <p:ext uri="{BB962C8B-B14F-4D97-AF65-F5344CB8AC3E}">
        <p14:creationId xmlns:p14="http://schemas.microsoft.com/office/powerpoint/2010/main" val="804355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More Homework for You</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b="1" i="1" u="sng" dirty="0">
                <a:solidFill>
                  <a:srgbClr val="C00000"/>
                </a:solidFill>
              </a:rPr>
              <a:t>Once a week:</a:t>
            </a:r>
            <a:r>
              <a:rPr lang="en-US" sz="3300" b="1" i="1" dirty="0">
                <a:solidFill>
                  <a:srgbClr val="C00000"/>
                </a:solidFill>
              </a:rPr>
              <a:t> 	   Make a list of the money you are </a:t>
            </a:r>
            <a:br>
              <a:rPr lang="en-US" sz="3300" b="1" i="1" dirty="0">
                <a:solidFill>
                  <a:srgbClr val="C00000"/>
                </a:solidFill>
              </a:rPr>
            </a:br>
            <a:r>
              <a:rPr lang="en-US" sz="3300" b="1" i="1" dirty="0">
                <a:solidFill>
                  <a:srgbClr val="C00000"/>
                </a:solidFill>
              </a:rPr>
              <a:t>			   going to spend this week.</a:t>
            </a:r>
            <a:br>
              <a:rPr lang="en-US" sz="3300" b="1" i="1" dirty="0">
                <a:solidFill>
                  <a:srgbClr val="C00000"/>
                </a:solidFill>
              </a:rPr>
            </a:br>
            <a:endParaRPr lang="en-US" sz="3300" b="1" i="1" dirty="0">
              <a:solidFill>
                <a:srgbClr val="C00000"/>
              </a:solidFill>
            </a:endParaRPr>
          </a:p>
          <a:p>
            <a:pPr marL="0" indent="0">
              <a:buNone/>
            </a:pPr>
            <a:r>
              <a:rPr lang="en-US" sz="3300" b="1" i="1" u="sng" dirty="0">
                <a:solidFill>
                  <a:srgbClr val="C00000"/>
                </a:solidFill>
              </a:rPr>
              <a:t>Once a month:</a:t>
            </a:r>
            <a:r>
              <a:rPr lang="en-US" sz="3300" b="1" i="1" dirty="0">
                <a:solidFill>
                  <a:srgbClr val="C00000"/>
                </a:solidFill>
              </a:rPr>
              <a:t>	   Make a list of how college – and your </a:t>
            </a:r>
            <a:br>
              <a:rPr lang="en-US" sz="3300" b="1" i="1" dirty="0">
                <a:solidFill>
                  <a:srgbClr val="C00000"/>
                </a:solidFill>
              </a:rPr>
            </a:br>
            <a:r>
              <a:rPr lang="en-US" sz="3300" b="1" i="1" dirty="0">
                <a:solidFill>
                  <a:srgbClr val="C00000"/>
                </a:solidFill>
              </a:rPr>
              <a:t>			   future job – serves your values over the </a:t>
            </a:r>
            <a:br>
              <a:rPr lang="en-US" sz="3300" b="1" i="1" dirty="0">
                <a:solidFill>
                  <a:srgbClr val="C00000"/>
                </a:solidFill>
              </a:rPr>
            </a:br>
            <a:r>
              <a:rPr lang="en-US" sz="3300" b="1" i="1" dirty="0">
                <a:solidFill>
                  <a:srgbClr val="C00000"/>
                </a:solidFill>
              </a:rPr>
              <a:t> 			   long-term.</a:t>
            </a:r>
            <a:br>
              <a:rPr lang="en-US" sz="3300" b="1" i="1" dirty="0">
                <a:solidFill>
                  <a:srgbClr val="C00000"/>
                </a:solidFill>
              </a:rPr>
            </a:br>
            <a:endParaRPr lang="en-US" sz="3300" b="1" i="1" dirty="0">
              <a:solidFill>
                <a:srgbClr val="C00000"/>
              </a:solidFill>
            </a:endParaRPr>
          </a:p>
          <a:p>
            <a:pPr marL="0" indent="0">
              <a:buNone/>
            </a:pPr>
            <a:r>
              <a:rPr lang="en-US" sz="3300" b="1" i="1" u="sng" dirty="0">
                <a:solidFill>
                  <a:srgbClr val="C00000"/>
                </a:solidFill>
              </a:rPr>
              <a:t>Once a year:</a:t>
            </a:r>
            <a:r>
              <a:rPr lang="en-US" sz="3300" b="1" i="1" dirty="0">
                <a:solidFill>
                  <a:srgbClr val="C00000"/>
                </a:solidFill>
              </a:rPr>
              <a:t> 	   Revisit your values and identify </a:t>
            </a:r>
            <a:br>
              <a:rPr lang="en-US" sz="3300" b="1" i="1" dirty="0">
                <a:solidFill>
                  <a:srgbClr val="C00000"/>
                </a:solidFill>
              </a:rPr>
            </a:br>
            <a:r>
              <a:rPr lang="en-US" sz="3300" b="1" i="1" dirty="0">
                <a:solidFill>
                  <a:srgbClr val="C00000"/>
                </a:solidFill>
              </a:rPr>
              <a:t>			   your short- and long-term goals.</a:t>
            </a:r>
            <a:endParaRPr lang="en-US" sz="3300" i="1" dirty="0">
              <a:solidFill>
                <a:srgbClr val="C00000"/>
              </a:solidFill>
            </a:endParaRPr>
          </a:p>
        </p:txBody>
      </p:sp>
    </p:spTree>
    <p:extLst>
      <p:ext uri="{BB962C8B-B14F-4D97-AF65-F5344CB8AC3E}">
        <p14:creationId xmlns:p14="http://schemas.microsoft.com/office/powerpoint/2010/main" val="2853300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4" name="Rounded Rectangle 3">
            <a:extLst>
              <a:ext uri="{FF2B5EF4-FFF2-40B4-BE49-F238E27FC236}">
                <a16:creationId xmlns:a16="http://schemas.microsoft.com/office/drawing/2014/main" id="{35D18BC6-4969-DD47-B7F6-19E5729C05CA}"/>
              </a:ext>
            </a:extLst>
          </p:cNvPr>
          <p:cNvSpPr/>
          <p:nvPr/>
        </p:nvSpPr>
        <p:spPr>
          <a:xfrm>
            <a:off x="4154664" y="1186916"/>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VALUES</a:t>
            </a:r>
          </a:p>
        </p:txBody>
      </p:sp>
      <p:sp>
        <p:nvSpPr>
          <p:cNvPr id="5" name="Rounded Rectangle 4">
            <a:extLst>
              <a:ext uri="{FF2B5EF4-FFF2-40B4-BE49-F238E27FC236}">
                <a16:creationId xmlns:a16="http://schemas.microsoft.com/office/drawing/2014/main" id="{F092B25C-159F-914C-8D2A-C75EFC8DAA95}"/>
              </a:ext>
            </a:extLst>
          </p:cNvPr>
          <p:cNvSpPr/>
          <p:nvPr/>
        </p:nvSpPr>
        <p:spPr>
          <a:xfrm>
            <a:off x="4154663" y="2016687"/>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GOALS</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2857304"/>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3651601"/>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56808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590574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568085"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5905746"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Tree>
    <p:extLst>
      <p:ext uri="{BB962C8B-B14F-4D97-AF65-F5344CB8AC3E}">
        <p14:creationId xmlns:p14="http://schemas.microsoft.com/office/powerpoint/2010/main" val="339641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4154658"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4154660"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4154659"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4154658"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cxnSp>
        <p:nvCxnSpPr>
          <p:cNvPr id="21" name="Straight Arrow Connector 20">
            <a:extLst>
              <a:ext uri="{FF2B5EF4-FFF2-40B4-BE49-F238E27FC236}">
                <a16:creationId xmlns:a16="http://schemas.microsoft.com/office/drawing/2014/main" id="{5AC9FABA-AB10-3849-9910-477DFAF7C2D6}"/>
              </a:ext>
            </a:extLst>
          </p:cNvPr>
          <p:cNvCxnSpPr/>
          <p:nvPr/>
        </p:nvCxnSpPr>
        <p:spPr>
          <a:xfrm>
            <a:off x="3657600" y="3256753"/>
            <a:ext cx="0" cy="2411316"/>
          </a:xfrm>
          <a:prstGeom prst="straightConnector1">
            <a:avLst/>
          </a:prstGeom>
          <a:ln w="127000">
            <a:solidFill>
              <a:srgbClr val="00905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AABFF73-1CF1-6E42-ACF4-DD0EA2168D56}"/>
              </a:ext>
            </a:extLst>
          </p:cNvPr>
          <p:cNvCxnSpPr>
            <a:cxnSpLocks/>
          </p:cNvCxnSpPr>
          <p:nvPr/>
        </p:nvCxnSpPr>
        <p:spPr>
          <a:xfrm flipV="1">
            <a:off x="7921772" y="3191317"/>
            <a:ext cx="0" cy="2476753"/>
          </a:xfrm>
          <a:prstGeom prst="straightConnector1">
            <a:avLst/>
          </a:prstGeom>
          <a:ln w="127000">
            <a:solidFill>
              <a:srgbClr val="00905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24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GOALS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 &amp; Priorities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GOALS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 &amp; Priorities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2114796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2507384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1526499"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GOALS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526499"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526495"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 &amp; Priorities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526497"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526496"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526495"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467121"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GOALS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467121"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467117"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 &amp; Priorities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467119"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467118"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467117"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6E619AA-8821-6647-9EFE-FA1E2FEE3363}"/>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college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Tree>
    <p:extLst>
      <p:ext uri="{BB962C8B-B14F-4D97-AF65-F5344CB8AC3E}">
        <p14:creationId xmlns:p14="http://schemas.microsoft.com/office/powerpoint/2010/main" val="427205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606390"/>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59115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spTree>
    <p:extLst>
      <p:ext uri="{BB962C8B-B14F-4D97-AF65-F5344CB8AC3E}">
        <p14:creationId xmlns:p14="http://schemas.microsoft.com/office/powerpoint/2010/main" val="89513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1500"/>
                                  </p:stCondLst>
                                  <p:endCondLst>
                                    <p:cond evt="onNext" delay="0">
                                      <p:tgtEl>
                                        <p:sldTgt/>
                                      </p:tgtEl>
                                    </p:cond>
                                  </p:endCondLst>
                                  <p:childTnLst>
                                    <p:animEffect transition="out" filter="fade">
                                      <p:cBhvr>
                                        <p:cTn id="6" dur="500" tmFilter="0, 0; .2, .5; .8, .5; 1, 0"/>
                                        <p:tgtEl>
                                          <p:spTgt spid="31"/>
                                        </p:tgtEl>
                                      </p:cBhvr>
                                    </p:animEffect>
                                    <p:animScale>
                                      <p:cBhvr>
                                        <p:cTn id="7" dur="25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rgbClr val="C00000"/>
                </a:solidFill>
              </a:rPr>
              <a:t>Investing is saving for the future.</a:t>
            </a:r>
          </a:p>
          <a:p>
            <a:r>
              <a:rPr lang="en-US" dirty="0"/>
              <a:t>We typically think of investing as long-term – anywhere from 1 or 2 years all the way through retirement.</a:t>
            </a:r>
          </a:p>
          <a:p>
            <a:r>
              <a:rPr lang="en-US" dirty="0"/>
              <a:t>Saving vs. Investing</a:t>
            </a:r>
          </a:p>
          <a:p>
            <a:pPr lvl="1"/>
            <a:r>
              <a:rPr lang="en-US" dirty="0">
                <a:solidFill>
                  <a:srgbClr val="0000CC"/>
                </a:solidFill>
              </a:rPr>
              <a:t>Saving can be short-term, Investing is typically long-term.</a:t>
            </a:r>
          </a:p>
          <a:p>
            <a:pPr lvl="1"/>
            <a:r>
              <a:rPr lang="en-US" dirty="0"/>
              <a:t>Saving is passive, Investing is dedicated…it could be relatively passive or extremely active.</a:t>
            </a:r>
          </a:p>
          <a:p>
            <a:pPr lvl="2"/>
            <a:r>
              <a:rPr lang="en-US" dirty="0"/>
              <a:t>Passive: Mutual funds.	Extremely Active: Owning an apartment complex.</a:t>
            </a:r>
          </a:p>
          <a:p>
            <a:pPr lvl="1"/>
            <a:r>
              <a:rPr lang="en-US" dirty="0">
                <a:solidFill>
                  <a:srgbClr val="0000CC"/>
                </a:solidFill>
              </a:rPr>
              <a:t>Saving is typically very low risk, Investing generally has more risk.</a:t>
            </a:r>
          </a:p>
          <a:p>
            <a:pPr lvl="1"/>
            <a:r>
              <a:rPr lang="en-US" dirty="0"/>
              <a:t>Saving provides low returns on investment (currently about 0.0%)</a:t>
            </a:r>
            <a:br>
              <a:rPr lang="en-US" dirty="0"/>
            </a:br>
            <a:r>
              <a:rPr lang="en-US" dirty="0"/>
              <a:t>Inflation is risky…You can lose 100% or realize huge positive returns.</a:t>
            </a:r>
          </a:p>
        </p:txBody>
      </p:sp>
    </p:spTree>
    <p:extLst>
      <p:ext uri="{BB962C8B-B14F-4D97-AF65-F5344CB8AC3E}">
        <p14:creationId xmlns:p14="http://schemas.microsoft.com/office/powerpoint/2010/main" val="2505529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Investing Goal?</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Take a few seconds to ask yourself:</a:t>
            </a:r>
          </a:p>
          <a:p>
            <a:pPr marL="0" indent="0" algn="ctr">
              <a:buNone/>
            </a:pPr>
            <a:r>
              <a:rPr lang="en-US" sz="3600" b="1" i="1" dirty="0">
                <a:solidFill>
                  <a:srgbClr val="C00000"/>
                </a:solidFill>
              </a:rPr>
              <a:t>Why Are You Investing?</a:t>
            </a:r>
          </a:p>
          <a:p>
            <a:pPr marL="0" indent="0" algn="ctr">
              <a:buNone/>
            </a:pPr>
            <a:endParaRPr lang="en-US" sz="3600" b="1" i="1" dirty="0">
              <a:solidFill>
                <a:srgbClr val="C00000"/>
              </a:solidFill>
            </a:endParaRPr>
          </a:p>
          <a:p>
            <a:pPr marL="0" indent="0" algn="ctr">
              <a:buNone/>
            </a:pPr>
            <a:r>
              <a:rPr lang="en-US" sz="3600" b="1" i="1" dirty="0">
                <a:solidFill>
                  <a:srgbClr val="C00000"/>
                </a:solidFill>
              </a:rPr>
              <a:t>What are your investing goals?</a:t>
            </a:r>
          </a:p>
          <a:p>
            <a:pPr marL="0" indent="0" algn="ctr">
              <a:buNone/>
            </a:pPr>
            <a:r>
              <a:rPr lang="en-US" sz="3600" b="1" i="1" dirty="0">
                <a:solidFill>
                  <a:srgbClr val="0000CC"/>
                </a:solidFill>
              </a:rPr>
              <a:t>To buy a house?</a:t>
            </a:r>
          </a:p>
          <a:p>
            <a:pPr marL="0" indent="0" algn="ctr">
              <a:buNone/>
            </a:pPr>
            <a:r>
              <a:rPr lang="en-US" sz="3600" b="1" i="1" dirty="0">
                <a:solidFill>
                  <a:srgbClr val="0000CC"/>
                </a:solidFill>
              </a:rPr>
              <a:t>To buy a car?</a:t>
            </a:r>
          </a:p>
          <a:p>
            <a:pPr marL="0" indent="0" algn="ctr">
              <a:buNone/>
            </a:pPr>
            <a:r>
              <a:rPr lang="en-US" sz="3600" b="1" i="1" dirty="0">
                <a:solidFill>
                  <a:srgbClr val="0000CC"/>
                </a:solidFill>
              </a:rPr>
              <a:t>To pay off debt?</a:t>
            </a:r>
          </a:p>
          <a:p>
            <a:pPr marL="0" indent="0" algn="ctr">
              <a:buNone/>
            </a:pPr>
            <a:r>
              <a:rPr lang="en-US" sz="3600" b="1" i="1" dirty="0">
                <a:solidFill>
                  <a:srgbClr val="0000CC"/>
                </a:solidFill>
              </a:rPr>
              <a:t>To retire?</a:t>
            </a:r>
          </a:p>
          <a:p>
            <a:pPr marL="0" indent="0">
              <a:buNone/>
            </a:pPr>
            <a:endParaRPr lang="en-US" b="1" i="1" dirty="0">
              <a:solidFill>
                <a:srgbClr val="C00000"/>
              </a:solidFill>
            </a:endParaRPr>
          </a:p>
        </p:txBody>
      </p:sp>
    </p:spTree>
    <p:extLst>
      <p:ext uri="{BB962C8B-B14F-4D97-AF65-F5344CB8AC3E}">
        <p14:creationId xmlns:p14="http://schemas.microsoft.com/office/powerpoint/2010/main" val="4041027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78860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Investing is about Trade-Offs. Using money today to get</a:t>
            </a:r>
            <a:r>
              <a:rPr lang="en-US" dirty="0"/>
              <a:t> </a:t>
            </a:r>
            <a:r>
              <a:rPr lang="en-US" sz="1000" dirty="0"/>
              <a:t>(hopefully more) </a:t>
            </a:r>
            <a:r>
              <a:rPr lang="en-US" sz="2400" dirty="0"/>
              <a:t>money in the future:</a:t>
            </a:r>
            <a:endParaRPr lang="en-US" dirty="0">
              <a:solidFill>
                <a:schemeClr val="bg1"/>
              </a:solidFill>
            </a:endParaRPr>
          </a:p>
        </p:txBody>
      </p:sp>
      <p:pic>
        <p:nvPicPr>
          <p:cNvPr id="4" name="Picture 3">
            <a:extLst>
              <a:ext uri="{FF2B5EF4-FFF2-40B4-BE49-F238E27FC236}">
                <a16:creationId xmlns:a16="http://schemas.microsoft.com/office/drawing/2014/main" id="{1DF1569B-E0EC-8545-9CE9-23D0F422684E}"/>
              </a:ext>
            </a:extLst>
          </p:cNvPr>
          <p:cNvPicPr>
            <a:picLocks noChangeAspect="1"/>
          </p:cNvPicPr>
          <p:nvPr/>
        </p:nvPicPr>
        <p:blipFill>
          <a:blip r:embed="rId2"/>
          <a:stretch>
            <a:fillRect/>
          </a:stretch>
        </p:blipFill>
        <p:spPr>
          <a:xfrm>
            <a:off x="2912758" y="1823900"/>
            <a:ext cx="6036850" cy="4955162"/>
          </a:xfrm>
          <a:prstGeom prst="rect">
            <a:avLst/>
          </a:prstGeom>
        </p:spPr>
      </p:pic>
    </p:spTree>
    <p:extLst>
      <p:ext uri="{BB962C8B-B14F-4D97-AF65-F5344CB8AC3E}">
        <p14:creationId xmlns:p14="http://schemas.microsoft.com/office/powerpoint/2010/main" val="280315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0000CC"/>
                </a:solidFill>
              </a:rPr>
              <a:t>There is no judgment in personal finance.</a:t>
            </a:r>
          </a:p>
          <a:p>
            <a:pPr marL="0" indent="0" algn="ctr">
              <a:buNone/>
            </a:pPr>
            <a:r>
              <a:rPr lang="en-US" sz="4000" b="1" i="1" dirty="0">
                <a:solidFill>
                  <a:srgbClr val="0000CC"/>
                </a:solidFill>
              </a:rPr>
              <a:t>There is no ego in personal finance.</a:t>
            </a:r>
          </a:p>
          <a:p>
            <a:pPr marL="0" indent="0" algn="ctr">
              <a:buNone/>
            </a:pPr>
            <a:r>
              <a:rPr lang="en-US" sz="4000" b="1" i="1" dirty="0">
                <a:solidFill>
                  <a:srgbClr val="0000CC"/>
                </a:solidFill>
              </a:rPr>
              <a:t>There is no shame in personal finance.</a:t>
            </a:r>
          </a:p>
          <a:p>
            <a:pPr marL="0" indent="0" algn="ctr">
              <a:buNone/>
            </a:pPr>
            <a:endParaRPr lang="en-US" sz="4000" b="1" i="1" dirty="0">
              <a:solidFill>
                <a:srgbClr val="0000CC"/>
              </a:solidFill>
            </a:endParaRPr>
          </a:p>
          <a:p>
            <a:pPr marL="0" indent="0" algn="ctr">
              <a:buNone/>
            </a:pPr>
            <a:r>
              <a:rPr lang="en-US" sz="4000" b="1" i="1" dirty="0">
                <a:solidFill>
                  <a:srgbClr val="0000CC"/>
                </a:solidFill>
              </a:rPr>
              <a:t>It’s about you and not about anyone else.</a:t>
            </a:r>
          </a:p>
        </p:txBody>
      </p:sp>
    </p:spTree>
    <p:extLst>
      <p:ext uri="{BB962C8B-B14F-4D97-AF65-F5344CB8AC3E}">
        <p14:creationId xmlns:p14="http://schemas.microsoft.com/office/powerpoint/2010/main" val="1683495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Risk matters. Know your risk tolerance.</a:t>
            </a:r>
          </a:p>
          <a:p>
            <a:r>
              <a:rPr lang="en-US" dirty="0">
                <a:solidFill>
                  <a:srgbClr val="0000CC"/>
                </a:solidFill>
              </a:rPr>
              <a:t>Goals matter. Be intentional about what you are saving for. </a:t>
            </a:r>
          </a:p>
          <a:p>
            <a:pPr lvl="1"/>
            <a:r>
              <a:rPr lang="en-US" dirty="0">
                <a:solidFill>
                  <a:srgbClr val="0000CC"/>
                </a:solidFill>
              </a:rPr>
              <a:t>Maybe create 3-5 different investment accounts for different goals.</a:t>
            </a:r>
          </a:p>
          <a:p>
            <a:pPr lvl="1"/>
            <a:r>
              <a:rPr lang="en-US" dirty="0">
                <a:solidFill>
                  <a:srgbClr val="0000CC"/>
                </a:solidFill>
              </a:rPr>
              <a:t>This is what I do – I’ll show you why in a bit.</a:t>
            </a:r>
          </a:p>
          <a:p>
            <a:r>
              <a:rPr lang="en-US" dirty="0"/>
              <a:t>Transaction costs matter. You can pay a lot of fees for not much benefit or service. Be careful.</a:t>
            </a:r>
          </a:p>
          <a:p>
            <a:r>
              <a:rPr lang="en-US" dirty="0">
                <a:solidFill>
                  <a:srgbClr val="0000CC"/>
                </a:solidFill>
              </a:rPr>
              <a:t>Experts rarely have tips or secrets. Investing is about predicting the future, and none of us can predict the future (perfectly). Be careful.</a:t>
            </a:r>
          </a:p>
          <a:p>
            <a:pPr lvl="1"/>
            <a:r>
              <a:rPr lang="en-US" dirty="0">
                <a:solidFill>
                  <a:srgbClr val="0000CC"/>
                </a:solidFill>
              </a:rPr>
              <a:t>If there really were sure-things or get-rich-quick schemes, the experts would be using them themselves, not sharing them with you.</a:t>
            </a:r>
          </a:p>
          <a:p>
            <a:r>
              <a:rPr lang="en-US" dirty="0"/>
              <a:t>Communicate with your family. Achieving goals is a family affair.</a:t>
            </a:r>
          </a:p>
        </p:txBody>
      </p:sp>
    </p:spTree>
    <p:extLst>
      <p:ext uri="{BB962C8B-B14F-4D97-AF65-F5344CB8AC3E}">
        <p14:creationId xmlns:p14="http://schemas.microsoft.com/office/powerpoint/2010/main" val="277294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Tree>
    <p:extLst>
      <p:ext uri="{BB962C8B-B14F-4D97-AF65-F5344CB8AC3E}">
        <p14:creationId xmlns:p14="http://schemas.microsoft.com/office/powerpoint/2010/main" val="4256935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6600"/>
                </a:solidFill>
              </a:rPr>
              <a:t>Invest $100 at 10% interest or growth:</a:t>
            </a:r>
            <a:br>
              <a:rPr lang="en-US" dirty="0">
                <a:solidFill>
                  <a:srgbClr val="006600"/>
                </a:solidFill>
              </a:rPr>
            </a:br>
            <a:endParaRPr lang="en-US" dirty="0">
              <a:solidFill>
                <a:srgbClr val="006600"/>
              </a:solidFill>
            </a:endParaRPr>
          </a:p>
          <a:p>
            <a:pPr lvl="1"/>
            <a:r>
              <a:rPr lang="en-US" dirty="0">
                <a:solidFill>
                  <a:srgbClr val="006600"/>
                </a:solidFill>
              </a:rPr>
              <a:t>Year 1:	$100 x (1 + 10%) 	= $110</a:t>
            </a:r>
            <a:br>
              <a:rPr lang="en-US" dirty="0">
                <a:solidFill>
                  <a:srgbClr val="006600"/>
                </a:solidFill>
              </a:rPr>
            </a:br>
            <a:endParaRPr lang="en-US" dirty="0">
              <a:solidFill>
                <a:srgbClr val="006600"/>
              </a:solidFill>
            </a:endParaRPr>
          </a:p>
          <a:p>
            <a:pPr lvl="1"/>
            <a:r>
              <a:rPr lang="en-US" dirty="0">
                <a:solidFill>
                  <a:srgbClr val="006600"/>
                </a:solidFill>
              </a:rPr>
              <a:t>Year 2:	$110 x (1 + 10%)	= $121</a:t>
            </a:r>
            <a:br>
              <a:rPr lang="en-US" dirty="0">
                <a:solidFill>
                  <a:srgbClr val="006600"/>
                </a:solidFill>
              </a:rPr>
            </a:br>
            <a:r>
              <a:rPr lang="en-US" dirty="0">
                <a:solidFill>
                  <a:srgbClr val="006600"/>
                </a:solidFill>
              </a:rPr>
              <a:t>		$100 x (1 + 10%)</a:t>
            </a:r>
            <a:r>
              <a:rPr lang="en-US" baseline="30000" dirty="0">
                <a:solidFill>
                  <a:srgbClr val="006600"/>
                </a:solidFill>
              </a:rPr>
              <a:t>2</a:t>
            </a:r>
            <a:r>
              <a:rPr lang="en-US" dirty="0">
                <a:solidFill>
                  <a:srgbClr val="006600"/>
                </a:solidFill>
              </a:rPr>
              <a:t>	= $121</a:t>
            </a:r>
            <a:br>
              <a:rPr lang="en-US" dirty="0">
                <a:solidFill>
                  <a:srgbClr val="006600"/>
                </a:solidFill>
              </a:rPr>
            </a:br>
            <a:endParaRPr lang="en-US" dirty="0">
              <a:solidFill>
                <a:srgbClr val="006600"/>
              </a:solidFill>
            </a:endParaRPr>
          </a:p>
          <a:p>
            <a:pPr lvl="1"/>
            <a:r>
              <a:rPr lang="en-US" dirty="0">
                <a:solidFill>
                  <a:srgbClr val="006600"/>
                </a:solidFill>
              </a:rPr>
              <a:t>Year 1: $10 of interest</a:t>
            </a:r>
          </a:p>
          <a:p>
            <a:pPr lvl="1"/>
            <a:r>
              <a:rPr lang="en-US" dirty="0">
                <a:solidFill>
                  <a:srgbClr val="006600"/>
                </a:solidFill>
              </a:rPr>
              <a:t>Year 2: $10 of interest on your original $100 </a:t>
            </a:r>
            <a:br>
              <a:rPr lang="en-US" dirty="0">
                <a:solidFill>
                  <a:srgbClr val="006600"/>
                </a:solidFill>
              </a:rPr>
            </a:br>
            <a:r>
              <a:rPr lang="en-US" dirty="0">
                <a:solidFill>
                  <a:srgbClr val="006600"/>
                </a:solidFill>
              </a:rPr>
              <a:t>             + $1 of interest on year 1 interest</a:t>
            </a:r>
          </a:p>
        </p:txBody>
      </p:sp>
    </p:spTree>
    <p:extLst>
      <p:ext uri="{BB962C8B-B14F-4D97-AF65-F5344CB8AC3E}">
        <p14:creationId xmlns:p14="http://schemas.microsoft.com/office/powerpoint/2010/main" val="373631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Expertise Matters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Take a minute to think about the following question:</a:t>
            </a:r>
            <a:br>
              <a:rPr lang="en-US" dirty="0">
                <a:solidFill>
                  <a:srgbClr val="0000CC"/>
                </a:solidFill>
              </a:rPr>
            </a:br>
            <a:br>
              <a:rPr lang="en-US" dirty="0">
                <a:solidFill>
                  <a:srgbClr val="0000CC"/>
                </a:solidFill>
              </a:rPr>
            </a:br>
            <a:r>
              <a:rPr lang="en-US" dirty="0">
                <a:solidFill>
                  <a:srgbClr val="0000CC"/>
                </a:solidFill>
              </a:rPr>
              <a:t> 		What do YOU do better than 99.9% of humanity?</a:t>
            </a:r>
            <a:br>
              <a:rPr lang="en-US" dirty="0">
                <a:solidFill>
                  <a:srgbClr val="0000CC"/>
                </a:solidFill>
              </a:rPr>
            </a:br>
            <a:endParaRPr lang="en-US" dirty="0">
              <a:solidFill>
                <a:srgbClr val="0000CC"/>
              </a:solidFill>
            </a:endParaRPr>
          </a:p>
          <a:p>
            <a:r>
              <a:rPr lang="en-US" dirty="0">
                <a:solidFill>
                  <a:srgbClr val="0000CC"/>
                </a:solidFill>
              </a:rPr>
              <a:t>Think about what you’re studying. Think about what you’ve been working on for years. Think about what you know that I do not know.</a:t>
            </a:r>
            <a:br>
              <a:rPr lang="en-US" dirty="0">
                <a:solidFill>
                  <a:srgbClr val="0000CC"/>
                </a:solidFill>
              </a:rPr>
            </a:br>
            <a:endParaRPr lang="en-US" dirty="0">
              <a:solidFill>
                <a:srgbClr val="0000CC"/>
              </a:solidFill>
            </a:endParaRPr>
          </a:p>
          <a:p>
            <a:r>
              <a:rPr lang="en-US" dirty="0">
                <a:solidFill>
                  <a:srgbClr val="0000CC"/>
                </a:solidFill>
              </a:rPr>
              <a:t>I’ve probably only spent 1-2 hours studying what  you have dedicated your life to studying and becoming an expert in.</a:t>
            </a:r>
          </a:p>
          <a:p>
            <a:endParaRPr lang="en-US" dirty="0">
              <a:solidFill>
                <a:srgbClr val="0000CC"/>
              </a:solidFill>
            </a:endParaRPr>
          </a:p>
          <a:p>
            <a:pPr lvl="1"/>
            <a:r>
              <a:rPr lang="en-US" sz="3000" dirty="0">
                <a:solidFill>
                  <a:srgbClr val="0000CC"/>
                </a:solidFill>
              </a:rPr>
              <a:t>Could I do your job as well as you do it?</a:t>
            </a:r>
          </a:p>
        </p:txBody>
      </p:sp>
    </p:spTree>
    <p:extLst>
      <p:ext uri="{BB962C8B-B14F-4D97-AF65-F5344CB8AC3E}">
        <p14:creationId xmlns:p14="http://schemas.microsoft.com/office/powerpoint/2010/main" val="160280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Expertise Matters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Of course, I couldn’t do your job as well as you.</a:t>
            </a:r>
          </a:p>
          <a:p>
            <a:r>
              <a:rPr lang="en-US" dirty="0">
                <a:solidFill>
                  <a:srgbClr val="0000CC"/>
                </a:solidFill>
              </a:rPr>
              <a:t>Now connect this logic to investing: there are many professionals who have dedicated their lives to making investments. They are good.</a:t>
            </a:r>
          </a:p>
          <a:p>
            <a:pPr lvl="1"/>
            <a:r>
              <a:rPr lang="en-US" dirty="0">
                <a:solidFill>
                  <a:srgbClr val="0000CC"/>
                </a:solidFill>
              </a:rPr>
              <a:t>Yes, there are many amateurs involved in trading stocks – but they (usually) account for a very minor portion of the total money invested.</a:t>
            </a:r>
            <a:br>
              <a:rPr lang="en-US" dirty="0">
                <a:solidFill>
                  <a:srgbClr val="0000CC"/>
                </a:solidFill>
              </a:rPr>
            </a:br>
            <a:endParaRPr lang="en-US" dirty="0">
              <a:solidFill>
                <a:srgbClr val="0000CC"/>
              </a:solidFill>
            </a:endParaRPr>
          </a:p>
          <a:p>
            <a:r>
              <a:rPr lang="en-US" dirty="0">
                <a:solidFill>
                  <a:srgbClr val="C00000"/>
                </a:solidFill>
              </a:rPr>
              <a:t>Remind yourself of this old gambling maxim:</a:t>
            </a:r>
            <a:br>
              <a:rPr lang="en-US" dirty="0">
                <a:solidFill>
                  <a:srgbClr val="C00000"/>
                </a:solidFill>
              </a:rPr>
            </a:br>
            <a:br>
              <a:rPr lang="en-US" b="1" i="1" dirty="0">
                <a:solidFill>
                  <a:srgbClr val="C00000"/>
                </a:solidFill>
              </a:rPr>
            </a:br>
            <a:r>
              <a:rPr lang="en-US" b="1" i="1" dirty="0">
                <a:solidFill>
                  <a:srgbClr val="C00000"/>
                </a:solidFill>
              </a:rPr>
              <a:t>When you are sitting at the poker or gambling table, take a look around and see if you can figure out who the sucker is.  If you cannot identify who the sucker is, then the sucker is probably you.</a:t>
            </a:r>
            <a:endParaRPr lang="en-US" sz="3000" b="1" i="1" dirty="0">
              <a:solidFill>
                <a:srgbClr val="C00000"/>
              </a:solidFill>
            </a:endParaRPr>
          </a:p>
        </p:txBody>
      </p:sp>
    </p:spTree>
    <p:extLst>
      <p:ext uri="{BB962C8B-B14F-4D97-AF65-F5344CB8AC3E}">
        <p14:creationId xmlns:p14="http://schemas.microsoft.com/office/powerpoint/2010/main" val="297882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2416214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graphicFrame>
        <p:nvGraphicFramePr>
          <p:cNvPr id="4" name="Diagram 3">
            <a:extLst>
              <a:ext uri="{FF2B5EF4-FFF2-40B4-BE49-F238E27FC236}">
                <a16:creationId xmlns:a16="http://schemas.microsoft.com/office/drawing/2014/main" id="{98775C7E-0D0D-7D41-965A-700C4902C3D1}"/>
              </a:ext>
            </a:extLst>
          </p:cNvPr>
          <p:cNvGraphicFramePr/>
          <p:nvPr/>
        </p:nvGraphicFramePr>
        <p:xfrm>
          <a:off x="2362704" y="1253515"/>
          <a:ext cx="7914707" cy="4638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2917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pic>
        <p:nvPicPr>
          <p:cNvPr id="3" name="Picture 2">
            <a:extLst>
              <a:ext uri="{FF2B5EF4-FFF2-40B4-BE49-F238E27FC236}">
                <a16:creationId xmlns:a16="http://schemas.microsoft.com/office/drawing/2014/main" id="{F7EC4C22-E2E9-574A-96ED-35356926AC8A}"/>
              </a:ext>
            </a:extLst>
          </p:cNvPr>
          <p:cNvPicPr>
            <a:picLocks noChangeAspect="1"/>
          </p:cNvPicPr>
          <p:nvPr/>
        </p:nvPicPr>
        <p:blipFill>
          <a:blip r:embed="rId2"/>
          <a:stretch>
            <a:fillRect/>
          </a:stretch>
        </p:blipFill>
        <p:spPr>
          <a:xfrm>
            <a:off x="2049344" y="1087822"/>
            <a:ext cx="8093312" cy="5652051"/>
          </a:xfrm>
          <a:prstGeom prst="rect">
            <a:avLst/>
          </a:prstGeom>
        </p:spPr>
      </p:pic>
    </p:spTree>
    <p:extLst>
      <p:ext uri="{BB962C8B-B14F-4D97-AF65-F5344CB8AC3E}">
        <p14:creationId xmlns:p14="http://schemas.microsoft.com/office/powerpoint/2010/main" val="22712142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5" name="Picture 4">
            <a:extLst>
              <a:ext uri="{FF2B5EF4-FFF2-40B4-BE49-F238E27FC236}">
                <a16:creationId xmlns:a16="http://schemas.microsoft.com/office/drawing/2014/main" id="{689DB016-BB60-9446-B17A-7D99B2B19722}"/>
              </a:ext>
            </a:extLst>
          </p:cNvPr>
          <p:cNvPicPr/>
          <p:nvPr/>
        </p:nvPicPr>
        <p:blipFill>
          <a:blip r:embed="rId2"/>
          <a:stretch>
            <a:fillRect/>
          </a:stretch>
        </p:blipFill>
        <p:spPr>
          <a:xfrm>
            <a:off x="1974135" y="1223238"/>
            <a:ext cx="8338601" cy="4723390"/>
          </a:xfrm>
          <a:prstGeom prst="rect">
            <a:avLst/>
          </a:prstGeom>
        </p:spPr>
      </p:pic>
    </p:spTree>
    <p:extLst>
      <p:ext uri="{BB962C8B-B14F-4D97-AF65-F5344CB8AC3E}">
        <p14:creationId xmlns:p14="http://schemas.microsoft.com/office/powerpoint/2010/main" val="2167559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4" name="Picture 3">
            <a:extLst>
              <a:ext uri="{FF2B5EF4-FFF2-40B4-BE49-F238E27FC236}">
                <a16:creationId xmlns:a16="http://schemas.microsoft.com/office/drawing/2014/main" id="{9D513B41-3043-8744-B2D5-5CA78AEA3C96}"/>
              </a:ext>
            </a:extLst>
          </p:cNvPr>
          <p:cNvPicPr/>
          <p:nvPr/>
        </p:nvPicPr>
        <p:blipFill>
          <a:blip r:embed="rId2"/>
          <a:stretch>
            <a:fillRect/>
          </a:stretch>
        </p:blipFill>
        <p:spPr>
          <a:xfrm>
            <a:off x="2538065" y="1150571"/>
            <a:ext cx="7115870" cy="5662014"/>
          </a:xfrm>
          <a:prstGeom prst="rect">
            <a:avLst/>
          </a:prstGeom>
        </p:spPr>
      </p:pic>
    </p:spTree>
    <p:extLst>
      <p:ext uri="{BB962C8B-B14F-4D97-AF65-F5344CB8AC3E}">
        <p14:creationId xmlns:p14="http://schemas.microsoft.com/office/powerpoint/2010/main" val="2994673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Because personal finance is personal, it is virtually impossible for me to give you any specific advice.</a:t>
            </a:r>
          </a:p>
          <a:p>
            <a:pPr marL="0" indent="0" algn="ctr">
              <a:buNone/>
            </a:pPr>
            <a:endParaRPr lang="en-US" sz="4000" b="1" i="1" dirty="0">
              <a:solidFill>
                <a:srgbClr val="C00000"/>
              </a:solidFill>
            </a:endParaRPr>
          </a:p>
          <a:p>
            <a:pPr marL="0" indent="0" algn="ctr">
              <a:buNone/>
            </a:pPr>
            <a:r>
              <a:rPr lang="en-US" sz="3900" b="1" i="1" dirty="0">
                <a:solidFill>
                  <a:srgbClr val="C00000"/>
                </a:solidFill>
              </a:rPr>
              <a:t>However, there is one word of advice that applies to 99% of people working on their finances:</a:t>
            </a:r>
          </a:p>
          <a:p>
            <a:pPr marL="0" indent="0" algn="ctr">
              <a:buNone/>
            </a:pPr>
            <a:r>
              <a:rPr lang="en-US" sz="6000" b="1" i="1" dirty="0">
                <a:solidFill>
                  <a:srgbClr val="006600"/>
                </a:solidFill>
              </a:rPr>
              <a:t>SAVE</a:t>
            </a:r>
          </a:p>
        </p:txBody>
      </p:sp>
    </p:spTree>
    <p:extLst>
      <p:ext uri="{BB962C8B-B14F-4D97-AF65-F5344CB8AC3E}">
        <p14:creationId xmlns:p14="http://schemas.microsoft.com/office/powerpoint/2010/main" val="20546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4" name="Picture 3">
            <a:extLst>
              <a:ext uri="{FF2B5EF4-FFF2-40B4-BE49-F238E27FC236}">
                <a16:creationId xmlns:a16="http://schemas.microsoft.com/office/drawing/2014/main" id="{3761EB54-3A4C-9E43-B783-057A2155745D}"/>
              </a:ext>
            </a:extLst>
          </p:cNvPr>
          <p:cNvPicPr>
            <a:picLocks noChangeAspect="1"/>
          </p:cNvPicPr>
          <p:nvPr/>
        </p:nvPicPr>
        <p:blipFill>
          <a:blip r:embed="rId2"/>
          <a:stretch>
            <a:fillRect/>
          </a:stretch>
        </p:blipFill>
        <p:spPr>
          <a:xfrm>
            <a:off x="2004904" y="1112042"/>
            <a:ext cx="8182192" cy="5770178"/>
          </a:xfrm>
          <a:prstGeom prst="rect">
            <a:avLst/>
          </a:prstGeom>
        </p:spPr>
      </p:pic>
    </p:spTree>
    <p:extLst>
      <p:ext uri="{BB962C8B-B14F-4D97-AF65-F5344CB8AC3E}">
        <p14:creationId xmlns:p14="http://schemas.microsoft.com/office/powerpoint/2010/main" val="12889839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pic>
        <p:nvPicPr>
          <p:cNvPr id="4" name="Picture 3">
            <a:extLst>
              <a:ext uri="{FF2B5EF4-FFF2-40B4-BE49-F238E27FC236}">
                <a16:creationId xmlns:a16="http://schemas.microsoft.com/office/drawing/2014/main" id="{ADE05EC5-3561-5943-AA01-6C73CFB901A3}"/>
              </a:ext>
            </a:extLst>
          </p:cNvPr>
          <p:cNvPicPr/>
          <p:nvPr/>
        </p:nvPicPr>
        <p:blipFill>
          <a:blip r:embed="rId2"/>
          <a:stretch>
            <a:fillRect/>
          </a:stretch>
        </p:blipFill>
        <p:spPr>
          <a:xfrm>
            <a:off x="1756132" y="1150570"/>
            <a:ext cx="8235656" cy="5613568"/>
          </a:xfrm>
          <a:prstGeom prst="rect">
            <a:avLst/>
          </a:prstGeom>
        </p:spPr>
      </p:pic>
    </p:spTree>
    <p:extLst>
      <p:ext uri="{BB962C8B-B14F-4D97-AF65-F5344CB8AC3E}">
        <p14:creationId xmlns:p14="http://schemas.microsoft.com/office/powerpoint/2010/main" val="21256235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2" name="Rectangle 1">
            <a:extLst>
              <a:ext uri="{FF2B5EF4-FFF2-40B4-BE49-F238E27FC236}">
                <a16:creationId xmlns:a16="http://schemas.microsoft.com/office/drawing/2014/main" id="{E81A47F7-CEEA-A046-BD2F-09C667D370F9}"/>
              </a:ext>
            </a:extLst>
          </p:cNvPr>
          <p:cNvSpPr/>
          <p:nvPr/>
        </p:nvSpPr>
        <p:spPr>
          <a:xfrm>
            <a:off x="10052344" y="5867905"/>
            <a:ext cx="2058914" cy="90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85BBF0A-52AF-2B46-BF30-1432F31DF730}"/>
              </a:ext>
            </a:extLst>
          </p:cNvPr>
          <p:cNvPicPr/>
          <p:nvPr/>
        </p:nvPicPr>
        <p:blipFill>
          <a:blip r:embed="rId2"/>
          <a:stretch>
            <a:fillRect/>
          </a:stretch>
        </p:blipFill>
        <p:spPr>
          <a:xfrm>
            <a:off x="6096000" y="3173150"/>
            <a:ext cx="6015258" cy="3597043"/>
          </a:xfrm>
          <a:prstGeom prst="rect">
            <a:avLst/>
          </a:prstGeom>
        </p:spPr>
      </p:pic>
      <p:pic>
        <p:nvPicPr>
          <p:cNvPr id="6" name="Picture 5">
            <a:extLst>
              <a:ext uri="{FF2B5EF4-FFF2-40B4-BE49-F238E27FC236}">
                <a16:creationId xmlns:a16="http://schemas.microsoft.com/office/drawing/2014/main" id="{A9C2D8BD-175F-FA4D-8796-8F9C8876E687}"/>
              </a:ext>
            </a:extLst>
          </p:cNvPr>
          <p:cNvPicPr/>
          <p:nvPr/>
        </p:nvPicPr>
        <p:blipFill>
          <a:blip r:embed="rId3"/>
          <a:stretch>
            <a:fillRect/>
          </a:stretch>
        </p:blipFill>
        <p:spPr>
          <a:xfrm>
            <a:off x="134275" y="1179486"/>
            <a:ext cx="5926442" cy="3883020"/>
          </a:xfrm>
          <a:prstGeom prst="rect">
            <a:avLst/>
          </a:prstGeom>
        </p:spPr>
      </p:pic>
    </p:spTree>
    <p:extLst>
      <p:ext uri="{BB962C8B-B14F-4D97-AF65-F5344CB8AC3E}">
        <p14:creationId xmlns:p14="http://schemas.microsoft.com/office/powerpoint/2010/main" val="14654947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5481074"/>
          </a:xfrm>
        </p:spPr>
        <p:txBody>
          <a:bodyPr>
            <a:normAutofit lnSpcReduction="10000"/>
          </a:bodyPr>
          <a:lstStyle/>
          <a:p>
            <a:pPr marL="0" indent="0" algn="ctr">
              <a:buNone/>
            </a:pPr>
            <a:r>
              <a:rPr lang="en-US" b="1" u="sng" dirty="0">
                <a:solidFill>
                  <a:srgbClr val="C00000"/>
                </a:solidFill>
              </a:rPr>
              <a:t>Quiz Question on Compound Returns:</a:t>
            </a:r>
            <a:br>
              <a:rPr lang="en-US" b="1" u="sng" dirty="0">
                <a:solidFill>
                  <a:srgbClr val="C00000"/>
                </a:solidFill>
              </a:rPr>
            </a:br>
            <a:endParaRPr lang="en-US" b="1" u="sng" dirty="0">
              <a:solidFill>
                <a:srgbClr val="C00000"/>
              </a:solidFill>
            </a:endParaRPr>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sz="2600" dirty="0"/>
              <a:t>Investing $100 per month from age 25-35 (and then nothing from 35-65)</a:t>
            </a:r>
            <a:br>
              <a:rPr lang="en-US" sz="2600" dirty="0"/>
            </a:br>
            <a:r>
              <a:rPr lang="en-US" sz="2600" dirty="0">
                <a:solidFill>
                  <a:schemeClr val="bg1"/>
                </a:solidFill>
              </a:rPr>
              <a:t>With an 8% return, you will have $185,000 accumulated at 65.</a:t>
            </a:r>
            <a:br>
              <a:rPr lang="en-US" sz="2600" dirty="0">
                <a:solidFill>
                  <a:schemeClr val="bg1"/>
                </a:solidFill>
              </a:rPr>
            </a:br>
            <a:endParaRPr lang="en-US" sz="2600" dirty="0">
              <a:solidFill>
                <a:schemeClr val="bg1"/>
              </a:solidFill>
            </a:endParaRPr>
          </a:p>
          <a:p>
            <a:pPr marL="514350" indent="-514350">
              <a:buAutoNum type="alphaUcParenBoth"/>
            </a:pPr>
            <a:r>
              <a:rPr lang="en-US" sz="2600" dirty="0"/>
              <a:t>Investing $100 per month from age 35-65 (but nothing from 25-35)</a:t>
            </a:r>
            <a:br>
              <a:rPr lang="en-US" sz="2600" dirty="0"/>
            </a:br>
            <a:r>
              <a:rPr lang="en-US" sz="2600" dirty="0">
                <a:solidFill>
                  <a:schemeClr val="bg1"/>
                </a:solidFill>
              </a:rPr>
              <a:t>With an 8% return, you will have $150,000 accumulated at 65.</a:t>
            </a:r>
            <a:br>
              <a:rPr lang="en-US" dirty="0">
                <a:solidFill>
                  <a:schemeClr val="bg1"/>
                </a:solidFill>
              </a:rPr>
            </a:br>
            <a:br>
              <a:rPr lang="en-US" dirty="0">
                <a:solidFill>
                  <a:schemeClr val="bg1"/>
                </a:solidFill>
              </a:rPr>
            </a:br>
            <a:r>
              <a:rPr lang="en-US" sz="2000" dirty="0">
                <a:solidFill>
                  <a:schemeClr val="bg1"/>
                </a:solidFill>
              </a:rPr>
              <a:t>Note: If the returns on your investments are less than 6%, (B) will lead to greater wealth.</a:t>
            </a:r>
            <a:br>
              <a:rPr lang="en-US" sz="2000" dirty="0">
                <a:solidFill>
                  <a:schemeClr val="bg1"/>
                </a:solidFill>
              </a:rPr>
            </a:br>
            <a:br>
              <a:rPr lang="en-US" sz="2000" dirty="0">
                <a:solidFill>
                  <a:schemeClr val="bg1"/>
                </a:solidFill>
              </a:rPr>
            </a:br>
            <a:r>
              <a:rPr lang="en-US" sz="2000" dirty="0">
                <a:solidFill>
                  <a:schemeClr val="bg1"/>
                </a:solidFill>
              </a:rPr>
              <a:t>There’s a similar but different problem on page 37 of your handbook.</a:t>
            </a:r>
          </a:p>
          <a:p>
            <a:pPr marL="514350" indent="-514350">
              <a:buAutoNum type="alphaUcParenBoth"/>
            </a:pPr>
            <a:endParaRPr lang="en-US" sz="2200" dirty="0">
              <a:solidFill>
                <a:schemeClr val="bg1"/>
              </a:solidFill>
            </a:endParaRPr>
          </a:p>
          <a:p>
            <a:pPr marL="0" indent="0">
              <a:buNone/>
            </a:pPr>
            <a:endParaRPr lang="en-US" sz="2200" dirty="0">
              <a:solidFill>
                <a:srgbClr val="006600"/>
              </a:solidFill>
            </a:endParaRPr>
          </a:p>
        </p:txBody>
      </p:sp>
    </p:spTree>
    <p:extLst>
      <p:ext uri="{BB962C8B-B14F-4D97-AF65-F5344CB8AC3E}">
        <p14:creationId xmlns:p14="http://schemas.microsoft.com/office/powerpoint/2010/main" val="34995126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5481074"/>
          </a:xfrm>
        </p:spPr>
        <p:txBody>
          <a:bodyPr>
            <a:normAutofit lnSpcReduction="10000"/>
          </a:bodyPr>
          <a:lstStyle/>
          <a:p>
            <a:pPr marL="0" indent="0" algn="ctr">
              <a:buNone/>
            </a:pPr>
            <a:r>
              <a:rPr lang="en-US" b="1" u="sng" dirty="0">
                <a:solidFill>
                  <a:srgbClr val="C00000"/>
                </a:solidFill>
              </a:rPr>
              <a:t>Quiz Question on Compound Returns:</a:t>
            </a:r>
            <a:br>
              <a:rPr lang="en-US" b="1" u="sng" dirty="0">
                <a:solidFill>
                  <a:srgbClr val="C00000"/>
                </a:solidFill>
              </a:rPr>
            </a:br>
            <a:endParaRPr lang="en-US" b="1" u="sng" dirty="0">
              <a:solidFill>
                <a:srgbClr val="C00000"/>
              </a:solidFill>
            </a:endParaRPr>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sz="2600" dirty="0"/>
              <a:t>Investing $100 per month from age 25-35 (and then nothing from 35-65)</a:t>
            </a:r>
            <a:br>
              <a:rPr lang="en-US" sz="2600" dirty="0"/>
            </a:br>
            <a:r>
              <a:rPr lang="en-US" sz="2600" dirty="0">
                <a:solidFill>
                  <a:srgbClr val="C00000"/>
                </a:solidFill>
              </a:rPr>
              <a:t>With an 8% return, you will have $185,000 accumulated at 65.</a:t>
            </a:r>
            <a:br>
              <a:rPr lang="en-US" sz="2600" dirty="0"/>
            </a:br>
            <a:endParaRPr lang="en-US" sz="2600" dirty="0"/>
          </a:p>
          <a:p>
            <a:pPr marL="514350" indent="-514350">
              <a:buAutoNum type="alphaUcParenBoth"/>
            </a:pPr>
            <a:r>
              <a:rPr lang="en-US" sz="2600" dirty="0"/>
              <a:t>Investing $100 per month from age 35-65 (but nothing from 25-35)</a:t>
            </a:r>
            <a:br>
              <a:rPr lang="en-US" sz="2600" dirty="0"/>
            </a:br>
            <a:r>
              <a:rPr lang="en-US" sz="2600" dirty="0">
                <a:solidFill>
                  <a:srgbClr val="C00000"/>
                </a:solidFill>
              </a:rPr>
              <a:t>With an 8% return, you will have $150,000 accumulated at 65.</a:t>
            </a:r>
            <a:br>
              <a:rPr lang="en-US" dirty="0">
                <a:solidFill>
                  <a:srgbClr val="C00000"/>
                </a:solidFill>
              </a:rPr>
            </a:br>
            <a:br>
              <a:rPr lang="en-US" dirty="0">
                <a:solidFill>
                  <a:srgbClr val="C00000"/>
                </a:solidFill>
              </a:rPr>
            </a:br>
            <a:r>
              <a:rPr lang="en-US" sz="2000" dirty="0">
                <a:solidFill>
                  <a:srgbClr val="006600"/>
                </a:solidFill>
              </a:rPr>
              <a:t>Note: If the returns on your investments are less than 6%, (B) will lead to greater wealth.</a:t>
            </a:r>
            <a:br>
              <a:rPr lang="en-US" sz="2000" dirty="0">
                <a:solidFill>
                  <a:srgbClr val="006600"/>
                </a:solidFill>
              </a:rPr>
            </a:br>
            <a:br>
              <a:rPr lang="en-US" sz="2000" dirty="0">
                <a:solidFill>
                  <a:srgbClr val="006600"/>
                </a:solidFill>
              </a:rPr>
            </a:br>
            <a:r>
              <a:rPr lang="en-US" sz="2000" dirty="0">
                <a:solidFill>
                  <a:srgbClr val="006600"/>
                </a:solidFill>
              </a:rPr>
              <a:t>There’s a similar but different problem on page 37 of your handbook.</a:t>
            </a:r>
          </a:p>
          <a:p>
            <a:pPr marL="514350" indent="-514350">
              <a:buAutoNum type="alphaUcParenBoth"/>
            </a:pPr>
            <a:endParaRPr lang="en-US" sz="2200" dirty="0">
              <a:solidFill>
                <a:srgbClr val="006600"/>
              </a:solidFill>
            </a:endParaRPr>
          </a:p>
          <a:p>
            <a:pPr marL="0" indent="0">
              <a:buNone/>
            </a:pPr>
            <a:endParaRPr lang="en-US" sz="2200" dirty="0">
              <a:solidFill>
                <a:srgbClr val="006600"/>
              </a:solidFill>
            </a:endParaRPr>
          </a:p>
        </p:txBody>
      </p:sp>
    </p:spTree>
    <p:extLst>
      <p:ext uri="{BB962C8B-B14F-4D97-AF65-F5344CB8AC3E}">
        <p14:creationId xmlns:p14="http://schemas.microsoft.com/office/powerpoint/2010/main" val="24871049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Tree>
    <p:extLst>
      <p:ext uri="{BB962C8B-B14F-4D97-AF65-F5344CB8AC3E}">
        <p14:creationId xmlns:p14="http://schemas.microsoft.com/office/powerpoint/2010/main" val="1957362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
        <p:nvSpPr>
          <p:cNvPr id="4" name="Rounded Rectangle 3">
            <a:extLst>
              <a:ext uri="{FF2B5EF4-FFF2-40B4-BE49-F238E27FC236}">
                <a16:creationId xmlns:a16="http://schemas.microsoft.com/office/drawing/2014/main" id="{3DE0A60A-852A-D64C-B98D-F298186E394B}"/>
              </a:ext>
            </a:extLst>
          </p:cNvPr>
          <p:cNvSpPr/>
          <p:nvPr/>
        </p:nvSpPr>
        <p:spPr>
          <a:xfrm>
            <a:off x="1814285" y="1596571"/>
            <a:ext cx="9216572" cy="4238172"/>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Not to be too esoteric or philosophical…</a:t>
            </a:r>
          </a:p>
          <a:p>
            <a:pPr algn="ctr"/>
            <a:r>
              <a:rPr lang="en-US" sz="2500" b="1" dirty="0"/>
              <a:t>But compound interest doesn’t just apply to investing.</a:t>
            </a:r>
          </a:p>
          <a:p>
            <a:endParaRPr lang="en-US" sz="2500" b="1" dirty="0"/>
          </a:p>
          <a:p>
            <a:r>
              <a:rPr lang="en-US" sz="2500" b="1" dirty="0"/>
              <a:t>Compound interest applies to all aspects of college life:</a:t>
            </a:r>
          </a:p>
          <a:p>
            <a:r>
              <a:rPr lang="en-US" sz="2500" b="1" dirty="0"/>
              <a:t>	Time Management</a:t>
            </a:r>
          </a:p>
          <a:p>
            <a:r>
              <a:rPr lang="en-US" sz="2500" b="1" dirty="0"/>
              <a:t>	Mental Health</a:t>
            </a:r>
          </a:p>
          <a:p>
            <a:r>
              <a:rPr lang="en-US" sz="2500" b="1" dirty="0"/>
              <a:t>	Health Management</a:t>
            </a:r>
          </a:p>
          <a:p>
            <a:r>
              <a:rPr lang="en-US" sz="2500" b="1" dirty="0"/>
              <a:t>	Writing Skills</a:t>
            </a:r>
          </a:p>
          <a:p>
            <a:r>
              <a:rPr lang="en-US" sz="2500" b="1" dirty="0"/>
              <a:t>	Relationships</a:t>
            </a:r>
          </a:p>
          <a:p>
            <a:r>
              <a:rPr lang="en-US" sz="2500" b="1" dirty="0"/>
              <a:t>	And…Of course, Money Management</a:t>
            </a:r>
          </a:p>
        </p:txBody>
      </p:sp>
    </p:spTree>
    <p:extLst>
      <p:ext uri="{BB962C8B-B14F-4D97-AF65-F5344CB8AC3E}">
        <p14:creationId xmlns:p14="http://schemas.microsoft.com/office/powerpoint/2010/main" val="2872543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Some Perspective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I am biased because I am a finance professor. I study investing and I teach investing. My perspective on risk may be meaningless to you. </a:t>
            </a:r>
          </a:p>
          <a:p>
            <a:r>
              <a:rPr lang="en-US" dirty="0">
                <a:solidFill>
                  <a:srgbClr val="0000CC"/>
                </a:solidFill>
              </a:rPr>
              <a:t>Do not take my advice on what level of risk you should take. Be thoughtful, be prudent. </a:t>
            </a:r>
          </a:p>
          <a:p>
            <a:r>
              <a:rPr lang="en-US" dirty="0"/>
              <a:t>Avoid doing things that you know are stupid and that you know will cause you stress. </a:t>
            </a:r>
          </a:p>
          <a:p>
            <a:r>
              <a:rPr lang="en-US" dirty="0">
                <a:solidFill>
                  <a:srgbClr val="0000CC"/>
                </a:solidFill>
              </a:rPr>
              <a:t>But don’t be afraid of taking risks just because they scare you. You have already taken many, many risks in your life. Taking informed and measured risks will continue to open many doors and opportunities for you – in both your personal and financial lives.</a:t>
            </a:r>
          </a:p>
        </p:txBody>
      </p:sp>
    </p:spTree>
    <p:extLst>
      <p:ext uri="{BB962C8B-B14F-4D97-AF65-F5344CB8AC3E}">
        <p14:creationId xmlns:p14="http://schemas.microsoft.com/office/powerpoint/2010/main" val="40048237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4381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How can I save when my income is so low as a student?</a:t>
            </a:r>
          </a:p>
          <a:p>
            <a:pPr marL="0" indent="0" algn="ctr">
              <a:buNone/>
            </a:pPr>
            <a:r>
              <a:rPr lang="en-US" b="1" i="1" dirty="0">
                <a:solidFill>
                  <a:srgbClr val="0000CC"/>
                </a:solidFill>
              </a:rPr>
              <a:t>My problem isn’t budgeting but it’s having too little income.</a:t>
            </a:r>
          </a:p>
          <a:p>
            <a:pPr marL="0" indent="0" algn="ctr">
              <a:buNone/>
            </a:pPr>
            <a:endParaRPr lang="en-US" b="1" i="1" dirty="0">
              <a:solidFill>
                <a:srgbClr val="0000CC"/>
              </a:solidFill>
            </a:endParaRPr>
          </a:p>
          <a:p>
            <a:r>
              <a:rPr lang="en-US" sz="2500" dirty="0">
                <a:solidFill>
                  <a:srgbClr val="0000CC"/>
                </a:solidFill>
              </a:rPr>
              <a:t>Your short-term priorities while in grad school need to be your education, your family and your mental health.</a:t>
            </a:r>
          </a:p>
          <a:p>
            <a:r>
              <a:rPr lang="en-US" sz="2500" dirty="0">
                <a:solidFill>
                  <a:srgbClr val="0000CC"/>
                </a:solidFill>
              </a:rPr>
              <a:t>Maybe saving cannot be a priority for you while you’re in school.</a:t>
            </a:r>
          </a:p>
          <a:p>
            <a:r>
              <a:rPr lang="en-US" sz="2500" dirty="0">
                <a:solidFill>
                  <a:srgbClr val="0000CC"/>
                </a:solidFill>
              </a:rPr>
              <a:t>The goal is to develop habits and a mindset that will prepare you to maximize the benefits of saving when your income allows you to do so. Be patient. The benefits of good habits will grow exponentially.</a:t>
            </a:r>
          </a:p>
        </p:txBody>
      </p:sp>
    </p:spTree>
    <p:extLst>
      <p:ext uri="{BB962C8B-B14F-4D97-AF65-F5344CB8AC3E}">
        <p14:creationId xmlns:p14="http://schemas.microsoft.com/office/powerpoint/2010/main" val="4172118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446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How can I save when my income is so low as a student?</a:t>
            </a:r>
          </a:p>
          <a:p>
            <a:pPr marL="0" indent="0" algn="ctr">
              <a:buNone/>
            </a:pPr>
            <a:r>
              <a:rPr lang="en-US" b="1" i="1" dirty="0">
                <a:solidFill>
                  <a:srgbClr val="0000CC"/>
                </a:solidFill>
              </a:rPr>
              <a:t>My problem isn’t budgeting but it’s having too little income.</a:t>
            </a:r>
          </a:p>
          <a:p>
            <a:pPr marL="0" indent="0" algn="ctr">
              <a:buNone/>
            </a:pPr>
            <a:endParaRPr lang="en-US" b="1" i="1" dirty="0">
              <a:solidFill>
                <a:srgbClr val="0000CC"/>
              </a:solidFill>
            </a:endParaRPr>
          </a:p>
          <a:p>
            <a:r>
              <a:rPr lang="en-US" sz="2500" dirty="0"/>
              <a:t>And think of ways to generate more money: gigs, internships, tutor, lab assistant, freelance positions, blogger, podcasts, consulting</a:t>
            </a:r>
          </a:p>
          <a:p>
            <a:pPr lvl="1"/>
            <a:r>
              <a:rPr lang="en-US" sz="2100" dirty="0"/>
              <a:t>Create new jobs for yourself: maybe sell your skills in social media marketing</a:t>
            </a:r>
            <a:br>
              <a:rPr lang="en-US" sz="2100" dirty="0"/>
            </a:br>
            <a:r>
              <a:rPr lang="en-US" sz="2100" dirty="0"/>
              <a:t>to a company you want to work for, regardless of your program</a:t>
            </a:r>
            <a:br>
              <a:rPr lang="en-US" sz="2100" dirty="0"/>
            </a:br>
            <a:endParaRPr lang="en-US" sz="2100" dirty="0"/>
          </a:p>
          <a:p>
            <a:r>
              <a:rPr lang="en-US" sz="2500" dirty="0"/>
              <a:t>A lot of the advice we think of in budgeting is about “reducing expenses.” </a:t>
            </a:r>
            <a:br>
              <a:rPr lang="en-US" sz="2500" dirty="0"/>
            </a:br>
            <a:r>
              <a:rPr lang="en-US" sz="2500" dirty="0"/>
              <a:t>And that’s because we generally have more control over our expenses than we do over our income, at least in the short-term. Do what you can.</a:t>
            </a:r>
          </a:p>
          <a:p>
            <a:pPr lvl="1"/>
            <a:r>
              <a:rPr lang="en-US" sz="2100" dirty="0"/>
              <a:t>And, decreasing expenses can feel like an increase income. Same same.</a:t>
            </a:r>
          </a:p>
        </p:txBody>
      </p:sp>
      <p:sp>
        <p:nvSpPr>
          <p:cNvPr id="4" name="Rectangle 2">
            <a:extLst>
              <a:ext uri="{FF2B5EF4-FFF2-40B4-BE49-F238E27FC236}">
                <a16:creationId xmlns:a16="http://schemas.microsoft.com/office/drawing/2014/main" id="{6C5D24FF-7020-DA44-9638-BEF4A8884CCC}"/>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885500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6600"/>
                </a:solidFill>
              </a:rPr>
              <a:t>How much of my income should I be </a:t>
            </a:r>
            <a:r>
              <a:rPr lang="en-US" b="1" i="1" u="sng" dirty="0">
                <a:solidFill>
                  <a:srgbClr val="006600"/>
                </a:solidFill>
              </a:rPr>
              <a:t>saving</a:t>
            </a:r>
            <a:r>
              <a:rPr lang="en-US" b="1" i="1" dirty="0">
                <a:solidFill>
                  <a:srgbClr val="006600"/>
                </a:solidFill>
              </a:rPr>
              <a:t> each month?</a:t>
            </a:r>
          </a:p>
          <a:p>
            <a:pPr marL="0" indent="0" algn="ctr">
              <a:buNone/>
            </a:pPr>
            <a:endParaRPr lang="en-US" b="1" i="1" dirty="0">
              <a:solidFill>
                <a:srgbClr val="006600"/>
              </a:solidFill>
            </a:endParaRPr>
          </a:p>
          <a:p>
            <a:r>
              <a:rPr lang="en-US" sz="2500" dirty="0">
                <a:solidFill>
                  <a:srgbClr val="006600"/>
                </a:solidFill>
              </a:rPr>
              <a:t>Only you can answer this. Nobody can answer it for you.</a:t>
            </a:r>
          </a:p>
          <a:p>
            <a:r>
              <a:rPr lang="en-US" sz="2500" dirty="0">
                <a:solidFill>
                  <a:srgbClr val="006600"/>
                </a:solidFill>
              </a:rPr>
              <a:t>It depends on:</a:t>
            </a:r>
          </a:p>
          <a:p>
            <a:pPr lvl="1"/>
            <a:r>
              <a:rPr lang="en-US" sz="2200" dirty="0">
                <a:solidFill>
                  <a:srgbClr val="006600"/>
                </a:solidFill>
              </a:rPr>
              <a:t>What your goals are, both short- and medium-term.</a:t>
            </a:r>
          </a:p>
          <a:p>
            <a:pPr lvl="1"/>
            <a:r>
              <a:rPr lang="en-US" sz="2200" dirty="0">
                <a:solidFill>
                  <a:srgbClr val="006600"/>
                </a:solidFill>
              </a:rPr>
              <a:t>What your immediate expenses are.</a:t>
            </a:r>
            <a:endParaRPr lang="en-US" sz="2500" dirty="0">
              <a:solidFill>
                <a:srgbClr val="006600"/>
              </a:solidFill>
            </a:endParaRPr>
          </a:p>
          <a:p>
            <a:r>
              <a:rPr lang="en-US" sz="2500" dirty="0">
                <a:solidFill>
                  <a:srgbClr val="006600"/>
                </a:solidFill>
              </a:rPr>
              <a:t>I frequently advise students to save $25 of every paycheck </a:t>
            </a:r>
            <a:r>
              <a:rPr lang="en-US" sz="2500" i="1" u="sng" dirty="0">
                <a:solidFill>
                  <a:srgbClr val="006600"/>
                </a:solidFill>
              </a:rPr>
              <a:t>as soon as they receive each paycheck</a:t>
            </a:r>
            <a:r>
              <a:rPr lang="en-US" sz="2500" u="sng" dirty="0">
                <a:solidFill>
                  <a:srgbClr val="006600"/>
                </a:solidFill>
              </a:rPr>
              <a:t>.</a:t>
            </a:r>
            <a:r>
              <a:rPr lang="en-US" sz="2500" dirty="0">
                <a:solidFill>
                  <a:srgbClr val="006600"/>
                </a:solidFill>
              </a:rPr>
              <a:t> Save or set aside as much as you can.</a:t>
            </a:r>
          </a:p>
          <a:p>
            <a:pPr lvl="1"/>
            <a:r>
              <a:rPr lang="en-US" sz="2200" dirty="0">
                <a:solidFill>
                  <a:srgbClr val="006600"/>
                </a:solidFill>
              </a:rPr>
              <a:t>When I was getting my Master degree, I had no income. I was living off a little savings and a lot of debt. But I intentionally saved $10 to $25 on the first day of each month…simply to develop the habit.</a:t>
            </a:r>
          </a:p>
          <a:p>
            <a:pPr lvl="1"/>
            <a:r>
              <a:rPr lang="en-US" sz="2200" dirty="0">
                <a:solidFill>
                  <a:srgbClr val="006600"/>
                </a:solidFill>
              </a:rPr>
              <a:t>In school, the habit is more important than the amount.</a:t>
            </a:r>
          </a:p>
        </p:txBody>
      </p:sp>
      <p:sp>
        <p:nvSpPr>
          <p:cNvPr id="4" name="Rectangle 2">
            <a:extLst>
              <a:ext uri="{FF2B5EF4-FFF2-40B4-BE49-F238E27FC236}">
                <a16:creationId xmlns:a16="http://schemas.microsoft.com/office/drawing/2014/main" id="{60BAD89C-CE28-AA4B-8A19-F903CCF0604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18823933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6600"/>
                </a:solidFill>
              </a:rPr>
              <a:t>How much of my income should I be </a:t>
            </a:r>
            <a:r>
              <a:rPr lang="en-US" b="1" i="1" u="sng" dirty="0">
                <a:solidFill>
                  <a:srgbClr val="006600"/>
                </a:solidFill>
              </a:rPr>
              <a:t>saving</a:t>
            </a:r>
            <a:r>
              <a:rPr lang="en-US" b="1" i="1" dirty="0">
                <a:solidFill>
                  <a:srgbClr val="006600"/>
                </a:solidFill>
              </a:rPr>
              <a:t> each month?</a:t>
            </a:r>
          </a:p>
          <a:p>
            <a:pPr marL="0" indent="0" algn="ctr">
              <a:buNone/>
            </a:pPr>
            <a:endParaRPr lang="en-US" b="1" i="1" dirty="0">
              <a:solidFill>
                <a:srgbClr val="006600"/>
              </a:solidFill>
            </a:endParaRPr>
          </a:p>
          <a:p>
            <a:pPr marL="0" indent="0" algn="ctr">
              <a:buNone/>
            </a:pPr>
            <a:r>
              <a:rPr lang="en-US" sz="2500" b="1" u="sng" dirty="0"/>
              <a:t>My challenge to you:</a:t>
            </a:r>
          </a:p>
          <a:p>
            <a:pPr marL="0" indent="0" algn="ctr">
              <a:buNone/>
            </a:pPr>
            <a:r>
              <a:rPr lang="en-US" sz="2500" dirty="0"/>
              <a:t>Take $10 of every paycheck and move it into a savings account.</a:t>
            </a:r>
            <a:br>
              <a:rPr lang="en-US" sz="2500" dirty="0"/>
            </a:br>
            <a:r>
              <a:rPr lang="en-US" sz="2500" dirty="0"/>
              <a:t>If you can save more, do it.</a:t>
            </a:r>
          </a:p>
          <a:p>
            <a:pPr marL="0" indent="0" algn="ctr">
              <a:buNone/>
            </a:pPr>
            <a:endParaRPr lang="en-US" sz="1200" dirty="0"/>
          </a:p>
          <a:p>
            <a:pPr marL="0" indent="0" algn="ctr">
              <a:buNone/>
            </a:pPr>
            <a:r>
              <a:rPr lang="en-US" sz="2500" dirty="0"/>
              <a:t>But at a minimum, save $10 of every paycheck to develop the habit.</a:t>
            </a:r>
          </a:p>
          <a:p>
            <a:pPr marL="0" indent="0" algn="ctr">
              <a:buNone/>
            </a:pPr>
            <a:endParaRPr lang="en-US" sz="2500" dirty="0"/>
          </a:p>
          <a:p>
            <a:pPr marL="0" indent="0" algn="ctr">
              <a:buNone/>
            </a:pPr>
            <a:r>
              <a:rPr lang="en-US" sz="2500" b="1" u="sng" dirty="0">
                <a:solidFill>
                  <a:srgbClr val="C00000"/>
                </a:solidFill>
              </a:rPr>
              <a:t>My advanced challenge to you:</a:t>
            </a:r>
          </a:p>
          <a:p>
            <a:pPr marL="0" indent="0" algn="ctr">
              <a:buNone/>
            </a:pPr>
            <a:r>
              <a:rPr lang="en-US" sz="2500" dirty="0">
                <a:solidFill>
                  <a:srgbClr val="C00000"/>
                </a:solidFill>
              </a:rPr>
              <a:t>Take half of what you save each month and invest it in the stock market.</a:t>
            </a:r>
          </a:p>
          <a:p>
            <a:pPr algn="ctr"/>
            <a:endParaRPr lang="en-US" sz="2200" dirty="0"/>
          </a:p>
        </p:txBody>
      </p:sp>
      <p:sp>
        <p:nvSpPr>
          <p:cNvPr id="4" name="Rectangle 2">
            <a:extLst>
              <a:ext uri="{FF2B5EF4-FFF2-40B4-BE49-F238E27FC236}">
                <a16:creationId xmlns:a16="http://schemas.microsoft.com/office/drawing/2014/main" id="{60BAD89C-CE28-AA4B-8A19-F903CCF0604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17948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9" dur="500"/>
                                        <p:tgtEl>
                                          <p:spTgt spid="3">
                                            <p:txEl>
                                              <p:pRg st="7" end="7"/>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 calcmode="lin" valueType="num">
                                      <p:cBhvr>
                                        <p:cTn id="1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1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How do I save for a big purchase – house, car, </a:t>
            </a:r>
            <a:r>
              <a:rPr lang="en-US" b="1" i="1" dirty="0" err="1"/>
              <a:t>etc</a:t>
            </a:r>
            <a:r>
              <a:rPr lang="en-US" b="1" i="1" dirty="0"/>
              <a:t>…?</a:t>
            </a:r>
          </a:p>
          <a:p>
            <a:pPr marL="0" indent="0" algn="ctr">
              <a:buNone/>
            </a:pPr>
            <a:endParaRPr lang="en-US" b="1" i="1" dirty="0"/>
          </a:p>
          <a:p>
            <a:r>
              <a:rPr lang="en-US" sz="2500" dirty="0"/>
              <a:t>Stary by asking yourself a few questions:</a:t>
            </a:r>
          </a:p>
          <a:p>
            <a:pPr lvl="1"/>
            <a:r>
              <a:rPr lang="en-US" sz="2500" dirty="0"/>
              <a:t>How much do I need to save?</a:t>
            </a:r>
          </a:p>
          <a:p>
            <a:pPr lvl="1"/>
            <a:r>
              <a:rPr lang="en-US" sz="2500" dirty="0"/>
              <a:t>When am I going to make this purchase?</a:t>
            </a:r>
          </a:p>
          <a:p>
            <a:pPr lvl="1"/>
            <a:r>
              <a:rPr lang="en-US" sz="2500" dirty="0"/>
              <a:t>Is this essential or discretionary?  (A refrigerator or car vs. a vacation)</a:t>
            </a:r>
          </a:p>
          <a:p>
            <a:endParaRPr lang="en-US" sz="2500" dirty="0"/>
          </a:p>
          <a:p>
            <a:r>
              <a:rPr lang="en-US" sz="2500" dirty="0"/>
              <a:t>These questions will help identify timing and priority.</a:t>
            </a:r>
          </a:p>
          <a:p>
            <a:pPr lvl="1"/>
            <a:r>
              <a:rPr lang="en-US" sz="2500" dirty="0"/>
              <a:t>Knowing timing &amp; priority will help determine how you save.</a:t>
            </a:r>
          </a:p>
          <a:p>
            <a:pPr lvl="2"/>
            <a:r>
              <a:rPr lang="en-US" sz="2500" dirty="0"/>
              <a:t>Do you use a bank savings account or do you have time to invest in the stock market?</a:t>
            </a:r>
          </a:p>
        </p:txBody>
      </p:sp>
      <p:sp>
        <p:nvSpPr>
          <p:cNvPr id="4" name="Rectangle 2">
            <a:extLst>
              <a:ext uri="{FF2B5EF4-FFF2-40B4-BE49-F238E27FC236}">
                <a16:creationId xmlns:a16="http://schemas.microsoft.com/office/drawing/2014/main" id="{B4F1FC66-8E37-FA4B-A800-F941FDA3410E}"/>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22789961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2"/>
            <a:ext cx="10670628" cy="49777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How do I save for a big purchase – house, car, </a:t>
            </a:r>
            <a:r>
              <a:rPr lang="en-US" b="1" i="1" dirty="0" err="1"/>
              <a:t>etc</a:t>
            </a:r>
            <a:r>
              <a:rPr lang="en-US" b="1" i="1" dirty="0"/>
              <a:t>…?</a:t>
            </a:r>
          </a:p>
          <a:p>
            <a:pPr marL="0" indent="0" algn="ctr">
              <a:buNone/>
            </a:pPr>
            <a:endParaRPr lang="en-US" b="1" i="1" dirty="0"/>
          </a:p>
          <a:p>
            <a:r>
              <a:rPr lang="en-US" sz="2500" dirty="0"/>
              <a:t>I would explicitly allocate some of my monthly </a:t>
            </a:r>
            <a:br>
              <a:rPr lang="en-US" sz="2500" dirty="0"/>
            </a:br>
            <a:r>
              <a:rPr lang="en-US" sz="2500" dirty="0"/>
              <a:t>savings to this purchase.</a:t>
            </a:r>
          </a:p>
          <a:p>
            <a:pPr lvl="1"/>
            <a:r>
              <a:rPr lang="en-US" sz="2100" dirty="0"/>
              <a:t>I have already penciled in my holiday gift purchases – </a:t>
            </a:r>
            <a:br>
              <a:rPr lang="en-US" sz="2100" dirty="0"/>
            </a:br>
            <a:r>
              <a:rPr lang="en-US" sz="2100" dirty="0"/>
              <a:t>even though I won’t make them for 2 months.</a:t>
            </a:r>
            <a:br>
              <a:rPr lang="en-US" sz="2100" dirty="0"/>
            </a:br>
            <a:endParaRPr lang="en-US" sz="2100" dirty="0"/>
          </a:p>
          <a:p>
            <a:r>
              <a:rPr lang="en-US" sz="2500" dirty="0"/>
              <a:t>If it’s a really big purchase (e.g. house), you </a:t>
            </a:r>
            <a:br>
              <a:rPr lang="en-US" sz="2500" dirty="0"/>
            </a:br>
            <a:r>
              <a:rPr lang="en-US" sz="2500" dirty="0"/>
              <a:t>could even set up a dedicated saving or </a:t>
            </a:r>
            <a:br>
              <a:rPr lang="en-US" sz="2500" dirty="0"/>
            </a:br>
            <a:r>
              <a:rPr lang="en-US" sz="2500" dirty="0"/>
              <a:t>investing account just for that purchase.</a:t>
            </a:r>
            <a:endParaRPr lang="en-US" dirty="0"/>
          </a:p>
        </p:txBody>
      </p:sp>
      <p:pic>
        <p:nvPicPr>
          <p:cNvPr id="5" name="Picture 4">
            <a:extLst>
              <a:ext uri="{FF2B5EF4-FFF2-40B4-BE49-F238E27FC236}">
                <a16:creationId xmlns:a16="http://schemas.microsoft.com/office/drawing/2014/main" id="{B1586468-7786-8349-A92C-E60B980A98EC}"/>
              </a:ext>
            </a:extLst>
          </p:cNvPr>
          <p:cNvPicPr>
            <a:picLocks noChangeAspect="1"/>
          </p:cNvPicPr>
          <p:nvPr/>
        </p:nvPicPr>
        <p:blipFill>
          <a:blip r:embed="rId2"/>
          <a:stretch>
            <a:fillRect/>
          </a:stretch>
        </p:blipFill>
        <p:spPr>
          <a:xfrm>
            <a:off x="7410645" y="1889353"/>
            <a:ext cx="4602092" cy="4109890"/>
          </a:xfrm>
          <a:prstGeom prst="rect">
            <a:avLst/>
          </a:prstGeom>
        </p:spPr>
      </p:pic>
      <p:sp>
        <p:nvSpPr>
          <p:cNvPr id="4" name="Rounded Rectangle 3">
            <a:extLst>
              <a:ext uri="{FF2B5EF4-FFF2-40B4-BE49-F238E27FC236}">
                <a16:creationId xmlns:a16="http://schemas.microsoft.com/office/drawing/2014/main" id="{DB358259-C774-FE4D-865C-5933C5D96245}"/>
              </a:ext>
            </a:extLst>
          </p:cNvPr>
          <p:cNvSpPr/>
          <p:nvPr/>
        </p:nvSpPr>
        <p:spPr>
          <a:xfrm>
            <a:off x="7278362" y="3905510"/>
            <a:ext cx="4075438" cy="73915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9546CA2B-BD5B-AA49-B093-AB6B6A002A12}"/>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24585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6600"/>
                </a:solidFill>
              </a:rPr>
              <a:t>How much of my income should I be </a:t>
            </a:r>
            <a:r>
              <a:rPr lang="en-US" b="1" i="1" u="sng" dirty="0">
                <a:solidFill>
                  <a:srgbClr val="006600"/>
                </a:solidFill>
              </a:rPr>
              <a:t>investing</a:t>
            </a:r>
            <a:r>
              <a:rPr lang="en-US" b="1" i="1" dirty="0">
                <a:solidFill>
                  <a:srgbClr val="006600"/>
                </a:solidFill>
              </a:rPr>
              <a:t> each month?</a:t>
            </a:r>
          </a:p>
          <a:p>
            <a:pPr marL="0" indent="0" algn="ctr">
              <a:buNone/>
            </a:pPr>
            <a:endParaRPr lang="en-US" b="1" i="1" dirty="0">
              <a:solidFill>
                <a:srgbClr val="006600"/>
              </a:solidFill>
            </a:endParaRPr>
          </a:p>
          <a:p>
            <a:r>
              <a:rPr lang="en-US" dirty="0">
                <a:solidFill>
                  <a:srgbClr val="006600"/>
                </a:solidFill>
              </a:rPr>
              <a:t>Again, only you can answer this. Nobody can answer this for you.</a:t>
            </a:r>
          </a:p>
          <a:p>
            <a:r>
              <a:rPr lang="en-US" dirty="0">
                <a:solidFill>
                  <a:srgbClr val="006600"/>
                </a:solidFill>
              </a:rPr>
              <a:t>Your goals, values and resources are unique to you…and only you.</a:t>
            </a:r>
          </a:p>
          <a:p>
            <a:r>
              <a:rPr lang="en-US" dirty="0">
                <a:solidFill>
                  <a:srgbClr val="006600"/>
                </a:solidFill>
              </a:rPr>
              <a:t>You may read reports about how much you should have saved by a certain age or whatever.</a:t>
            </a:r>
          </a:p>
          <a:p>
            <a:pPr lvl="1"/>
            <a:r>
              <a:rPr lang="en-US" dirty="0">
                <a:solidFill>
                  <a:srgbClr val="006600"/>
                </a:solidFill>
              </a:rPr>
              <a:t>It’s okay to read those, but be sure to put them into your own perspective.</a:t>
            </a:r>
          </a:p>
          <a:p>
            <a:pPr lvl="1"/>
            <a:r>
              <a:rPr lang="en-US" dirty="0">
                <a:solidFill>
                  <a:srgbClr val="006600"/>
                </a:solidFill>
              </a:rPr>
              <a:t>Those articles do not know what your goals are, do not know that you are in graduate school and do not know what your future plans are.</a:t>
            </a:r>
          </a:p>
          <a:p>
            <a:pPr lvl="1"/>
            <a:r>
              <a:rPr lang="en-US" dirty="0">
                <a:solidFill>
                  <a:srgbClr val="006600"/>
                </a:solidFill>
              </a:rPr>
              <a:t>It is important to have a plan – but it is critical that that plan is unique to you and your situation. </a:t>
            </a:r>
          </a:p>
          <a:p>
            <a:pPr marL="0" indent="0">
              <a:buNone/>
            </a:pPr>
            <a:endParaRPr lang="en-US" b="1" i="1" dirty="0">
              <a:solidFill>
                <a:srgbClr val="C00000"/>
              </a:solidFill>
            </a:endParaRPr>
          </a:p>
          <a:p>
            <a:pPr marL="0" indent="0">
              <a:buNone/>
            </a:pPr>
            <a:endParaRPr lang="en-US" dirty="0"/>
          </a:p>
        </p:txBody>
      </p:sp>
      <p:sp>
        <p:nvSpPr>
          <p:cNvPr id="4" name="Rectangle 2">
            <a:extLst>
              <a:ext uri="{FF2B5EF4-FFF2-40B4-BE49-F238E27FC236}">
                <a16:creationId xmlns:a16="http://schemas.microsoft.com/office/drawing/2014/main" id="{05FBEC9A-CD07-B843-870C-A8E233B42CFC}"/>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Common Questions about Investing &amp; Saving</a:t>
            </a:r>
          </a:p>
        </p:txBody>
      </p:sp>
    </p:spTree>
    <p:extLst>
      <p:ext uri="{BB962C8B-B14F-4D97-AF65-F5344CB8AC3E}">
        <p14:creationId xmlns:p14="http://schemas.microsoft.com/office/powerpoint/2010/main" val="4591506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r>
              <a:rPr lang="en-US" dirty="0"/>
              <a:t>Nothing in finance is free. Do not think some institution is giving you a super deal just because they like you. There will be costs.</a:t>
            </a:r>
            <a:br>
              <a:rPr lang="en-US" dirty="0"/>
            </a:br>
            <a:endParaRPr lang="en-US" dirty="0"/>
          </a:p>
          <a:p>
            <a:r>
              <a:rPr lang="en-US" dirty="0">
                <a:solidFill>
                  <a:srgbClr val="C00000"/>
                </a:solidFill>
              </a:rPr>
              <a:t>Investment companies work really hard to get your money. They hire psychologists to figure out how to get you addicted to your products. Your money pays for their commercials, buildings, fancy cars and vacation homes.</a:t>
            </a:r>
            <a:br>
              <a:rPr lang="en-US" dirty="0">
                <a:solidFill>
                  <a:srgbClr val="C00000"/>
                </a:solidFill>
              </a:rPr>
            </a:br>
            <a:endParaRPr lang="en-US" dirty="0">
              <a:solidFill>
                <a:srgbClr val="C00000"/>
              </a:solidFill>
            </a:endParaRPr>
          </a:p>
          <a:p>
            <a:r>
              <a:rPr lang="en-US" dirty="0"/>
              <a:t>I check my bank, savings &amp; investment accounts daily. I do not make changes daily (or even monthly). I just don’t want any surprises.</a:t>
            </a:r>
          </a:p>
        </p:txBody>
      </p:sp>
    </p:spTree>
    <p:extLst>
      <p:ext uri="{BB962C8B-B14F-4D97-AF65-F5344CB8AC3E}">
        <p14:creationId xmlns:p14="http://schemas.microsoft.com/office/powerpoint/2010/main" val="118328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528679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2435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2818821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Becoming an owner allows you to be the architect of your own future.</a:t>
            </a:r>
          </a:p>
          <a:p>
            <a:pPr algn="ctr"/>
            <a:endParaRPr lang="en-US" sz="1500" b="1" i="1" dirty="0">
              <a:solidFill>
                <a:srgbClr val="0000CC"/>
              </a:solidFill>
            </a:endParaRPr>
          </a:p>
          <a:p>
            <a:pPr algn="ctr"/>
            <a:r>
              <a:rPr lang="en-US" sz="3500" b="1" i="1" dirty="0">
                <a:solidFill>
                  <a:srgbClr val="0000CC"/>
                </a:solidFill>
              </a:rPr>
              <a:t> - Leigha Porter</a:t>
            </a:r>
          </a:p>
          <a:p>
            <a:pPr algn="ctr"/>
            <a:r>
              <a:rPr lang="en-US" sz="1200" b="1" i="1" dirty="0">
                <a:solidFill>
                  <a:srgbClr val="0000CC"/>
                </a:solidFill>
              </a:rPr>
              <a:t>Entrepreneur, Dancer, Choreographer, Founder of the Creole Nutcracker, PARC Village </a:t>
            </a:r>
            <a:br>
              <a:rPr lang="en-US" sz="1200" b="1" i="1" dirty="0">
                <a:solidFill>
                  <a:srgbClr val="0000CC"/>
                </a:solidFill>
              </a:rPr>
            </a:br>
            <a:r>
              <a:rPr lang="en-US" sz="1200" b="1" i="1" dirty="0">
                <a:solidFill>
                  <a:srgbClr val="0000CC"/>
                </a:solidFill>
              </a:rPr>
              <a:t>and FIRE Expressions Conservatory, UL Lafayette grad, Northside High School grad</a:t>
            </a:r>
            <a:endParaRPr lang="en-US" sz="3500" b="1" i="1" dirty="0">
              <a:solidFill>
                <a:srgbClr val="0000CC"/>
              </a:solidFill>
            </a:endParaRP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29144486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24936046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spTree>
    <p:extLst>
      <p:ext uri="{BB962C8B-B14F-4D97-AF65-F5344CB8AC3E}">
        <p14:creationId xmlns:p14="http://schemas.microsoft.com/office/powerpoint/2010/main" val="592940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Do Some Fake Investing!</a:t>
            </a:r>
          </a:p>
        </p:txBody>
      </p:sp>
      <p:sp>
        <p:nvSpPr>
          <p:cNvPr id="2" name="Content Placeholder 2">
            <a:extLst>
              <a:ext uri="{FF2B5EF4-FFF2-40B4-BE49-F238E27FC236}">
                <a16:creationId xmlns:a16="http://schemas.microsoft.com/office/drawing/2014/main" id="{234D42FE-C4D1-4087-654E-42227C11D003}"/>
              </a:ext>
            </a:extLst>
          </p:cNvPr>
          <p:cNvSpPr txBox="1">
            <a:spLocks/>
          </p:cNvSpPr>
          <p:nvPr/>
        </p:nvSpPr>
        <p:spPr>
          <a:xfrm>
            <a:off x="838200" y="1326183"/>
            <a:ext cx="10515600"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Which of these company stocks has performed the best over the past 5 years?</a:t>
            </a:r>
            <a:endParaRPr lang="en-US" sz="6000" b="1" i="1" dirty="0">
              <a:solidFill>
                <a:srgbClr val="006600"/>
              </a:solidFill>
            </a:endParaRPr>
          </a:p>
        </p:txBody>
      </p:sp>
      <p:sp>
        <p:nvSpPr>
          <p:cNvPr id="3" name="Content Placeholder 2">
            <a:extLst>
              <a:ext uri="{FF2B5EF4-FFF2-40B4-BE49-F238E27FC236}">
                <a16:creationId xmlns:a16="http://schemas.microsoft.com/office/drawing/2014/main" id="{D1E14DB5-9E29-8CE5-C3D2-680F111AE764}"/>
              </a:ext>
            </a:extLst>
          </p:cNvPr>
          <p:cNvSpPr txBox="1">
            <a:spLocks/>
          </p:cNvSpPr>
          <p:nvPr/>
        </p:nvSpPr>
        <p:spPr>
          <a:xfrm>
            <a:off x="2046805" y="2769670"/>
            <a:ext cx="4745595"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4000" b="1" i="1" dirty="0">
                <a:solidFill>
                  <a:srgbClr val="C00000"/>
                </a:solidFill>
              </a:rPr>
              <a:t>Apple</a:t>
            </a:r>
          </a:p>
          <a:p>
            <a:pPr marL="742950" indent="-742950">
              <a:buFont typeface="+mj-lt"/>
              <a:buAutoNum type="arabicPeriod"/>
            </a:pPr>
            <a:r>
              <a:rPr lang="en-US" sz="4000" b="1" i="1" dirty="0">
                <a:solidFill>
                  <a:srgbClr val="C00000"/>
                </a:solidFill>
              </a:rPr>
              <a:t>Disney</a:t>
            </a:r>
          </a:p>
          <a:p>
            <a:pPr marL="742950" indent="-742950">
              <a:buFont typeface="+mj-lt"/>
              <a:buAutoNum type="arabicPeriod"/>
            </a:pPr>
            <a:r>
              <a:rPr lang="en-US" sz="4000" b="1" i="1" dirty="0">
                <a:solidFill>
                  <a:srgbClr val="C00000"/>
                </a:solidFill>
              </a:rPr>
              <a:t>Google</a:t>
            </a:r>
          </a:p>
          <a:p>
            <a:pPr marL="742950" indent="-742950">
              <a:buFont typeface="+mj-lt"/>
              <a:buAutoNum type="arabicPeriod"/>
            </a:pPr>
            <a:r>
              <a:rPr lang="en-US" sz="4000" b="1" i="1" dirty="0">
                <a:solidFill>
                  <a:srgbClr val="C00000"/>
                </a:solidFill>
              </a:rPr>
              <a:t>JP Morgan Chase</a:t>
            </a:r>
          </a:p>
          <a:p>
            <a:pPr marL="742950" indent="-742950">
              <a:buFont typeface="+mj-lt"/>
              <a:buAutoNum type="arabicPeriod"/>
            </a:pPr>
            <a:r>
              <a:rPr lang="en-US" sz="4000" b="1" i="1" dirty="0">
                <a:solidFill>
                  <a:srgbClr val="C00000"/>
                </a:solidFill>
              </a:rPr>
              <a:t>McDonald’s</a:t>
            </a:r>
            <a:endParaRPr lang="en-US" sz="6000" b="1" i="1" dirty="0">
              <a:solidFill>
                <a:srgbClr val="006600"/>
              </a:solidFill>
            </a:endParaRPr>
          </a:p>
        </p:txBody>
      </p:sp>
      <p:sp>
        <p:nvSpPr>
          <p:cNvPr id="5" name="Content Placeholder 2">
            <a:extLst>
              <a:ext uri="{FF2B5EF4-FFF2-40B4-BE49-F238E27FC236}">
                <a16:creationId xmlns:a16="http://schemas.microsoft.com/office/drawing/2014/main" id="{C5D96BC3-954E-1EDE-4503-53F869C9D729}"/>
              </a:ext>
            </a:extLst>
          </p:cNvPr>
          <p:cNvSpPr txBox="1">
            <a:spLocks/>
          </p:cNvSpPr>
          <p:nvPr/>
        </p:nvSpPr>
        <p:spPr>
          <a:xfrm>
            <a:off x="6797447" y="2769669"/>
            <a:ext cx="4745595" cy="1247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startAt="6"/>
            </a:pPr>
            <a:r>
              <a:rPr lang="en-US" sz="4000" b="1" i="1" dirty="0">
                <a:solidFill>
                  <a:srgbClr val="C00000"/>
                </a:solidFill>
              </a:rPr>
              <a:t>Microsoft</a:t>
            </a:r>
          </a:p>
          <a:p>
            <a:pPr marL="742950" indent="-742950">
              <a:buFont typeface="+mj-lt"/>
              <a:buAutoNum type="arabicPeriod" startAt="6"/>
            </a:pPr>
            <a:r>
              <a:rPr lang="en-US" sz="4000" b="1" i="1" dirty="0">
                <a:solidFill>
                  <a:srgbClr val="C00000"/>
                </a:solidFill>
              </a:rPr>
              <a:t>Nike</a:t>
            </a:r>
          </a:p>
          <a:p>
            <a:pPr marL="742950" indent="-742950">
              <a:buFont typeface="+mj-lt"/>
              <a:buAutoNum type="arabicPeriod" startAt="6"/>
            </a:pPr>
            <a:r>
              <a:rPr lang="en-US" sz="4000" b="1" i="1" dirty="0">
                <a:solidFill>
                  <a:srgbClr val="C00000"/>
                </a:solidFill>
              </a:rPr>
              <a:t>Pfizer</a:t>
            </a:r>
          </a:p>
          <a:p>
            <a:pPr marL="742950" indent="-742950">
              <a:buFont typeface="+mj-lt"/>
              <a:buAutoNum type="arabicPeriod" startAt="6"/>
            </a:pPr>
            <a:r>
              <a:rPr lang="en-US" sz="4000" b="1" i="1" dirty="0">
                <a:solidFill>
                  <a:srgbClr val="C00000"/>
                </a:solidFill>
              </a:rPr>
              <a:t>Visa</a:t>
            </a:r>
          </a:p>
          <a:p>
            <a:pPr marL="742950" indent="-742950">
              <a:buFont typeface="+mj-lt"/>
              <a:buAutoNum type="arabicPeriod" startAt="6"/>
            </a:pPr>
            <a:r>
              <a:rPr lang="en-US" sz="4000" b="1" i="1" dirty="0">
                <a:solidFill>
                  <a:srgbClr val="C00000"/>
                </a:solidFill>
              </a:rPr>
              <a:t>Walmart</a:t>
            </a:r>
            <a:endParaRPr lang="en-US" sz="6000" b="1" i="1" dirty="0">
              <a:solidFill>
                <a:srgbClr val="006600"/>
              </a:solidFill>
            </a:endParaRPr>
          </a:p>
        </p:txBody>
      </p:sp>
    </p:spTree>
    <p:extLst>
      <p:ext uri="{BB962C8B-B14F-4D97-AF65-F5344CB8AC3E}">
        <p14:creationId xmlns:p14="http://schemas.microsoft.com/office/powerpoint/2010/main" val="982661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13" name="Rounded Rectangle 12">
            <a:extLst>
              <a:ext uri="{FF2B5EF4-FFF2-40B4-BE49-F238E27FC236}">
                <a16:creationId xmlns:a16="http://schemas.microsoft.com/office/drawing/2014/main" id="{405C2C7A-CF41-8F43-84DF-367AA2E3D73C}"/>
              </a:ext>
            </a:extLst>
          </p:cNvPr>
          <p:cNvSpPr/>
          <p:nvPr/>
        </p:nvSpPr>
        <p:spPr>
          <a:xfrm>
            <a:off x="3810000" y="1169268"/>
            <a:ext cx="4572000" cy="36576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Are Your Values, Dreams &amp; Goals?</a:t>
            </a:r>
          </a:p>
        </p:txBody>
      </p:sp>
      <p:sp>
        <p:nvSpPr>
          <p:cNvPr id="14" name="Rounded Rectangle 13">
            <a:extLst>
              <a:ext uri="{FF2B5EF4-FFF2-40B4-BE49-F238E27FC236}">
                <a16:creationId xmlns:a16="http://schemas.microsoft.com/office/drawing/2014/main" id="{3FCE6B7F-7A4C-6545-8B0D-CF3155372FAA}"/>
              </a:ext>
            </a:extLst>
          </p:cNvPr>
          <p:cNvSpPr/>
          <p:nvPr/>
        </p:nvSpPr>
        <p:spPr>
          <a:xfrm>
            <a:off x="3810000" y="2336863"/>
            <a:ext cx="4572000" cy="36576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Is Your Current Situation?</a:t>
            </a:r>
          </a:p>
        </p:txBody>
      </p:sp>
      <p:sp>
        <p:nvSpPr>
          <p:cNvPr id="15" name="Rounded Rectangle 14">
            <a:extLst>
              <a:ext uri="{FF2B5EF4-FFF2-40B4-BE49-F238E27FC236}">
                <a16:creationId xmlns:a16="http://schemas.microsoft.com/office/drawing/2014/main" id="{42CF3CD4-92BA-A64D-B0A1-F5ED4DC81881}"/>
              </a:ext>
            </a:extLst>
          </p:cNvPr>
          <p:cNvSpPr/>
          <p:nvPr/>
        </p:nvSpPr>
        <p:spPr>
          <a:xfrm>
            <a:off x="5318760"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6" name="Rounded Rectangle 15">
            <a:extLst>
              <a:ext uri="{FF2B5EF4-FFF2-40B4-BE49-F238E27FC236}">
                <a16:creationId xmlns:a16="http://schemas.microsoft.com/office/drawing/2014/main" id="{80F9B40B-019E-094B-A147-2CC0E1869E5F}"/>
              </a:ext>
            </a:extLst>
          </p:cNvPr>
          <p:cNvSpPr/>
          <p:nvPr/>
        </p:nvSpPr>
        <p:spPr>
          <a:xfrm>
            <a:off x="701849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17" name="Rounded Rectangle 16">
            <a:extLst>
              <a:ext uri="{FF2B5EF4-FFF2-40B4-BE49-F238E27FC236}">
                <a16:creationId xmlns:a16="http://schemas.microsoft.com/office/drawing/2014/main" id="{A795378B-3983-154F-9EB1-9378CD3EF1D8}"/>
              </a:ext>
            </a:extLst>
          </p:cNvPr>
          <p:cNvSpPr/>
          <p:nvPr/>
        </p:nvSpPr>
        <p:spPr>
          <a:xfrm>
            <a:off x="361902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18" name="Rounded Rectangle 17">
            <a:extLst>
              <a:ext uri="{FF2B5EF4-FFF2-40B4-BE49-F238E27FC236}">
                <a16:creationId xmlns:a16="http://schemas.microsoft.com/office/drawing/2014/main" id="{81D55C15-DE88-EA4F-BCEB-8447CB516A46}"/>
              </a:ext>
            </a:extLst>
          </p:cNvPr>
          <p:cNvSpPr/>
          <p:nvPr/>
        </p:nvSpPr>
        <p:spPr>
          <a:xfrm>
            <a:off x="4390805"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9" name="Rounded Rectangle 18">
            <a:extLst>
              <a:ext uri="{FF2B5EF4-FFF2-40B4-BE49-F238E27FC236}">
                <a16:creationId xmlns:a16="http://schemas.microsoft.com/office/drawing/2014/main" id="{F8597FBE-8127-6E47-A9F4-B73341B516D5}"/>
              </a:ext>
            </a:extLst>
          </p:cNvPr>
          <p:cNvSpPr/>
          <p:nvPr/>
        </p:nvSpPr>
        <p:spPr>
          <a:xfrm>
            <a:off x="6096000" y="2796493"/>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20" name="Rounded Rectangle 19">
            <a:extLst>
              <a:ext uri="{FF2B5EF4-FFF2-40B4-BE49-F238E27FC236}">
                <a16:creationId xmlns:a16="http://schemas.microsoft.com/office/drawing/2014/main" id="{52AE6871-D1B8-3D41-AE3F-B5C2C9C40342}"/>
              </a:ext>
            </a:extLst>
          </p:cNvPr>
          <p:cNvSpPr/>
          <p:nvPr/>
        </p:nvSpPr>
        <p:spPr>
          <a:xfrm>
            <a:off x="2685610"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21" name="Rounded Rectangle 20">
            <a:extLst>
              <a:ext uri="{FF2B5EF4-FFF2-40B4-BE49-F238E27FC236}">
                <a16:creationId xmlns:a16="http://schemas.microsoft.com/office/drawing/2014/main" id="{7A19E78C-DB76-2E49-AF0D-95AF3B0760DA}"/>
              </a:ext>
            </a:extLst>
          </p:cNvPr>
          <p:cNvSpPr/>
          <p:nvPr/>
        </p:nvSpPr>
        <p:spPr>
          <a:xfrm>
            <a:off x="7795735" y="279326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Financial</a:t>
            </a:r>
          </a:p>
        </p:txBody>
      </p:sp>
      <p:sp>
        <p:nvSpPr>
          <p:cNvPr id="22" name="Rounded Rectangle 21">
            <a:extLst>
              <a:ext uri="{FF2B5EF4-FFF2-40B4-BE49-F238E27FC236}">
                <a16:creationId xmlns:a16="http://schemas.microsoft.com/office/drawing/2014/main" id="{C5C768DD-DD69-7649-BE65-FD0C2075BEF1}"/>
              </a:ext>
            </a:extLst>
          </p:cNvPr>
          <p:cNvSpPr/>
          <p:nvPr/>
        </p:nvSpPr>
        <p:spPr>
          <a:xfrm>
            <a:off x="3810000" y="3652509"/>
            <a:ext cx="4572000" cy="3657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a Personal Financial Plan for You:</a:t>
            </a:r>
          </a:p>
        </p:txBody>
      </p:sp>
      <p:sp>
        <p:nvSpPr>
          <p:cNvPr id="23" name="Rounded Rectangle 22">
            <a:extLst>
              <a:ext uri="{FF2B5EF4-FFF2-40B4-BE49-F238E27FC236}">
                <a16:creationId xmlns:a16="http://schemas.microsoft.com/office/drawing/2014/main" id="{5BE3728B-511F-4648-A9A8-08BD6C01A1F7}"/>
              </a:ext>
            </a:extLst>
          </p:cNvPr>
          <p:cNvSpPr/>
          <p:nvPr/>
        </p:nvSpPr>
        <p:spPr>
          <a:xfrm>
            <a:off x="2685610" y="4106510"/>
            <a:ext cx="1554480" cy="822960"/>
          </a:xfrm>
          <a:prstGeom prst="roundRect">
            <a:avLst/>
          </a:prstGeom>
          <a:solidFill>
            <a:srgbClr val="FFFF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Investing</a:t>
            </a:r>
          </a:p>
        </p:txBody>
      </p:sp>
      <p:sp>
        <p:nvSpPr>
          <p:cNvPr id="27" name="Rounded Rectangle 26">
            <a:extLst>
              <a:ext uri="{FF2B5EF4-FFF2-40B4-BE49-F238E27FC236}">
                <a16:creationId xmlns:a16="http://schemas.microsoft.com/office/drawing/2014/main" id="{105C5C01-4177-604E-8384-48A9D994AA58}"/>
              </a:ext>
            </a:extLst>
          </p:cNvPr>
          <p:cNvSpPr/>
          <p:nvPr/>
        </p:nvSpPr>
        <p:spPr>
          <a:xfrm>
            <a:off x="4390805" y="4086186"/>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Budgeting</a:t>
            </a:r>
          </a:p>
        </p:txBody>
      </p:sp>
      <p:sp>
        <p:nvSpPr>
          <p:cNvPr id="35" name="Rounded Rectangle 34">
            <a:extLst>
              <a:ext uri="{FF2B5EF4-FFF2-40B4-BE49-F238E27FC236}">
                <a16:creationId xmlns:a16="http://schemas.microsoft.com/office/drawing/2014/main" id="{39013835-7FF3-3141-A601-B3C9C4960593}"/>
              </a:ext>
            </a:extLst>
          </p:cNvPr>
          <p:cNvSpPr/>
          <p:nvPr/>
        </p:nvSpPr>
        <p:spPr>
          <a:xfrm>
            <a:off x="609600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Debt Management</a:t>
            </a:r>
          </a:p>
        </p:txBody>
      </p:sp>
      <p:sp>
        <p:nvSpPr>
          <p:cNvPr id="36" name="Rounded Rectangle 35">
            <a:extLst>
              <a:ext uri="{FF2B5EF4-FFF2-40B4-BE49-F238E27FC236}">
                <a16:creationId xmlns:a16="http://schemas.microsoft.com/office/drawing/2014/main" id="{2CEBB18D-906E-0544-9991-C583C96D280F}"/>
              </a:ext>
            </a:extLst>
          </p:cNvPr>
          <p:cNvSpPr/>
          <p:nvPr/>
        </p:nvSpPr>
        <p:spPr>
          <a:xfrm>
            <a:off x="7795735"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Taxes</a:t>
            </a:r>
          </a:p>
        </p:txBody>
      </p:sp>
      <p:sp>
        <p:nvSpPr>
          <p:cNvPr id="37" name="Rounded Rectangle 36">
            <a:extLst>
              <a:ext uri="{FF2B5EF4-FFF2-40B4-BE49-F238E27FC236}">
                <a16:creationId xmlns:a16="http://schemas.microsoft.com/office/drawing/2014/main" id="{ECE4CC53-AD33-E847-AD4E-A3FAC949CE44}"/>
              </a:ext>
            </a:extLst>
          </p:cNvPr>
          <p:cNvSpPr/>
          <p:nvPr/>
        </p:nvSpPr>
        <p:spPr>
          <a:xfrm>
            <a:off x="3613565" y="5012625"/>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Insurance</a:t>
            </a:r>
          </a:p>
        </p:txBody>
      </p:sp>
      <p:sp>
        <p:nvSpPr>
          <p:cNvPr id="38" name="Rounded Rectangle 37">
            <a:extLst>
              <a:ext uri="{FF2B5EF4-FFF2-40B4-BE49-F238E27FC236}">
                <a16:creationId xmlns:a16="http://schemas.microsoft.com/office/drawing/2014/main" id="{F6E2E203-BB02-654E-986C-094ED8978C3B}"/>
              </a:ext>
            </a:extLst>
          </p:cNvPr>
          <p:cNvSpPr/>
          <p:nvPr/>
        </p:nvSpPr>
        <p:spPr>
          <a:xfrm>
            <a:off x="5318760" y="5023903"/>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Retirement</a:t>
            </a:r>
          </a:p>
        </p:txBody>
      </p:sp>
      <p:sp>
        <p:nvSpPr>
          <p:cNvPr id="39" name="Rounded Rectangle 38">
            <a:extLst>
              <a:ext uri="{FF2B5EF4-FFF2-40B4-BE49-F238E27FC236}">
                <a16:creationId xmlns:a16="http://schemas.microsoft.com/office/drawing/2014/main" id="{6FAFA176-220B-604C-8140-0809A5EDE4E4}"/>
              </a:ext>
            </a:extLst>
          </p:cNvPr>
          <p:cNvSpPr/>
          <p:nvPr/>
        </p:nvSpPr>
        <p:spPr>
          <a:xfrm>
            <a:off x="7018495" y="5025438"/>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Education</a:t>
            </a:r>
          </a:p>
        </p:txBody>
      </p:sp>
      <p:sp>
        <p:nvSpPr>
          <p:cNvPr id="40" name="Rounded Rectangle 39">
            <a:extLst>
              <a:ext uri="{FF2B5EF4-FFF2-40B4-BE49-F238E27FC236}">
                <a16:creationId xmlns:a16="http://schemas.microsoft.com/office/drawing/2014/main" id="{963FC612-E1C5-434E-99BA-48181FAF51B1}"/>
              </a:ext>
            </a:extLst>
          </p:cNvPr>
          <p:cNvSpPr/>
          <p:nvPr/>
        </p:nvSpPr>
        <p:spPr>
          <a:xfrm>
            <a:off x="2685610" y="591874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Family</a:t>
            </a:r>
          </a:p>
        </p:txBody>
      </p:sp>
      <p:sp>
        <p:nvSpPr>
          <p:cNvPr id="41" name="Rounded Rectangle 40">
            <a:extLst>
              <a:ext uri="{FF2B5EF4-FFF2-40B4-BE49-F238E27FC236}">
                <a16:creationId xmlns:a16="http://schemas.microsoft.com/office/drawing/2014/main" id="{E06D5FB7-E6E3-B245-8D0C-4349CFF765A5}"/>
              </a:ext>
            </a:extLst>
          </p:cNvPr>
          <p:cNvSpPr/>
          <p:nvPr/>
        </p:nvSpPr>
        <p:spPr>
          <a:xfrm>
            <a:off x="439626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Business Planning</a:t>
            </a:r>
          </a:p>
        </p:txBody>
      </p:sp>
      <p:sp>
        <p:nvSpPr>
          <p:cNvPr id="42" name="Rounded Rectangle 41">
            <a:extLst>
              <a:ext uri="{FF2B5EF4-FFF2-40B4-BE49-F238E27FC236}">
                <a16:creationId xmlns:a16="http://schemas.microsoft.com/office/drawing/2014/main" id="{A0834413-B493-F842-891F-1B153D2F5DE2}"/>
              </a:ext>
            </a:extLst>
          </p:cNvPr>
          <p:cNvSpPr/>
          <p:nvPr/>
        </p:nvSpPr>
        <p:spPr>
          <a:xfrm>
            <a:off x="6090540" y="594424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Estate Planning</a:t>
            </a:r>
          </a:p>
        </p:txBody>
      </p:sp>
      <p:sp>
        <p:nvSpPr>
          <p:cNvPr id="43" name="Rounded Rectangle 42">
            <a:extLst>
              <a:ext uri="{FF2B5EF4-FFF2-40B4-BE49-F238E27FC236}">
                <a16:creationId xmlns:a16="http://schemas.microsoft.com/office/drawing/2014/main" id="{D99FD907-D784-E740-8D4E-A982FA28AA38}"/>
              </a:ext>
            </a:extLst>
          </p:cNvPr>
          <p:cNvSpPr/>
          <p:nvPr/>
        </p:nvSpPr>
        <p:spPr>
          <a:xfrm>
            <a:off x="779573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Philanthropy</a:t>
            </a:r>
          </a:p>
        </p:txBody>
      </p:sp>
    </p:spTree>
    <p:extLst>
      <p:ext uri="{BB962C8B-B14F-4D97-AF65-F5344CB8AC3E}">
        <p14:creationId xmlns:p14="http://schemas.microsoft.com/office/powerpoint/2010/main" val="6133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Effect transition="in" filter="fade">
                                      <p:cBhvr>
                                        <p:cTn id="84" dur="500"/>
                                        <p:tgtEl>
                                          <p:spTgt spid="4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p:cTn id="87" dur="500" fill="hold"/>
                                        <p:tgtEl>
                                          <p:spTgt spid="41"/>
                                        </p:tgtEl>
                                        <p:attrNameLst>
                                          <p:attrName>ppt_w</p:attrName>
                                        </p:attrNameLst>
                                      </p:cBhvr>
                                      <p:tavLst>
                                        <p:tav tm="0">
                                          <p:val>
                                            <p:fltVal val="0"/>
                                          </p:val>
                                        </p:tav>
                                        <p:tav tm="100000">
                                          <p:val>
                                            <p:strVal val="#ppt_w"/>
                                          </p:val>
                                        </p:tav>
                                      </p:tavLst>
                                    </p:anim>
                                    <p:anim calcmode="lin" valueType="num">
                                      <p:cBhvr>
                                        <p:cTn id="88" dur="500" fill="hold"/>
                                        <p:tgtEl>
                                          <p:spTgt spid="41"/>
                                        </p:tgtEl>
                                        <p:attrNameLst>
                                          <p:attrName>ppt_h</p:attrName>
                                        </p:attrNameLst>
                                      </p:cBhvr>
                                      <p:tavLst>
                                        <p:tav tm="0">
                                          <p:val>
                                            <p:fltVal val="0"/>
                                          </p:val>
                                        </p:tav>
                                        <p:tav tm="100000">
                                          <p:val>
                                            <p:strVal val="#ppt_h"/>
                                          </p:val>
                                        </p:tav>
                                      </p:tavLst>
                                    </p:anim>
                                    <p:animEffect transition="in" filter="fade">
                                      <p:cBhvr>
                                        <p:cTn id="89" dur="500"/>
                                        <p:tgtEl>
                                          <p:spTgt spid="41"/>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Effect transition="in" filter="fade">
                                      <p:cBhvr>
                                        <p:cTn id="94" dur="500"/>
                                        <p:tgtEl>
                                          <p:spTgt spid="42"/>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500" fill="hold"/>
                                        <p:tgtEl>
                                          <p:spTgt spid="43"/>
                                        </p:tgtEl>
                                        <p:attrNameLst>
                                          <p:attrName>ppt_w</p:attrName>
                                        </p:attrNameLst>
                                      </p:cBhvr>
                                      <p:tavLst>
                                        <p:tav tm="0">
                                          <p:val>
                                            <p:fltVal val="0"/>
                                          </p:val>
                                        </p:tav>
                                        <p:tav tm="100000">
                                          <p:val>
                                            <p:strVal val="#ppt_w"/>
                                          </p:val>
                                        </p:tav>
                                      </p:tavLst>
                                    </p:anim>
                                    <p:anim calcmode="lin" valueType="num">
                                      <p:cBhvr>
                                        <p:cTn id="98" dur="500" fill="hold"/>
                                        <p:tgtEl>
                                          <p:spTgt spid="43"/>
                                        </p:tgtEl>
                                        <p:attrNameLst>
                                          <p:attrName>ppt_h</p:attrName>
                                        </p:attrNameLst>
                                      </p:cBhvr>
                                      <p:tavLst>
                                        <p:tav tm="0">
                                          <p:val>
                                            <p:fltVal val="0"/>
                                          </p:val>
                                        </p:tav>
                                        <p:tav tm="100000">
                                          <p:val>
                                            <p:strVal val="#ppt_h"/>
                                          </p:val>
                                        </p:tav>
                                      </p:tavLst>
                                    </p:anim>
                                    <p:animEffect transition="in" filter="fade">
                                      <p:cBhvr>
                                        <p:cTn id="9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7"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22201</TotalTime>
  <Words>4437</Words>
  <Application>Microsoft Macintosh PowerPoint</Application>
  <PresentationFormat>Widescreen</PresentationFormat>
  <Paragraphs>495</Paragraphs>
  <Slides>71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Calibri Light</vt:lpstr>
      <vt:lpstr>Garamond</vt:lpstr>
      <vt:lpstr>Times New Roman</vt:lpstr>
      <vt:lpstr>Office Theme</vt:lpstr>
      <vt:lpstr>PowerPoint Presentation</vt:lpstr>
      <vt:lpstr>Brian Bolton Professor of Finance  brian.bolton@louisiana.edu https://business.louisiana.edu/financeispersonal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135</cp:revision>
  <dcterms:created xsi:type="dcterms:W3CDTF">2019-08-26T13:43:19Z</dcterms:created>
  <dcterms:modified xsi:type="dcterms:W3CDTF">2025-06-03T15:22:19Z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2023-01-25T14:29:43Z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45fae7bd-7875-44e7-8016-776810133c64</vt:lpwstr>
  </property>
  <property fmtid="{D5CDD505-2E9C-101B-9397-08002B2CF9AE}" pid="8" name="MSIP_Label_638202f9-8d41-4950-b014-f183e397b746_ContentBits">
    <vt:lpwstr>0</vt:lpwstr>
  </property>
</Properties>
</file>