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323" r:id="rId15"/>
    <p:sldId id="324" r:id="rId16"/>
    <p:sldId id="268" r:id="rId17"/>
  </p:sldIdLst>
  <p:sldSz cx="18288000" cy="10287000"/>
  <p:notesSz cx="6858000" cy="9144000"/>
  <p:embeddedFontLst>
    <p:embeddedFont>
      <p:font typeface="Cambria" panose="02040503050406030204" pitchFamily="18" charset="0"/>
      <p:regular r:id="rId19"/>
      <p:bold r:id="rId20"/>
      <p:italic r:id="rId21"/>
      <p:boldItalic r:id="rId22"/>
    </p:embeddedFont>
    <p:embeddedFont>
      <p:font typeface="Garet" panose="020B0604020202020204" charset="0"/>
      <p:regular r:id="rId23"/>
    </p:embeddedFont>
    <p:embeddedFont>
      <p:font typeface="Garet Bold" panose="020B0604020202020204" charset="0"/>
      <p:regular r:id="rId24"/>
    </p:embeddedFont>
    <p:embeddedFont>
      <p:font typeface="Garet ExtraBold" panose="020B0604020202020204" charset="0"/>
      <p:regular r:id="rId25"/>
    </p:embeddedFont>
    <p:embeddedFont>
      <p:font typeface="Montserrat" panose="00000500000000000000" pitchFamily="2" charset="0"/>
      <p:regular r:id="rId26"/>
      <p:bold r:id="rId27"/>
    </p:embeddedFont>
    <p:embeddedFont>
      <p:font typeface="Montserrat Bold" panose="00000800000000000000" charset="0"/>
      <p:regular r:id="rId28"/>
    </p:embeddedFont>
    <p:embeddedFont>
      <p:font typeface="Montserrat Ultra-Bold" panose="020B0604020202020204" charset="0"/>
      <p:regular r:id="rId29"/>
    </p:embeddedFont>
    <p:embeddedFont>
      <p:font typeface="Nunito Sans Heavy"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06720-FCD9-486B-AB63-D0CE5FCF5FB1}"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F864-738F-4547-844F-F88EE5FAE97E}" type="slidenum">
              <a:rPr lang="en-US" smtClean="0"/>
              <a:t>‹#›</a:t>
            </a:fld>
            <a:endParaRPr lang="en-US"/>
          </a:p>
        </p:txBody>
      </p:sp>
    </p:spTree>
    <p:extLst>
      <p:ext uri="{BB962C8B-B14F-4D97-AF65-F5344CB8AC3E}">
        <p14:creationId xmlns:p14="http://schemas.microsoft.com/office/powerpoint/2010/main" val="282062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200" b="1" i="0" dirty="0">
                <a:solidFill>
                  <a:srgbClr val="124F83"/>
                </a:solidFill>
                <a:effectLst/>
                <a:highlight>
                  <a:srgbClr val="FFFFFF"/>
                </a:highlight>
                <a:latin typeface="Aptos" panose="020B0004020202020204" pitchFamily="34" charset="0"/>
                <a:ea typeface="Cambria" panose="02040503050406030204" pitchFamily="18" charset="0"/>
              </a:rPr>
              <a:t>Updated </a:t>
            </a:r>
            <a:r>
              <a:rPr lang="en-US" sz="2200" b="1" i="1" dirty="0" err="1">
                <a:solidFill>
                  <a:srgbClr val="124F83"/>
                </a:solidFill>
                <a:effectLst/>
                <a:highlight>
                  <a:srgbClr val="FFFFFF"/>
                </a:highlight>
                <a:latin typeface="Aptos" panose="020B0004020202020204" pitchFamily="34" charset="0"/>
                <a:ea typeface="Cambria" panose="02040503050406030204" pitchFamily="18" charset="0"/>
              </a:rPr>
              <a:t>GradSense</a:t>
            </a:r>
            <a:r>
              <a:rPr lang="en-US" sz="2200" b="1" i="0" dirty="0">
                <a:solidFill>
                  <a:srgbClr val="124F83"/>
                </a:solidFill>
                <a:effectLst/>
                <a:highlight>
                  <a:srgbClr val="FFFFFF"/>
                </a:highlight>
                <a:latin typeface="Aptos" panose="020B0004020202020204" pitchFamily="34" charset="0"/>
                <a:ea typeface="Cambria" panose="02040503050406030204" pitchFamily="18" charset="0"/>
              </a:rPr>
              <a:t> will lau</a:t>
            </a:r>
            <a:r>
              <a:rPr lang="en-US" sz="2200" b="1" dirty="0">
                <a:solidFill>
                  <a:srgbClr val="124F83"/>
                </a:solidFill>
                <a:highlight>
                  <a:srgbClr val="FFFFFF"/>
                </a:highlight>
                <a:latin typeface="Aptos" panose="020B0004020202020204" pitchFamily="34" charset="0"/>
                <a:ea typeface="Cambria" panose="02040503050406030204" pitchFamily="18" charset="0"/>
              </a:rPr>
              <a:t>nch in April 2025 with support from TIAA</a:t>
            </a:r>
          </a:p>
          <a:p>
            <a:pPr marL="742950" lvl="1" indent="-285750">
              <a:buFont typeface="Arial" panose="020B0604020202020204" pitchFamily="34" charset="0"/>
              <a:buChar char="•"/>
            </a:pPr>
            <a:r>
              <a:rPr lang="en-US" sz="2200" b="0" i="0" dirty="0">
                <a:solidFill>
                  <a:srgbClr val="124F83"/>
                </a:solidFill>
                <a:effectLst/>
                <a:highlight>
                  <a:srgbClr val="FFFFFF"/>
                </a:highlight>
                <a:latin typeface="Aptos" panose="020B0004020202020204" pitchFamily="34" charset="0"/>
                <a:ea typeface="Cambria" panose="02040503050406030204" pitchFamily="18" charset="0"/>
              </a:rPr>
              <a:t>National Financial Literacy Month occurs in April</a:t>
            </a:r>
          </a:p>
          <a:p>
            <a:pPr marL="742950" lvl="1" indent="-285750">
              <a:buFont typeface="Arial" panose="020B0604020202020204" pitchFamily="34" charset="0"/>
              <a:buChar char="•"/>
            </a:pPr>
            <a:r>
              <a:rPr lang="en-US" sz="2200" b="0" i="0" dirty="0">
                <a:solidFill>
                  <a:srgbClr val="124F83"/>
                </a:solidFill>
                <a:effectLst/>
                <a:highlight>
                  <a:srgbClr val="FFFFFF"/>
                </a:highlight>
                <a:latin typeface="Aptos" panose="020B0004020202020204" pitchFamily="34" charset="0"/>
                <a:ea typeface="Cambria" panose="02040503050406030204" pitchFamily="18" charset="0"/>
              </a:rPr>
              <a:t>Resolution Regarding Graduate Scholars, Fellows, Trainees, &amp; Assistants (April 15th resolution) - an agreement among signatory CGS member graduate schools to provide graduate program applicants until April 15 to consider offers of admission that also include financial support</a:t>
            </a:r>
          </a:p>
          <a:p>
            <a:pPr lvl="1"/>
            <a:endParaRPr lang="en-US" sz="2200" b="0" i="0" dirty="0">
              <a:solidFill>
                <a:srgbClr val="124F83"/>
              </a:solidFill>
              <a:effectLst/>
              <a:highlight>
                <a:srgbClr val="FFFFFF"/>
              </a:highlight>
              <a:latin typeface="Aptos" panose="020B0004020202020204" pitchFamily="34" charset="0"/>
              <a:ea typeface="Cambria" panose="02040503050406030204" pitchFamily="18" charset="0"/>
            </a:endParaRPr>
          </a:p>
          <a:p>
            <a:pPr marL="285750" indent="-285750">
              <a:buFont typeface="Arial" panose="020B0604020202020204" pitchFamily="34" charset="0"/>
              <a:buChar char="•"/>
            </a:pPr>
            <a:r>
              <a:rPr lang="en-US" sz="2200" b="1" i="0" dirty="0">
                <a:solidFill>
                  <a:srgbClr val="124F83"/>
                </a:solidFill>
                <a:effectLst/>
                <a:highlight>
                  <a:srgbClr val="FFFFFF"/>
                </a:highlight>
                <a:latin typeface="Aptos" panose="020B0004020202020204" pitchFamily="34" charset="0"/>
                <a:ea typeface="Cambria" panose="02040503050406030204" pitchFamily="18" charset="0"/>
              </a:rPr>
              <a:t>Based on previous traffic estimates, the goal is to receive 10,000 visitors per month within a year of relaunch</a:t>
            </a:r>
          </a:p>
          <a:p>
            <a:endParaRPr lang="en-US" sz="2200" dirty="0">
              <a:solidFill>
                <a:srgbClr val="124F83"/>
              </a:solidFill>
              <a:highlight>
                <a:srgbClr val="FFFFFF"/>
              </a:highlight>
              <a:latin typeface="Aptos" panose="020B0004020202020204" pitchFamily="34" charset="0"/>
              <a:ea typeface="Cambria" panose="02040503050406030204" pitchFamily="18" charset="0"/>
            </a:endParaRPr>
          </a:p>
          <a:p>
            <a:pPr marL="285750" indent="-285750">
              <a:buFont typeface="Arial" panose="020B0604020202020204" pitchFamily="34" charset="0"/>
              <a:buChar char="•"/>
            </a:pPr>
            <a:r>
              <a:rPr lang="en-US" sz="2200" b="1" kern="100" dirty="0">
                <a:solidFill>
                  <a:srgbClr val="124F83"/>
                </a:solidFill>
                <a:effectLst/>
                <a:latin typeface="Aptos" panose="020B0004020202020204" pitchFamily="34" charset="0"/>
                <a:ea typeface="Aptos" panose="020B0004020202020204" pitchFamily="34" charset="0"/>
                <a:cs typeface="Times New Roman" panose="02020603050405020304" pitchFamily="18" charset="0"/>
              </a:rPr>
              <a:t>Supports CGS’s </a:t>
            </a:r>
            <a:r>
              <a:rPr lang="en-US" sz="2200" b="1" kern="100" dirty="0">
                <a:solidFill>
                  <a:srgbClr val="124F83"/>
                </a:solidFill>
                <a:latin typeface="Aptos" panose="020B0004020202020204" pitchFamily="34" charset="0"/>
                <a:ea typeface="Aptos" panose="020B0004020202020204" pitchFamily="34" charset="0"/>
                <a:cs typeface="Times New Roman" panose="02020603050405020304" pitchFamily="18" charset="0"/>
              </a:rPr>
              <a:t>strategic priority to l</a:t>
            </a:r>
            <a:r>
              <a:rPr lang="en-US" sz="2200" b="1" kern="100" dirty="0">
                <a:solidFill>
                  <a:srgbClr val="124F83"/>
                </a:solidFill>
                <a:effectLst/>
                <a:latin typeface="Aptos" panose="020B0004020202020204" pitchFamily="34" charset="0"/>
                <a:ea typeface="Aptos" panose="020B0004020202020204" pitchFamily="34" charset="0"/>
                <a:cs typeface="Times New Roman" panose="02020603050405020304" pitchFamily="18" charset="0"/>
              </a:rPr>
              <a:t>ead the graduate education community in identifying and exploring challenges in graduate education, including updating and expanding CGS student-facing financial literacy resources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462FF-E5DA-4C57-BCB6-3D312703F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1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1" y="2857508"/>
            <a:ext cx="15087602" cy="3890963"/>
          </a:xfrm>
        </p:spPr>
        <p:txBody>
          <a:bodyPr anchor="b"/>
          <a:lstStyle>
            <a:lvl1pPr>
              <a:defRPr sz="99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1371602" y="6858000"/>
            <a:ext cx="12923520" cy="1600200"/>
          </a:xfrm>
        </p:spPr>
        <p:txBody>
          <a:bodyPr anchor="t">
            <a:normAutofit/>
          </a:bodyPr>
          <a:lstStyle>
            <a:lvl1pPr marL="0" indent="0" algn="l">
              <a:buNone/>
              <a:defRPr sz="3000">
                <a:solidFill>
                  <a:schemeClr val="tx1">
                    <a:tint val="75000"/>
                  </a:schemeClr>
                </a:solidFill>
              </a:defRPr>
            </a:lvl1pPr>
            <a:lvl2pPr marL="685794" indent="0" algn="ctr">
              <a:buNone/>
              <a:defRPr>
                <a:solidFill>
                  <a:schemeClr val="tx1">
                    <a:tint val="75000"/>
                  </a:schemeClr>
                </a:solidFill>
              </a:defRPr>
            </a:lvl2pPr>
            <a:lvl3pPr marL="1371587" indent="0" algn="ctr">
              <a:buNone/>
              <a:defRPr>
                <a:solidFill>
                  <a:schemeClr val="tx1">
                    <a:tint val="75000"/>
                  </a:schemeClr>
                </a:solidFill>
              </a:defRPr>
            </a:lvl3pPr>
            <a:lvl4pPr marL="2057381" indent="0" algn="ctr">
              <a:buNone/>
              <a:defRPr>
                <a:solidFill>
                  <a:schemeClr val="tx1">
                    <a:tint val="75000"/>
                  </a:schemeClr>
                </a:solidFill>
              </a:defRPr>
            </a:lvl4pPr>
            <a:lvl5pPr marL="2743175" indent="0" algn="ctr">
              <a:buNone/>
              <a:defRPr>
                <a:solidFill>
                  <a:schemeClr val="tx1">
                    <a:tint val="75000"/>
                  </a:schemeClr>
                </a:solidFill>
              </a:defRPr>
            </a:lvl5pPr>
            <a:lvl6pPr marL="3428967" indent="0" algn="ctr">
              <a:buNone/>
              <a:defRPr>
                <a:solidFill>
                  <a:schemeClr val="tx1">
                    <a:tint val="75000"/>
                  </a:schemeClr>
                </a:solidFill>
              </a:defRPr>
            </a:lvl6pPr>
            <a:lvl7pPr marL="4114761" indent="0" algn="ctr">
              <a:buNone/>
              <a:defRPr>
                <a:solidFill>
                  <a:schemeClr val="tx1">
                    <a:tint val="75000"/>
                  </a:schemeClr>
                </a:solidFill>
              </a:defRPr>
            </a:lvl7pPr>
            <a:lvl8pPr marL="4800555" indent="0" algn="ctr">
              <a:buNone/>
              <a:defRPr>
                <a:solidFill>
                  <a:schemeClr val="tx1">
                    <a:tint val="75000"/>
                  </a:schemeClr>
                </a:solidFill>
              </a:defRPr>
            </a:lvl8pPr>
            <a:lvl9pPr marL="54863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5" name="Footer Placeholder 4"/>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6" name="Slide Number Placeholder 5"/>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pic>
        <p:nvPicPr>
          <p:cNvPr id="7" name="Picture 6"/>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457202" y="342902"/>
            <a:ext cx="6553200" cy="1125279"/>
          </a:xfrm>
          <a:prstGeom prst="rect">
            <a:avLst/>
          </a:prstGeom>
        </p:spPr>
      </p:pic>
    </p:spTree>
    <p:extLst>
      <p:ext uri="{BB962C8B-B14F-4D97-AF65-F5344CB8AC3E}">
        <p14:creationId xmlns:p14="http://schemas.microsoft.com/office/powerpoint/2010/main" val="53153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21015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5" name="Footer Placeholder 4"/>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6" name="Slide Number Placeholder 5"/>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758769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31" y="8229600"/>
            <a:ext cx="15319374" cy="1752600"/>
          </a:xfrm>
        </p:spPr>
        <p:txBody>
          <a:bodyPr anchor="t"/>
          <a:lstStyle>
            <a:lvl1pPr algn="l">
              <a:defRPr sz="5400" b="0" cap="all"/>
            </a:lvl1pPr>
          </a:lstStyle>
          <a:p>
            <a:r>
              <a:rPr lang="en-US"/>
              <a:t>Click to edit Master title style</a:t>
            </a:r>
          </a:p>
        </p:txBody>
      </p:sp>
      <p:sp>
        <p:nvSpPr>
          <p:cNvPr id="3" name="Text Placeholder 2"/>
          <p:cNvSpPr>
            <a:spLocks noGrp="1"/>
          </p:cNvSpPr>
          <p:nvPr>
            <p:ph type="body" idx="1"/>
          </p:nvPr>
        </p:nvSpPr>
        <p:spPr>
          <a:xfrm>
            <a:off x="1444631" y="5779295"/>
            <a:ext cx="12271374" cy="2450307"/>
          </a:xfrm>
        </p:spPr>
        <p:txBody>
          <a:bodyPr anchor="b"/>
          <a:lstStyle>
            <a:lvl1pPr marL="0" indent="0">
              <a:buNone/>
              <a:defRPr sz="3000">
                <a:solidFill>
                  <a:schemeClr val="tx1">
                    <a:tint val="75000"/>
                  </a:schemeClr>
                </a:solidFill>
              </a:defRPr>
            </a:lvl1pPr>
            <a:lvl2pPr marL="685794" indent="0">
              <a:buNone/>
              <a:defRPr sz="2700">
                <a:solidFill>
                  <a:schemeClr val="tx1">
                    <a:tint val="75000"/>
                  </a:schemeClr>
                </a:solidFill>
              </a:defRPr>
            </a:lvl2pPr>
            <a:lvl3pPr marL="1371587" indent="0">
              <a:buNone/>
              <a:defRPr sz="2400">
                <a:solidFill>
                  <a:schemeClr val="tx1">
                    <a:tint val="75000"/>
                  </a:schemeClr>
                </a:solidFill>
              </a:defRPr>
            </a:lvl3pPr>
            <a:lvl4pPr marL="2057381" indent="0">
              <a:buNone/>
              <a:defRPr sz="2100">
                <a:solidFill>
                  <a:schemeClr val="tx1">
                    <a:tint val="75000"/>
                  </a:schemeClr>
                </a:solidFill>
              </a:defRPr>
            </a:lvl4pPr>
            <a:lvl5pPr marL="2743175" indent="0">
              <a:buNone/>
              <a:defRPr sz="2100">
                <a:solidFill>
                  <a:schemeClr val="tx1">
                    <a:tint val="75000"/>
                  </a:schemeClr>
                </a:solidFill>
              </a:defRPr>
            </a:lvl5pPr>
            <a:lvl6pPr marL="3428967" indent="0">
              <a:buNone/>
              <a:defRPr sz="2100">
                <a:solidFill>
                  <a:schemeClr val="tx1">
                    <a:tint val="75000"/>
                  </a:schemeClr>
                </a:solidFill>
              </a:defRPr>
            </a:lvl6pPr>
            <a:lvl7pPr marL="4114761" indent="0">
              <a:buNone/>
              <a:defRPr sz="2100">
                <a:solidFill>
                  <a:schemeClr val="tx1">
                    <a:tint val="75000"/>
                  </a:schemeClr>
                </a:solidFill>
              </a:defRPr>
            </a:lvl7pPr>
            <a:lvl8pPr marL="4800555" indent="0">
              <a:buNone/>
              <a:defRPr sz="2100">
                <a:solidFill>
                  <a:schemeClr val="tx1">
                    <a:tint val="75000"/>
                  </a:schemeClr>
                </a:solidFill>
              </a:defRPr>
            </a:lvl8pPr>
            <a:lvl9pPr marL="5486348"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5" name="Footer Placeholder 4"/>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6" name="Slide Number Placeholder 5"/>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318633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04288"/>
            <a:ext cx="7315200" cy="688543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839200" y="2304288"/>
            <a:ext cx="7315200" cy="6885432"/>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6" name="Footer Placeholder 5"/>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7" name="Slide Number Placeholder 6"/>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1919442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7315200" cy="959643"/>
          </a:xfrm>
        </p:spPr>
        <p:txBody>
          <a:bodyPr anchor="b">
            <a:noAutofit/>
          </a:bodyPr>
          <a:lstStyle>
            <a:lvl1pPr marL="0" indent="0" algn="ctr">
              <a:buNone/>
              <a:defRPr sz="3000" b="1">
                <a:solidFill>
                  <a:schemeClr val="tx2"/>
                </a:solidFill>
              </a:defRPr>
            </a:lvl1pPr>
            <a:lvl2pPr marL="685794" indent="0">
              <a:buNone/>
              <a:defRPr sz="3000" b="1"/>
            </a:lvl2pPr>
            <a:lvl3pPr marL="1371587" indent="0">
              <a:buNone/>
              <a:defRPr sz="2700" b="1"/>
            </a:lvl3pPr>
            <a:lvl4pPr marL="2057381" indent="0">
              <a:buNone/>
              <a:defRPr sz="2400" b="1"/>
            </a:lvl4pPr>
            <a:lvl5pPr marL="2743175" indent="0">
              <a:buNone/>
              <a:defRPr sz="2400" b="1"/>
            </a:lvl5pPr>
            <a:lvl6pPr marL="3428967" indent="0">
              <a:buNone/>
              <a:defRPr sz="2400" b="1"/>
            </a:lvl6pPr>
            <a:lvl7pPr marL="4114761" indent="0">
              <a:buNone/>
              <a:defRPr sz="2400" b="1"/>
            </a:lvl7pPr>
            <a:lvl8pPr marL="4800555" indent="0">
              <a:buNone/>
              <a:defRPr sz="2400" b="1"/>
            </a:lvl8pPr>
            <a:lvl9pPr marL="5486348" indent="0">
              <a:buNone/>
              <a:defRPr sz="2400" b="1"/>
            </a:lvl9pPr>
          </a:lstStyle>
          <a:p>
            <a:pPr lvl="0"/>
            <a:r>
              <a:rPr lang="en-US"/>
              <a:t>Edit Master text styles</a:t>
            </a:r>
          </a:p>
        </p:txBody>
      </p:sp>
      <p:sp>
        <p:nvSpPr>
          <p:cNvPr id="4" name="Content Placeholder 3"/>
          <p:cNvSpPr>
            <a:spLocks noGrp="1"/>
          </p:cNvSpPr>
          <p:nvPr>
            <p:ph sz="half" idx="2"/>
          </p:nvPr>
        </p:nvSpPr>
        <p:spPr>
          <a:xfrm>
            <a:off x="914400" y="3262313"/>
            <a:ext cx="731520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839200" y="2302670"/>
            <a:ext cx="7315200" cy="959643"/>
          </a:xfrm>
        </p:spPr>
        <p:txBody>
          <a:bodyPr anchor="b">
            <a:noAutofit/>
          </a:bodyPr>
          <a:lstStyle>
            <a:lvl1pPr marL="0" indent="0" algn="ctr">
              <a:buNone/>
              <a:defRPr sz="3000" b="1">
                <a:solidFill>
                  <a:schemeClr val="tx2"/>
                </a:solidFill>
              </a:defRPr>
            </a:lvl1pPr>
            <a:lvl2pPr marL="685794" indent="0">
              <a:buNone/>
              <a:defRPr sz="3000" b="1"/>
            </a:lvl2pPr>
            <a:lvl3pPr marL="1371587" indent="0">
              <a:buNone/>
              <a:defRPr sz="2700" b="1"/>
            </a:lvl3pPr>
            <a:lvl4pPr marL="2057381" indent="0">
              <a:buNone/>
              <a:defRPr sz="2400" b="1"/>
            </a:lvl4pPr>
            <a:lvl5pPr marL="2743175" indent="0">
              <a:buNone/>
              <a:defRPr sz="2400" b="1"/>
            </a:lvl5pPr>
            <a:lvl6pPr marL="3428967" indent="0">
              <a:buNone/>
              <a:defRPr sz="2400" b="1"/>
            </a:lvl6pPr>
            <a:lvl7pPr marL="4114761" indent="0">
              <a:buNone/>
              <a:defRPr sz="2400" b="1"/>
            </a:lvl7pPr>
            <a:lvl8pPr marL="4800555" indent="0">
              <a:buNone/>
              <a:defRPr sz="2400" b="1"/>
            </a:lvl8pPr>
            <a:lvl9pPr marL="5486348" indent="0">
              <a:buNone/>
              <a:defRPr sz="2400" b="1"/>
            </a:lvl9pPr>
          </a:lstStyle>
          <a:p>
            <a:pPr lvl="0"/>
            <a:r>
              <a:rPr lang="en-US"/>
              <a:t>Edit Master text styles</a:t>
            </a:r>
          </a:p>
        </p:txBody>
      </p:sp>
      <p:sp>
        <p:nvSpPr>
          <p:cNvPr id="6" name="Content Placeholder 5"/>
          <p:cNvSpPr>
            <a:spLocks noGrp="1"/>
          </p:cNvSpPr>
          <p:nvPr>
            <p:ph sz="quarter" idx="4"/>
          </p:nvPr>
        </p:nvSpPr>
        <p:spPr>
          <a:xfrm>
            <a:off x="8839200" y="3262313"/>
            <a:ext cx="731520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8" name="Footer Placeholder 7"/>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9" name="Slide Number Placeholder 8"/>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3056181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4" name="Footer Placeholder 3"/>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5" name="Slide Number Placeholder 4"/>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2385758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3" name="Footer Placeholder 2"/>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4" name="Slide Number Placeholder 3"/>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159270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8243316"/>
            <a:ext cx="15544800" cy="891540"/>
          </a:xfrm>
        </p:spPr>
        <p:txBody>
          <a:bodyPr anchor="b"/>
          <a:lstStyle>
            <a:lvl1pPr algn="ctr">
              <a:defRPr sz="3300" b="1"/>
            </a:lvl1pPr>
          </a:lstStyle>
          <a:p>
            <a:r>
              <a:rPr lang="en-US"/>
              <a:t>Click to edit Master title style</a:t>
            </a:r>
          </a:p>
        </p:txBody>
      </p:sp>
      <p:sp>
        <p:nvSpPr>
          <p:cNvPr id="4" name="Text Placeholder 3"/>
          <p:cNvSpPr>
            <a:spLocks noGrp="1"/>
          </p:cNvSpPr>
          <p:nvPr>
            <p:ph type="body" sz="half" idx="2"/>
          </p:nvPr>
        </p:nvSpPr>
        <p:spPr>
          <a:xfrm>
            <a:off x="609604" y="9144002"/>
            <a:ext cx="15544802" cy="914400"/>
          </a:xfrm>
        </p:spPr>
        <p:txBody>
          <a:bodyPr>
            <a:normAutofit/>
          </a:bodyPr>
          <a:lstStyle>
            <a:lvl1pPr marL="0" indent="0" algn="ctr">
              <a:buNone/>
              <a:defRPr sz="2400"/>
            </a:lvl1pPr>
            <a:lvl2pPr marL="685794" indent="0">
              <a:buNone/>
              <a:defRPr sz="1800"/>
            </a:lvl2pPr>
            <a:lvl3pPr marL="1371587" indent="0">
              <a:buNone/>
              <a:defRPr sz="1500"/>
            </a:lvl3pPr>
            <a:lvl4pPr marL="2057381" indent="0">
              <a:buNone/>
              <a:defRPr sz="1350"/>
            </a:lvl4pPr>
            <a:lvl5pPr marL="2743175" indent="0">
              <a:buNone/>
              <a:defRPr sz="1350"/>
            </a:lvl5pPr>
            <a:lvl6pPr marL="3428967" indent="0">
              <a:buNone/>
              <a:defRPr sz="1350"/>
            </a:lvl6pPr>
            <a:lvl7pPr marL="4114761" indent="0">
              <a:buNone/>
              <a:defRPr sz="1350"/>
            </a:lvl7pPr>
            <a:lvl8pPr marL="4800555" indent="0">
              <a:buNone/>
              <a:defRPr sz="1350"/>
            </a:lvl8pPr>
            <a:lvl9pPr marL="5486348" indent="0">
              <a:buNone/>
              <a:defRPr sz="1350"/>
            </a:lvl9pPr>
          </a:lstStyle>
          <a:p>
            <a:pPr lvl="0"/>
            <a:r>
              <a:rPr lang="en-US"/>
              <a:t>Edit Master text styles</a:t>
            </a:r>
          </a:p>
        </p:txBody>
      </p:sp>
      <p:sp>
        <p:nvSpPr>
          <p:cNvPr id="5" name="Date Placeholder 4"/>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6" name="Footer Placeholder 5"/>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7" name="Slide Number Placeholder 6"/>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
        <p:nvSpPr>
          <p:cNvPr id="9" name="Content Placeholder 8"/>
          <p:cNvSpPr>
            <a:spLocks noGrp="1"/>
          </p:cNvSpPr>
          <p:nvPr>
            <p:ph sz="quarter" idx="13"/>
          </p:nvPr>
        </p:nvSpPr>
        <p:spPr>
          <a:xfrm>
            <a:off x="609602" y="571500"/>
            <a:ext cx="15544800" cy="74142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316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506" y="8242917"/>
            <a:ext cx="15544800" cy="891939"/>
          </a:xfrm>
        </p:spPr>
        <p:txBody>
          <a:bodyPr anchor="b"/>
          <a:lstStyle>
            <a:lvl1pPr algn="ctr">
              <a:defRPr sz="33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1" y="0"/>
            <a:ext cx="16916402" cy="8229600"/>
          </a:xfrm>
        </p:spPr>
        <p:txBody>
          <a:bodyPr/>
          <a:lstStyle>
            <a:lvl1pPr marL="0" indent="0">
              <a:buNone/>
              <a:defRPr sz="4800"/>
            </a:lvl1pPr>
            <a:lvl2pPr marL="685794" indent="0">
              <a:buNone/>
              <a:defRPr sz="4200"/>
            </a:lvl2pPr>
            <a:lvl3pPr marL="1371587" indent="0">
              <a:buNone/>
              <a:defRPr sz="3600"/>
            </a:lvl3pPr>
            <a:lvl4pPr marL="2057381" indent="0">
              <a:buNone/>
              <a:defRPr sz="3000"/>
            </a:lvl4pPr>
            <a:lvl5pPr marL="2743175" indent="0">
              <a:buNone/>
              <a:defRPr sz="3000"/>
            </a:lvl5pPr>
            <a:lvl6pPr marL="3428967" indent="0">
              <a:buNone/>
              <a:defRPr sz="3000"/>
            </a:lvl6pPr>
            <a:lvl7pPr marL="4114761" indent="0">
              <a:buNone/>
              <a:defRPr sz="3000"/>
            </a:lvl7pPr>
            <a:lvl8pPr marL="4800555" indent="0">
              <a:buNone/>
              <a:defRPr sz="3000"/>
            </a:lvl8pPr>
            <a:lvl9pPr marL="5486348" indent="0">
              <a:buNone/>
              <a:defRPr sz="3000"/>
            </a:lvl9pPr>
          </a:lstStyle>
          <a:p>
            <a:r>
              <a:rPr lang="en-US"/>
              <a:t>Click icon to add picture</a:t>
            </a:r>
          </a:p>
        </p:txBody>
      </p:sp>
      <p:sp>
        <p:nvSpPr>
          <p:cNvPr id="4" name="Text Placeholder 3"/>
          <p:cNvSpPr>
            <a:spLocks noGrp="1"/>
          </p:cNvSpPr>
          <p:nvPr>
            <p:ph type="body" sz="half" idx="2"/>
          </p:nvPr>
        </p:nvSpPr>
        <p:spPr>
          <a:xfrm>
            <a:off x="603506" y="9144000"/>
            <a:ext cx="15544800" cy="918972"/>
          </a:xfrm>
        </p:spPr>
        <p:txBody>
          <a:bodyPr>
            <a:normAutofit/>
          </a:bodyPr>
          <a:lstStyle>
            <a:lvl1pPr marL="0" indent="0" algn="ctr">
              <a:buNone/>
              <a:defRPr sz="2400"/>
            </a:lvl1pPr>
            <a:lvl2pPr marL="685794" indent="0">
              <a:buNone/>
              <a:defRPr sz="1800"/>
            </a:lvl2pPr>
            <a:lvl3pPr marL="1371587" indent="0">
              <a:buNone/>
              <a:defRPr sz="1500"/>
            </a:lvl3pPr>
            <a:lvl4pPr marL="2057381" indent="0">
              <a:buNone/>
              <a:defRPr sz="1350"/>
            </a:lvl4pPr>
            <a:lvl5pPr marL="2743175" indent="0">
              <a:buNone/>
              <a:defRPr sz="1350"/>
            </a:lvl5pPr>
            <a:lvl6pPr marL="3428967" indent="0">
              <a:buNone/>
              <a:defRPr sz="1350"/>
            </a:lvl6pPr>
            <a:lvl7pPr marL="4114761" indent="0">
              <a:buNone/>
              <a:defRPr sz="1350"/>
            </a:lvl7pPr>
            <a:lvl8pPr marL="4800555" indent="0">
              <a:buNone/>
              <a:defRPr sz="1350"/>
            </a:lvl8pPr>
            <a:lvl9pPr marL="5486348" indent="0">
              <a:buNone/>
              <a:defRPr sz="1350"/>
            </a:lvl9pPr>
          </a:lstStyle>
          <a:p>
            <a:pPr lvl="0"/>
            <a:r>
              <a:rPr lang="en-US"/>
              <a:t>Edit Master text styles</a:t>
            </a:r>
          </a:p>
        </p:txBody>
      </p:sp>
      <p:sp>
        <p:nvSpPr>
          <p:cNvPr id="8" name="Date Placeholder 7"/>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9" name="Slide Number Placeholder 8"/>
          <p:cNvSpPr>
            <a:spLocks noGrp="1"/>
          </p:cNvSpPr>
          <p:nvPr>
            <p:ph type="sldNum" sz="quarter" idx="11"/>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
        <p:nvSpPr>
          <p:cNvPr id="10" name="Footer Placeholder 9"/>
          <p:cNvSpPr>
            <a:spLocks noGrp="1"/>
          </p:cNvSpPr>
          <p:nvPr>
            <p:ph type="ftr" sz="quarter" idx="12"/>
          </p:nvPr>
        </p:nvSpPr>
        <p:spPr>
          <a:xfrm rot="16200000">
            <a:off x="15765647" y="5981700"/>
            <a:ext cx="3550922" cy="731520"/>
          </a:xfrm>
          <a:prstGeom prst="rect">
            <a:avLst/>
          </a:prstGeom>
        </p:spPr>
        <p:txBody>
          <a:bodyPr/>
          <a:lstStyle/>
          <a:p>
            <a:endParaRPr lang="en-US"/>
          </a:p>
        </p:txBody>
      </p:sp>
    </p:spTree>
    <p:extLst>
      <p:ext uri="{BB962C8B-B14F-4D97-AF65-F5344CB8AC3E}">
        <p14:creationId xmlns:p14="http://schemas.microsoft.com/office/powerpoint/2010/main" val="3466096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5" name="Footer Placeholder 4"/>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6" name="Slide Number Placeholder 5"/>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129661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5"/>
            <a:ext cx="3505200" cy="8777288"/>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914400" y="411965"/>
            <a:ext cx="12039600" cy="8777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15712307" y="2377440"/>
            <a:ext cx="3657599" cy="731520"/>
          </a:xfrm>
          <a:prstGeom prst="rect">
            <a:avLst/>
          </a:prstGeom>
        </p:spPr>
        <p:txBody>
          <a:bodyPr/>
          <a:lstStyle/>
          <a:p>
            <a:fld id="{857DDC3E-687F-48B9-82AD-9E41C4A64BCD}" type="datetimeFigureOut">
              <a:rPr lang="en-US" smtClean="0"/>
              <a:t>3/18/2025</a:t>
            </a:fld>
            <a:endParaRPr lang="en-US"/>
          </a:p>
        </p:txBody>
      </p:sp>
      <p:sp>
        <p:nvSpPr>
          <p:cNvPr id="5" name="Footer Placeholder 4"/>
          <p:cNvSpPr>
            <a:spLocks noGrp="1"/>
          </p:cNvSpPr>
          <p:nvPr>
            <p:ph type="ftr" sz="quarter" idx="11"/>
          </p:nvPr>
        </p:nvSpPr>
        <p:spPr>
          <a:xfrm rot="16200000">
            <a:off x="15765647" y="5981700"/>
            <a:ext cx="3550922" cy="731520"/>
          </a:xfrm>
          <a:prstGeom prst="rect">
            <a:avLst/>
          </a:prstGeom>
        </p:spPr>
        <p:txBody>
          <a:bodyPr/>
          <a:lstStyle/>
          <a:p>
            <a:endParaRPr lang="en-US"/>
          </a:p>
        </p:txBody>
      </p:sp>
      <p:sp>
        <p:nvSpPr>
          <p:cNvPr id="6" name="Slide Number Placeholder 5"/>
          <p:cNvSpPr>
            <a:spLocks noGrp="1"/>
          </p:cNvSpPr>
          <p:nvPr>
            <p:ph type="sldNum" sz="quarter" idx="12"/>
          </p:nvPr>
        </p:nvSpPr>
        <p:spPr>
          <a:xfrm>
            <a:off x="15691976" y="9509909"/>
            <a:ext cx="1097280" cy="594360"/>
          </a:xfrm>
          <a:prstGeom prst="bracketPair">
            <a:avLst>
              <a:gd name="adj" fmla="val 17949"/>
            </a:avLst>
          </a:prstGeom>
        </p:spPr>
        <p:txBody>
          <a:bodyPr/>
          <a:lstStyle/>
          <a:p>
            <a:fld id="{FBD62FD7-90B1-4E57-833D-84BDFA47EDEE}" type="slidenum">
              <a:rPr lang="en-US" smtClean="0"/>
              <a:t>‹#›</a:t>
            </a:fld>
            <a:endParaRPr lang="en-US"/>
          </a:p>
        </p:txBody>
      </p:sp>
    </p:spTree>
    <p:extLst>
      <p:ext uri="{BB962C8B-B14F-4D97-AF65-F5344CB8AC3E}">
        <p14:creationId xmlns:p14="http://schemas.microsoft.com/office/powerpoint/2010/main" val="75109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75000">
              <a:schemeClr val="bg1">
                <a:shade val="100000"/>
                <a:satMod val="115000"/>
              </a:schemeClr>
            </a:gs>
            <a:gs pos="100000">
              <a:schemeClr val="bg1"/>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914400" y="2400302"/>
            <a:ext cx="16459200" cy="6286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9029700"/>
            <a:ext cx="18288000" cy="200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6" name="Picture 5" descr="A blue text on a black background&#10;&#10;Description automatically generated">
            <a:extLst>
              <a:ext uri="{FF2B5EF4-FFF2-40B4-BE49-F238E27FC236}">
                <a16:creationId xmlns:a16="http://schemas.microsoft.com/office/drawing/2014/main" id="{DA20372D-A4BD-BB93-9757-83D1F7447BF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704" y="9330632"/>
            <a:ext cx="3490701" cy="799206"/>
          </a:xfrm>
          <a:prstGeom prst="rect">
            <a:avLst/>
          </a:prstGeom>
        </p:spPr>
      </p:pic>
    </p:spTree>
    <p:extLst>
      <p:ext uri="{BB962C8B-B14F-4D97-AF65-F5344CB8AC3E}">
        <p14:creationId xmlns:p14="http://schemas.microsoft.com/office/powerpoint/2010/main" val="96900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587" rtl="0" eaLnBrk="1" latinLnBrk="0" hangingPunct="1">
        <a:spcBef>
          <a:spcPct val="0"/>
        </a:spcBef>
        <a:buNone/>
        <a:defRPr sz="6900" kern="1200" cap="none" spc="-150" baseline="0">
          <a:ln>
            <a:noFill/>
          </a:ln>
          <a:solidFill>
            <a:schemeClr val="tx2"/>
          </a:solidFill>
          <a:effectLst/>
          <a:latin typeface="+mj-lt"/>
          <a:ea typeface="+mj-ea"/>
          <a:cs typeface="+mj-cs"/>
        </a:defRPr>
      </a:lvl1pPr>
    </p:titleStyle>
    <p:bodyStyle>
      <a:lvl1pPr marL="514346" indent="-342897" algn="l" defTabSz="1371587" rtl="0" eaLnBrk="1" latinLnBrk="0" hangingPunct="1">
        <a:spcBef>
          <a:spcPct val="20000"/>
        </a:spcBef>
        <a:buClr>
          <a:schemeClr val="accent1"/>
        </a:buClr>
        <a:buFont typeface="Arial" pitchFamily="34" charset="0"/>
        <a:buChar char="•"/>
        <a:defRPr sz="3300" kern="1200">
          <a:solidFill>
            <a:schemeClr val="tx1"/>
          </a:solidFill>
          <a:latin typeface="+mn-lt"/>
          <a:ea typeface="+mn-ea"/>
          <a:cs typeface="+mn-cs"/>
        </a:defRPr>
      </a:lvl1pPr>
      <a:lvl2pPr marL="960111" indent="-342897" algn="l" defTabSz="1371587" rtl="0" eaLnBrk="1" latinLnBrk="0" hangingPunct="1">
        <a:spcBef>
          <a:spcPct val="20000"/>
        </a:spcBef>
        <a:buClr>
          <a:schemeClr val="accent2"/>
        </a:buClr>
        <a:buFont typeface="Arial" pitchFamily="34" charset="0"/>
        <a:buChar char="•"/>
        <a:defRPr sz="3000" kern="1200">
          <a:solidFill>
            <a:schemeClr val="tx1"/>
          </a:solidFill>
          <a:latin typeface="+mn-lt"/>
          <a:ea typeface="+mn-ea"/>
          <a:cs typeface="+mn-cs"/>
        </a:defRPr>
      </a:lvl2pPr>
      <a:lvl3pPr marL="1508745" indent="-342897" algn="l" defTabSz="1371587" rtl="0" eaLnBrk="1" latinLnBrk="0" hangingPunct="1">
        <a:spcBef>
          <a:spcPct val="20000"/>
        </a:spcBef>
        <a:buClr>
          <a:schemeClr val="accent3"/>
        </a:buClr>
        <a:buFont typeface="Arial" pitchFamily="34" charset="0"/>
        <a:buChar char="•"/>
        <a:defRPr sz="2700" kern="1200">
          <a:solidFill>
            <a:schemeClr val="tx1"/>
          </a:solidFill>
          <a:latin typeface="+mn-lt"/>
          <a:ea typeface="+mn-ea"/>
          <a:cs typeface="+mn-cs"/>
        </a:defRPr>
      </a:lvl3pPr>
      <a:lvl4pPr marL="1920222" indent="-342897" algn="l" defTabSz="1371587" rtl="0" eaLnBrk="1" latinLnBrk="0" hangingPunct="1">
        <a:spcBef>
          <a:spcPct val="20000"/>
        </a:spcBef>
        <a:buClr>
          <a:schemeClr val="accent4"/>
        </a:buClr>
        <a:buFont typeface="Arial" pitchFamily="34" charset="0"/>
        <a:buChar char="•"/>
        <a:defRPr sz="2400" kern="1200">
          <a:solidFill>
            <a:schemeClr val="tx1"/>
          </a:solidFill>
          <a:latin typeface="+mn-lt"/>
          <a:ea typeface="+mn-ea"/>
          <a:cs typeface="+mn-cs"/>
        </a:defRPr>
      </a:lvl4pPr>
      <a:lvl5pPr marL="2331698" indent="-342897" algn="l" defTabSz="1371587" rtl="0" eaLnBrk="1" latinLnBrk="0" hangingPunct="1">
        <a:spcBef>
          <a:spcPct val="20000"/>
        </a:spcBef>
        <a:buClr>
          <a:schemeClr val="accent5"/>
        </a:buClr>
        <a:buFont typeface="Arial" pitchFamily="34" charset="0"/>
        <a:buChar char="•"/>
        <a:defRPr sz="2100" kern="1200" baseline="0">
          <a:solidFill>
            <a:schemeClr val="tx1"/>
          </a:solidFill>
          <a:latin typeface="+mn-lt"/>
          <a:ea typeface="+mn-ea"/>
          <a:cs typeface="+mn-cs"/>
        </a:defRPr>
      </a:lvl5pPr>
      <a:lvl6pPr marL="2606016" indent="-274317" algn="l" defTabSz="1371587" rtl="0" eaLnBrk="1" latinLnBrk="0" hangingPunct="1">
        <a:spcBef>
          <a:spcPct val="20000"/>
        </a:spcBef>
        <a:buClr>
          <a:schemeClr val="accent1"/>
        </a:buClr>
        <a:buFont typeface="Arial" pitchFamily="34" charset="0"/>
        <a:buChar char="•"/>
        <a:defRPr sz="2100" kern="1200" baseline="0">
          <a:solidFill>
            <a:schemeClr val="tx1"/>
          </a:solidFill>
          <a:latin typeface="+mn-lt"/>
          <a:ea typeface="+mn-ea"/>
          <a:cs typeface="+mn-cs"/>
        </a:defRPr>
      </a:lvl6pPr>
      <a:lvl7pPr marL="2880333" indent="-274317" algn="l" defTabSz="1371587" rtl="0" eaLnBrk="1" latinLnBrk="0" hangingPunct="1">
        <a:spcBef>
          <a:spcPct val="20000"/>
        </a:spcBef>
        <a:buClr>
          <a:schemeClr val="accent2"/>
        </a:buClr>
        <a:buFont typeface="Arial" pitchFamily="34" charset="0"/>
        <a:buChar char="•"/>
        <a:defRPr sz="2100" kern="1200">
          <a:solidFill>
            <a:schemeClr val="tx1"/>
          </a:solidFill>
          <a:latin typeface="+mn-lt"/>
          <a:ea typeface="+mn-ea"/>
          <a:cs typeface="+mn-cs"/>
        </a:defRPr>
      </a:lvl7pPr>
      <a:lvl8pPr marL="3154650" indent="-274317" algn="l" defTabSz="1371587" rtl="0" eaLnBrk="1" latinLnBrk="0" hangingPunct="1">
        <a:spcBef>
          <a:spcPct val="20000"/>
        </a:spcBef>
        <a:buClr>
          <a:schemeClr val="accent3"/>
        </a:buClr>
        <a:buFont typeface="Arial" pitchFamily="34" charset="0"/>
        <a:buChar char="•"/>
        <a:defRPr sz="2100" kern="1200">
          <a:solidFill>
            <a:schemeClr val="tx1"/>
          </a:solidFill>
          <a:latin typeface="+mn-lt"/>
          <a:ea typeface="+mn-ea"/>
          <a:cs typeface="+mn-cs"/>
        </a:defRPr>
      </a:lvl8pPr>
      <a:lvl9pPr marL="3428967" indent="-274317" algn="l" defTabSz="1371587" rtl="0" eaLnBrk="1" latinLnBrk="0" hangingPunct="1">
        <a:spcBef>
          <a:spcPct val="20000"/>
        </a:spcBef>
        <a:buClr>
          <a:schemeClr val="accent4"/>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371587" rtl="0" eaLnBrk="1" latinLnBrk="0" hangingPunct="1">
        <a:defRPr sz="2700" kern="1200">
          <a:solidFill>
            <a:schemeClr val="tx1"/>
          </a:solidFill>
          <a:latin typeface="+mn-lt"/>
          <a:ea typeface="+mn-ea"/>
          <a:cs typeface="+mn-cs"/>
        </a:defRPr>
      </a:lvl1pPr>
      <a:lvl2pPr marL="685794" algn="l" defTabSz="1371587" rtl="0" eaLnBrk="1" latinLnBrk="0" hangingPunct="1">
        <a:defRPr sz="2700" kern="1200">
          <a:solidFill>
            <a:schemeClr val="tx1"/>
          </a:solidFill>
          <a:latin typeface="+mn-lt"/>
          <a:ea typeface="+mn-ea"/>
          <a:cs typeface="+mn-cs"/>
        </a:defRPr>
      </a:lvl2pPr>
      <a:lvl3pPr marL="1371587" algn="l" defTabSz="1371587" rtl="0" eaLnBrk="1" latinLnBrk="0" hangingPunct="1">
        <a:defRPr sz="2700" kern="1200">
          <a:solidFill>
            <a:schemeClr val="tx1"/>
          </a:solidFill>
          <a:latin typeface="+mn-lt"/>
          <a:ea typeface="+mn-ea"/>
          <a:cs typeface="+mn-cs"/>
        </a:defRPr>
      </a:lvl3pPr>
      <a:lvl4pPr marL="2057381" algn="l" defTabSz="1371587" rtl="0" eaLnBrk="1" latinLnBrk="0" hangingPunct="1">
        <a:defRPr sz="2700" kern="1200">
          <a:solidFill>
            <a:schemeClr val="tx1"/>
          </a:solidFill>
          <a:latin typeface="+mn-lt"/>
          <a:ea typeface="+mn-ea"/>
          <a:cs typeface="+mn-cs"/>
        </a:defRPr>
      </a:lvl4pPr>
      <a:lvl5pPr marL="2743175" algn="l" defTabSz="1371587" rtl="0" eaLnBrk="1" latinLnBrk="0" hangingPunct="1">
        <a:defRPr sz="2700" kern="1200">
          <a:solidFill>
            <a:schemeClr val="tx1"/>
          </a:solidFill>
          <a:latin typeface="+mn-lt"/>
          <a:ea typeface="+mn-ea"/>
          <a:cs typeface="+mn-cs"/>
        </a:defRPr>
      </a:lvl5pPr>
      <a:lvl6pPr marL="3428967" algn="l" defTabSz="1371587" rtl="0" eaLnBrk="1" latinLnBrk="0" hangingPunct="1">
        <a:defRPr sz="2700" kern="1200">
          <a:solidFill>
            <a:schemeClr val="tx1"/>
          </a:solidFill>
          <a:latin typeface="+mn-lt"/>
          <a:ea typeface="+mn-ea"/>
          <a:cs typeface="+mn-cs"/>
        </a:defRPr>
      </a:lvl6pPr>
      <a:lvl7pPr marL="4114761" algn="l" defTabSz="1371587" rtl="0" eaLnBrk="1" latinLnBrk="0" hangingPunct="1">
        <a:defRPr sz="2700" kern="1200">
          <a:solidFill>
            <a:schemeClr val="tx1"/>
          </a:solidFill>
          <a:latin typeface="+mn-lt"/>
          <a:ea typeface="+mn-ea"/>
          <a:cs typeface="+mn-cs"/>
        </a:defRPr>
      </a:lvl7pPr>
      <a:lvl8pPr marL="4800555" algn="l" defTabSz="1371587" rtl="0" eaLnBrk="1" latinLnBrk="0" hangingPunct="1">
        <a:defRPr sz="2700" kern="1200">
          <a:solidFill>
            <a:schemeClr val="tx1"/>
          </a:solidFill>
          <a:latin typeface="+mn-lt"/>
          <a:ea typeface="+mn-ea"/>
          <a:cs typeface="+mn-cs"/>
        </a:defRPr>
      </a:lvl8pPr>
      <a:lvl9pPr marL="5486348" algn="l" defTabSz="137158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3" Type="http://schemas.openxmlformats.org/officeDocument/2006/relationships/image" Target="../media/image11.svg"/><Relationship Id="rId7"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jpeg"/><Relationship Id="rId5" Type="http://schemas.openxmlformats.org/officeDocument/2006/relationships/image" Target="../media/image18.svg"/><Relationship Id="rId10" Type="http://schemas.openxmlformats.org/officeDocument/2006/relationships/hyperlink" Target="https://louisiana.edu/graduateschool/tools-success/personal-finance-planning" TargetMode="External"/><Relationship Id="rId4" Type="http://schemas.openxmlformats.org/officeDocument/2006/relationships/image" Target="../media/image17.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3417" y="-1630741"/>
            <a:ext cx="19654833" cy="13095033"/>
          </a:xfrm>
          <a:custGeom>
            <a:avLst/>
            <a:gdLst/>
            <a:ahLst/>
            <a:cxnLst/>
            <a:rect l="l" t="t" r="r" b="b"/>
            <a:pathLst>
              <a:path w="19654833" h="13095033">
                <a:moveTo>
                  <a:pt x="0" y="0"/>
                </a:moveTo>
                <a:lnTo>
                  <a:pt x="19654834" y="0"/>
                </a:lnTo>
                <a:lnTo>
                  <a:pt x="19654834" y="13095032"/>
                </a:lnTo>
                <a:lnTo>
                  <a:pt x="0" y="13095032"/>
                </a:lnTo>
                <a:lnTo>
                  <a:pt x="0" y="0"/>
                </a:lnTo>
                <a:close/>
              </a:path>
            </a:pathLst>
          </a:custGeom>
          <a:blipFill>
            <a:blip r:embed="rId2">
              <a:alphaModFix amt="87000"/>
            </a:blip>
            <a:stretch>
              <a:fillRect/>
            </a:stretch>
          </a:blipFill>
        </p:spPr>
        <p:txBody>
          <a:bodyPr/>
          <a:lstStyle/>
          <a:p>
            <a:endParaRPr lang="en-US"/>
          </a:p>
        </p:txBody>
      </p:sp>
      <p:grpSp>
        <p:nvGrpSpPr>
          <p:cNvPr id="3" name="Group 3"/>
          <p:cNvGrpSpPr/>
          <p:nvPr/>
        </p:nvGrpSpPr>
        <p:grpSpPr>
          <a:xfrm>
            <a:off x="-683417" y="681509"/>
            <a:ext cx="19654833" cy="3677515"/>
            <a:chOff x="0" y="0"/>
            <a:chExt cx="4816593" cy="968563"/>
          </a:xfrm>
        </p:grpSpPr>
        <p:sp>
          <p:nvSpPr>
            <p:cNvPr id="4" name="Freeform 4"/>
            <p:cNvSpPr/>
            <p:nvPr/>
          </p:nvSpPr>
          <p:spPr>
            <a:xfrm>
              <a:off x="0" y="0"/>
              <a:ext cx="4816592" cy="968563"/>
            </a:xfrm>
            <a:custGeom>
              <a:avLst/>
              <a:gdLst/>
              <a:ahLst/>
              <a:cxnLst/>
              <a:rect l="l" t="t" r="r" b="b"/>
              <a:pathLst>
                <a:path w="4816592" h="968563">
                  <a:moveTo>
                    <a:pt x="0" y="0"/>
                  </a:moveTo>
                  <a:lnTo>
                    <a:pt x="4816592" y="0"/>
                  </a:lnTo>
                  <a:lnTo>
                    <a:pt x="4816592" y="968563"/>
                  </a:lnTo>
                  <a:lnTo>
                    <a:pt x="0" y="968563"/>
                  </a:lnTo>
                  <a:close/>
                </a:path>
              </a:pathLst>
            </a:custGeom>
            <a:solidFill>
              <a:srgbClr val="FFFFFF">
                <a:alpha val="12941"/>
              </a:srgbClr>
            </a:solidFill>
          </p:spPr>
          <p:txBody>
            <a:bodyPr/>
            <a:lstStyle/>
            <a:p>
              <a:endParaRPr lang="en-US"/>
            </a:p>
          </p:txBody>
        </p:sp>
        <p:sp>
          <p:nvSpPr>
            <p:cNvPr id="5" name="TextBox 5"/>
            <p:cNvSpPr txBox="1"/>
            <p:nvPr/>
          </p:nvSpPr>
          <p:spPr>
            <a:xfrm>
              <a:off x="0" y="-57150"/>
              <a:ext cx="4816593" cy="1025713"/>
            </a:xfrm>
            <a:prstGeom prst="rect">
              <a:avLst/>
            </a:prstGeom>
          </p:spPr>
          <p:txBody>
            <a:bodyPr lIns="50800" tIns="50800" rIns="50800" bIns="50800" rtlCol="0" anchor="ctr"/>
            <a:lstStyle/>
            <a:p>
              <a:pPr algn="ctr">
                <a:lnSpc>
                  <a:spcPts val="3020"/>
                </a:lnSpc>
              </a:pPr>
              <a:endParaRPr/>
            </a:p>
          </p:txBody>
        </p:sp>
      </p:grpSp>
      <p:sp>
        <p:nvSpPr>
          <p:cNvPr id="6" name="Freeform 6"/>
          <p:cNvSpPr/>
          <p:nvPr/>
        </p:nvSpPr>
        <p:spPr>
          <a:xfrm>
            <a:off x="798818" y="1028700"/>
            <a:ext cx="2180902" cy="2308814"/>
          </a:xfrm>
          <a:custGeom>
            <a:avLst/>
            <a:gdLst/>
            <a:ahLst/>
            <a:cxnLst/>
            <a:rect l="l" t="t" r="r" b="b"/>
            <a:pathLst>
              <a:path w="2180902" h="2308814">
                <a:moveTo>
                  <a:pt x="0" y="0"/>
                </a:moveTo>
                <a:lnTo>
                  <a:pt x="2180902" y="0"/>
                </a:lnTo>
                <a:lnTo>
                  <a:pt x="2180902" y="2308814"/>
                </a:lnTo>
                <a:lnTo>
                  <a:pt x="0" y="2308814"/>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7167671" y="5885852"/>
            <a:ext cx="4160301" cy="2042931"/>
          </a:xfrm>
          <a:prstGeom prst="rect">
            <a:avLst/>
          </a:prstGeom>
        </p:spPr>
        <p:txBody>
          <a:bodyPr lIns="0" tIns="0" rIns="0" bIns="0" rtlCol="0" anchor="t">
            <a:spAutoFit/>
          </a:bodyPr>
          <a:lstStyle/>
          <a:p>
            <a:pPr algn="just">
              <a:lnSpc>
                <a:spcPts val="2899"/>
              </a:lnSpc>
            </a:pPr>
            <a:r>
              <a:rPr lang="en-US" sz="1920" b="1" spc="96">
                <a:solidFill>
                  <a:srgbClr val="FFFFFF"/>
                </a:solidFill>
                <a:latin typeface="Garet Bold"/>
                <a:ea typeface="Garet Bold"/>
                <a:cs typeface="Garet Bold"/>
                <a:sym typeface="Garet Bold"/>
              </a:rPr>
              <a:t>Brian Bolton, Ph.D.</a:t>
            </a:r>
          </a:p>
          <a:p>
            <a:pPr algn="l">
              <a:lnSpc>
                <a:spcPts val="2197"/>
              </a:lnSpc>
            </a:pPr>
            <a:r>
              <a:rPr lang="en-US" sz="1455" spc="72">
                <a:solidFill>
                  <a:srgbClr val="B1B09A"/>
                </a:solidFill>
                <a:latin typeface="Garet"/>
                <a:ea typeface="Garet"/>
                <a:cs typeface="Garet"/>
                <a:sym typeface="Garet"/>
              </a:rPr>
              <a:t>Dwight W. Andrus Jr./BORSF Eminent Scholar and Endowed Chair in Finance</a:t>
            </a:r>
          </a:p>
          <a:p>
            <a:pPr algn="just">
              <a:lnSpc>
                <a:spcPts val="1760"/>
              </a:lnSpc>
            </a:pPr>
            <a:endParaRPr lang="en-US" sz="1455" spc="72">
              <a:solidFill>
                <a:srgbClr val="B1B09A"/>
              </a:solidFill>
              <a:latin typeface="Garet"/>
              <a:ea typeface="Garet"/>
              <a:cs typeface="Garet"/>
              <a:sym typeface="Garet"/>
            </a:endParaRPr>
          </a:p>
          <a:p>
            <a:pPr algn="just">
              <a:lnSpc>
                <a:spcPts val="2899"/>
              </a:lnSpc>
            </a:pPr>
            <a:r>
              <a:rPr lang="en-US" sz="1920" b="1" spc="96">
                <a:solidFill>
                  <a:srgbClr val="FFFFFF"/>
                </a:solidFill>
                <a:latin typeface="Garet Bold"/>
                <a:ea typeface="Garet Bold"/>
                <a:cs typeface="Garet Bold"/>
                <a:sym typeface="Garet Bold"/>
              </a:rPr>
              <a:t>Mary Farmer-Kaiser, Ph.D.</a:t>
            </a:r>
          </a:p>
          <a:p>
            <a:pPr algn="just">
              <a:lnSpc>
                <a:spcPts val="2197"/>
              </a:lnSpc>
            </a:pPr>
            <a:r>
              <a:rPr lang="en-US" sz="1455" spc="72">
                <a:solidFill>
                  <a:srgbClr val="B1B09A"/>
                </a:solidFill>
                <a:latin typeface="Garet"/>
                <a:ea typeface="Garet"/>
                <a:cs typeface="Garet"/>
                <a:sym typeface="Garet"/>
              </a:rPr>
              <a:t>Dean of the Graduate School </a:t>
            </a:r>
          </a:p>
          <a:p>
            <a:pPr algn="just">
              <a:lnSpc>
                <a:spcPts val="2197"/>
              </a:lnSpc>
            </a:pPr>
            <a:r>
              <a:rPr lang="en-US" sz="1455" spc="72">
                <a:solidFill>
                  <a:srgbClr val="B1B09A"/>
                </a:solidFill>
                <a:latin typeface="Garet"/>
                <a:ea typeface="Garet"/>
                <a:cs typeface="Garet"/>
                <a:sym typeface="Garet"/>
              </a:rPr>
              <a:t>Professor of History</a:t>
            </a:r>
          </a:p>
        </p:txBody>
      </p:sp>
      <p:sp>
        <p:nvSpPr>
          <p:cNvPr id="8" name="TextBox 8"/>
          <p:cNvSpPr txBox="1"/>
          <p:nvPr/>
        </p:nvSpPr>
        <p:spPr>
          <a:xfrm>
            <a:off x="8269086" y="4682873"/>
            <a:ext cx="9323264" cy="448753"/>
          </a:xfrm>
          <a:prstGeom prst="rect">
            <a:avLst/>
          </a:prstGeom>
        </p:spPr>
        <p:txBody>
          <a:bodyPr lIns="0" tIns="0" rIns="0" bIns="0" rtlCol="0" anchor="t">
            <a:spAutoFit/>
          </a:bodyPr>
          <a:lstStyle/>
          <a:p>
            <a:pPr algn="r">
              <a:lnSpc>
                <a:spcPts val="3537"/>
              </a:lnSpc>
            </a:pPr>
            <a:r>
              <a:rPr lang="en-US" sz="2830" b="1">
                <a:solidFill>
                  <a:srgbClr val="FFFFFF"/>
                </a:solidFill>
                <a:latin typeface="Garet Bold"/>
                <a:ea typeface="Garet Bold"/>
                <a:cs typeface="Garet Bold"/>
                <a:sym typeface="Garet Bold"/>
              </a:rPr>
              <a:t>Conference of Southern Graduate Schools</a:t>
            </a:r>
          </a:p>
        </p:txBody>
      </p:sp>
      <p:sp>
        <p:nvSpPr>
          <p:cNvPr id="9" name="TextBox 9"/>
          <p:cNvSpPr txBox="1"/>
          <p:nvPr/>
        </p:nvSpPr>
        <p:spPr>
          <a:xfrm>
            <a:off x="9627503" y="5161634"/>
            <a:ext cx="7964847" cy="359410"/>
          </a:xfrm>
          <a:prstGeom prst="rect">
            <a:avLst/>
          </a:prstGeom>
        </p:spPr>
        <p:txBody>
          <a:bodyPr lIns="0" tIns="0" rIns="0" bIns="0" rtlCol="0" anchor="t">
            <a:spAutoFit/>
          </a:bodyPr>
          <a:lstStyle/>
          <a:p>
            <a:pPr algn="r">
              <a:lnSpc>
                <a:spcPts val="3020"/>
              </a:lnSpc>
            </a:pPr>
            <a:r>
              <a:rPr lang="en-US" sz="2000" spc="250">
                <a:solidFill>
                  <a:srgbClr val="B1B09A"/>
                </a:solidFill>
                <a:latin typeface="Garet"/>
                <a:ea typeface="Garet"/>
                <a:cs typeface="Garet"/>
                <a:sym typeface="Garet"/>
              </a:rPr>
              <a:t>Dallas . March 21, 2025</a:t>
            </a:r>
          </a:p>
        </p:txBody>
      </p:sp>
      <p:grpSp>
        <p:nvGrpSpPr>
          <p:cNvPr id="10" name="Group 10"/>
          <p:cNvGrpSpPr/>
          <p:nvPr/>
        </p:nvGrpSpPr>
        <p:grpSpPr>
          <a:xfrm>
            <a:off x="8130078" y="939537"/>
            <a:ext cx="9601280" cy="1769956"/>
            <a:chOff x="0" y="0"/>
            <a:chExt cx="12801707" cy="2359941"/>
          </a:xfrm>
        </p:grpSpPr>
        <p:sp>
          <p:nvSpPr>
            <p:cNvPr id="11" name="TextBox 11"/>
            <p:cNvSpPr txBox="1"/>
            <p:nvPr/>
          </p:nvSpPr>
          <p:spPr>
            <a:xfrm>
              <a:off x="0" y="-152400"/>
              <a:ext cx="12801707" cy="1817510"/>
            </a:xfrm>
            <a:prstGeom prst="rect">
              <a:avLst/>
            </a:prstGeom>
          </p:spPr>
          <p:txBody>
            <a:bodyPr lIns="0" tIns="0" rIns="0" bIns="0" rtlCol="0" anchor="t">
              <a:spAutoFit/>
            </a:bodyPr>
            <a:lstStyle/>
            <a:p>
              <a:pPr algn="just">
                <a:lnSpc>
                  <a:spcPts val="11491"/>
                </a:lnSpc>
                <a:spcBef>
                  <a:spcPct val="0"/>
                </a:spcBef>
              </a:pPr>
              <a:r>
                <a:rPr lang="en-US" sz="8208">
                  <a:solidFill>
                    <a:srgbClr val="181910"/>
                  </a:solidFill>
                  <a:latin typeface="Garet ExtraBold"/>
                  <a:ea typeface="Garet ExtraBold"/>
                  <a:cs typeface="Garet ExtraBold"/>
                  <a:sym typeface="Garet ExtraBold"/>
                </a:rPr>
                <a:t>MONEY MATTERS</a:t>
              </a:r>
            </a:p>
          </p:txBody>
        </p:sp>
        <p:sp>
          <p:nvSpPr>
            <p:cNvPr id="12" name="TextBox 12"/>
            <p:cNvSpPr txBox="1"/>
            <p:nvPr/>
          </p:nvSpPr>
          <p:spPr>
            <a:xfrm>
              <a:off x="0" y="908028"/>
              <a:ext cx="12801707" cy="1451913"/>
            </a:xfrm>
            <a:prstGeom prst="rect">
              <a:avLst/>
            </a:prstGeom>
          </p:spPr>
          <p:txBody>
            <a:bodyPr lIns="0" tIns="0" rIns="0" bIns="0" rtlCol="0" anchor="t">
              <a:spAutoFit/>
            </a:bodyPr>
            <a:lstStyle/>
            <a:p>
              <a:pPr algn="l">
                <a:lnSpc>
                  <a:spcPts val="10383"/>
                </a:lnSpc>
              </a:pPr>
              <a:r>
                <a:rPr lang="en-US" sz="5244" spc="262">
                  <a:solidFill>
                    <a:srgbClr val="FFFFFF"/>
                  </a:solidFill>
                  <a:latin typeface="Garet"/>
                  <a:ea typeface="Garet"/>
                  <a:cs typeface="Garet"/>
                  <a:sym typeface="Garet"/>
                </a:rPr>
                <a:t>AND CAREER INNOVATION</a:t>
              </a:r>
            </a:p>
          </p:txBody>
        </p:sp>
      </p:grpSp>
      <p:sp>
        <p:nvSpPr>
          <p:cNvPr id="13" name="TextBox 13"/>
          <p:cNvSpPr txBox="1"/>
          <p:nvPr/>
        </p:nvSpPr>
        <p:spPr>
          <a:xfrm>
            <a:off x="8470830" y="2804743"/>
            <a:ext cx="9121520" cy="1341120"/>
          </a:xfrm>
          <a:prstGeom prst="rect">
            <a:avLst/>
          </a:prstGeom>
        </p:spPr>
        <p:txBody>
          <a:bodyPr lIns="0" tIns="0" rIns="0" bIns="0" rtlCol="0" anchor="t">
            <a:spAutoFit/>
          </a:bodyPr>
          <a:lstStyle/>
          <a:p>
            <a:pPr algn="r">
              <a:lnSpc>
                <a:spcPts val="3539"/>
              </a:lnSpc>
            </a:pPr>
            <a:r>
              <a:rPr lang="en-US" sz="2999" b="1" spc="14">
                <a:solidFill>
                  <a:srgbClr val="181910"/>
                </a:solidFill>
                <a:latin typeface="Garet Bold"/>
                <a:ea typeface="Garet Bold"/>
                <a:cs typeface="Garet Bold"/>
                <a:sym typeface="Garet Bold"/>
              </a:rPr>
              <a:t>EMPOWERING GRADUATE STUDENTS</a:t>
            </a:r>
          </a:p>
          <a:p>
            <a:pPr algn="r">
              <a:lnSpc>
                <a:spcPts val="3539"/>
              </a:lnSpc>
            </a:pPr>
            <a:r>
              <a:rPr lang="en-US" sz="2999" b="1" spc="14">
                <a:solidFill>
                  <a:srgbClr val="181910"/>
                </a:solidFill>
                <a:latin typeface="Garet Bold"/>
                <a:ea typeface="Garet Bold"/>
                <a:cs typeface="Garet Bold"/>
                <a:sym typeface="Garet Bold"/>
              </a:rPr>
              <a:t>AND BUILDING COMMUNITY</a:t>
            </a:r>
          </a:p>
          <a:p>
            <a:pPr algn="r">
              <a:lnSpc>
                <a:spcPts val="3539"/>
              </a:lnSpc>
            </a:pPr>
            <a:r>
              <a:rPr lang="en-US" sz="2999" spc="14">
                <a:solidFill>
                  <a:srgbClr val="181910"/>
                </a:solidFill>
                <a:latin typeface="Garet"/>
                <a:ea typeface="Garet"/>
                <a:cs typeface="Garet"/>
                <a:sym typeface="Garet"/>
              </a:rPr>
              <a:t>THROUGH A FINANCIAL PLANNING APPROACH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p:cNvSpPr/>
          <p:nvPr/>
        </p:nvSpPr>
        <p:spPr>
          <a:xfrm rot="-5400000">
            <a:off x="16942777" y="134522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501162" y="2534729"/>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AutoShape 5"/>
          <p:cNvSpPr/>
          <p:nvPr/>
        </p:nvSpPr>
        <p:spPr>
          <a:xfrm rot="-5376337">
            <a:off x="16326925" y="333712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6" name="AutoShape 6"/>
          <p:cNvSpPr/>
          <p:nvPr/>
        </p:nvSpPr>
        <p:spPr>
          <a:xfrm rot="-5376337">
            <a:off x="-114691" y="4526630"/>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7" name="AutoShape 7"/>
          <p:cNvSpPr/>
          <p:nvPr/>
        </p:nvSpPr>
        <p:spPr>
          <a:xfrm>
            <a:off x="1548907" y="3566958"/>
            <a:ext cx="7604618" cy="2649358"/>
          </a:xfrm>
          <a:prstGeom prst="rect">
            <a:avLst/>
          </a:prstGeom>
          <a:solidFill>
            <a:srgbClr val="000000">
              <a:alpha val="11765"/>
            </a:srgbClr>
          </a:solidFill>
        </p:spPr>
        <p:txBody>
          <a:bodyPr/>
          <a:lstStyle/>
          <a:p>
            <a:endParaRPr lang="en-US"/>
          </a:p>
        </p:txBody>
      </p:sp>
      <p:sp>
        <p:nvSpPr>
          <p:cNvPr id="8" name="AutoShape 8"/>
          <p:cNvSpPr/>
          <p:nvPr/>
        </p:nvSpPr>
        <p:spPr>
          <a:xfrm>
            <a:off x="1548907" y="6515759"/>
            <a:ext cx="7604618" cy="2649358"/>
          </a:xfrm>
          <a:prstGeom prst="rect">
            <a:avLst/>
          </a:prstGeom>
          <a:solidFill>
            <a:srgbClr val="000000">
              <a:alpha val="11765"/>
            </a:srgbClr>
          </a:solidFill>
        </p:spPr>
        <p:txBody>
          <a:bodyPr/>
          <a:lstStyle/>
          <a:p>
            <a:endParaRPr lang="en-US"/>
          </a:p>
        </p:txBody>
      </p:sp>
      <p:sp>
        <p:nvSpPr>
          <p:cNvPr id="9" name="AutoShape 9"/>
          <p:cNvSpPr/>
          <p:nvPr/>
        </p:nvSpPr>
        <p:spPr>
          <a:xfrm>
            <a:off x="9396184" y="3566958"/>
            <a:ext cx="7604618" cy="2649358"/>
          </a:xfrm>
          <a:prstGeom prst="rect">
            <a:avLst/>
          </a:prstGeom>
          <a:solidFill>
            <a:srgbClr val="000000">
              <a:alpha val="11765"/>
            </a:srgbClr>
          </a:solidFill>
        </p:spPr>
        <p:txBody>
          <a:bodyPr/>
          <a:lstStyle/>
          <a:p>
            <a:endParaRPr lang="en-US"/>
          </a:p>
        </p:txBody>
      </p:sp>
      <p:sp>
        <p:nvSpPr>
          <p:cNvPr id="10" name="AutoShape 10"/>
          <p:cNvSpPr/>
          <p:nvPr/>
        </p:nvSpPr>
        <p:spPr>
          <a:xfrm>
            <a:off x="9396184" y="6515759"/>
            <a:ext cx="7604618" cy="2649358"/>
          </a:xfrm>
          <a:prstGeom prst="rect">
            <a:avLst/>
          </a:prstGeom>
          <a:solidFill>
            <a:srgbClr val="000000">
              <a:alpha val="11765"/>
            </a:srgbClr>
          </a:solidFill>
        </p:spPr>
        <p:txBody>
          <a:bodyPr/>
          <a:lstStyle/>
          <a:p>
            <a:endParaRPr lang="en-US"/>
          </a:p>
        </p:txBody>
      </p:sp>
      <p:sp>
        <p:nvSpPr>
          <p:cNvPr id="11" name="AutoShape 11"/>
          <p:cNvSpPr/>
          <p:nvPr/>
        </p:nvSpPr>
        <p:spPr>
          <a:xfrm>
            <a:off x="1418053" y="3445811"/>
            <a:ext cx="7604618" cy="2649358"/>
          </a:xfrm>
          <a:prstGeom prst="rect">
            <a:avLst/>
          </a:prstGeom>
          <a:solidFill>
            <a:srgbClr val="344117"/>
          </a:solidFill>
        </p:spPr>
        <p:txBody>
          <a:bodyPr/>
          <a:lstStyle/>
          <a:p>
            <a:endParaRPr lang="en-US"/>
          </a:p>
        </p:txBody>
      </p:sp>
      <p:sp>
        <p:nvSpPr>
          <p:cNvPr id="12" name="AutoShape 12"/>
          <p:cNvSpPr/>
          <p:nvPr/>
        </p:nvSpPr>
        <p:spPr>
          <a:xfrm>
            <a:off x="1418053" y="6394612"/>
            <a:ext cx="7604618" cy="2649358"/>
          </a:xfrm>
          <a:prstGeom prst="rect">
            <a:avLst/>
          </a:prstGeom>
          <a:solidFill>
            <a:srgbClr val="344117"/>
          </a:solidFill>
        </p:spPr>
        <p:txBody>
          <a:bodyPr/>
          <a:lstStyle/>
          <a:p>
            <a:endParaRPr lang="en-US"/>
          </a:p>
        </p:txBody>
      </p:sp>
      <p:sp>
        <p:nvSpPr>
          <p:cNvPr id="13" name="AutoShape 13"/>
          <p:cNvSpPr/>
          <p:nvPr/>
        </p:nvSpPr>
        <p:spPr>
          <a:xfrm>
            <a:off x="9265329" y="3445811"/>
            <a:ext cx="7604618" cy="2649358"/>
          </a:xfrm>
          <a:prstGeom prst="rect">
            <a:avLst/>
          </a:prstGeom>
          <a:solidFill>
            <a:srgbClr val="344117"/>
          </a:solidFill>
        </p:spPr>
        <p:txBody>
          <a:bodyPr/>
          <a:lstStyle/>
          <a:p>
            <a:endParaRPr lang="en-US"/>
          </a:p>
        </p:txBody>
      </p:sp>
      <p:sp>
        <p:nvSpPr>
          <p:cNvPr id="14" name="AutoShape 14"/>
          <p:cNvSpPr/>
          <p:nvPr/>
        </p:nvSpPr>
        <p:spPr>
          <a:xfrm>
            <a:off x="9265329" y="6394612"/>
            <a:ext cx="7604618" cy="2649358"/>
          </a:xfrm>
          <a:prstGeom prst="rect">
            <a:avLst/>
          </a:prstGeom>
          <a:solidFill>
            <a:srgbClr val="344117"/>
          </a:solidFill>
        </p:spPr>
        <p:txBody>
          <a:bodyPr/>
          <a:lstStyle/>
          <a:p>
            <a:endParaRPr lang="en-US"/>
          </a:p>
        </p:txBody>
      </p:sp>
      <p:sp>
        <p:nvSpPr>
          <p:cNvPr id="15" name="TextBox 15"/>
          <p:cNvSpPr txBox="1"/>
          <p:nvPr/>
        </p:nvSpPr>
        <p:spPr>
          <a:xfrm>
            <a:off x="2724915" y="1709085"/>
            <a:ext cx="12838170" cy="1060451"/>
          </a:xfrm>
          <a:prstGeom prst="rect">
            <a:avLst/>
          </a:prstGeom>
        </p:spPr>
        <p:txBody>
          <a:bodyPr lIns="0" tIns="0" rIns="0" bIns="0" rtlCol="0" anchor="t">
            <a:spAutoFit/>
          </a:bodyPr>
          <a:lstStyle/>
          <a:p>
            <a:pPr algn="ctr">
              <a:lnSpc>
                <a:spcPts val="8000"/>
              </a:lnSpc>
              <a:spcBef>
                <a:spcPct val="0"/>
              </a:spcBef>
            </a:pPr>
            <a:r>
              <a:rPr lang="en-US" sz="8000" b="1">
                <a:solidFill>
                  <a:srgbClr val="344117"/>
                </a:solidFill>
                <a:latin typeface="Montserrat Ultra-Bold"/>
                <a:ea typeface="Montserrat Ultra-Bold"/>
                <a:cs typeface="Montserrat Ultra-Bold"/>
                <a:sym typeface="Montserrat Ultra-Bold"/>
              </a:rPr>
              <a:t>Career &amp; Life Planning</a:t>
            </a:r>
          </a:p>
        </p:txBody>
      </p:sp>
      <p:sp>
        <p:nvSpPr>
          <p:cNvPr id="16" name="TextBox 16"/>
          <p:cNvSpPr txBox="1"/>
          <p:nvPr/>
        </p:nvSpPr>
        <p:spPr>
          <a:xfrm>
            <a:off x="1028700" y="9486900"/>
            <a:ext cx="5099376" cy="271160"/>
          </a:xfrm>
          <a:prstGeom prst="rect">
            <a:avLst/>
          </a:prstGeom>
        </p:spPr>
        <p:txBody>
          <a:bodyPr lIns="0" tIns="0" rIns="0" bIns="0" rtlCol="0" anchor="t">
            <a:spAutoFit/>
          </a:bodyPr>
          <a:lstStyle/>
          <a:p>
            <a:pPr algn="l">
              <a:lnSpc>
                <a:spcPts val="2050"/>
              </a:lnSpc>
            </a:pPr>
            <a:r>
              <a:rPr lang="en-US" sz="2050">
                <a:solidFill>
                  <a:srgbClr val="D9D9D9"/>
                </a:solidFill>
                <a:latin typeface="Montserrat"/>
                <a:ea typeface="Montserrat"/>
                <a:cs typeface="Montserrat"/>
                <a:sym typeface="Montserrat"/>
              </a:rPr>
              <a:t>Career and Life Planning Topics</a:t>
            </a:r>
          </a:p>
        </p:txBody>
      </p:sp>
      <p:sp>
        <p:nvSpPr>
          <p:cNvPr id="17" name="TextBox 17"/>
          <p:cNvSpPr txBox="1"/>
          <p:nvPr/>
        </p:nvSpPr>
        <p:spPr>
          <a:xfrm>
            <a:off x="9641401" y="4838765"/>
            <a:ext cx="6852475" cy="372745"/>
          </a:xfrm>
          <a:prstGeom prst="rect">
            <a:avLst/>
          </a:prstGeom>
        </p:spPr>
        <p:txBody>
          <a:bodyPr lIns="0" tIns="0" rIns="0" bIns="0" rtlCol="0" anchor="t">
            <a:spAutoFit/>
          </a:bodyPr>
          <a:lstStyle/>
          <a:p>
            <a:pPr marL="0" lvl="0" indent="0" algn="ctr">
              <a:lnSpc>
                <a:spcPts val="3080"/>
              </a:lnSpc>
              <a:spcBef>
                <a:spcPct val="0"/>
              </a:spcBef>
            </a:pPr>
            <a:r>
              <a:rPr lang="en-US" sz="2200">
                <a:solidFill>
                  <a:srgbClr val="FFFFFF"/>
                </a:solidFill>
                <a:latin typeface="Montserrat"/>
                <a:ea typeface="Montserrat"/>
                <a:cs typeface="Montserrat"/>
                <a:sym typeface="Montserrat"/>
              </a:rPr>
              <a:t>retirement planning from year one</a:t>
            </a:r>
          </a:p>
        </p:txBody>
      </p:sp>
      <p:sp>
        <p:nvSpPr>
          <p:cNvPr id="18" name="TextBox 18"/>
          <p:cNvSpPr txBox="1"/>
          <p:nvPr/>
        </p:nvSpPr>
        <p:spPr>
          <a:xfrm>
            <a:off x="9958907" y="3872863"/>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Long-term Wealth</a:t>
            </a:r>
          </a:p>
        </p:txBody>
      </p:sp>
      <p:sp>
        <p:nvSpPr>
          <p:cNvPr id="19" name="TextBox 19"/>
          <p:cNvSpPr txBox="1"/>
          <p:nvPr/>
        </p:nvSpPr>
        <p:spPr>
          <a:xfrm>
            <a:off x="1820583" y="4732390"/>
            <a:ext cx="6799557" cy="1153795"/>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values, goals, and planning</a:t>
            </a:r>
          </a:p>
          <a:p>
            <a:pPr marL="0" lvl="0" indent="0" algn="ctr">
              <a:lnSpc>
                <a:spcPts val="3080"/>
              </a:lnSpc>
              <a:spcBef>
                <a:spcPct val="0"/>
              </a:spcBef>
            </a:pPr>
            <a:r>
              <a:rPr lang="en-US" sz="2200">
                <a:solidFill>
                  <a:srgbClr val="FFFFFF"/>
                </a:solidFill>
                <a:latin typeface="Montserrat"/>
                <a:ea typeface="Montserrat"/>
                <a:cs typeface="Montserrat"/>
                <a:sym typeface="Montserrat"/>
              </a:rPr>
              <a:t>comparing academic, industry, non-profit, government sector career paths</a:t>
            </a:r>
          </a:p>
        </p:txBody>
      </p:sp>
      <p:sp>
        <p:nvSpPr>
          <p:cNvPr id="20" name="TextBox 20"/>
          <p:cNvSpPr txBox="1"/>
          <p:nvPr/>
        </p:nvSpPr>
        <p:spPr>
          <a:xfrm>
            <a:off x="2111630" y="3872863"/>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Career Discernment</a:t>
            </a:r>
          </a:p>
        </p:txBody>
      </p:sp>
      <p:sp>
        <p:nvSpPr>
          <p:cNvPr id="21" name="TextBox 21"/>
          <p:cNvSpPr txBox="1"/>
          <p:nvPr/>
        </p:nvSpPr>
        <p:spPr>
          <a:xfrm>
            <a:off x="9641401" y="7782804"/>
            <a:ext cx="6852475" cy="763270"/>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grad students as caregivers, parents</a:t>
            </a:r>
          </a:p>
          <a:p>
            <a:pPr algn="ctr">
              <a:lnSpc>
                <a:spcPts val="3080"/>
              </a:lnSpc>
            </a:pPr>
            <a:r>
              <a:rPr lang="en-US" sz="2200">
                <a:solidFill>
                  <a:srgbClr val="FFFFFF"/>
                </a:solidFill>
                <a:latin typeface="Montserrat"/>
                <a:ea typeface="Montserrat"/>
                <a:cs typeface="Montserrat"/>
                <a:sym typeface="Montserrat"/>
              </a:rPr>
              <a:t>planning for relocation</a:t>
            </a:r>
          </a:p>
        </p:txBody>
      </p:sp>
      <p:sp>
        <p:nvSpPr>
          <p:cNvPr id="22" name="TextBox 22"/>
          <p:cNvSpPr txBox="1"/>
          <p:nvPr/>
        </p:nvSpPr>
        <p:spPr>
          <a:xfrm>
            <a:off x="9958907" y="6816902"/>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Major Life Events</a:t>
            </a:r>
          </a:p>
        </p:txBody>
      </p:sp>
      <p:sp>
        <p:nvSpPr>
          <p:cNvPr id="23" name="TextBox 23"/>
          <p:cNvSpPr txBox="1"/>
          <p:nvPr/>
        </p:nvSpPr>
        <p:spPr>
          <a:xfrm>
            <a:off x="1820583" y="7683676"/>
            <a:ext cx="6799557" cy="1153795"/>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work limitations, OPT and CPT</a:t>
            </a:r>
          </a:p>
          <a:p>
            <a:pPr algn="ctr">
              <a:lnSpc>
                <a:spcPts val="3080"/>
              </a:lnSpc>
            </a:pPr>
            <a:r>
              <a:rPr lang="en-US" sz="2200">
                <a:solidFill>
                  <a:srgbClr val="FFFFFF"/>
                </a:solidFill>
                <a:latin typeface="Montserrat"/>
                <a:ea typeface="Montserrat"/>
                <a:cs typeface="Montserrat"/>
                <a:sym typeface="Montserrat"/>
              </a:rPr>
              <a:t>establishing a financial presence in the US</a:t>
            </a:r>
          </a:p>
          <a:p>
            <a:pPr marL="0" lvl="0" indent="0" algn="ctr">
              <a:lnSpc>
                <a:spcPts val="3080"/>
              </a:lnSpc>
              <a:spcBef>
                <a:spcPct val="0"/>
              </a:spcBef>
            </a:pPr>
            <a:r>
              <a:rPr lang="en-US" sz="2200">
                <a:solidFill>
                  <a:srgbClr val="FFFFFF"/>
                </a:solidFill>
                <a:latin typeface="Montserrat"/>
                <a:ea typeface="Montserrat"/>
                <a:cs typeface="Montserrat"/>
                <a:sym typeface="Montserrat"/>
              </a:rPr>
              <a:t>investing, IRAs</a:t>
            </a:r>
          </a:p>
        </p:txBody>
      </p:sp>
      <p:sp>
        <p:nvSpPr>
          <p:cNvPr id="24" name="TextBox 24"/>
          <p:cNvSpPr txBox="1"/>
          <p:nvPr/>
        </p:nvSpPr>
        <p:spPr>
          <a:xfrm>
            <a:off x="1820583" y="6826426"/>
            <a:ext cx="6799557"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International Students</a:t>
            </a:r>
          </a:p>
        </p:txBody>
      </p:sp>
      <p:sp>
        <p:nvSpPr>
          <p:cNvPr id="25" name="TextBox 25"/>
          <p:cNvSpPr txBox="1"/>
          <p:nvPr/>
        </p:nvSpPr>
        <p:spPr>
          <a:xfrm>
            <a:off x="10242707" y="9486900"/>
            <a:ext cx="6979031" cy="271160"/>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Montserrat"/>
                <a:ea typeface="Montserrat"/>
                <a:cs typeface="Montserrat"/>
                <a:sym typeface="Montserrat"/>
              </a:rPr>
              <a:t>Presented by Brian Bolton . Mary Farmer-Kaiser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5" name="TextBox 5"/>
          <p:cNvSpPr txBox="1"/>
          <p:nvPr/>
        </p:nvSpPr>
        <p:spPr>
          <a:xfrm>
            <a:off x="9789092" y="9486900"/>
            <a:ext cx="7432647" cy="271160"/>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Montserrat"/>
                <a:ea typeface="Montserrat"/>
                <a:cs typeface="Montserrat"/>
                <a:sym typeface="Montserrat"/>
              </a:rPr>
              <a:t>Presented by Brian Bolton . Mary Farmer-Kaiser</a:t>
            </a:r>
          </a:p>
        </p:txBody>
      </p:sp>
      <p:sp>
        <p:nvSpPr>
          <p:cNvPr id="6" name="TextBox 6"/>
          <p:cNvSpPr txBox="1"/>
          <p:nvPr/>
        </p:nvSpPr>
        <p:spPr>
          <a:xfrm>
            <a:off x="1360438" y="891930"/>
            <a:ext cx="6308824" cy="1060451"/>
          </a:xfrm>
          <a:prstGeom prst="rect">
            <a:avLst/>
          </a:prstGeom>
        </p:spPr>
        <p:txBody>
          <a:bodyPr lIns="0" tIns="0" rIns="0" bIns="0" rtlCol="0" anchor="t">
            <a:spAutoFit/>
          </a:bodyPr>
          <a:lstStyle/>
          <a:p>
            <a:pPr algn="l">
              <a:lnSpc>
                <a:spcPts val="8000"/>
              </a:lnSpc>
              <a:spcBef>
                <a:spcPct val="0"/>
              </a:spcBef>
            </a:pPr>
            <a:r>
              <a:rPr lang="en-US" sz="8000" b="1">
                <a:solidFill>
                  <a:srgbClr val="181910"/>
                </a:solidFill>
                <a:latin typeface="Montserrat Ultra-Bold"/>
                <a:ea typeface="Montserrat Ultra-Bold"/>
                <a:cs typeface="Montserrat Ultra-Bold"/>
                <a:sym typeface="Montserrat Ultra-Bold"/>
              </a:rPr>
              <a:t>Analysis</a:t>
            </a:r>
          </a:p>
        </p:txBody>
      </p:sp>
      <p:sp>
        <p:nvSpPr>
          <p:cNvPr id="7" name="TextBox 7"/>
          <p:cNvSpPr txBox="1"/>
          <p:nvPr/>
        </p:nvSpPr>
        <p:spPr>
          <a:xfrm>
            <a:off x="1360438" y="4598591"/>
            <a:ext cx="6893095" cy="3939381"/>
          </a:xfrm>
          <a:prstGeom prst="rect">
            <a:avLst/>
          </a:prstGeom>
        </p:spPr>
        <p:txBody>
          <a:bodyPr lIns="0" tIns="0" rIns="0" bIns="0" rtlCol="0" anchor="t">
            <a:spAutoFit/>
          </a:bodyPr>
          <a:lstStyle/>
          <a:p>
            <a:pPr algn="just">
              <a:lnSpc>
                <a:spcPts val="3499"/>
              </a:lnSpc>
            </a:pPr>
            <a:r>
              <a:rPr lang="en-US" sz="2499" b="1">
                <a:solidFill>
                  <a:srgbClr val="000000"/>
                </a:solidFill>
                <a:latin typeface="Montserrat Bold"/>
                <a:ea typeface="Montserrat Bold"/>
                <a:cs typeface="Montserrat Bold"/>
                <a:sym typeface="Montserrat Bold"/>
              </a:rPr>
              <a:t>Participants, 2023-2024</a:t>
            </a:r>
          </a:p>
          <a:p>
            <a:pPr marL="539749" lvl="1" indent="-269875" algn="l">
              <a:lnSpc>
                <a:spcPts val="3499"/>
              </a:lnSpc>
              <a:buFont typeface="Arial"/>
              <a:buChar char="•"/>
            </a:pPr>
            <a:r>
              <a:rPr lang="en-US" sz="2499">
                <a:solidFill>
                  <a:srgbClr val="000000"/>
                </a:solidFill>
                <a:latin typeface="Montserrat"/>
                <a:ea typeface="Montserrat"/>
                <a:cs typeface="Montserrat"/>
                <a:sym typeface="Montserrat"/>
              </a:rPr>
              <a:t>205 registrants, 155 sign-ins, 76 surveys completed.</a:t>
            </a:r>
          </a:p>
          <a:p>
            <a:pPr marL="539749" lvl="1" indent="-269875" algn="l">
              <a:lnSpc>
                <a:spcPts val="3499"/>
              </a:lnSpc>
              <a:buFont typeface="Arial"/>
              <a:buChar char="•"/>
            </a:pPr>
            <a:r>
              <a:rPr lang="en-US" sz="2499">
                <a:solidFill>
                  <a:srgbClr val="000000"/>
                </a:solidFill>
                <a:latin typeface="Montserrat"/>
                <a:ea typeface="Montserrat"/>
                <a:cs typeface="Montserrat"/>
                <a:sym typeface="Montserrat"/>
              </a:rPr>
              <a:t>9 unique sessions covering financial topics relevant to graduate students.</a:t>
            </a:r>
          </a:p>
          <a:p>
            <a:pPr marL="539749" lvl="1" indent="-269875" algn="l">
              <a:lnSpc>
                <a:spcPts val="3499"/>
              </a:lnSpc>
              <a:buFont typeface="Arial"/>
              <a:buChar char="•"/>
            </a:pPr>
            <a:r>
              <a:rPr lang="en-US" sz="2499">
                <a:solidFill>
                  <a:srgbClr val="000000"/>
                </a:solidFill>
                <a:latin typeface="Montserrat"/>
                <a:ea typeface="Montserrat"/>
                <a:cs typeface="Montserrat"/>
                <a:sym typeface="Montserrat"/>
              </a:rPr>
              <a:t>48% increase in survey responses from Fall 2023 to Spring 2024, showing increased engagement.</a:t>
            </a:r>
          </a:p>
          <a:p>
            <a:pPr algn="just">
              <a:lnSpc>
                <a:spcPts val="3499"/>
              </a:lnSpc>
            </a:pPr>
            <a:endParaRPr lang="en-US" sz="2499">
              <a:solidFill>
                <a:srgbClr val="000000"/>
              </a:solidFill>
              <a:latin typeface="Montserrat"/>
              <a:ea typeface="Montserrat"/>
              <a:cs typeface="Montserrat"/>
              <a:sym typeface="Montserrat"/>
            </a:endParaRPr>
          </a:p>
        </p:txBody>
      </p:sp>
      <p:sp>
        <p:nvSpPr>
          <p:cNvPr id="8" name="TextBox 8"/>
          <p:cNvSpPr txBox="1"/>
          <p:nvPr/>
        </p:nvSpPr>
        <p:spPr>
          <a:xfrm>
            <a:off x="9486883" y="850899"/>
            <a:ext cx="7734856" cy="4781391"/>
          </a:xfrm>
          <a:prstGeom prst="rect">
            <a:avLst/>
          </a:prstGeom>
        </p:spPr>
        <p:txBody>
          <a:bodyPr lIns="0" tIns="0" rIns="0" bIns="0" rtlCol="0" anchor="t">
            <a:spAutoFit/>
          </a:bodyPr>
          <a:lstStyle/>
          <a:p>
            <a:pPr algn="l">
              <a:lnSpc>
                <a:spcPts val="3499"/>
              </a:lnSpc>
            </a:pPr>
            <a:r>
              <a:rPr lang="en-US" sz="2499" b="1">
                <a:solidFill>
                  <a:srgbClr val="000000"/>
                </a:solidFill>
                <a:latin typeface="Montserrat Bold"/>
                <a:ea typeface="Montserrat Bold"/>
                <a:cs typeface="Montserrat Bold"/>
                <a:sym typeface="Montserrat Bold"/>
              </a:rPr>
              <a:t>Money Matters as a </a:t>
            </a:r>
            <a:r>
              <a:rPr lang="en-US" sz="2499" b="1">
                <a:solidFill>
                  <a:srgbClr val="A60317"/>
                </a:solidFill>
                <a:latin typeface="Montserrat Bold"/>
                <a:ea typeface="Montserrat Bold"/>
                <a:cs typeface="Montserrat Bold"/>
                <a:sym typeface="Montserrat Bold"/>
              </a:rPr>
              <a:t>Community Building Tool</a:t>
            </a:r>
            <a:r>
              <a:rPr lang="en-US" sz="2499" b="1">
                <a:solidFill>
                  <a:srgbClr val="000000"/>
                </a:solidFill>
                <a:latin typeface="Montserrat Bold"/>
                <a:ea typeface="Montserrat Bold"/>
                <a:cs typeface="Montserrat Bold"/>
                <a:sym typeface="Montserrat Bold"/>
              </a:rPr>
              <a:t>, 2023-2024</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Initial gap in cross-program connection (Fall 2023, avg. rating 6.95) changed in Spring 2024, with increased improvement (8.15).</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What changed? In Spring, we administered the survey midway, and added the question: “During the second half of this session, what aspects of career planning as a graduate student would you like to learn more about?” </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This added engagement has also supported the interdisciplinary networking goal of the program.</a:t>
            </a:r>
          </a:p>
        </p:txBody>
      </p:sp>
      <p:sp>
        <p:nvSpPr>
          <p:cNvPr id="9" name="TextBox 9"/>
          <p:cNvSpPr txBox="1"/>
          <p:nvPr/>
        </p:nvSpPr>
        <p:spPr>
          <a:xfrm>
            <a:off x="9486883" y="6089149"/>
            <a:ext cx="7772417" cy="2781141"/>
          </a:xfrm>
          <a:prstGeom prst="rect">
            <a:avLst/>
          </a:prstGeom>
        </p:spPr>
        <p:txBody>
          <a:bodyPr lIns="0" tIns="0" rIns="0" bIns="0" rtlCol="0" anchor="t">
            <a:spAutoFit/>
          </a:bodyPr>
          <a:lstStyle/>
          <a:p>
            <a:pPr algn="l">
              <a:lnSpc>
                <a:spcPts val="3499"/>
              </a:lnSpc>
            </a:pPr>
            <a:r>
              <a:rPr lang="en-US" sz="2499" b="1">
                <a:solidFill>
                  <a:srgbClr val="000000"/>
                </a:solidFill>
                <a:latin typeface="Montserrat Bold"/>
                <a:ea typeface="Montserrat Bold"/>
                <a:cs typeface="Montserrat Bold"/>
                <a:sym typeface="Montserrat Bold"/>
              </a:rPr>
              <a:t>Money Matters as a </a:t>
            </a:r>
            <a:r>
              <a:rPr lang="en-US" sz="2499" b="1">
                <a:solidFill>
                  <a:srgbClr val="A60317"/>
                </a:solidFill>
                <a:latin typeface="Montserrat Bold"/>
                <a:ea typeface="Montserrat Bold"/>
                <a:cs typeface="Montserrat Bold"/>
                <a:sym typeface="Montserrat Bold"/>
              </a:rPr>
              <a:t>Retention Tool</a:t>
            </a:r>
            <a:r>
              <a:rPr lang="en-US" sz="2499" b="1">
                <a:solidFill>
                  <a:srgbClr val="000000"/>
                </a:solidFill>
                <a:latin typeface="Montserrat Bold"/>
                <a:ea typeface="Montserrat Bold"/>
                <a:cs typeface="Montserrat Bold"/>
                <a:sym typeface="Montserrat Bold"/>
              </a:rPr>
              <a:t>, 2023-2024</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96% of students who attended at least one session in Fall 2023 were still enrolled in Spring 2024 </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19.5% of attendees graduated within the same academic year</a:t>
            </a:r>
          </a:p>
          <a:p>
            <a:pPr marL="474979" lvl="1" indent="-237490" algn="l">
              <a:lnSpc>
                <a:spcPts val="3079"/>
              </a:lnSpc>
              <a:buFont typeface="Arial"/>
              <a:buChar char="•"/>
            </a:pPr>
            <a:r>
              <a:rPr lang="en-US" sz="2199">
                <a:solidFill>
                  <a:srgbClr val="000000"/>
                </a:solidFill>
                <a:latin typeface="Montserrat"/>
                <a:ea typeface="Montserrat"/>
                <a:cs typeface="Montserrat"/>
                <a:sym typeface="Montserrat"/>
              </a:rPr>
              <a:t>We see this engagement and focus on financial literacy as tied to student persistence and success.</a:t>
            </a:r>
          </a:p>
        </p:txBody>
      </p:sp>
      <p:sp>
        <p:nvSpPr>
          <p:cNvPr id="10" name="TextBox 10"/>
          <p:cNvSpPr txBox="1"/>
          <p:nvPr/>
        </p:nvSpPr>
        <p:spPr>
          <a:xfrm>
            <a:off x="1360438" y="2063750"/>
            <a:ext cx="7285218" cy="2133600"/>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Montserrat"/>
                <a:ea typeface="Montserrat"/>
                <a:cs typeface="Montserrat"/>
                <a:sym typeface="Montserrat"/>
              </a:rPr>
              <a:t>Each Money Matters session is designed to address specific financial challenges and opportunities, providing practical advice and strategies to help students manage their finances effectively. By addressing the specific needs of graduate students and offering expert-led advice, the series aims to empower students to make informed financial decisions and achieve financial stability during and after their academic journey. To assess the impact of current graduate school programming, a feedback survey was piloted during the Fall 2023 academic semester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5" name="AutoShape 5"/>
          <p:cNvSpPr/>
          <p:nvPr/>
        </p:nvSpPr>
        <p:spPr>
          <a:xfrm>
            <a:off x="5709788" y="5143500"/>
            <a:ext cx="12578212" cy="0"/>
          </a:xfrm>
          <a:prstGeom prst="line">
            <a:avLst/>
          </a:prstGeom>
          <a:ln w="47625" cap="rnd">
            <a:solidFill>
              <a:srgbClr val="A60317"/>
            </a:solidFill>
            <a:prstDash val="solid"/>
            <a:headEnd type="none" w="sm" len="sm"/>
            <a:tailEnd type="none" w="sm" len="sm"/>
          </a:ln>
        </p:spPr>
        <p:txBody>
          <a:bodyPr/>
          <a:lstStyle/>
          <a:p>
            <a:endParaRPr lang="en-US"/>
          </a:p>
        </p:txBody>
      </p:sp>
      <p:sp>
        <p:nvSpPr>
          <p:cNvPr id="6" name="AutoShape 6"/>
          <p:cNvSpPr/>
          <p:nvPr/>
        </p:nvSpPr>
        <p:spPr>
          <a:xfrm flipV="1">
            <a:off x="7689624" y="4669232"/>
            <a:ext cx="0" cy="474268"/>
          </a:xfrm>
          <a:prstGeom prst="line">
            <a:avLst/>
          </a:prstGeom>
          <a:ln w="47625" cap="rnd">
            <a:solidFill>
              <a:srgbClr val="A60317"/>
            </a:solidFill>
            <a:prstDash val="solid"/>
            <a:headEnd type="none" w="sm" len="sm"/>
            <a:tailEnd type="none" w="sm" len="sm"/>
          </a:ln>
        </p:spPr>
        <p:txBody>
          <a:bodyPr/>
          <a:lstStyle/>
          <a:p>
            <a:endParaRPr lang="en-US"/>
          </a:p>
        </p:txBody>
      </p:sp>
      <p:grpSp>
        <p:nvGrpSpPr>
          <p:cNvPr id="9" name="Group 9"/>
          <p:cNvGrpSpPr/>
          <p:nvPr/>
        </p:nvGrpSpPr>
        <p:grpSpPr>
          <a:xfrm>
            <a:off x="5938039" y="3720696"/>
            <a:ext cx="3436842" cy="948536"/>
            <a:chOff x="0" y="0"/>
            <a:chExt cx="1162586" cy="320863"/>
          </a:xfrm>
        </p:grpSpPr>
        <p:sp>
          <p:nvSpPr>
            <p:cNvPr id="10" name="Freeform 10"/>
            <p:cNvSpPr/>
            <p:nvPr/>
          </p:nvSpPr>
          <p:spPr>
            <a:xfrm>
              <a:off x="0" y="0"/>
              <a:ext cx="1162586" cy="320863"/>
            </a:xfrm>
            <a:custGeom>
              <a:avLst/>
              <a:gdLst/>
              <a:ahLst/>
              <a:cxnLst/>
              <a:rect l="l" t="t" r="r" b="b"/>
              <a:pathLst>
                <a:path w="1162586" h="320863">
                  <a:moveTo>
                    <a:pt x="0" y="0"/>
                  </a:moveTo>
                  <a:lnTo>
                    <a:pt x="1162586" y="0"/>
                  </a:lnTo>
                  <a:lnTo>
                    <a:pt x="1162586" y="320863"/>
                  </a:lnTo>
                  <a:lnTo>
                    <a:pt x="0" y="320863"/>
                  </a:lnTo>
                  <a:close/>
                </a:path>
              </a:pathLst>
            </a:custGeom>
            <a:solidFill>
              <a:srgbClr val="181910"/>
            </a:solidFill>
          </p:spPr>
          <p:txBody>
            <a:bodyPr/>
            <a:lstStyle/>
            <a:p>
              <a:endParaRPr lang="en-US"/>
            </a:p>
          </p:txBody>
        </p:sp>
      </p:grpSp>
      <p:sp>
        <p:nvSpPr>
          <p:cNvPr id="15" name="TextBox 15"/>
          <p:cNvSpPr txBox="1"/>
          <p:nvPr/>
        </p:nvSpPr>
        <p:spPr>
          <a:xfrm>
            <a:off x="637442" y="9617329"/>
            <a:ext cx="6642089" cy="271160"/>
          </a:xfrm>
          <a:prstGeom prst="rect">
            <a:avLst/>
          </a:prstGeom>
        </p:spPr>
        <p:txBody>
          <a:bodyPr lIns="0" tIns="0" rIns="0" bIns="0" rtlCol="0" anchor="t">
            <a:spAutoFit/>
          </a:bodyPr>
          <a:lstStyle/>
          <a:p>
            <a:pPr marL="0" lvl="0" indent="0" algn="just">
              <a:lnSpc>
                <a:spcPts val="2050"/>
              </a:lnSpc>
              <a:spcBef>
                <a:spcPct val="0"/>
              </a:spcBef>
            </a:pPr>
            <a:r>
              <a:rPr lang="en-US" sz="2050">
                <a:solidFill>
                  <a:srgbClr val="D9D9D9"/>
                </a:solidFill>
                <a:latin typeface="Montserrat"/>
                <a:ea typeface="Montserrat"/>
                <a:cs typeface="Montserrat"/>
                <a:sym typeface="Montserrat"/>
              </a:rPr>
              <a:t>Presented by Brian Bolton . Mary Farmer-Kaiser</a:t>
            </a:r>
          </a:p>
        </p:txBody>
      </p:sp>
      <p:sp>
        <p:nvSpPr>
          <p:cNvPr id="16" name="TextBox 16"/>
          <p:cNvSpPr txBox="1"/>
          <p:nvPr/>
        </p:nvSpPr>
        <p:spPr>
          <a:xfrm>
            <a:off x="950426" y="4387766"/>
            <a:ext cx="4349787" cy="1625768"/>
          </a:xfrm>
          <a:prstGeom prst="rect">
            <a:avLst/>
          </a:prstGeom>
        </p:spPr>
        <p:txBody>
          <a:bodyPr lIns="0" tIns="0" rIns="0" bIns="0" rtlCol="0" anchor="t">
            <a:spAutoFit/>
          </a:bodyPr>
          <a:lstStyle/>
          <a:p>
            <a:pPr algn="ctr">
              <a:lnSpc>
                <a:spcPts val="6256"/>
              </a:lnSpc>
              <a:spcBef>
                <a:spcPct val="0"/>
              </a:spcBef>
            </a:pPr>
            <a:r>
              <a:rPr lang="en-US" sz="6256" b="1">
                <a:solidFill>
                  <a:srgbClr val="181910"/>
                </a:solidFill>
                <a:latin typeface="Montserrat Ultra-Bold"/>
                <a:ea typeface="Montserrat Ultra-Bold"/>
                <a:cs typeface="Montserrat Ultra-Bold"/>
                <a:sym typeface="Montserrat Ultra-Bold"/>
              </a:rPr>
              <a:t>Moving Forward</a:t>
            </a:r>
          </a:p>
        </p:txBody>
      </p:sp>
      <p:sp>
        <p:nvSpPr>
          <p:cNvPr id="17" name="TextBox 17"/>
          <p:cNvSpPr txBox="1"/>
          <p:nvPr/>
        </p:nvSpPr>
        <p:spPr>
          <a:xfrm>
            <a:off x="5698919" y="1812625"/>
            <a:ext cx="3915083" cy="1727200"/>
          </a:xfrm>
          <a:prstGeom prst="rect">
            <a:avLst/>
          </a:prstGeom>
        </p:spPr>
        <p:txBody>
          <a:bodyPr lIns="0" tIns="0" rIns="0" bIns="0" rtlCol="0" anchor="t">
            <a:spAutoFit/>
          </a:bodyPr>
          <a:lstStyle/>
          <a:p>
            <a:pPr algn="ctr">
              <a:lnSpc>
                <a:spcPts val="3499"/>
              </a:lnSpc>
            </a:pPr>
            <a:r>
              <a:rPr lang="en-US" sz="2499" b="1">
                <a:solidFill>
                  <a:srgbClr val="000000"/>
                </a:solidFill>
                <a:latin typeface="Montserrat Bold"/>
                <a:ea typeface="Montserrat Bold"/>
                <a:cs typeface="Montserrat Bold"/>
                <a:sym typeface="Montserrat Bold"/>
              </a:rPr>
              <a:t>CGS</a:t>
            </a:r>
            <a:r>
              <a:rPr lang="en-US" sz="2499">
                <a:solidFill>
                  <a:srgbClr val="000000"/>
                </a:solidFill>
                <a:latin typeface="Montserrat"/>
                <a:ea typeface="Montserrat"/>
                <a:cs typeface="Montserrat"/>
                <a:sym typeface="Montserrat"/>
              </a:rPr>
              <a:t> will launch an updated </a:t>
            </a:r>
            <a:r>
              <a:rPr lang="en-US" sz="2499" b="1">
                <a:solidFill>
                  <a:srgbClr val="000000"/>
                </a:solidFill>
                <a:latin typeface="Montserrat Bold"/>
                <a:ea typeface="Montserrat Bold"/>
                <a:cs typeface="Montserrat Bold"/>
                <a:sym typeface="Montserrat Bold"/>
              </a:rPr>
              <a:t>GradSense</a:t>
            </a:r>
          </a:p>
          <a:p>
            <a:pPr algn="ctr">
              <a:lnSpc>
                <a:spcPts val="3499"/>
              </a:lnSpc>
            </a:pPr>
            <a:r>
              <a:rPr lang="en-US" sz="2499">
                <a:solidFill>
                  <a:srgbClr val="000000"/>
                </a:solidFill>
                <a:latin typeface="Montserrat"/>
                <a:ea typeface="Montserrat"/>
                <a:cs typeface="Montserrat"/>
                <a:sym typeface="Montserrat"/>
              </a:rPr>
              <a:t>in April 2025 with support from TIAA</a:t>
            </a:r>
          </a:p>
        </p:txBody>
      </p:sp>
      <p:sp>
        <p:nvSpPr>
          <p:cNvPr id="20" name="TextBox 20"/>
          <p:cNvSpPr txBox="1"/>
          <p:nvPr/>
        </p:nvSpPr>
        <p:spPr>
          <a:xfrm>
            <a:off x="6287911" y="3979127"/>
            <a:ext cx="2803425"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Grad$ense</a:t>
            </a:r>
          </a:p>
        </p:txBody>
      </p:sp>
      <p:sp>
        <p:nvSpPr>
          <p:cNvPr id="22" name="TextBox 22"/>
          <p:cNvSpPr txBox="1"/>
          <p:nvPr/>
        </p:nvSpPr>
        <p:spPr>
          <a:xfrm>
            <a:off x="9624871" y="5928708"/>
            <a:ext cx="3633127" cy="993649"/>
          </a:xfrm>
          <a:prstGeom prst="rect">
            <a:avLst/>
          </a:prstGeom>
        </p:spPr>
        <p:txBody>
          <a:bodyPr lIns="0" tIns="0" rIns="0" bIns="0" rtlCol="0" anchor="t">
            <a:spAutoFit/>
          </a:bodyPr>
          <a:lstStyle/>
          <a:p>
            <a:pPr algn="ctr">
              <a:lnSpc>
                <a:spcPts val="3870"/>
              </a:lnSpc>
              <a:spcBef>
                <a:spcPct val="0"/>
              </a:spcBef>
            </a:pPr>
            <a:r>
              <a:rPr lang="en-US" sz="3870" b="1" dirty="0">
                <a:solidFill>
                  <a:srgbClr val="FFFFFF"/>
                </a:solidFill>
                <a:latin typeface="Montserrat Bold"/>
                <a:ea typeface="Montserrat Bold"/>
                <a:cs typeface="Montserrat Bold"/>
                <a:sym typeface="Montserrat Bold"/>
              </a:rPr>
              <a:t>Connecting A2I</a:t>
            </a:r>
            <a:r>
              <a:rPr lang="en-US" sz="3870" dirty="0">
                <a:solidFill>
                  <a:srgbClr val="FFFFFF"/>
                </a:solidFill>
                <a:latin typeface="Montserrat"/>
                <a:ea typeface="Montserrat"/>
                <a:cs typeface="Montserrat"/>
                <a:sym typeface="Montserrat"/>
              </a:rPr>
              <a:t>™</a:t>
            </a:r>
            <a:r>
              <a:rPr lang="en-US" sz="3870" b="1" dirty="0">
                <a:solidFill>
                  <a:srgbClr val="FFFFFF"/>
                </a:solidFill>
                <a:latin typeface="Montserrat Bold"/>
                <a:ea typeface="Montserrat Bold"/>
                <a:cs typeface="Montserrat Bold"/>
                <a:sym typeface="Montserrat Bold"/>
              </a:rPr>
              <a:t> at UL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 page&#10;&#10;AI-generated content may be incorrect.">
            <a:extLst>
              <a:ext uri="{FF2B5EF4-FFF2-40B4-BE49-F238E27FC236}">
                <a16:creationId xmlns:a16="http://schemas.microsoft.com/office/drawing/2014/main" id="{94433ED7-3093-631C-2F88-A7CDD1ABD299}"/>
              </a:ext>
            </a:extLst>
          </p:cNvPr>
          <p:cNvPicPr>
            <a:picLocks noChangeAspect="1"/>
          </p:cNvPicPr>
          <p:nvPr/>
        </p:nvPicPr>
        <p:blipFill>
          <a:blip r:embed="rId3"/>
          <a:stretch>
            <a:fillRect/>
          </a:stretch>
        </p:blipFill>
        <p:spPr>
          <a:xfrm>
            <a:off x="5375177" y="0"/>
            <a:ext cx="12540968" cy="10287000"/>
          </a:xfrm>
          <a:prstGeom prst="rect">
            <a:avLst/>
          </a:prstGeom>
        </p:spPr>
      </p:pic>
      <p:sp>
        <p:nvSpPr>
          <p:cNvPr id="4" name="TextBox 3">
            <a:extLst>
              <a:ext uri="{FF2B5EF4-FFF2-40B4-BE49-F238E27FC236}">
                <a16:creationId xmlns:a16="http://schemas.microsoft.com/office/drawing/2014/main" id="{3E055A64-FD3D-1200-A904-B25176AE21A2}"/>
              </a:ext>
            </a:extLst>
          </p:cNvPr>
          <p:cNvSpPr txBox="1"/>
          <p:nvPr/>
        </p:nvSpPr>
        <p:spPr>
          <a:xfrm>
            <a:off x="371856" y="1064712"/>
            <a:ext cx="4416570" cy="6924973"/>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428625" marR="0" lvl="0" indent="-428625" algn="l" defTabSz="1371600" rtl="0" eaLnBrk="1" fontAlgn="auto" latinLnBrk="0" hangingPunct="1">
              <a:lnSpc>
                <a:spcPct val="100000"/>
              </a:lnSpc>
              <a:spcBef>
                <a:spcPts val="0"/>
              </a:spcBef>
              <a:spcAft>
                <a:spcPts val="0"/>
              </a:spcAft>
              <a:buClrTx/>
              <a:buSzTx/>
              <a:buFont typeface="Arial,Sans-Serif"/>
              <a:buChar char="•"/>
              <a:tabLst/>
              <a:defRPr/>
            </a:pPr>
            <a:r>
              <a:rPr kumimoji="0" lang="en-US" sz="2700" b="1" i="0" u="none" strike="noStrike" kern="1200" cap="none" spc="0" normalizeH="0" baseline="0" noProof="0">
                <a:ln>
                  <a:noFill/>
                </a:ln>
                <a:solidFill>
                  <a:srgbClr val="124F83"/>
                </a:solidFill>
                <a:effectLst/>
                <a:highlight>
                  <a:srgbClr val="FFFFFF"/>
                </a:highlight>
                <a:uLnTx/>
                <a:uFillTx/>
                <a:latin typeface="Aptos"/>
                <a:ea typeface="Cambria"/>
                <a:cs typeface="Calibri Light"/>
              </a:rPr>
              <a:t>Originally launched in 2015, the site provides current and prospective students with financial information about pursing a graduate degree</a:t>
            </a:r>
            <a:br>
              <a:rPr kumimoji="0" lang="en-US" sz="2700" b="1" i="0" u="none" strike="noStrike" kern="1200" cap="none" spc="0" normalizeH="0" baseline="0" noProof="0">
                <a:ln>
                  <a:noFill/>
                </a:ln>
                <a:solidFill>
                  <a:srgbClr val="124F83"/>
                </a:solidFill>
                <a:effectLst/>
                <a:highlight>
                  <a:srgbClr val="FFFFFF"/>
                </a:highlight>
                <a:uLnTx/>
                <a:uFillTx/>
                <a:latin typeface="Aptos"/>
                <a:ea typeface="Cambria"/>
                <a:cs typeface="Calibri Light"/>
              </a:rPr>
            </a:br>
            <a:endParaRPr kumimoji="0" lang="en-US" sz="2700" b="0" i="0" u="none" strike="noStrike" kern="1200" cap="none" spc="0" normalizeH="0" baseline="0" noProof="0">
              <a:ln>
                <a:noFill/>
              </a:ln>
              <a:solidFill>
                <a:srgbClr val="000000"/>
              </a:solidFill>
              <a:effectLst/>
              <a:uLnTx/>
              <a:uFillTx/>
              <a:latin typeface="Aptos"/>
              <a:ea typeface="Cambria"/>
              <a:cs typeface="Calibri Light"/>
            </a:endParaRPr>
          </a:p>
          <a:p>
            <a:pPr marL="428625" marR="0" lvl="0" indent="-428625" algn="l" defTabSz="1371600" rtl="0" eaLnBrk="1" fontAlgn="auto" latinLnBrk="0" hangingPunct="1">
              <a:lnSpc>
                <a:spcPct val="100000"/>
              </a:lnSpc>
              <a:spcBef>
                <a:spcPts val="0"/>
              </a:spcBef>
              <a:spcAft>
                <a:spcPts val="0"/>
              </a:spcAft>
              <a:buClrTx/>
              <a:buSzTx/>
              <a:buFont typeface="Arial"/>
              <a:buChar char="•"/>
              <a:tabLst/>
              <a:defRPr/>
            </a:pPr>
            <a:r>
              <a:rPr kumimoji="0" lang="en-US" sz="2700" b="1" i="0" u="none" strike="noStrike" kern="1200" cap="none" spc="0" normalizeH="0" baseline="0" noProof="0">
                <a:ln>
                  <a:noFill/>
                </a:ln>
                <a:solidFill>
                  <a:srgbClr val="124F83"/>
                </a:solidFill>
                <a:effectLst/>
                <a:uLnTx/>
                <a:uFillTx/>
                <a:latin typeface="Aptos"/>
                <a:ea typeface="Cambria"/>
                <a:cs typeface="Calibri Light"/>
              </a:rPr>
              <a:t>Informed by feedback from students, program administrators, and graduate school leadership</a:t>
            </a:r>
          </a:p>
          <a:p>
            <a:pPr marL="0" marR="0" lvl="0" indent="0" algn="l" defTabSz="1371600" rtl="0" eaLnBrk="1" fontAlgn="auto" latinLnBrk="0" hangingPunct="1">
              <a:lnSpc>
                <a:spcPct val="100000"/>
              </a:lnSpc>
              <a:spcBef>
                <a:spcPts val="0"/>
              </a:spcBef>
              <a:spcAft>
                <a:spcPts val="0"/>
              </a:spcAft>
              <a:buClrTx/>
              <a:buSzTx/>
              <a:buFontTx/>
              <a:buNone/>
              <a:tabLst/>
              <a:defRPr/>
            </a:pPr>
            <a:br>
              <a:rPr kumimoji="0" lang="en-US" sz="2100" b="0" i="1" u="none" strike="noStrike" kern="1200" cap="none" spc="0" normalizeH="0" baseline="0" noProof="0">
                <a:ln>
                  <a:noFill/>
                </a:ln>
                <a:solidFill>
                  <a:srgbClr val="124F83"/>
                </a:solidFill>
                <a:effectLst/>
                <a:uLnTx/>
                <a:uFillTx/>
                <a:latin typeface="Aptos"/>
                <a:ea typeface="Cambria"/>
                <a:cs typeface="Calibri Light"/>
              </a:rPr>
            </a:br>
            <a:r>
              <a:rPr kumimoji="0" lang="en-US" sz="2100" b="0" i="1" u="none" strike="noStrike" kern="1200" cap="none" spc="0" normalizeH="0" baseline="0" noProof="0">
                <a:ln>
                  <a:noFill/>
                </a:ln>
                <a:solidFill>
                  <a:srgbClr val="124F83"/>
                </a:solidFill>
                <a:effectLst/>
                <a:uLnTx/>
                <a:uFillTx/>
                <a:latin typeface="Aptos"/>
                <a:ea typeface="Cambria"/>
                <a:cs typeface="Calibri Light"/>
              </a:rPr>
              <a:t>Text is representative and not accurate to final content.</a:t>
            </a:r>
          </a:p>
        </p:txBody>
      </p:sp>
    </p:spTree>
    <p:extLst>
      <p:ext uri="{BB962C8B-B14F-4D97-AF65-F5344CB8AC3E}">
        <p14:creationId xmlns:p14="http://schemas.microsoft.com/office/powerpoint/2010/main" val="35024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5A32-D541-6F48-DE4E-AE9A9813F0A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C81F9EC-A34D-7C37-FEE3-0B69E144BF4B}"/>
              </a:ext>
            </a:extLst>
          </p:cNvPr>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94A0D6B2-4158-A9C0-C8D2-D3121AD63299}"/>
              </a:ext>
            </a:extLst>
          </p:cNvPr>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a:extLst>
              <a:ext uri="{FF2B5EF4-FFF2-40B4-BE49-F238E27FC236}">
                <a16:creationId xmlns:a16="http://schemas.microsoft.com/office/drawing/2014/main" id="{BE68F50C-4E3E-2881-8770-92B63EC70317}"/>
              </a:ext>
            </a:extLst>
          </p:cNvPr>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5" name="AutoShape 5">
            <a:extLst>
              <a:ext uri="{FF2B5EF4-FFF2-40B4-BE49-F238E27FC236}">
                <a16:creationId xmlns:a16="http://schemas.microsoft.com/office/drawing/2014/main" id="{3D6FDA2B-DE96-5C02-FE7D-F057DF39C97F}"/>
              </a:ext>
            </a:extLst>
          </p:cNvPr>
          <p:cNvSpPr/>
          <p:nvPr/>
        </p:nvSpPr>
        <p:spPr>
          <a:xfrm>
            <a:off x="5709788" y="5143500"/>
            <a:ext cx="12578212" cy="0"/>
          </a:xfrm>
          <a:prstGeom prst="line">
            <a:avLst/>
          </a:prstGeom>
          <a:ln w="47625" cap="rnd">
            <a:solidFill>
              <a:srgbClr val="A60317"/>
            </a:solidFill>
            <a:prstDash val="solid"/>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CF09FB9C-6CB9-6D93-0C3D-3785BFF5BA1A}"/>
              </a:ext>
            </a:extLst>
          </p:cNvPr>
          <p:cNvSpPr/>
          <p:nvPr/>
        </p:nvSpPr>
        <p:spPr>
          <a:xfrm flipV="1">
            <a:off x="7689624" y="4669232"/>
            <a:ext cx="0" cy="474268"/>
          </a:xfrm>
          <a:prstGeom prst="line">
            <a:avLst/>
          </a:prstGeom>
          <a:ln w="47625" cap="rnd">
            <a:solidFill>
              <a:srgbClr val="A60317"/>
            </a:solidFill>
            <a:prstDash val="solid"/>
            <a:headEnd type="none" w="sm" len="sm"/>
            <a:tailEnd type="none" w="sm" len="sm"/>
          </a:ln>
        </p:spPr>
        <p:txBody>
          <a:bodyPr/>
          <a:lstStyle/>
          <a:p>
            <a:endParaRPr lang="en-US"/>
          </a:p>
        </p:txBody>
      </p:sp>
      <p:sp>
        <p:nvSpPr>
          <p:cNvPr id="7" name="AutoShape 7">
            <a:extLst>
              <a:ext uri="{FF2B5EF4-FFF2-40B4-BE49-F238E27FC236}">
                <a16:creationId xmlns:a16="http://schemas.microsoft.com/office/drawing/2014/main" id="{CD208238-4395-A0F7-B4FB-2E681D60A1CE}"/>
              </a:ext>
            </a:extLst>
          </p:cNvPr>
          <p:cNvSpPr/>
          <p:nvPr/>
        </p:nvSpPr>
        <p:spPr>
          <a:xfrm rot="-5400000">
            <a:off x="11175592" y="5404447"/>
            <a:ext cx="474268" cy="0"/>
          </a:xfrm>
          <a:prstGeom prst="line">
            <a:avLst/>
          </a:prstGeom>
          <a:ln w="47625" cap="rnd">
            <a:solidFill>
              <a:srgbClr val="BB0932"/>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C837BDF1-FE29-3120-03E2-6E4F15094C24}"/>
              </a:ext>
            </a:extLst>
          </p:cNvPr>
          <p:cNvSpPr/>
          <p:nvPr/>
        </p:nvSpPr>
        <p:spPr>
          <a:xfrm rot="-5400000">
            <a:off x="15374944" y="4882553"/>
            <a:ext cx="474268" cy="0"/>
          </a:xfrm>
          <a:prstGeom prst="line">
            <a:avLst/>
          </a:prstGeom>
          <a:ln w="47625" cap="rnd">
            <a:solidFill>
              <a:srgbClr val="A60317"/>
            </a:solidFill>
            <a:prstDash val="solid"/>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230D17F0-89EB-BE93-CAAF-C4C2CCFDDE64}"/>
              </a:ext>
            </a:extLst>
          </p:cNvPr>
          <p:cNvGrpSpPr/>
          <p:nvPr/>
        </p:nvGrpSpPr>
        <p:grpSpPr>
          <a:xfrm>
            <a:off x="5938039" y="3720696"/>
            <a:ext cx="3436842" cy="948536"/>
            <a:chOff x="0" y="0"/>
            <a:chExt cx="1162586" cy="320863"/>
          </a:xfrm>
        </p:grpSpPr>
        <p:sp>
          <p:nvSpPr>
            <p:cNvPr id="10" name="Freeform 10">
              <a:extLst>
                <a:ext uri="{FF2B5EF4-FFF2-40B4-BE49-F238E27FC236}">
                  <a16:creationId xmlns:a16="http://schemas.microsoft.com/office/drawing/2014/main" id="{94434265-6FD2-177D-3452-A15C486F8C1B}"/>
                </a:ext>
              </a:extLst>
            </p:cNvPr>
            <p:cNvSpPr/>
            <p:nvPr/>
          </p:nvSpPr>
          <p:spPr>
            <a:xfrm>
              <a:off x="0" y="0"/>
              <a:ext cx="1162586" cy="320863"/>
            </a:xfrm>
            <a:custGeom>
              <a:avLst/>
              <a:gdLst/>
              <a:ahLst/>
              <a:cxnLst/>
              <a:rect l="l" t="t" r="r" b="b"/>
              <a:pathLst>
                <a:path w="1162586" h="320863">
                  <a:moveTo>
                    <a:pt x="0" y="0"/>
                  </a:moveTo>
                  <a:lnTo>
                    <a:pt x="1162586" y="0"/>
                  </a:lnTo>
                  <a:lnTo>
                    <a:pt x="1162586" y="320863"/>
                  </a:lnTo>
                  <a:lnTo>
                    <a:pt x="0" y="320863"/>
                  </a:lnTo>
                  <a:close/>
                </a:path>
              </a:pathLst>
            </a:custGeom>
            <a:solidFill>
              <a:srgbClr val="181910"/>
            </a:solidFill>
          </p:spPr>
          <p:txBody>
            <a:bodyPr/>
            <a:lstStyle/>
            <a:p>
              <a:endParaRPr lang="en-US"/>
            </a:p>
          </p:txBody>
        </p:sp>
      </p:grpSp>
      <p:grpSp>
        <p:nvGrpSpPr>
          <p:cNvPr id="11" name="Group 11">
            <a:extLst>
              <a:ext uri="{FF2B5EF4-FFF2-40B4-BE49-F238E27FC236}">
                <a16:creationId xmlns:a16="http://schemas.microsoft.com/office/drawing/2014/main" id="{49967148-8E20-DFF6-C3E7-8D38AF20C8BB}"/>
              </a:ext>
            </a:extLst>
          </p:cNvPr>
          <p:cNvGrpSpPr/>
          <p:nvPr/>
        </p:nvGrpSpPr>
        <p:grpSpPr>
          <a:xfrm>
            <a:off x="9502681" y="5637510"/>
            <a:ext cx="3918130" cy="1420418"/>
            <a:chOff x="0" y="0"/>
            <a:chExt cx="1325392" cy="480487"/>
          </a:xfrm>
        </p:grpSpPr>
        <p:sp>
          <p:nvSpPr>
            <p:cNvPr id="12" name="Freeform 12">
              <a:extLst>
                <a:ext uri="{FF2B5EF4-FFF2-40B4-BE49-F238E27FC236}">
                  <a16:creationId xmlns:a16="http://schemas.microsoft.com/office/drawing/2014/main" id="{C3ED78A0-42D9-5512-DB14-06F7E7BB4BA7}"/>
                </a:ext>
              </a:extLst>
            </p:cNvPr>
            <p:cNvSpPr/>
            <p:nvPr/>
          </p:nvSpPr>
          <p:spPr>
            <a:xfrm>
              <a:off x="0" y="0"/>
              <a:ext cx="1325392" cy="480487"/>
            </a:xfrm>
            <a:custGeom>
              <a:avLst/>
              <a:gdLst/>
              <a:ahLst/>
              <a:cxnLst/>
              <a:rect l="l" t="t" r="r" b="b"/>
              <a:pathLst>
                <a:path w="1325392" h="480487">
                  <a:moveTo>
                    <a:pt x="0" y="0"/>
                  </a:moveTo>
                  <a:lnTo>
                    <a:pt x="1325392" y="0"/>
                  </a:lnTo>
                  <a:lnTo>
                    <a:pt x="1325392" y="480487"/>
                  </a:lnTo>
                  <a:lnTo>
                    <a:pt x="0" y="480487"/>
                  </a:lnTo>
                  <a:close/>
                </a:path>
              </a:pathLst>
            </a:custGeom>
            <a:solidFill>
              <a:srgbClr val="181910"/>
            </a:solidFill>
          </p:spPr>
          <p:txBody>
            <a:bodyPr/>
            <a:lstStyle/>
            <a:p>
              <a:endParaRPr lang="en-US"/>
            </a:p>
          </p:txBody>
        </p:sp>
      </p:grpSp>
      <p:grpSp>
        <p:nvGrpSpPr>
          <p:cNvPr id="13" name="Group 13">
            <a:extLst>
              <a:ext uri="{FF2B5EF4-FFF2-40B4-BE49-F238E27FC236}">
                <a16:creationId xmlns:a16="http://schemas.microsoft.com/office/drawing/2014/main" id="{FC2E3675-18FD-2793-F81C-71C6BFB1EF12}"/>
              </a:ext>
            </a:extLst>
          </p:cNvPr>
          <p:cNvGrpSpPr/>
          <p:nvPr/>
        </p:nvGrpSpPr>
        <p:grpSpPr>
          <a:xfrm>
            <a:off x="13866684" y="3720800"/>
            <a:ext cx="3490787" cy="948536"/>
            <a:chOff x="0" y="0"/>
            <a:chExt cx="1180834" cy="320863"/>
          </a:xfrm>
        </p:grpSpPr>
        <p:sp>
          <p:nvSpPr>
            <p:cNvPr id="14" name="Freeform 14">
              <a:extLst>
                <a:ext uri="{FF2B5EF4-FFF2-40B4-BE49-F238E27FC236}">
                  <a16:creationId xmlns:a16="http://schemas.microsoft.com/office/drawing/2014/main" id="{01839AFC-8D99-BDF0-F069-982025CF82AE}"/>
                </a:ext>
              </a:extLst>
            </p:cNvPr>
            <p:cNvSpPr/>
            <p:nvPr/>
          </p:nvSpPr>
          <p:spPr>
            <a:xfrm>
              <a:off x="0" y="0"/>
              <a:ext cx="1180834" cy="320863"/>
            </a:xfrm>
            <a:custGeom>
              <a:avLst/>
              <a:gdLst/>
              <a:ahLst/>
              <a:cxnLst/>
              <a:rect l="l" t="t" r="r" b="b"/>
              <a:pathLst>
                <a:path w="1180834" h="320863">
                  <a:moveTo>
                    <a:pt x="0" y="0"/>
                  </a:moveTo>
                  <a:lnTo>
                    <a:pt x="1180834" y="0"/>
                  </a:lnTo>
                  <a:lnTo>
                    <a:pt x="1180834" y="320863"/>
                  </a:lnTo>
                  <a:lnTo>
                    <a:pt x="0" y="320863"/>
                  </a:lnTo>
                  <a:close/>
                </a:path>
              </a:pathLst>
            </a:custGeom>
            <a:solidFill>
              <a:srgbClr val="181910"/>
            </a:solidFill>
          </p:spPr>
          <p:txBody>
            <a:bodyPr/>
            <a:lstStyle/>
            <a:p>
              <a:endParaRPr lang="en-US"/>
            </a:p>
          </p:txBody>
        </p:sp>
      </p:grpSp>
      <p:sp>
        <p:nvSpPr>
          <p:cNvPr id="15" name="TextBox 15">
            <a:extLst>
              <a:ext uri="{FF2B5EF4-FFF2-40B4-BE49-F238E27FC236}">
                <a16:creationId xmlns:a16="http://schemas.microsoft.com/office/drawing/2014/main" id="{0664EE85-76D3-BB2C-11B2-59ACE2E81938}"/>
              </a:ext>
            </a:extLst>
          </p:cNvPr>
          <p:cNvSpPr txBox="1"/>
          <p:nvPr/>
        </p:nvSpPr>
        <p:spPr>
          <a:xfrm>
            <a:off x="637442" y="9617329"/>
            <a:ext cx="6642089" cy="271160"/>
          </a:xfrm>
          <a:prstGeom prst="rect">
            <a:avLst/>
          </a:prstGeom>
        </p:spPr>
        <p:txBody>
          <a:bodyPr lIns="0" tIns="0" rIns="0" bIns="0" rtlCol="0" anchor="t">
            <a:spAutoFit/>
          </a:bodyPr>
          <a:lstStyle/>
          <a:p>
            <a:pPr marL="0" lvl="0" indent="0" algn="just">
              <a:lnSpc>
                <a:spcPts val="2050"/>
              </a:lnSpc>
              <a:spcBef>
                <a:spcPct val="0"/>
              </a:spcBef>
            </a:pPr>
            <a:r>
              <a:rPr lang="en-US" sz="2050">
                <a:solidFill>
                  <a:srgbClr val="D9D9D9"/>
                </a:solidFill>
                <a:latin typeface="Montserrat"/>
                <a:ea typeface="Montserrat"/>
                <a:cs typeface="Montserrat"/>
                <a:sym typeface="Montserrat"/>
              </a:rPr>
              <a:t>Presented by Brian Bolton . Mary Farmer-Kaiser</a:t>
            </a:r>
          </a:p>
        </p:txBody>
      </p:sp>
      <p:sp>
        <p:nvSpPr>
          <p:cNvPr id="16" name="TextBox 16">
            <a:extLst>
              <a:ext uri="{FF2B5EF4-FFF2-40B4-BE49-F238E27FC236}">
                <a16:creationId xmlns:a16="http://schemas.microsoft.com/office/drawing/2014/main" id="{D59842FD-8641-EF27-D61A-DBDF54DB125E}"/>
              </a:ext>
            </a:extLst>
          </p:cNvPr>
          <p:cNvSpPr txBox="1"/>
          <p:nvPr/>
        </p:nvSpPr>
        <p:spPr>
          <a:xfrm>
            <a:off x="950426" y="4387766"/>
            <a:ext cx="4349787" cy="1625768"/>
          </a:xfrm>
          <a:prstGeom prst="rect">
            <a:avLst/>
          </a:prstGeom>
        </p:spPr>
        <p:txBody>
          <a:bodyPr lIns="0" tIns="0" rIns="0" bIns="0" rtlCol="0" anchor="t">
            <a:spAutoFit/>
          </a:bodyPr>
          <a:lstStyle/>
          <a:p>
            <a:pPr algn="ctr">
              <a:lnSpc>
                <a:spcPts val="6256"/>
              </a:lnSpc>
              <a:spcBef>
                <a:spcPct val="0"/>
              </a:spcBef>
            </a:pPr>
            <a:r>
              <a:rPr lang="en-US" sz="6256" b="1">
                <a:solidFill>
                  <a:srgbClr val="181910"/>
                </a:solidFill>
                <a:latin typeface="Montserrat Ultra-Bold"/>
                <a:ea typeface="Montserrat Ultra-Bold"/>
                <a:cs typeface="Montserrat Ultra-Bold"/>
                <a:sym typeface="Montserrat Ultra-Bold"/>
              </a:rPr>
              <a:t>Moving Forward</a:t>
            </a:r>
          </a:p>
        </p:txBody>
      </p:sp>
      <p:sp>
        <p:nvSpPr>
          <p:cNvPr id="17" name="TextBox 17">
            <a:extLst>
              <a:ext uri="{FF2B5EF4-FFF2-40B4-BE49-F238E27FC236}">
                <a16:creationId xmlns:a16="http://schemas.microsoft.com/office/drawing/2014/main" id="{DCC978C7-7A22-9E60-DB88-0B67D939E74D}"/>
              </a:ext>
            </a:extLst>
          </p:cNvPr>
          <p:cNvSpPr txBox="1"/>
          <p:nvPr/>
        </p:nvSpPr>
        <p:spPr>
          <a:xfrm>
            <a:off x="5698919" y="1812625"/>
            <a:ext cx="3915083" cy="1727200"/>
          </a:xfrm>
          <a:prstGeom prst="rect">
            <a:avLst/>
          </a:prstGeom>
        </p:spPr>
        <p:txBody>
          <a:bodyPr lIns="0" tIns="0" rIns="0" bIns="0" rtlCol="0" anchor="t">
            <a:spAutoFit/>
          </a:bodyPr>
          <a:lstStyle/>
          <a:p>
            <a:pPr algn="ctr">
              <a:lnSpc>
                <a:spcPts val="3499"/>
              </a:lnSpc>
            </a:pPr>
            <a:r>
              <a:rPr lang="en-US" sz="2499" b="1">
                <a:solidFill>
                  <a:srgbClr val="000000"/>
                </a:solidFill>
                <a:latin typeface="Montserrat Bold"/>
                <a:ea typeface="Montserrat Bold"/>
                <a:cs typeface="Montserrat Bold"/>
                <a:sym typeface="Montserrat Bold"/>
              </a:rPr>
              <a:t>CGS</a:t>
            </a:r>
            <a:r>
              <a:rPr lang="en-US" sz="2499">
                <a:solidFill>
                  <a:srgbClr val="000000"/>
                </a:solidFill>
                <a:latin typeface="Montserrat"/>
                <a:ea typeface="Montserrat"/>
                <a:cs typeface="Montserrat"/>
                <a:sym typeface="Montserrat"/>
              </a:rPr>
              <a:t> will launch an updated </a:t>
            </a:r>
            <a:r>
              <a:rPr lang="en-US" sz="2499" b="1">
                <a:solidFill>
                  <a:srgbClr val="000000"/>
                </a:solidFill>
                <a:latin typeface="Montserrat Bold"/>
                <a:ea typeface="Montserrat Bold"/>
                <a:cs typeface="Montserrat Bold"/>
                <a:sym typeface="Montserrat Bold"/>
              </a:rPr>
              <a:t>GradSense</a:t>
            </a:r>
          </a:p>
          <a:p>
            <a:pPr algn="ctr">
              <a:lnSpc>
                <a:spcPts val="3499"/>
              </a:lnSpc>
            </a:pPr>
            <a:r>
              <a:rPr lang="en-US" sz="2499">
                <a:solidFill>
                  <a:srgbClr val="000000"/>
                </a:solidFill>
                <a:latin typeface="Montserrat"/>
                <a:ea typeface="Montserrat"/>
                <a:cs typeface="Montserrat"/>
                <a:sym typeface="Montserrat"/>
              </a:rPr>
              <a:t>in April 2025 with support from TIAA</a:t>
            </a:r>
          </a:p>
        </p:txBody>
      </p:sp>
      <p:sp>
        <p:nvSpPr>
          <p:cNvPr id="18" name="TextBox 18">
            <a:extLst>
              <a:ext uri="{FF2B5EF4-FFF2-40B4-BE49-F238E27FC236}">
                <a16:creationId xmlns:a16="http://schemas.microsoft.com/office/drawing/2014/main" id="{5CBBA2BD-0152-5005-47E0-B21ECABF914C}"/>
              </a:ext>
            </a:extLst>
          </p:cNvPr>
          <p:cNvSpPr txBox="1"/>
          <p:nvPr/>
        </p:nvSpPr>
        <p:spPr>
          <a:xfrm>
            <a:off x="8734582" y="7210327"/>
            <a:ext cx="5356287" cy="1727200"/>
          </a:xfrm>
          <a:prstGeom prst="rect">
            <a:avLst/>
          </a:prstGeom>
        </p:spPr>
        <p:txBody>
          <a:bodyPr lIns="0" tIns="0" rIns="0" bIns="0" rtlCol="0" anchor="t">
            <a:spAutoFit/>
          </a:bodyPr>
          <a:lstStyle/>
          <a:p>
            <a:pPr algn="ctr">
              <a:lnSpc>
                <a:spcPts val="3499"/>
              </a:lnSpc>
            </a:pPr>
            <a:r>
              <a:rPr lang="en-US" sz="2499">
                <a:solidFill>
                  <a:srgbClr val="000000"/>
                </a:solidFill>
                <a:latin typeface="Montserrat"/>
                <a:ea typeface="Montserrat"/>
                <a:cs typeface="Montserrat"/>
                <a:sym typeface="Montserrat"/>
              </a:rPr>
              <a:t>As a new </a:t>
            </a:r>
            <a:r>
              <a:rPr lang="en-US" sz="2499" b="1">
                <a:solidFill>
                  <a:srgbClr val="000000"/>
                </a:solidFill>
                <a:latin typeface="Montserrat Bold"/>
                <a:ea typeface="Montserrat Bold"/>
                <a:cs typeface="Montserrat Bold"/>
                <a:sym typeface="Montserrat Bold"/>
              </a:rPr>
              <a:t>Accelerate to Industry (A2i™)</a:t>
            </a:r>
            <a:r>
              <a:rPr lang="en-US" sz="2499">
                <a:solidFill>
                  <a:srgbClr val="000000"/>
                </a:solidFill>
                <a:latin typeface="Montserrat"/>
                <a:ea typeface="Montserrat"/>
                <a:cs typeface="Montserrat"/>
                <a:sym typeface="Montserrat"/>
              </a:rPr>
              <a:t> academic partner, we see opportunities to build programming connections. </a:t>
            </a:r>
          </a:p>
        </p:txBody>
      </p:sp>
      <p:sp>
        <p:nvSpPr>
          <p:cNvPr id="19" name="TextBox 19">
            <a:extLst>
              <a:ext uri="{FF2B5EF4-FFF2-40B4-BE49-F238E27FC236}">
                <a16:creationId xmlns:a16="http://schemas.microsoft.com/office/drawing/2014/main" id="{4FB5A345-E524-2BF3-D629-4C0489193914}"/>
              </a:ext>
            </a:extLst>
          </p:cNvPr>
          <p:cNvSpPr txBox="1"/>
          <p:nvPr/>
        </p:nvSpPr>
        <p:spPr>
          <a:xfrm>
            <a:off x="13866684" y="1374475"/>
            <a:ext cx="3490787" cy="2165350"/>
          </a:xfrm>
          <a:prstGeom prst="rect">
            <a:avLst/>
          </a:prstGeom>
        </p:spPr>
        <p:txBody>
          <a:bodyPr lIns="0" tIns="0" rIns="0" bIns="0" rtlCol="0" anchor="t">
            <a:spAutoFit/>
          </a:bodyPr>
          <a:lstStyle/>
          <a:p>
            <a:pPr algn="ctr">
              <a:lnSpc>
                <a:spcPts val="3499"/>
              </a:lnSpc>
            </a:pPr>
            <a:r>
              <a:rPr lang="en-US" sz="2499">
                <a:solidFill>
                  <a:srgbClr val="000000"/>
                </a:solidFill>
                <a:latin typeface="Montserrat"/>
                <a:ea typeface="Montserrat"/>
                <a:cs typeface="Montserrat"/>
                <a:sym typeface="Montserrat"/>
              </a:rPr>
              <a:t>We want your </a:t>
            </a:r>
            <a:r>
              <a:rPr lang="en-US" sz="2499" b="1">
                <a:solidFill>
                  <a:srgbClr val="000000"/>
                </a:solidFill>
                <a:latin typeface="Montserrat Bold"/>
                <a:ea typeface="Montserrat Bold"/>
                <a:cs typeface="Montserrat Bold"/>
                <a:sym typeface="Montserrat Bold"/>
              </a:rPr>
              <a:t>feedback and partnership</a:t>
            </a:r>
            <a:r>
              <a:rPr lang="en-US" sz="2499">
                <a:solidFill>
                  <a:srgbClr val="000000"/>
                </a:solidFill>
                <a:latin typeface="Montserrat"/>
                <a:ea typeface="Montserrat"/>
                <a:cs typeface="Montserrat"/>
                <a:sym typeface="Montserrat"/>
              </a:rPr>
              <a:t> as we think about what’s next for this initiative.</a:t>
            </a:r>
          </a:p>
        </p:txBody>
      </p:sp>
      <p:sp>
        <p:nvSpPr>
          <p:cNvPr id="20" name="TextBox 20">
            <a:extLst>
              <a:ext uri="{FF2B5EF4-FFF2-40B4-BE49-F238E27FC236}">
                <a16:creationId xmlns:a16="http://schemas.microsoft.com/office/drawing/2014/main" id="{246427C6-1ABE-464F-502C-BE82F7739BC2}"/>
              </a:ext>
            </a:extLst>
          </p:cNvPr>
          <p:cNvSpPr txBox="1"/>
          <p:nvPr/>
        </p:nvSpPr>
        <p:spPr>
          <a:xfrm>
            <a:off x="6287911" y="3979127"/>
            <a:ext cx="2803425"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Grad$ense</a:t>
            </a:r>
          </a:p>
        </p:txBody>
      </p:sp>
      <p:sp>
        <p:nvSpPr>
          <p:cNvPr id="21" name="TextBox 21">
            <a:extLst>
              <a:ext uri="{FF2B5EF4-FFF2-40B4-BE49-F238E27FC236}">
                <a16:creationId xmlns:a16="http://schemas.microsoft.com/office/drawing/2014/main" id="{C3A66519-390F-A57D-2E9C-DFD3547E16CC}"/>
              </a:ext>
            </a:extLst>
          </p:cNvPr>
          <p:cNvSpPr txBox="1"/>
          <p:nvPr/>
        </p:nvSpPr>
        <p:spPr>
          <a:xfrm>
            <a:off x="14460355" y="3979231"/>
            <a:ext cx="2303446"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CTA</a:t>
            </a:r>
          </a:p>
        </p:txBody>
      </p:sp>
      <p:sp>
        <p:nvSpPr>
          <p:cNvPr id="22" name="TextBox 22">
            <a:extLst>
              <a:ext uri="{FF2B5EF4-FFF2-40B4-BE49-F238E27FC236}">
                <a16:creationId xmlns:a16="http://schemas.microsoft.com/office/drawing/2014/main" id="{8FF8C5E7-88E0-A141-3E78-5B8759B4626F}"/>
              </a:ext>
            </a:extLst>
          </p:cNvPr>
          <p:cNvSpPr txBox="1"/>
          <p:nvPr/>
        </p:nvSpPr>
        <p:spPr>
          <a:xfrm>
            <a:off x="9624871" y="5928708"/>
            <a:ext cx="3633127" cy="993649"/>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Connecting A2I</a:t>
            </a:r>
            <a:r>
              <a:rPr lang="en-US" sz="3870">
                <a:solidFill>
                  <a:srgbClr val="FFFFFF"/>
                </a:solidFill>
                <a:latin typeface="Montserrat"/>
                <a:ea typeface="Montserrat"/>
                <a:cs typeface="Montserrat"/>
                <a:sym typeface="Montserrat"/>
              </a:rPr>
              <a:t>™</a:t>
            </a:r>
            <a:r>
              <a:rPr lang="en-US" sz="3870" b="1">
                <a:solidFill>
                  <a:srgbClr val="FFFFFF"/>
                </a:solidFill>
                <a:latin typeface="Montserrat Bold"/>
                <a:ea typeface="Montserrat Bold"/>
                <a:cs typeface="Montserrat Bold"/>
                <a:sym typeface="Montserrat Bold"/>
              </a:rPr>
              <a:t> at UL</a:t>
            </a:r>
          </a:p>
        </p:txBody>
      </p:sp>
    </p:spTree>
    <p:extLst>
      <p:ext uri="{BB962C8B-B14F-4D97-AF65-F5344CB8AC3E}">
        <p14:creationId xmlns:p14="http://schemas.microsoft.com/office/powerpoint/2010/main" val="416713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p:cNvSpPr/>
          <p:nvPr/>
        </p:nvSpPr>
        <p:spPr>
          <a:xfrm rot="-5400000">
            <a:off x="16905215" y="1385687"/>
            <a:ext cx="844062" cy="211015"/>
          </a:xfrm>
          <a:custGeom>
            <a:avLst/>
            <a:gdLst/>
            <a:ahLst/>
            <a:cxnLst/>
            <a:rect l="l" t="t" r="r" b="b"/>
            <a:pathLst>
              <a:path w="844062" h="211015">
                <a:moveTo>
                  <a:pt x="0" y="0"/>
                </a:moveTo>
                <a:lnTo>
                  <a:pt x="844062" y="0"/>
                </a:lnTo>
                <a:lnTo>
                  <a:pt x="844062"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rot="-5376337">
            <a:off x="16289363" y="3377588"/>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grpSp>
        <p:nvGrpSpPr>
          <p:cNvPr id="5" name="Group 5"/>
          <p:cNvGrpSpPr/>
          <p:nvPr/>
        </p:nvGrpSpPr>
        <p:grpSpPr>
          <a:xfrm>
            <a:off x="10732720" y="7567713"/>
            <a:ext cx="6805344" cy="374650"/>
            <a:chOff x="0" y="0"/>
            <a:chExt cx="9073792" cy="499533"/>
          </a:xfrm>
        </p:grpSpPr>
        <p:sp>
          <p:nvSpPr>
            <p:cNvPr id="6" name="Freeform 6"/>
            <p:cNvSpPr/>
            <p:nvPr/>
          </p:nvSpPr>
          <p:spPr>
            <a:xfrm>
              <a:off x="0" y="0"/>
              <a:ext cx="638008" cy="448998"/>
            </a:xfrm>
            <a:custGeom>
              <a:avLst/>
              <a:gdLst/>
              <a:ahLst/>
              <a:cxnLst/>
              <a:rect l="l" t="t" r="r" b="b"/>
              <a:pathLst>
                <a:path w="638008" h="448998">
                  <a:moveTo>
                    <a:pt x="0" y="0"/>
                  </a:moveTo>
                  <a:lnTo>
                    <a:pt x="638008" y="0"/>
                  </a:lnTo>
                  <a:lnTo>
                    <a:pt x="638008" y="448998"/>
                  </a:lnTo>
                  <a:lnTo>
                    <a:pt x="0" y="448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341043" y="-38100"/>
              <a:ext cx="7732749" cy="537633"/>
            </a:xfrm>
            <a:prstGeom prst="rect">
              <a:avLst/>
            </a:prstGeom>
          </p:spPr>
          <p:txBody>
            <a:bodyPr lIns="0" tIns="0" rIns="0" bIns="0" rtlCol="0" anchor="t">
              <a:spAutoFit/>
            </a:bodyPr>
            <a:lstStyle/>
            <a:p>
              <a:pPr marL="0" lvl="0" indent="0" algn="l">
                <a:lnSpc>
                  <a:spcPts val="3499"/>
                </a:lnSpc>
                <a:spcBef>
                  <a:spcPct val="0"/>
                </a:spcBef>
              </a:pPr>
              <a:r>
                <a:rPr lang="en-US" sz="2499">
                  <a:solidFill>
                    <a:srgbClr val="000000"/>
                  </a:solidFill>
                  <a:latin typeface="Montserrat"/>
                  <a:ea typeface="Montserrat"/>
                  <a:cs typeface="Montserrat"/>
                  <a:sym typeface="Montserrat"/>
                </a:rPr>
                <a:t>brian.bolton@louisiana.edu</a:t>
              </a:r>
            </a:p>
          </p:txBody>
        </p:sp>
      </p:grpSp>
      <p:grpSp>
        <p:nvGrpSpPr>
          <p:cNvPr id="8" name="Group 8"/>
          <p:cNvGrpSpPr/>
          <p:nvPr/>
        </p:nvGrpSpPr>
        <p:grpSpPr>
          <a:xfrm>
            <a:off x="10753243" y="4715824"/>
            <a:ext cx="6707719" cy="812800"/>
            <a:chOff x="0" y="0"/>
            <a:chExt cx="8943626" cy="1083733"/>
          </a:xfrm>
        </p:grpSpPr>
        <p:sp>
          <p:nvSpPr>
            <p:cNvPr id="9" name="Freeform 9"/>
            <p:cNvSpPr/>
            <p:nvPr/>
          </p:nvSpPr>
          <p:spPr>
            <a:xfrm>
              <a:off x="0" y="0"/>
              <a:ext cx="583283" cy="833262"/>
            </a:xfrm>
            <a:custGeom>
              <a:avLst/>
              <a:gdLst/>
              <a:ahLst/>
              <a:cxnLst/>
              <a:rect l="l" t="t" r="r" b="b"/>
              <a:pathLst>
                <a:path w="583283" h="833262">
                  <a:moveTo>
                    <a:pt x="0" y="0"/>
                  </a:moveTo>
                  <a:lnTo>
                    <a:pt x="583283" y="0"/>
                  </a:lnTo>
                  <a:lnTo>
                    <a:pt x="583283" y="833262"/>
                  </a:lnTo>
                  <a:lnTo>
                    <a:pt x="0" y="8332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313680" y="-38100"/>
              <a:ext cx="7629945" cy="1121833"/>
            </a:xfrm>
            <a:prstGeom prst="rect">
              <a:avLst/>
            </a:prstGeom>
          </p:spPr>
          <p:txBody>
            <a:bodyPr lIns="0" tIns="0" rIns="0" bIns="0" rtlCol="0" anchor="t">
              <a:spAutoFit/>
            </a:bodyPr>
            <a:lstStyle/>
            <a:p>
              <a:pPr algn="l">
                <a:lnSpc>
                  <a:spcPts val="3499"/>
                </a:lnSpc>
              </a:pPr>
              <a:r>
                <a:rPr lang="en-US" sz="2499">
                  <a:solidFill>
                    <a:srgbClr val="000000"/>
                  </a:solidFill>
                  <a:latin typeface="Montserrat"/>
                  <a:ea typeface="Montserrat"/>
                  <a:cs typeface="Montserrat"/>
                  <a:sym typeface="Montserrat"/>
                </a:rPr>
                <a:t>The Graduate School</a:t>
              </a:r>
            </a:p>
            <a:p>
              <a:pPr marL="0" lvl="0" indent="0" algn="l">
                <a:lnSpc>
                  <a:spcPts val="3499"/>
                </a:lnSpc>
                <a:spcBef>
                  <a:spcPct val="0"/>
                </a:spcBef>
              </a:pPr>
              <a:r>
                <a:rPr lang="en-US" sz="2499">
                  <a:solidFill>
                    <a:srgbClr val="000000"/>
                  </a:solidFill>
                  <a:latin typeface="Montserrat"/>
                  <a:ea typeface="Montserrat"/>
                  <a:cs typeface="Montserrat"/>
                  <a:sym typeface="Montserrat"/>
                </a:rPr>
                <a:t>University of Louisiana at Lafayette</a:t>
              </a:r>
            </a:p>
          </p:txBody>
        </p:sp>
      </p:grpSp>
      <p:grpSp>
        <p:nvGrpSpPr>
          <p:cNvPr id="11" name="Group 11"/>
          <p:cNvGrpSpPr/>
          <p:nvPr/>
        </p:nvGrpSpPr>
        <p:grpSpPr>
          <a:xfrm>
            <a:off x="10689811" y="5897663"/>
            <a:ext cx="6771152" cy="1313501"/>
            <a:chOff x="0" y="-38100"/>
            <a:chExt cx="9028202" cy="1751334"/>
          </a:xfrm>
        </p:grpSpPr>
        <p:sp>
          <p:nvSpPr>
            <p:cNvPr id="12" name="Freeform 12"/>
            <p:cNvSpPr/>
            <p:nvPr/>
          </p:nvSpPr>
          <p:spPr>
            <a:xfrm>
              <a:off x="0" y="0"/>
              <a:ext cx="732463" cy="732465"/>
            </a:xfrm>
            <a:custGeom>
              <a:avLst/>
              <a:gdLst/>
              <a:ahLst/>
              <a:cxnLst/>
              <a:rect l="l" t="t" r="r" b="b"/>
              <a:pathLst>
                <a:path w="732463" h="732465">
                  <a:moveTo>
                    <a:pt x="0" y="0"/>
                  </a:moveTo>
                  <a:lnTo>
                    <a:pt x="732463" y="0"/>
                  </a:lnTo>
                  <a:lnTo>
                    <a:pt x="732463" y="732465"/>
                  </a:lnTo>
                  <a:lnTo>
                    <a:pt x="0" y="7324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388271" y="-38100"/>
              <a:ext cx="7639931" cy="1751334"/>
            </a:xfrm>
            <a:prstGeom prst="rect">
              <a:avLst/>
            </a:prstGeom>
          </p:spPr>
          <p:txBody>
            <a:bodyPr lIns="0" tIns="0" rIns="0" bIns="0" rtlCol="0" anchor="t">
              <a:spAutoFit/>
            </a:bodyPr>
            <a:lstStyle/>
            <a:p>
              <a:pPr marL="0" lvl="0" indent="0" algn="l">
                <a:lnSpc>
                  <a:spcPts val="3499"/>
                </a:lnSpc>
                <a:spcBef>
                  <a:spcPct val="0"/>
                </a:spcBef>
              </a:pPr>
              <a:r>
                <a:rPr lang="en-US" sz="2499" dirty="0">
                  <a:solidFill>
                    <a:srgbClr val="000000"/>
                  </a:solidFill>
                  <a:latin typeface="Montserrat"/>
                  <a:ea typeface="Montserrat"/>
                  <a:cs typeface="Montserrat"/>
                  <a:sym typeface="Montserrat"/>
                  <a:hlinkClick r:id="rId10"/>
                </a:rPr>
                <a:t>https://louisiana.edu/graduateschool/tools-success/personal-finance-planning</a:t>
              </a:r>
              <a:r>
                <a:rPr lang="en-US" sz="2499" dirty="0">
                  <a:solidFill>
                    <a:srgbClr val="000000"/>
                  </a:solidFill>
                  <a:latin typeface="Montserrat"/>
                  <a:ea typeface="Montserrat"/>
                  <a:cs typeface="Montserrat"/>
                  <a:sym typeface="Montserrat"/>
                </a:rPr>
                <a:t> </a:t>
              </a:r>
            </a:p>
          </p:txBody>
        </p:sp>
      </p:grpSp>
      <p:grpSp>
        <p:nvGrpSpPr>
          <p:cNvPr id="14" name="Group 14"/>
          <p:cNvGrpSpPr/>
          <p:nvPr/>
        </p:nvGrpSpPr>
        <p:grpSpPr>
          <a:xfrm>
            <a:off x="10732720" y="8331224"/>
            <a:ext cx="6805344" cy="374650"/>
            <a:chOff x="0" y="0"/>
            <a:chExt cx="9073792" cy="499533"/>
          </a:xfrm>
        </p:grpSpPr>
        <p:sp>
          <p:nvSpPr>
            <p:cNvPr id="15" name="Freeform 15"/>
            <p:cNvSpPr/>
            <p:nvPr/>
          </p:nvSpPr>
          <p:spPr>
            <a:xfrm>
              <a:off x="0" y="25267"/>
              <a:ext cx="638008" cy="448998"/>
            </a:xfrm>
            <a:custGeom>
              <a:avLst/>
              <a:gdLst/>
              <a:ahLst/>
              <a:cxnLst/>
              <a:rect l="l" t="t" r="r" b="b"/>
              <a:pathLst>
                <a:path w="638008" h="448998">
                  <a:moveTo>
                    <a:pt x="0" y="0"/>
                  </a:moveTo>
                  <a:lnTo>
                    <a:pt x="638008" y="0"/>
                  </a:lnTo>
                  <a:lnTo>
                    <a:pt x="638008" y="448999"/>
                  </a:lnTo>
                  <a:lnTo>
                    <a:pt x="0" y="448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1341043" y="-38100"/>
              <a:ext cx="7732749" cy="537633"/>
            </a:xfrm>
            <a:prstGeom prst="rect">
              <a:avLst/>
            </a:prstGeom>
          </p:spPr>
          <p:txBody>
            <a:bodyPr lIns="0" tIns="0" rIns="0" bIns="0" rtlCol="0" anchor="t">
              <a:spAutoFit/>
            </a:bodyPr>
            <a:lstStyle/>
            <a:p>
              <a:pPr marL="0" lvl="0" indent="0" algn="l">
                <a:lnSpc>
                  <a:spcPts val="3499"/>
                </a:lnSpc>
                <a:spcBef>
                  <a:spcPct val="0"/>
                </a:spcBef>
              </a:pPr>
              <a:r>
                <a:rPr lang="en-US" sz="2499">
                  <a:solidFill>
                    <a:srgbClr val="000000"/>
                  </a:solidFill>
                  <a:latin typeface="Montserrat"/>
                  <a:ea typeface="Montserrat"/>
                  <a:cs typeface="Montserrat"/>
                  <a:sym typeface="Montserrat"/>
                </a:rPr>
                <a:t>mary.farmer-kaiser@louisiana.edu</a:t>
              </a:r>
            </a:p>
          </p:txBody>
        </p:sp>
      </p:grpSp>
      <p:grpSp>
        <p:nvGrpSpPr>
          <p:cNvPr id="17" name="Group 17"/>
          <p:cNvGrpSpPr/>
          <p:nvPr/>
        </p:nvGrpSpPr>
        <p:grpSpPr>
          <a:xfrm>
            <a:off x="0" y="0"/>
            <a:ext cx="8743996" cy="10287000"/>
            <a:chOff x="-206742" y="0"/>
            <a:chExt cx="11861861" cy="14155805"/>
          </a:xfrm>
        </p:grpSpPr>
        <p:pic>
          <p:nvPicPr>
            <p:cNvPr id="18" name="Picture 18"/>
            <p:cNvPicPr>
              <a:picLocks noChangeAspect="1"/>
            </p:cNvPicPr>
            <p:nvPr/>
          </p:nvPicPr>
          <p:blipFill>
            <a:blip r:embed="rId11"/>
            <a:srcRect l="11361" r="32775"/>
            <a:stretch>
              <a:fillRect/>
            </a:stretch>
          </p:blipFill>
          <p:spPr>
            <a:xfrm>
              <a:off x="-206742" y="0"/>
              <a:ext cx="11861861" cy="14155805"/>
            </a:xfrm>
            <a:prstGeom prst="rect">
              <a:avLst/>
            </a:prstGeom>
          </p:spPr>
        </p:pic>
      </p:grpSp>
      <p:sp>
        <p:nvSpPr>
          <p:cNvPr id="19" name="AutoShape 19"/>
          <p:cNvSpPr/>
          <p:nvPr/>
        </p:nvSpPr>
        <p:spPr>
          <a:xfrm>
            <a:off x="7315614" y="0"/>
            <a:ext cx="2895186" cy="6702095"/>
          </a:xfrm>
          <a:prstGeom prst="rect">
            <a:avLst/>
          </a:prstGeom>
          <a:solidFill>
            <a:srgbClr val="A60317"/>
          </a:solidFill>
        </p:spPr>
        <p:txBody>
          <a:bodyPr/>
          <a:lstStyle/>
          <a:p>
            <a:endParaRPr lang="en-US"/>
          </a:p>
        </p:txBody>
      </p:sp>
      <p:sp>
        <p:nvSpPr>
          <p:cNvPr id="20" name="Freeform 20"/>
          <p:cNvSpPr/>
          <p:nvPr/>
        </p:nvSpPr>
        <p:spPr>
          <a:xfrm>
            <a:off x="7672756" y="1028700"/>
            <a:ext cx="2180902" cy="2308814"/>
          </a:xfrm>
          <a:custGeom>
            <a:avLst/>
            <a:gdLst/>
            <a:ahLst/>
            <a:cxnLst/>
            <a:rect l="l" t="t" r="r" b="b"/>
            <a:pathLst>
              <a:path w="2180902" h="2308814">
                <a:moveTo>
                  <a:pt x="0" y="0"/>
                </a:moveTo>
                <a:lnTo>
                  <a:pt x="2180902" y="0"/>
                </a:lnTo>
                <a:lnTo>
                  <a:pt x="2180902" y="2308814"/>
                </a:lnTo>
                <a:lnTo>
                  <a:pt x="0" y="2308814"/>
                </a:lnTo>
                <a:lnTo>
                  <a:pt x="0" y="0"/>
                </a:lnTo>
                <a:close/>
              </a:path>
            </a:pathLst>
          </a:custGeom>
          <a:blipFill>
            <a:blip r:embed="rId12"/>
            <a:stretch>
              <a:fillRect/>
            </a:stretch>
          </a:blipFill>
        </p:spPr>
        <p:txBody>
          <a:bodyPr/>
          <a:lstStyle/>
          <a:p>
            <a:endParaRPr lang="en-US"/>
          </a:p>
        </p:txBody>
      </p:sp>
      <p:sp>
        <p:nvSpPr>
          <p:cNvPr id="21" name="Freeform 21"/>
          <p:cNvSpPr/>
          <p:nvPr/>
        </p:nvSpPr>
        <p:spPr>
          <a:xfrm>
            <a:off x="7708582" y="3661200"/>
            <a:ext cx="2109249" cy="2109249"/>
          </a:xfrm>
          <a:custGeom>
            <a:avLst/>
            <a:gdLst/>
            <a:ahLst/>
            <a:cxnLst/>
            <a:rect l="l" t="t" r="r" b="b"/>
            <a:pathLst>
              <a:path w="2109249" h="2109249">
                <a:moveTo>
                  <a:pt x="0" y="0"/>
                </a:moveTo>
                <a:lnTo>
                  <a:pt x="2109249" y="0"/>
                </a:lnTo>
                <a:lnTo>
                  <a:pt x="2109249" y="2109249"/>
                </a:lnTo>
                <a:lnTo>
                  <a:pt x="0" y="2109249"/>
                </a:lnTo>
                <a:lnTo>
                  <a:pt x="0" y="0"/>
                </a:lnTo>
                <a:close/>
              </a:path>
            </a:pathLst>
          </a:custGeom>
          <a:blipFill>
            <a:blip r:embed="rId13"/>
            <a:stretch>
              <a:fillRect/>
            </a:stretch>
          </a:blipFill>
        </p:spPr>
        <p:txBody>
          <a:bodyPr/>
          <a:lstStyle/>
          <a:p>
            <a:endParaRPr lang="en-US"/>
          </a:p>
        </p:txBody>
      </p:sp>
      <p:sp>
        <p:nvSpPr>
          <p:cNvPr id="22" name="TextBox 22"/>
          <p:cNvSpPr txBox="1"/>
          <p:nvPr/>
        </p:nvSpPr>
        <p:spPr>
          <a:xfrm>
            <a:off x="10753244" y="1123950"/>
            <a:ext cx="6171090" cy="2418881"/>
          </a:xfrm>
          <a:prstGeom prst="rect">
            <a:avLst/>
          </a:prstGeom>
        </p:spPr>
        <p:txBody>
          <a:bodyPr wrap="square" lIns="0" tIns="0" rIns="0" bIns="0" rtlCol="0" anchor="t">
            <a:spAutoFit/>
          </a:bodyPr>
          <a:lstStyle/>
          <a:p>
            <a:pPr algn="l">
              <a:lnSpc>
                <a:spcPts val="9358"/>
              </a:lnSpc>
              <a:spcBef>
                <a:spcPct val="0"/>
              </a:spcBef>
            </a:pPr>
            <a:r>
              <a:rPr lang="en-US" sz="9358" b="1" dirty="0">
                <a:solidFill>
                  <a:srgbClr val="181910"/>
                </a:solidFill>
                <a:latin typeface="Montserrat Ultra-Bold"/>
                <a:ea typeface="Montserrat Ultra-Bold"/>
                <a:cs typeface="Montserrat Ultra-Bold"/>
                <a:sym typeface="Montserrat Ultra-Bold"/>
              </a:rPr>
              <a:t>Thank you.</a:t>
            </a:r>
          </a:p>
        </p:txBody>
      </p:sp>
      <p:sp>
        <p:nvSpPr>
          <p:cNvPr id="23" name="TextBox 23"/>
          <p:cNvSpPr txBox="1"/>
          <p:nvPr/>
        </p:nvSpPr>
        <p:spPr>
          <a:xfrm>
            <a:off x="10806552" y="3621384"/>
            <a:ext cx="6117781" cy="412750"/>
          </a:xfrm>
          <a:prstGeom prst="rect">
            <a:avLst/>
          </a:prstGeom>
        </p:spPr>
        <p:txBody>
          <a:bodyPr lIns="0" tIns="0" rIns="0" bIns="0" rtlCol="0" anchor="t">
            <a:spAutoFit/>
          </a:bodyPr>
          <a:lstStyle/>
          <a:p>
            <a:pPr algn="r">
              <a:lnSpc>
                <a:spcPts val="3499"/>
              </a:lnSpc>
            </a:pPr>
            <a:r>
              <a:rPr lang="en-US" sz="2499">
                <a:solidFill>
                  <a:srgbClr val="A60317"/>
                </a:solidFill>
                <a:latin typeface="Montserrat"/>
                <a:ea typeface="Montserrat"/>
                <a:cs typeface="Montserrat"/>
                <a:sym typeface="Montserrat"/>
              </a:rPr>
              <a:t>Feel free to reach out.</a:t>
            </a:r>
          </a:p>
        </p:txBody>
      </p:sp>
      <p:sp>
        <p:nvSpPr>
          <p:cNvPr id="24" name="TextBox 24"/>
          <p:cNvSpPr txBox="1"/>
          <p:nvPr/>
        </p:nvSpPr>
        <p:spPr>
          <a:xfrm>
            <a:off x="7801349" y="5897663"/>
            <a:ext cx="1923716" cy="575945"/>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Garet"/>
                <a:ea typeface="Garet"/>
                <a:cs typeface="Garet"/>
                <a:sym typeface="Garet"/>
              </a:rPr>
              <a:t>Personal Finance Planning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10737"/>
            <a:ext cx="2638732" cy="11171764"/>
            <a:chOff x="0" y="0"/>
            <a:chExt cx="1115760" cy="4723863"/>
          </a:xfrm>
        </p:grpSpPr>
        <p:sp>
          <p:nvSpPr>
            <p:cNvPr id="3" name="Freeform 3"/>
            <p:cNvSpPr/>
            <p:nvPr/>
          </p:nvSpPr>
          <p:spPr>
            <a:xfrm>
              <a:off x="0" y="0"/>
              <a:ext cx="1115760" cy="4723863"/>
            </a:xfrm>
            <a:custGeom>
              <a:avLst/>
              <a:gdLst/>
              <a:ahLst/>
              <a:cxnLst/>
              <a:rect l="l" t="t" r="r" b="b"/>
              <a:pathLst>
                <a:path w="1115760" h="4723863">
                  <a:moveTo>
                    <a:pt x="991300" y="4723863"/>
                  </a:moveTo>
                  <a:lnTo>
                    <a:pt x="124460" y="4723863"/>
                  </a:lnTo>
                  <a:cubicBezTo>
                    <a:pt x="55880" y="4723863"/>
                    <a:pt x="0" y="4667983"/>
                    <a:pt x="0" y="4599403"/>
                  </a:cubicBezTo>
                  <a:lnTo>
                    <a:pt x="0" y="124460"/>
                  </a:lnTo>
                  <a:cubicBezTo>
                    <a:pt x="0" y="55880"/>
                    <a:pt x="55880" y="0"/>
                    <a:pt x="124460" y="0"/>
                  </a:cubicBezTo>
                  <a:lnTo>
                    <a:pt x="991300" y="0"/>
                  </a:lnTo>
                  <a:cubicBezTo>
                    <a:pt x="1059880" y="0"/>
                    <a:pt x="1115760" y="55880"/>
                    <a:pt x="1115760" y="124460"/>
                  </a:cubicBezTo>
                  <a:lnTo>
                    <a:pt x="1115760" y="4599403"/>
                  </a:lnTo>
                  <a:cubicBezTo>
                    <a:pt x="1115760" y="4667983"/>
                    <a:pt x="1059880" y="4723863"/>
                    <a:pt x="991300" y="4723863"/>
                  </a:cubicBezTo>
                  <a:close/>
                </a:path>
              </a:pathLst>
            </a:custGeom>
            <a:solidFill>
              <a:srgbClr val="344117"/>
            </a:solidFill>
          </p:spPr>
          <p:txBody>
            <a:bodyPr/>
            <a:lstStyle/>
            <a:p>
              <a:endParaRPr lang="en-US"/>
            </a:p>
          </p:txBody>
        </p:sp>
      </p:grpSp>
      <p:grpSp>
        <p:nvGrpSpPr>
          <p:cNvPr id="4" name="Group 4"/>
          <p:cNvGrpSpPr/>
          <p:nvPr/>
        </p:nvGrpSpPr>
        <p:grpSpPr>
          <a:xfrm>
            <a:off x="0" y="1028700"/>
            <a:ext cx="5045859" cy="8229600"/>
            <a:chOff x="0" y="0"/>
            <a:chExt cx="781736" cy="1274980"/>
          </a:xfrm>
        </p:grpSpPr>
        <p:sp>
          <p:nvSpPr>
            <p:cNvPr id="5" name="Freeform 5"/>
            <p:cNvSpPr/>
            <p:nvPr/>
          </p:nvSpPr>
          <p:spPr>
            <a:xfrm>
              <a:off x="0" y="0"/>
              <a:ext cx="781736" cy="1274980"/>
            </a:xfrm>
            <a:custGeom>
              <a:avLst/>
              <a:gdLst/>
              <a:ahLst/>
              <a:cxnLst/>
              <a:rect l="l" t="t" r="r" b="b"/>
              <a:pathLst>
                <a:path w="781736" h="1274980">
                  <a:moveTo>
                    <a:pt x="0" y="0"/>
                  </a:moveTo>
                  <a:lnTo>
                    <a:pt x="781736" y="0"/>
                  </a:lnTo>
                  <a:lnTo>
                    <a:pt x="781736" y="1274980"/>
                  </a:lnTo>
                  <a:lnTo>
                    <a:pt x="0" y="1274980"/>
                  </a:lnTo>
                  <a:close/>
                </a:path>
              </a:pathLst>
            </a:custGeom>
            <a:blipFill>
              <a:blip r:embed="rId2"/>
              <a:stretch>
                <a:fillRect l="-64416" r="-64416"/>
              </a:stretch>
            </a:blipFill>
          </p:spPr>
          <p:txBody>
            <a:bodyPr/>
            <a:lstStyle/>
            <a:p>
              <a:endParaRPr lang="en-US"/>
            </a:p>
          </p:txBody>
        </p:sp>
      </p:grpSp>
      <p:grpSp>
        <p:nvGrpSpPr>
          <p:cNvPr id="6" name="Group 6"/>
          <p:cNvGrpSpPr/>
          <p:nvPr/>
        </p:nvGrpSpPr>
        <p:grpSpPr>
          <a:xfrm>
            <a:off x="5377483" y="1032503"/>
            <a:ext cx="3291224" cy="4936837"/>
            <a:chOff x="0" y="0"/>
            <a:chExt cx="847789" cy="1271683"/>
          </a:xfrm>
        </p:grpSpPr>
        <p:sp>
          <p:nvSpPr>
            <p:cNvPr id="7" name="Freeform 7"/>
            <p:cNvSpPr/>
            <p:nvPr/>
          </p:nvSpPr>
          <p:spPr>
            <a:xfrm>
              <a:off x="0" y="0"/>
              <a:ext cx="847789" cy="1271683"/>
            </a:xfrm>
            <a:custGeom>
              <a:avLst/>
              <a:gdLst/>
              <a:ahLst/>
              <a:cxnLst/>
              <a:rect l="l" t="t" r="r" b="b"/>
              <a:pathLst>
                <a:path w="847789" h="1271683">
                  <a:moveTo>
                    <a:pt x="0" y="0"/>
                  </a:moveTo>
                  <a:lnTo>
                    <a:pt x="847789" y="0"/>
                  </a:lnTo>
                  <a:lnTo>
                    <a:pt x="847789" y="1271683"/>
                  </a:lnTo>
                  <a:lnTo>
                    <a:pt x="0" y="1271683"/>
                  </a:lnTo>
                  <a:close/>
                </a:path>
              </a:pathLst>
            </a:custGeom>
            <a:blipFill>
              <a:blip r:embed="rId3"/>
              <a:stretch>
                <a:fillRect l="-79769" t="-11694" r="-71314"/>
              </a:stretch>
            </a:blipFill>
          </p:spPr>
          <p:txBody>
            <a:bodyPr/>
            <a:lstStyle/>
            <a:p>
              <a:endParaRPr lang="en-US"/>
            </a:p>
          </p:txBody>
        </p:sp>
      </p:grpSp>
      <p:grpSp>
        <p:nvGrpSpPr>
          <p:cNvPr id="8" name="Group 8"/>
          <p:cNvGrpSpPr/>
          <p:nvPr/>
        </p:nvGrpSpPr>
        <p:grpSpPr>
          <a:xfrm>
            <a:off x="5365589" y="6296355"/>
            <a:ext cx="5265746" cy="2961945"/>
            <a:chOff x="0" y="0"/>
            <a:chExt cx="815802" cy="458883"/>
          </a:xfrm>
        </p:grpSpPr>
        <p:sp>
          <p:nvSpPr>
            <p:cNvPr id="9" name="Freeform 9"/>
            <p:cNvSpPr/>
            <p:nvPr/>
          </p:nvSpPr>
          <p:spPr>
            <a:xfrm>
              <a:off x="0" y="0"/>
              <a:ext cx="815802" cy="458883"/>
            </a:xfrm>
            <a:custGeom>
              <a:avLst/>
              <a:gdLst/>
              <a:ahLst/>
              <a:cxnLst/>
              <a:rect l="l" t="t" r="r" b="b"/>
              <a:pathLst>
                <a:path w="815802" h="458883">
                  <a:moveTo>
                    <a:pt x="0" y="0"/>
                  </a:moveTo>
                  <a:lnTo>
                    <a:pt x="815802" y="0"/>
                  </a:lnTo>
                  <a:lnTo>
                    <a:pt x="815802" y="458883"/>
                  </a:lnTo>
                  <a:lnTo>
                    <a:pt x="0" y="458883"/>
                  </a:lnTo>
                  <a:close/>
                </a:path>
              </a:pathLst>
            </a:custGeom>
            <a:blipFill>
              <a:blip r:embed="rId4"/>
              <a:stretch>
                <a:fillRect t="-9152" b="-9152"/>
              </a:stretch>
            </a:blipFill>
          </p:spPr>
          <p:txBody>
            <a:bodyPr/>
            <a:lstStyle/>
            <a:p>
              <a:endParaRPr lang="en-US"/>
            </a:p>
          </p:txBody>
        </p:sp>
      </p:grpSp>
      <p:grpSp>
        <p:nvGrpSpPr>
          <p:cNvPr id="10" name="Group 10"/>
          <p:cNvGrpSpPr/>
          <p:nvPr/>
        </p:nvGrpSpPr>
        <p:grpSpPr>
          <a:xfrm>
            <a:off x="10979025" y="6296355"/>
            <a:ext cx="2961945" cy="2961945"/>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16449" r="-32219" b="-11366"/>
              </a:stretch>
            </a:blipFill>
          </p:spPr>
          <p:txBody>
            <a:bodyPr/>
            <a:lstStyle/>
            <a:p>
              <a:endParaRPr lang="en-US"/>
            </a:p>
          </p:txBody>
        </p:sp>
      </p:grpSp>
      <p:grpSp>
        <p:nvGrpSpPr>
          <p:cNvPr id="12" name="Group 12"/>
          <p:cNvGrpSpPr/>
          <p:nvPr/>
        </p:nvGrpSpPr>
        <p:grpSpPr>
          <a:xfrm>
            <a:off x="9000331" y="1028700"/>
            <a:ext cx="4940639" cy="4940639"/>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6"/>
              <a:stretch>
                <a:fillRect l="-58355" t="-32492" r="-55621" b="-9899"/>
              </a:stretch>
            </a:blipFill>
          </p:spPr>
          <p:txBody>
            <a:bodyPr/>
            <a:lstStyle/>
            <a:p>
              <a:endParaRPr lang="en-US"/>
            </a:p>
          </p:txBody>
        </p:sp>
      </p:grpSp>
      <p:grpSp>
        <p:nvGrpSpPr>
          <p:cNvPr id="14" name="Group 14"/>
          <p:cNvGrpSpPr/>
          <p:nvPr/>
        </p:nvGrpSpPr>
        <p:grpSpPr>
          <a:xfrm>
            <a:off x="12432038" y="1686214"/>
            <a:ext cx="4579314" cy="3086100"/>
            <a:chOff x="0" y="0"/>
            <a:chExt cx="1206075" cy="812800"/>
          </a:xfrm>
        </p:grpSpPr>
        <p:sp>
          <p:nvSpPr>
            <p:cNvPr id="15" name="Freeform 15"/>
            <p:cNvSpPr/>
            <p:nvPr/>
          </p:nvSpPr>
          <p:spPr>
            <a:xfrm>
              <a:off x="0" y="0"/>
              <a:ext cx="1206075" cy="812800"/>
            </a:xfrm>
            <a:custGeom>
              <a:avLst/>
              <a:gdLst/>
              <a:ahLst/>
              <a:cxnLst/>
              <a:rect l="l" t="t" r="r" b="b"/>
              <a:pathLst>
                <a:path w="1206075" h="812800">
                  <a:moveTo>
                    <a:pt x="0" y="0"/>
                  </a:moveTo>
                  <a:lnTo>
                    <a:pt x="1206075" y="0"/>
                  </a:lnTo>
                  <a:lnTo>
                    <a:pt x="1206075" y="812800"/>
                  </a:lnTo>
                  <a:lnTo>
                    <a:pt x="0" y="812800"/>
                  </a:lnTo>
                  <a:close/>
                </a:path>
              </a:pathLst>
            </a:custGeom>
            <a:solidFill>
              <a:srgbClr val="344117"/>
            </a:solidFill>
          </p:spPr>
          <p:txBody>
            <a:bodyPr/>
            <a:lstStyle/>
            <a:p>
              <a:endParaRPr lang="en-US"/>
            </a:p>
          </p:txBody>
        </p:sp>
        <p:sp>
          <p:nvSpPr>
            <p:cNvPr id="16" name="TextBox 16"/>
            <p:cNvSpPr txBox="1"/>
            <p:nvPr/>
          </p:nvSpPr>
          <p:spPr>
            <a:xfrm>
              <a:off x="0" y="-38100"/>
              <a:ext cx="1206075" cy="850900"/>
            </a:xfrm>
            <a:prstGeom prst="rect">
              <a:avLst/>
            </a:prstGeom>
          </p:spPr>
          <p:txBody>
            <a:bodyPr lIns="50800" tIns="50800" rIns="50800" bIns="50800" rtlCol="0" anchor="ctr"/>
            <a:lstStyle/>
            <a:p>
              <a:pPr algn="ctr">
                <a:lnSpc>
                  <a:spcPts val="3080"/>
                </a:lnSpc>
              </a:pPr>
              <a:endParaRPr/>
            </a:p>
          </p:txBody>
        </p:sp>
      </p:grpSp>
      <p:sp>
        <p:nvSpPr>
          <p:cNvPr id="17" name="Freeform 17"/>
          <p:cNvSpPr/>
          <p:nvPr/>
        </p:nvSpPr>
        <p:spPr>
          <a:xfrm>
            <a:off x="15117730" y="3910822"/>
            <a:ext cx="2350124" cy="2339929"/>
          </a:xfrm>
          <a:custGeom>
            <a:avLst/>
            <a:gdLst/>
            <a:ahLst/>
            <a:cxnLst/>
            <a:rect l="l" t="t" r="r" b="b"/>
            <a:pathLst>
              <a:path w="2350124" h="2339929">
                <a:moveTo>
                  <a:pt x="0" y="0"/>
                </a:moveTo>
                <a:lnTo>
                  <a:pt x="2350125" y="0"/>
                </a:lnTo>
                <a:lnTo>
                  <a:pt x="2350125" y="2339928"/>
                </a:lnTo>
                <a:lnTo>
                  <a:pt x="0" y="2339928"/>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12818520" y="3777168"/>
            <a:ext cx="3103255" cy="410625"/>
          </a:xfrm>
          <a:prstGeom prst="rect">
            <a:avLst/>
          </a:prstGeom>
        </p:spPr>
        <p:txBody>
          <a:bodyPr lIns="0" tIns="0" rIns="0" bIns="0" rtlCol="0" anchor="t">
            <a:spAutoFit/>
          </a:bodyPr>
          <a:lstStyle/>
          <a:p>
            <a:pPr algn="l">
              <a:lnSpc>
                <a:spcPts val="3247"/>
              </a:lnSpc>
            </a:pPr>
            <a:r>
              <a:rPr lang="en-US" sz="2775" b="1">
                <a:solidFill>
                  <a:srgbClr val="FFFFFF"/>
                </a:solidFill>
                <a:latin typeface="Garet Bold"/>
                <a:ea typeface="Garet Bold"/>
                <a:cs typeface="Garet Bold"/>
                <a:sym typeface="Garet Bold"/>
              </a:rPr>
              <a:t>at Lafayette</a:t>
            </a:r>
          </a:p>
        </p:txBody>
      </p:sp>
      <p:sp>
        <p:nvSpPr>
          <p:cNvPr id="19" name="TextBox 19"/>
          <p:cNvSpPr txBox="1"/>
          <p:nvPr/>
        </p:nvSpPr>
        <p:spPr>
          <a:xfrm>
            <a:off x="12818520" y="2238485"/>
            <a:ext cx="4440780" cy="1409598"/>
          </a:xfrm>
          <a:prstGeom prst="rect">
            <a:avLst/>
          </a:prstGeom>
        </p:spPr>
        <p:txBody>
          <a:bodyPr lIns="0" tIns="0" rIns="0" bIns="0" rtlCol="0" anchor="t">
            <a:spAutoFit/>
          </a:bodyPr>
          <a:lstStyle/>
          <a:p>
            <a:pPr algn="l">
              <a:lnSpc>
                <a:spcPts val="5594"/>
              </a:lnSpc>
            </a:pPr>
            <a:r>
              <a:rPr lang="en-US" sz="4337" b="1">
                <a:solidFill>
                  <a:srgbClr val="FFFFFF"/>
                </a:solidFill>
                <a:latin typeface="Nunito Sans Heavy"/>
                <a:ea typeface="Nunito Sans Heavy"/>
                <a:cs typeface="Nunito Sans Heavy"/>
                <a:sym typeface="Nunito Sans Heavy"/>
              </a:rPr>
              <a:t>The University of Louisiana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AutoShape 3"/>
          <p:cNvSpPr/>
          <p:nvPr/>
        </p:nvSpPr>
        <p:spPr>
          <a:xfrm>
            <a:off x="0" y="7437051"/>
            <a:ext cx="10616593" cy="2849949"/>
          </a:xfrm>
          <a:prstGeom prst="rect">
            <a:avLst/>
          </a:prstGeom>
          <a:solidFill>
            <a:srgbClr val="344117"/>
          </a:solidFill>
        </p:spPr>
        <p:txBody>
          <a:bodyPr/>
          <a:lstStyle/>
          <a:p>
            <a:endParaRPr lang="en-US"/>
          </a:p>
        </p:txBody>
      </p:sp>
      <p:sp>
        <p:nvSpPr>
          <p:cNvPr id="4" name="AutoShape 4"/>
          <p:cNvSpPr/>
          <p:nvPr/>
        </p:nvSpPr>
        <p:spPr>
          <a:xfrm>
            <a:off x="9144001" y="6270361"/>
            <a:ext cx="9144000" cy="2397208"/>
          </a:xfrm>
          <a:prstGeom prst="rect">
            <a:avLst/>
          </a:prstGeom>
          <a:solidFill>
            <a:srgbClr val="A60317"/>
          </a:solidFill>
        </p:spPr>
        <p:txBody>
          <a:bodyPr/>
          <a:lstStyle/>
          <a:p>
            <a:endParaRPr lang="en-US"/>
          </a:p>
        </p:txBody>
      </p:sp>
      <p:grpSp>
        <p:nvGrpSpPr>
          <p:cNvPr id="5" name="Group 5"/>
          <p:cNvGrpSpPr/>
          <p:nvPr/>
        </p:nvGrpSpPr>
        <p:grpSpPr>
          <a:xfrm>
            <a:off x="1028700" y="990600"/>
            <a:ext cx="6972215" cy="7676968"/>
            <a:chOff x="0" y="0"/>
            <a:chExt cx="9296287" cy="10235958"/>
          </a:xfrm>
        </p:grpSpPr>
        <p:pic>
          <p:nvPicPr>
            <p:cNvPr id="6" name="Picture 6"/>
            <p:cNvPicPr>
              <a:picLocks noChangeAspect="1"/>
            </p:cNvPicPr>
            <p:nvPr/>
          </p:nvPicPr>
          <p:blipFill>
            <a:blip r:embed="rId2"/>
            <a:srcRect l="13021" t="30134" r="47578" b="4790"/>
            <a:stretch>
              <a:fillRect/>
            </a:stretch>
          </p:blipFill>
          <p:spPr>
            <a:xfrm>
              <a:off x="0" y="0"/>
              <a:ext cx="9296287" cy="10235958"/>
            </a:xfrm>
            <a:prstGeom prst="rect">
              <a:avLst/>
            </a:prstGeom>
          </p:spPr>
        </p:pic>
      </p:grpSp>
      <p:sp>
        <p:nvSpPr>
          <p:cNvPr id="7" name="Freeform 7"/>
          <p:cNvSpPr/>
          <p:nvPr/>
        </p:nvSpPr>
        <p:spPr>
          <a:xfrm rot="-5400000">
            <a:off x="16942777" y="134522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p:cNvSpPr/>
          <p:nvPr/>
        </p:nvSpPr>
        <p:spPr>
          <a:xfrm flipV="1">
            <a:off x="17379095" y="2313554"/>
            <a:ext cx="0" cy="2456682"/>
          </a:xfrm>
          <a:prstGeom prst="line">
            <a:avLst/>
          </a:prstGeom>
          <a:ln w="28575" cap="rnd">
            <a:solidFill>
              <a:srgbClr val="D9D9D9"/>
            </a:solidFill>
            <a:prstDash val="solid"/>
            <a:headEnd type="none" w="sm" len="sm"/>
            <a:tailEnd type="none" w="sm" len="sm"/>
          </a:ln>
        </p:spPr>
        <p:txBody>
          <a:bodyPr/>
          <a:lstStyle/>
          <a:p>
            <a:endParaRPr lang="en-US"/>
          </a:p>
        </p:txBody>
      </p:sp>
      <p:sp>
        <p:nvSpPr>
          <p:cNvPr id="9" name="TextBox 9"/>
          <p:cNvSpPr txBox="1"/>
          <p:nvPr/>
        </p:nvSpPr>
        <p:spPr>
          <a:xfrm>
            <a:off x="8470115" y="886618"/>
            <a:ext cx="8461433" cy="1064007"/>
          </a:xfrm>
          <a:prstGeom prst="rect">
            <a:avLst/>
          </a:prstGeom>
        </p:spPr>
        <p:txBody>
          <a:bodyPr lIns="0" tIns="0" rIns="0" bIns="0" rtlCol="0" anchor="t">
            <a:spAutoFit/>
          </a:bodyPr>
          <a:lstStyle/>
          <a:p>
            <a:pPr algn="l">
              <a:lnSpc>
                <a:spcPts val="8057"/>
              </a:lnSpc>
              <a:spcBef>
                <a:spcPct val="0"/>
              </a:spcBef>
            </a:pPr>
            <a:r>
              <a:rPr lang="en-US" sz="8057" b="1">
                <a:solidFill>
                  <a:srgbClr val="0A0304"/>
                </a:solidFill>
                <a:latin typeface="Montserrat Ultra-Bold"/>
                <a:ea typeface="Montserrat Ultra-Bold"/>
                <a:cs typeface="Montserrat Ultra-Bold"/>
                <a:sym typeface="Montserrat Ultra-Bold"/>
              </a:rPr>
              <a:t>Money Matters</a:t>
            </a:r>
          </a:p>
        </p:txBody>
      </p:sp>
      <p:sp>
        <p:nvSpPr>
          <p:cNvPr id="10" name="TextBox 10"/>
          <p:cNvSpPr txBox="1"/>
          <p:nvPr/>
        </p:nvSpPr>
        <p:spPr>
          <a:xfrm>
            <a:off x="8508157" y="2237050"/>
            <a:ext cx="8385350" cy="3747560"/>
          </a:xfrm>
          <a:prstGeom prst="rect">
            <a:avLst/>
          </a:prstGeom>
        </p:spPr>
        <p:txBody>
          <a:bodyPr lIns="0" tIns="0" rIns="0" bIns="0" rtlCol="0" anchor="t">
            <a:spAutoFit/>
          </a:bodyPr>
          <a:lstStyle/>
          <a:p>
            <a:pPr algn="l">
              <a:lnSpc>
                <a:spcPts val="3499"/>
              </a:lnSpc>
            </a:pPr>
            <a:r>
              <a:rPr lang="en-US" sz="2499" dirty="0">
                <a:solidFill>
                  <a:srgbClr val="000000"/>
                </a:solidFill>
                <a:latin typeface="Montserrat"/>
                <a:ea typeface="Montserrat"/>
                <a:cs typeface="Montserrat"/>
                <a:sym typeface="Montserrat"/>
              </a:rPr>
              <a:t>Money cannot buy happiness. But money can</a:t>
            </a:r>
          </a:p>
          <a:p>
            <a:pPr algn="l">
              <a:lnSpc>
                <a:spcPts val="3499"/>
              </a:lnSpc>
            </a:pPr>
            <a:r>
              <a:rPr lang="en-US" sz="2499" dirty="0">
                <a:solidFill>
                  <a:srgbClr val="000000"/>
                </a:solidFill>
                <a:latin typeface="Montserrat"/>
                <a:ea typeface="Montserrat"/>
                <a:cs typeface="Montserrat"/>
                <a:sym typeface="Montserrat"/>
              </a:rPr>
              <a:t>create options and opportunities. </a:t>
            </a:r>
          </a:p>
          <a:p>
            <a:pPr algn="l">
              <a:lnSpc>
                <a:spcPts val="700"/>
              </a:lnSpc>
            </a:pPr>
            <a:endParaRPr lang="en-US" sz="2499" dirty="0">
              <a:solidFill>
                <a:srgbClr val="000000"/>
              </a:solidFill>
              <a:latin typeface="Montserrat"/>
              <a:ea typeface="Montserrat"/>
              <a:cs typeface="Montserrat"/>
              <a:sym typeface="Montserrat"/>
            </a:endParaRPr>
          </a:p>
          <a:p>
            <a:pPr algn="l">
              <a:lnSpc>
                <a:spcPts val="1400"/>
              </a:lnSpc>
            </a:pPr>
            <a:endParaRPr lang="en-US" sz="2499" dirty="0">
              <a:solidFill>
                <a:srgbClr val="000000"/>
              </a:solidFill>
              <a:latin typeface="Montserrat"/>
              <a:ea typeface="Montserrat"/>
              <a:cs typeface="Montserrat"/>
              <a:sym typeface="Montserrat"/>
            </a:endParaRPr>
          </a:p>
          <a:p>
            <a:pPr algn="l">
              <a:lnSpc>
                <a:spcPts val="3499"/>
              </a:lnSpc>
            </a:pPr>
            <a:r>
              <a:rPr lang="en-US" sz="2499" dirty="0">
                <a:solidFill>
                  <a:srgbClr val="000000"/>
                </a:solidFill>
                <a:latin typeface="Montserrat"/>
                <a:ea typeface="Montserrat"/>
                <a:cs typeface="Montserrat"/>
                <a:sym typeface="Montserrat"/>
              </a:rPr>
              <a:t>Mastering the tips and tools in this program will help you sleep better at night, will make you less anxious about money, and will help you make decisions that take your life forward. It is designed</a:t>
            </a:r>
          </a:p>
          <a:p>
            <a:pPr algn="l">
              <a:lnSpc>
                <a:spcPts val="3499"/>
              </a:lnSpc>
            </a:pPr>
            <a:r>
              <a:rPr lang="en-US" sz="2499" dirty="0">
                <a:solidFill>
                  <a:srgbClr val="000000"/>
                </a:solidFill>
                <a:latin typeface="Montserrat"/>
                <a:ea typeface="Montserrat"/>
                <a:cs typeface="Montserrat"/>
                <a:sym typeface="Montserrat"/>
              </a:rPr>
              <a:t>to help you turn money from a source of stress to a source of control.</a:t>
            </a:r>
          </a:p>
        </p:txBody>
      </p:sp>
      <p:sp>
        <p:nvSpPr>
          <p:cNvPr id="11" name="TextBox 11"/>
          <p:cNvSpPr txBox="1"/>
          <p:nvPr/>
        </p:nvSpPr>
        <p:spPr>
          <a:xfrm>
            <a:off x="10997043" y="6615316"/>
            <a:ext cx="6382052" cy="1762342"/>
          </a:xfrm>
          <a:prstGeom prst="rect">
            <a:avLst/>
          </a:prstGeom>
        </p:spPr>
        <p:txBody>
          <a:bodyPr wrap="square" lIns="0" tIns="0" rIns="0" bIns="0" rtlCol="0" anchor="t">
            <a:spAutoFit/>
          </a:bodyPr>
          <a:lstStyle/>
          <a:p>
            <a:pPr algn="r">
              <a:lnSpc>
                <a:spcPts val="3499"/>
              </a:lnSpc>
            </a:pPr>
            <a:r>
              <a:rPr lang="en-US" sz="2499" dirty="0">
                <a:solidFill>
                  <a:srgbClr val="FFFFFF"/>
                </a:solidFill>
                <a:latin typeface="Montserrat"/>
                <a:ea typeface="Montserrat"/>
                <a:cs typeface="Montserrat"/>
                <a:sym typeface="Montserrat"/>
              </a:rPr>
              <a:t>How do we empower grad students with financial knowledge while also fostering career innovation and interdisciplinary community building?</a:t>
            </a:r>
          </a:p>
        </p:txBody>
      </p:sp>
      <p:sp>
        <p:nvSpPr>
          <p:cNvPr id="12" name="TextBox 12"/>
          <p:cNvSpPr txBox="1"/>
          <p:nvPr/>
        </p:nvSpPr>
        <p:spPr>
          <a:xfrm>
            <a:off x="10997043" y="9396797"/>
            <a:ext cx="6262257" cy="245745"/>
          </a:xfrm>
          <a:prstGeom prst="rect">
            <a:avLst/>
          </a:prstGeom>
        </p:spPr>
        <p:txBody>
          <a:bodyPr lIns="0" tIns="0" rIns="0" bIns="0" rtlCol="0" anchor="t">
            <a:spAutoFit/>
          </a:bodyPr>
          <a:lstStyle/>
          <a:p>
            <a:pPr marL="0" lvl="0" indent="0" algn="r">
              <a:lnSpc>
                <a:spcPts val="1800"/>
              </a:lnSpc>
              <a:spcBef>
                <a:spcPct val="0"/>
              </a:spcBef>
            </a:pPr>
            <a:r>
              <a:rPr lang="en-US" sz="1800" dirty="0">
                <a:solidFill>
                  <a:srgbClr val="D9D9D9"/>
                </a:solidFill>
                <a:latin typeface="Montserrat"/>
                <a:ea typeface="Montserrat"/>
                <a:cs typeface="Montserrat"/>
                <a:sym typeface="Montserrat"/>
              </a:rPr>
              <a:t>Presented by Brian Bolton . Mary Farmer-Kaiser</a:t>
            </a:r>
          </a:p>
        </p:txBody>
      </p:sp>
      <p:sp>
        <p:nvSpPr>
          <p:cNvPr id="13" name="Freeform 6">
            <a:extLst>
              <a:ext uri="{FF2B5EF4-FFF2-40B4-BE49-F238E27FC236}">
                <a16:creationId xmlns:a16="http://schemas.microsoft.com/office/drawing/2014/main" id="{9E5EE6A3-C0F7-7F7E-7871-32730796457A}"/>
              </a:ext>
            </a:extLst>
          </p:cNvPr>
          <p:cNvSpPr/>
          <p:nvPr/>
        </p:nvSpPr>
        <p:spPr>
          <a:xfrm>
            <a:off x="9542528" y="6922324"/>
            <a:ext cx="1354072" cy="1124822"/>
          </a:xfrm>
          <a:custGeom>
            <a:avLst/>
            <a:gdLst/>
            <a:ahLst/>
            <a:cxnLst/>
            <a:rect l="l" t="t" r="r" b="b"/>
            <a:pathLst>
              <a:path w="2180902" h="2308814">
                <a:moveTo>
                  <a:pt x="0" y="0"/>
                </a:moveTo>
                <a:lnTo>
                  <a:pt x="2180902" y="0"/>
                </a:lnTo>
                <a:lnTo>
                  <a:pt x="2180902" y="2308814"/>
                </a:lnTo>
                <a:lnTo>
                  <a:pt x="0" y="2308814"/>
                </a:lnTo>
                <a:lnTo>
                  <a:pt x="0" y="0"/>
                </a:lnTo>
                <a:close/>
              </a:path>
            </a:pathLst>
          </a:custGeom>
          <a:blipFill>
            <a:blip r:embed="rId5"/>
            <a:stretch>
              <a:fillRect l="-28019" r="-26535" b="-100000"/>
            </a:stretch>
          </a:blipFill>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txBody>
          <a:bodyPr/>
          <a:lstStyle/>
          <a:p>
            <a:endParaRPr lang="en-US"/>
          </a:p>
        </p:txBody>
      </p:sp>
      <p:grpSp>
        <p:nvGrpSpPr>
          <p:cNvPr id="3" name="Group 3"/>
          <p:cNvGrpSpPr/>
          <p:nvPr/>
        </p:nvGrpSpPr>
        <p:grpSpPr>
          <a:xfrm>
            <a:off x="9601285" y="0"/>
            <a:ext cx="8686715" cy="10287000"/>
            <a:chOff x="0" y="0"/>
            <a:chExt cx="11582287" cy="13716000"/>
          </a:xfrm>
        </p:grpSpPr>
        <p:pic>
          <p:nvPicPr>
            <p:cNvPr id="4" name="Picture 4"/>
            <p:cNvPicPr>
              <a:picLocks noChangeAspect="1"/>
            </p:cNvPicPr>
            <p:nvPr/>
          </p:nvPicPr>
          <p:blipFill>
            <a:blip r:embed="rId2"/>
            <a:srcRect l="11145" r="32558"/>
            <a:stretch>
              <a:fillRect/>
            </a:stretch>
          </p:blipFill>
          <p:spPr>
            <a:xfrm>
              <a:off x="0" y="0"/>
              <a:ext cx="11582287" cy="13716000"/>
            </a:xfrm>
            <a:prstGeom prst="rect">
              <a:avLst/>
            </a:prstGeom>
          </p:spPr>
        </p:pic>
      </p:grpSp>
      <p:sp>
        <p:nvSpPr>
          <p:cNvPr id="5" name="Freeform 5"/>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AutoShape 6"/>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grpSp>
        <p:nvGrpSpPr>
          <p:cNvPr id="7" name="Group 7"/>
          <p:cNvGrpSpPr/>
          <p:nvPr/>
        </p:nvGrpSpPr>
        <p:grpSpPr>
          <a:xfrm>
            <a:off x="1550938" y="5466209"/>
            <a:ext cx="7091400" cy="1250950"/>
            <a:chOff x="0" y="0"/>
            <a:chExt cx="9455200" cy="1667933"/>
          </a:xfrm>
        </p:grpSpPr>
        <p:grpSp>
          <p:nvGrpSpPr>
            <p:cNvPr id="8" name="Group 8"/>
            <p:cNvGrpSpPr/>
            <p:nvPr/>
          </p:nvGrpSpPr>
          <p:grpSpPr>
            <a:xfrm>
              <a:off x="0" y="0"/>
              <a:ext cx="770409" cy="77040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E7D4D"/>
              </a:solidFill>
            </p:spPr>
            <p:txBody>
              <a:bodyPr/>
              <a:lstStyle/>
              <a:p>
                <a:endParaRPr lang="en-US"/>
              </a:p>
            </p:txBody>
          </p:sp>
        </p:grpSp>
        <p:sp>
          <p:nvSpPr>
            <p:cNvPr id="10" name="TextBox 10"/>
            <p:cNvSpPr txBox="1"/>
            <p:nvPr/>
          </p:nvSpPr>
          <p:spPr>
            <a:xfrm>
              <a:off x="1463861" y="-38100"/>
              <a:ext cx="7991339" cy="1706033"/>
            </a:xfrm>
            <a:prstGeom prst="rect">
              <a:avLst/>
            </a:prstGeom>
          </p:spPr>
          <p:txBody>
            <a:bodyPr lIns="0" tIns="0" rIns="0" bIns="0" rtlCol="0" anchor="t">
              <a:spAutoFit/>
            </a:bodyPr>
            <a:lstStyle/>
            <a:p>
              <a:pPr algn="l">
                <a:lnSpc>
                  <a:spcPts val="3499"/>
                </a:lnSpc>
              </a:pPr>
              <a:r>
                <a:rPr lang="en-US" sz="2499">
                  <a:solidFill>
                    <a:srgbClr val="000000"/>
                  </a:solidFill>
                  <a:latin typeface="Montserrat"/>
                  <a:ea typeface="Montserrat"/>
                  <a:cs typeface="Montserrat"/>
                  <a:sym typeface="Montserrat"/>
                </a:rPr>
                <a:t>The </a:t>
              </a:r>
              <a:r>
                <a:rPr lang="en-US" sz="2499" b="1">
                  <a:solidFill>
                    <a:srgbClr val="000000"/>
                  </a:solidFill>
                  <a:latin typeface="Montserrat Bold"/>
                  <a:ea typeface="Montserrat Bold"/>
                  <a:cs typeface="Montserrat Bold"/>
                  <a:sym typeface="Montserrat Bold"/>
                </a:rPr>
                <a:t>career-related decisions</a:t>
              </a:r>
              <a:r>
                <a:rPr lang="en-US" sz="2499">
                  <a:solidFill>
                    <a:srgbClr val="000000"/>
                  </a:solidFill>
                  <a:latin typeface="Montserrat"/>
                  <a:ea typeface="Montserrat"/>
                  <a:cs typeface="Montserrat"/>
                  <a:sym typeface="Montserrat"/>
                </a:rPr>
                <a:t> grad students make come with financial implications.</a:t>
              </a:r>
            </a:p>
          </p:txBody>
        </p:sp>
      </p:grpSp>
      <p:grpSp>
        <p:nvGrpSpPr>
          <p:cNvPr id="11" name="Group 11"/>
          <p:cNvGrpSpPr/>
          <p:nvPr/>
        </p:nvGrpSpPr>
        <p:grpSpPr>
          <a:xfrm>
            <a:off x="1550938" y="3843784"/>
            <a:ext cx="7091400" cy="1250950"/>
            <a:chOff x="0" y="0"/>
            <a:chExt cx="9455200" cy="1667933"/>
          </a:xfrm>
        </p:grpSpPr>
        <p:grpSp>
          <p:nvGrpSpPr>
            <p:cNvPr id="12" name="Group 12"/>
            <p:cNvGrpSpPr/>
            <p:nvPr/>
          </p:nvGrpSpPr>
          <p:grpSpPr>
            <a:xfrm>
              <a:off x="0" y="0"/>
              <a:ext cx="786336" cy="770409"/>
              <a:chOff x="0" y="0"/>
              <a:chExt cx="6481281" cy="6350000"/>
            </a:xfrm>
          </p:grpSpPr>
          <p:sp>
            <p:nvSpPr>
              <p:cNvPr id="13" name="Freeform 13"/>
              <p:cNvSpPr/>
              <p:nvPr/>
            </p:nvSpPr>
            <p:spPr>
              <a:xfrm>
                <a:off x="0" y="0"/>
                <a:ext cx="6481281" cy="6350000"/>
              </a:xfrm>
              <a:custGeom>
                <a:avLst/>
                <a:gdLst/>
                <a:ahLst/>
                <a:cxnLst/>
                <a:rect l="l" t="t" r="r" b="b"/>
                <a:pathLst>
                  <a:path w="6481281" h="6350000">
                    <a:moveTo>
                      <a:pt x="3240640" y="0"/>
                    </a:moveTo>
                    <a:cubicBezTo>
                      <a:pt x="1450884" y="0"/>
                      <a:pt x="0" y="1421496"/>
                      <a:pt x="0" y="3175000"/>
                    </a:cubicBezTo>
                    <a:cubicBezTo>
                      <a:pt x="0" y="4928504"/>
                      <a:pt x="1450884" y="6350000"/>
                      <a:pt x="3240640" y="6350000"/>
                    </a:cubicBezTo>
                    <a:cubicBezTo>
                      <a:pt x="5030396" y="6350000"/>
                      <a:pt x="6481281" y="4928504"/>
                      <a:pt x="6481281" y="3175000"/>
                    </a:cubicBezTo>
                    <a:cubicBezTo>
                      <a:pt x="6481281" y="1421496"/>
                      <a:pt x="5030396" y="0"/>
                      <a:pt x="3240640" y="0"/>
                    </a:cubicBezTo>
                    <a:close/>
                  </a:path>
                </a:pathLst>
              </a:custGeom>
              <a:solidFill>
                <a:srgbClr val="6E7D4D"/>
              </a:solidFill>
            </p:spPr>
            <p:txBody>
              <a:bodyPr/>
              <a:lstStyle/>
              <a:p>
                <a:endParaRPr lang="en-US"/>
              </a:p>
            </p:txBody>
          </p:sp>
        </p:grpSp>
        <p:sp>
          <p:nvSpPr>
            <p:cNvPr id="14" name="TextBox 14"/>
            <p:cNvSpPr txBox="1"/>
            <p:nvPr/>
          </p:nvSpPr>
          <p:spPr>
            <a:xfrm>
              <a:off x="1494125" y="-38100"/>
              <a:ext cx="7961075" cy="1706033"/>
            </a:xfrm>
            <a:prstGeom prst="rect">
              <a:avLst/>
            </a:prstGeom>
          </p:spPr>
          <p:txBody>
            <a:bodyPr lIns="0" tIns="0" rIns="0" bIns="0" rtlCol="0" anchor="t">
              <a:spAutoFit/>
            </a:bodyPr>
            <a:lstStyle/>
            <a:p>
              <a:pPr algn="l">
                <a:lnSpc>
                  <a:spcPts val="3499"/>
                </a:lnSpc>
              </a:pPr>
              <a:r>
                <a:rPr lang="en-US" sz="2499">
                  <a:solidFill>
                    <a:srgbClr val="000000"/>
                  </a:solidFill>
                  <a:latin typeface="Montserrat"/>
                  <a:ea typeface="Montserrat"/>
                  <a:cs typeface="Montserrat"/>
                  <a:sym typeface="Montserrat"/>
                </a:rPr>
                <a:t>The </a:t>
              </a:r>
              <a:r>
                <a:rPr lang="en-US" sz="2499" b="1">
                  <a:solidFill>
                    <a:srgbClr val="000000"/>
                  </a:solidFill>
                  <a:latin typeface="Montserrat Bold"/>
                  <a:ea typeface="Montserrat Bold"/>
                  <a:cs typeface="Montserrat Bold"/>
                  <a:sym typeface="Montserrat Bold"/>
                </a:rPr>
                <a:t>financial challenges </a:t>
              </a:r>
              <a:r>
                <a:rPr lang="en-US" sz="2499">
                  <a:solidFill>
                    <a:srgbClr val="000000"/>
                  </a:solidFill>
                  <a:latin typeface="Montserrat"/>
                  <a:ea typeface="Montserrat"/>
                  <a:cs typeface="Montserrat"/>
                  <a:sym typeface="Montserrat"/>
                </a:rPr>
                <a:t>grad students face (debt, budgeting, long-term financial security) are real.</a:t>
              </a:r>
            </a:p>
          </p:txBody>
        </p:sp>
      </p:grpSp>
      <p:sp>
        <p:nvSpPr>
          <p:cNvPr id="15" name="TextBox 15"/>
          <p:cNvSpPr txBox="1"/>
          <p:nvPr/>
        </p:nvSpPr>
        <p:spPr>
          <a:xfrm>
            <a:off x="1028700" y="9534525"/>
            <a:ext cx="7044946" cy="271160"/>
          </a:xfrm>
          <a:prstGeom prst="rect">
            <a:avLst/>
          </a:prstGeom>
        </p:spPr>
        <p:txBody>
          <a:bodyPr lIns="0" tIns="0" rIns="0" bIns="0" rtlCol="0" anchor="t">
            <a:spAutoFit/>
          </a:bodyPr>
          <a:lstStyle/>
          <a:p>
            <a:pPr algn="l">
              <a:lnSpc>
                <a:spcPts val="2050"/>
              </a:lnSpc>
            </a:pPr>
            <a:r>
              <a:rPr lang="en-US" sz="2050">
                <a:solidFill>
                  <a:srgbClr val="D9D9D9"/>
                </a:solidFill>
                <a:latin typeface="Montserrat"/>
                <a:ea typeface="Montserrat"/>
                <a:cs typeface="Montserrat"/>
                <a:sym typeface="Montserrat"/>
              </a:rPr>
              <a:t>Presented by Brian Bolton . Mary Farmer-Kaiser</a:t>
            </a:r>
          </a:p>
        </p:txBody>
      </p:sp>
      <p:sp>
        <p:nvSpPr>
          <p:cNvPr id="16" name="TextBox 16"/>
          <p:cNvSpPr txBox="1"/>
          <p:nvPr/>
        </p:nvSpPr>
        <p:spPr>
          <a:xfrm>
            <a:off x="1550938" y="1000125"/>
            <a:ext cx="7481686" cy="2044556"/>
          </a:xfrm>
          <a:prstGeom prst="rect">
            <a:avLst/>
          </a:prstGeom>
        </p:spPr>
        <p:txBody>
          <a:bodyPr lIns="0" tIns="0" rIns="0" bIns="0" rtlCol="0" anchor="t">
            <a:spAutoFit/>
          </a:bodyPr>
          <a:lstStyle/>
          <a:p>
            <a:pPr algn="l">
              <a:lnSpc>
                <a:spcPts val="8153"/>
              </a:lnSpc>
            </a:pPr>
            <a:r>
              <a:rPr lang="en-US" sz="6522" b="1">
                <a:solidFill>
                  <a:srgbClr val="181910"/>
                </a:solidFill>
                <a:latin typeface="Montserrat Ultra-Bold"/>
                <a:ea typeface="Montserrat Ultra-Bold"/>
                <a:cs typeface="Montserrat Ultra-Bold"/>
                <a:sym typeface="Montserrat Ultra-Bold"/>
              </a:rPr>
              <a:t>Why we created Money Matters</a:t>
            </a:r>
          </a:p>
        </p:txBody>
      </p:sp>
      <p:grpSp>
        <p:nvGrpSpPr>
          <p:cNvPr id="17" name="Group 17"/>
          <p:cNvGrpSpPr/>
          <p:nvPr/>
        </p:nvGrpSpPr>
        <p:grpSpPr>
          <a:xfrm>
            <a:off x="1550938" y="7088812"/>
            <a:ext cx="577806" cy="577806"/>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E7D4D"/>
            </a:solidFill>
          </p:spPr>
          <p:txBody>
            <a:bodyPr/>
            <a:lstStyle/>
            <a:p>
              <a:endParaRPr lang="en-US"/>
            </a:p>
          </p:txBody>
        </p:sp>
      </p:grpSp>
      <p:sp>
        <p:nvSpPr>
          <p:cNvPr id="19" name="TextBox 19"/>
          <p:cNvSpPr txBox="1"/>
          <p:nvPr/>
        </p:nvSpPr>
        <p:spPr>
          <a:xfrm>
            <a:off x="2648833" y="7050712"/>
            <a:ext cx="5993504" cy="1289050"/>
          </a:xfrm>
          <a:prstGeom prst="rect">
            <a:avLst/>
          </a:prstGeom>
        </p:spPr>
        <p:txBody>
          <a:bodyPr lIns="0" tIns="0" rIns="0" bIns="0" rtlCol="0" anchor="t">
            <a:spAutoFit/>
          </a:bodyPr>
          <a:lstStyle/>
          <a:p>
            <a:pPr algn="l">
              <a:lnSpc>
                <a:spcPts val="3499"/>
              </a:lnSpc>
            </a:pPr>
            <a:r>
              <a:rPr lang="en-US" sz="2499">
                <a:solidFill>
                  <a:srgbClr val="000000"/>
                </a:solidFill>
                <a:latin typeface="Montserrat"/>
                <a:ea typeface="Montserrat"/>
                <a:cs typeface="Montserrat"/>
                <a:sym typeface="Montserrat"/>
              </a:rPr>
              <a:t>The </a:t>
            </a:r>
            <a:r>
              <a:rPr lang="en-US" sz="2499" b="1">
                <a:solidFill>
                  <a:srgbClr val="000000"/>
                </a:solidFill>
                <a:latin typeface="Montserrat Bold"/>
                <a:ea typeface="Montserrat Bold"/>
                <a:cs typeface="Montserrat Bold"/>
                <a:sym typeface="Montserrat Bold"/>
              </a:rPr>
              <a:t>mental and emotional stress</a:t>
            </a:r>
            <a:r>
              <a:rPr lang="en-US" sz="2499">
                <a:solidFill>
                  <a:srgbClr val="000000"/>
                </a:solidFill>
                <a:latin typeface="Montserrat"/>
                <a:ea typeface="Montserrat"/>
                <a:cs typeface="Montserrat"/>
                <a:sym typeface="Montserrat"/>
              </a:rPr>
              <a:t> tied to financial instability affect retention.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5" name="AutoShape 5"/>
          <p:cNvSpPr/>
          <p:nvPr/>
        </p:nvSpPr>
        <p:spPr>
          <a:xfrm flipV="1">
            <a:off x="15987659" y="4457700"/>
            <a:ext cx="0" cy="666129"/>
          </a:xfrm>
          <a:prstGeom prst="line">
            <a:avLst/>
          </a:prstGeom>
          <a:ln w="47625" cap="rnd">
            <a:solidFill>
              <a:srgbClr val="A60317"/>
            </a:solidFill>
            <a:prstDash val="solid"/>
            <a:headEnd type="none" w="sm" len="sm"/>
            <a:tailEnd type="none" w="sm" len="sm"/>
          </a:ln>
        </p:spPr>
        <p:txBody>
          <a:bodyPr/>
          <a:lstStyle/>
          <a:p>
            <a:endParaRPr lang="en-US"/>
          </a:p>
        </p:txBody>
      </p:sp>
      <p:sp>
        <p:nvSpPr>
          <p:cNvPr id="6" name="AutoShape 6"/>
          <p:cNvSpPr/>
          <p:nvPr/>
        </p:nvSpPr>
        <p:spPr>
          <a:xfrm>
            <a:off x="5709788" y="5143500"/>
            <a:ext cx="12578212" cy="0"/>
          </a:xfrm>
          <a:prstGeom prst="line">
            <a:avLst/>
          </a:prstGeom>
          <a:ln w="47625" cap="rnd">
            <a:solidFill>
              <a:srgbClr val="A60317"/>
            </a:solidFill>
            <a:prstDash val="solid"/>
            <a:headEnd type="none" w="sm" len="sm"/>
            <a:tailEnd type="none" w="sm" len="sm"/>
          </a:ln>
        </p:spPr>
        <p:txBody>
          <a:bodyPr/>
          <a:lstStyle/>
          <a:p>
            <a:endParaRPr lang="en-US"/>
          </a:p>
        </p:txBody>
      </p:sp>
      <p:sp>
        <p:nvSpPr>
          <p:cNvPr id="7" name="AutoShape 7"/>
          <p:cNvSpPr/>
          <p:nvPr/>
        </p:nvSpPr>
        <p:spPr>
          <a:xfrm flipV="1">
            <a:off x="7689624" y="4669232"/>
            <a:ext cx="0" cy="474268"/>
          </a:xfrm>
          <a:prstGeom prst="line">
            <a:avLst/>
          </a:prstGeom>
          <a:ln w="47625" cap="rnd">
            <a:solidFill>
              <a:srgbClr val="A60317"/>
            </a:solidFill>
            <a:prstDash val="solid"/>
            <a:headEnd type="none" w="sm" len="sm"/>
            <a:tailEnd type="none" w="sm" len="sm"/>
          </a:ln>
        </p:spPr>
        <p:txBody>
          <a:bodyPr/>
          <a:lstStyle/>
          <a:p>
            <a:endParaRPr lang="en-US"/>
          </a:p>
        </p:txBody>
      </p:sp>
      <p:sp>
        <p:nvSpPr>
          <p:cNvPr id="8" name="AutoShape 8"/>
          <p:cNvSpPr/>
          <p:nvPr/>
        </p:nvSpPr>
        <p:spPr>
          <a:xfrm flipV="1">
            <a:off x="11860570" y="4457700"/>
            <a:ext cx="0" cy="666129"/>
          </a:xfrm>
          <a:prstGeom prst="line">
            <a:avLst/>
          </a:prstGeom>
          <a:ln w="47625" cap="rnd">
            <a:solidFill>
              <a:srgbClr val="A60317"/>
            </a:solidFill>
            <a:prstDash val="solid"/>
            <a:headEnd type="none" w="sm" len="sm"/>
            <a:tailEnd type="none" w="sm" len="sm"/>
          </a:ln>
        </p:spPr>
        <p:txBody>
          <a:bodyPr/>
          <a:lstStyle/>
          <a:p>
            <a:endParaRPr lang="en-US"/>
          </a:p>
        </p:txBody>
      </p:sp>
      <p:grpSp>
        <p:nvGrpSpPr>
          <p:cNvPr id="9" name="Group 9"/>
          <p:cNvGrpSpPr/>
          <p:nvPr/>
        </p:nvGrpSpPr>
        <p:grpSpPr>
          <a:xfrm>
            <a:off x="5938039" y="3720696"/>
            <a:ext cx="3436842" cy="948536"/>
            <a:chOff x="0" y="0"/>
            <a:chExt cx="1162586" cy="320863"/>
          </a:xfrm>
        </p:grpSpPr>
        <p:sp>
          <p:nvSpPr>
            <p:cNvPr id="10" name="Freeform 10"/>
            <p:cNvSpPr/>
            <p:nvPr/>
          </p:nvSpPr>
          <p:spPr>
            <a:xfrm>
              <a:off x="0" y="0"/>
              <a:ext cx="1162586" cy="320863"/>
            </a:xfrm>
            <a:custGeom>
              <a:avLst/>
              <a:gdLst/>
              <a:ahLst/>
              <a:cxnLst/>
              <a:rect l="l" t="t" r="r" b="b"/>
              <a:pathLst>
                <a:path w="1162586" h="320863">
                  <a:moveTo>
                    <a:pt x="0" y="0"/>
                  </a:moveTo>
                  <a:lnTo>
                    <a:pt x="1162586" y="0"/>
                  </a:lnTo>
                  <a:lnTo>
                    <a:pt x="1162586" y="320863"/>
                  </a:lnTo>
                  <a:lnTo>
                    <a:pt x="0" y="320863"/>
                  </a:lnTo>
                  <a:close/>
                </a:path>
              </a:pathLst>
            </a:custGeom>
            <a:solidFill>
              <a:srgbClr val="181910"/>
            </a:solidFill>
          </p:spPr>
          <p:txBody>
            <a:bodyPr/>
            <a:lstStyle/>
            <a:p>
              <a:endParaRPr lang="en-US"/>
            </a:p>
          </p:txBody>
        </p:sp>
      </p:grpSp>
      <p:grpSp>
        <p:nvGrpSpPr>
          <p:cNvPr id="11" name="Group 11"/>
          <p:cNvGrpSpPr/>
          <p:nvPr/>
        </p:nvGrpSpPr>
        <p:grpSpPr>
          <a:xfrm>
            <a:off x="10100444" y="3720696"/>
            <a:ext cx="3472628" cy="948536"/>
            <a:chOff x="0" y="0"/>
            <a:chExt cx="1174691" cy="320863"/>
          </a:xfrm>
        </p:grpSpPr>
        <p:sp>
          <p:nvSpPr>
            <p:cNvPr id="12" name="Freeform 12"/>
            <p:cNvSpPr/>
            <p:nvPr/>
          </p:nvSpPr>
          <p:spPr>
            <a:xfrm>
              <a:off x="0" y="0"/>
              <a:ext cx="1174691" cy="320863"/>
            </a:xfrm>
            <a:custGeom>
              <a:avLst/>
              <a:gdLst/>
              <a:ahLst/>
              <a:cxnLst/>
              <a:rect l="l" t="t" r="r" b="b"/>
              <a:pathLst>
                <a:path w="1174691" h="320863">
                  <a:moveTo>
                    <a:pt x="0" y="0"/>
                  </a:moveTo>
                  <a:lnTo>
                    <a:pt x="1174691" y="0"/>
                  </a:lnTo>
                  <a:lnTo>
                    <a:pt x="1174691" y="320863"/>
                  </a:lnTo>
                  <a:lnTo>
                    <a:pt x="0" y="320863"/>
                  </a:lnTo>
                  <a:close/>
                </a:path>
              </a:pathLst>
            </a:custGeom>
            <a:solidFill>
              <a:srgbClr val="181910"/>
            </a:solidFill>
          </p:spPr>
          <p:txBody>
            <a:bodyPr/>
            <a:lstStyle/>
            <a:p>
              <a:endParaRPr lang="en-US"/>
            </a:p>
          </p:txBody>
        </p:sp>
      </p:grpSp>
      <p:sp>
        <p:nvSpPr>
          <p:cNvPr id="13" name="TextBox 13"/>
          <p:cNvSpPr txBox="1"/>
          <p:nvPr/>
        </p:nvSpPr>
        <p:spPr>
          <a:xfrm>
            <a:off x="637442" y="9617329"/>
            <a:ext cx="6642089" cy="271160"/>
          </a:xfrm>
          <a:prstGeom prst="rect">
            <a:avLst/>
          </a:prstGeom>
        </p:spPr>
        <p:txBody>
          <a:bodyPr lIns="0" tIns="0" rIns="0" bIns="0" rtlCol="0" anchor="t">
            <a:spAutoFit/>
          </a:bodyPr>
          <a:lstStyle/>
          <a:p>
            <a:pPr marL="0" lvl="0" indent="0" algn="just">
              <a:lnSpc>
                <a:spcPts val="2050"/>
              </a:lnSpc>
              <a:spcBef>
                <a:spcPct val="0"/>
              </a:spcBef>
            </a:pPr>
            <a:r>
              <a:rPr lang="en-US" sz="2050" dirty="0">
                <a:solidFill>
                  <a:srgbClr val="D9D9D9"/>
                </a:solidFill>
                <a:latin typeface="Montserrat"/>
                <a:ea typeface="Montserrat"/>
                <a:cs typeface="Montserrat"/>
                <a:sym typeface="Montserrat"/>
              </a:rPr>
              <a:t>Presented by Brian Bolton . Mary Farmer-Kaiser</a:t>
            </a:r>
          </a:p>
        </p:txBody>
      </p:sp>
      <p:sp>
        <p:nvSpPr>
          <p:cNvPr id="14" name="TextBox 14"/>
          <p:cNvSpPr txBox="1"/>
          <p:nvPr/>
        </p:nvSpPr>
        <p:spPr>
          <a:xfrm>
            <a:off x="1028700" y="3834996"/>
            <a:ext cx="4349787" cy="1625768"/>
          </a:xfrm>
          <a:prstGeom prst="rect">
            <a:avLst/>
          </a:prstGeom>
        </p:spPr>
        <p:txBody>
          <a:bodyPr lIns="0" tIns="0" rIns="0" bIns="0" rtlCol="0" anchor="t">
            <a:spAutoFit/>
          </a:bodyPr>
          <a:lstStyle/>
          <a:p>
            <a:pPr algn="ctr">
              <a:lnSpc>
                <a:spcPts val="6256"/>
              </a:lnSpc>
              <a:spcBef>
                <a:spcPct val="0"/>
              </a:spcBef>
            </a:pPr>
            <a:r>
              <a:rPr lang="en-US" sz="6256" b="1">
                <a:solidFill>
                  <a:srgbClr val="181910"/>
                </a:solidFill>
                <a:latin typeface="Montserrat Ultra-Bold"/>
                <a:ea typeface="Montserrat Ultra-Bold"/>
                <a:cs typeface="Montserrat Ultra-Bold"/>
                <a:sym typeface="Montserrat Ultra-Bold"/>
              </a:rPr>
              <a:t>How we started</a:t>
            </a:r>
          </a:p>
        </p:txBody>
      </p:sp>
      <p:sp>
        <p:nvSpPr>
          <p:cNvPr id="15" name="TextBox 15"/>
          <p:cNvSpPr txBox="1"/>
          <p:nvPr/>
        </p:nvSpPr>
        <p:spPr>
          <a:xfrm>
            <a:off x="4885915" y="1335006"/>
            <a:ext cx="4479054" cy="2211183"/>
          </a:xfrm>
          <a:prstGeom prst="rect">
            <a:avLst/>
          </a:prstGeom>
        </p:spPr>
        <p:txBody>
          <a:bodyPr wrap="square" lIns="0" tIns="0" rIns="0" bIns="0" rtlCol="0" anchor="t">
            <a:spAutoFit/>
          </a:bodyPr>
          <a:lstStyle/>
          <a:p>
            <a:pPr algn="r">
              <a:lnSpc>
                <a:spcPts val="3499"/>
              </a:lnSpc>
            </a:pPr>
            <a:r>
              <a:rPr lang="en-US" sz="2499" dirty="0">
                <a:solidFill>
                  <a:srgbClr val="000000"/>
                </a:solidFill>
                <a:latin typeface="Montserrat"/>
                <a:ea typeface="Montserrat"/>
                <a:cs typeface="Montserrat"/>
                <a:sym typeface="Montserrat"/>
              </a:rPr>
              <a:t>Post-Covid </a:t>
            </a:r>
            <a:br>
              <a:rPr lang="en-US" sz="2499" dirty="0">
                <a:solidFill>
                  <a:srgbClr val="000000"/>
                </a:solidFill>
                <a:latin typeface="Montserrat"/>
                <a:ea typeface="Montserrat"/>
                <a:cs typeface="Montserrat"/>
                <a:sym typeface="Montserrat"/>
              </a:rPr>
            </a:br>
            <a:r>
              <a:rPr lang="en-US" sz="2499" b="1" dirty="0">
                <a:solidFill>
                  <a:srgbClr val="A60317"/>
                </a:solidFill>
                <a:latin typeface="Montserrat Bold"/>
                <a:ea typeface="Montserrat Bold"/>
                <a:cs typeface="Montserrat Bold"/>
                <a:sym typeface="Montserrat Bold"/>
              </a:rPr>
              <a:t>webinar format launched</a:t>
            </a:r>
            <a:r>
              <a:rPr lang="en-US" sz="2499" dirty="0">
                <a:solidFill>
                  <a:srgbClr val="000000"/>
                </a:solidFill>
                <a:latin typeface="Montserrat"/>
                <a:ea typeface="Montserrat"/>
                <a:cs typeface="Montserrat"/>
                <a:sym typeface="Montserrat"/>
              </a:rPr>
              <a:t> focused on grad student money management (budgeting, debt, investing)</a:t>
            </a:r>
          </a:p>
        </p:txBody>
      </p:sp>
      <p:sp>
        <p:nvSpPr>
          <p:cNvPr id="16" name="TextBox 16"/>
          <p:cNvSpPr txBox="1"/>
          <p:nvPr/>
        </p:nvSpPr>
        <p:spPr>
          <a:xfrm>
            <a:off x="10058938" y="482669"/>
            <a:ext cx="3458340" cy="3108864"/>
          </a:xfrm>
          <a:prstGeom prst="rect">
            <a:avLst/>
          </a:prstGeom>
        </p:spPr>
        <p:txBody>
          <a:bodyPr wrap="square" lIns="0" tIns="0" rIns="0" bIns="0" rtlCol="0" anchor="t">
            <a:spAutoFit/>
          </a:bodyPr>
          <a:lstStyle/>
          <a:p>
            <a:pPr algn="ctr">
              <a:lnSpc>
                <a:spcPts val="3499"/>
              </a:lnSpc>
            </a:pPr>
            <a:r>
              <a:rPr lang="en-US" sz="2499" dirty="0">
                <a:solidFill>
                  <a:srgbClr val="000000"/>
                </a:solidFill>
                <a:latin typeface="Montserrat"/>
                <a:ea typeface="Montserrat"/>
                <a:cs typeface="Montserrat"/>
                <a:sym typeface="Montserrat"/>
              </a:rPr>
              <a:t>Expanded into specialized focus areas: </a:t>
            </a:r>
          </a:p>
          <a:p>
            <a:pPr algn="ctr">
              <a:lnSpc>
                <a:spcPts val="3499"/>
              </a:lnSpc>
            </a:pPr>
            <a:r>
              <a:rPr lang="en-US" sz="2499" b="1" dirty="0">
                <a:solidFill>
                  <a:srgbClr val="A60317"/>
                </a:solidFill>
                <a:latin typeface="Montserrat Bold"/>
                <a:ea typeface="Montserrat Bold"/>
                <a:cs typeface="Montserrat Bold"/>
                <a:sym typeface="Montserrat Bold"/>
              </a:rPr>
              <a:t>International Students</a:t>
            </a:r>
          </a:p>
          <a:p>
            <a:pPr algn="ctr">
              <a:lnSpc>
                <a:spcPts val="3499"/>
              </a:lnSpc>
            </a:pPr>
            <a:r>
              <a:rPr lang="en-US" sz="2499" b="1" dirty="0">
                <a:solidFill>
                  <a:srgbClr val="A60317"/>
                </a:solidFill>
                <a:latin typeface="Montserrat Bold"/>
                <a:ea typeface="Montserrat Bold"/>
                <a:cs typeface="Montserrat Bold"/>
                <a:sym typeface="Montserrat Bold"/>
              </a:rPr>
              <a:t>Taxes</a:t>
            </a:r>
          </a:p>
          <a:p>
            <a:pPr algn="ctr">
              <a:lnSpc>
                <a:spcPts val="3499"/>
              </a:lnSpc>
            </a:pPr>
            <a:r>
              <a:rPr lang="en-US" sz="2499" b="1" dirty="0">
                <a:solidFill>
                  <a:srgbClr val="A60317"/>
                </a:solidFill>
                <a:latin typeface="Montserrat Bold"/>
                <a:ea typeface="Montserrat Bold"/>
                <a:cs typeface="Montserrat Bold"/>
                <a:sym typeface="Montserrat Bold"/>
              </a:rPr>
              <a:t>Career Planning</a:t>
            </a:r>
          </a:p>
        </p:txBody>
      </p:sp>
      <p:sp>
        <p:nvSpPr>
          <p:cNvPr id="17" name="TextBox 17"/>
          <p:cNvSpPr txBox="1"/>
          <p:nvPr/>
        </p:nvSpPr>
        <p:spPr>
          <a:xfrm>
            <a:off x="6287911" y="3979127"/>
            <a:ext cx="2803425"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Jan. 2021</a:t>
            </a:r>
          </a:p>
        </p:txBody>
      </p:sp>
      <p:sp>
        <p:nvSpPr>
          <p:cNvPr id="18" name="TextBox 18"/>
          <p:cNvSpPr txBox="1"/>
          <p:nvPr/>
        </p:nvSpPr>
        <p:spPr>
          <a:xfrm>
            <a:off x="10309596" y="3979022"/>
            <a:ext cx="3101949"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Spring 2022</a:t>
            </a:r>
          </a:p>
        </p:txBody>
      </p:sp>
      <p:sp>
        <p:nvSpPr>
          <p:cNvPr id="19" name="AutoShape 19"/>
          <p:cNvSpPr/>
          <p:nvPr/>
        </p:nvSpPr>
        <p:spPr>
          <a:xfrm flipV="1">
            <a:off x="9393955" y="5167312"/>
            <a:ext cx="0" cy="799073"/>
          </a:xfrm>
          <a:prstGeom prst="line">
            <a:avLst/>
          </a:prstGeom>
          <a:ln w="47625" cap="rnd">
            <a:solidFill>
              <a:srgbClr val="A60317"/>
            </a:solidFill>
            <a:prstDash val="solid"/>
            <a:headEnd type="none" w="sm" len="sm"/>
            <a:tailEnd type="none" w="sm" len="sm"/>
          </a:ln>
        </p:spPr>
        <p:txBody>
          <a:bodyPr/>
          <a:lstStyle/>
          <a:p>
            <a:endParaRPr lang="en-US"/>
          </a:p>
        </p:txBody>
      </p:sp>
      <p:grpSp>
        <p:nvGrpSpPr>
          <p:cNvPr id="20" name="Group 20"/>
          <p:cNvGrpSpPr/>
          <p:nvPr/>
        </p:nvGrpSpPr>
        <p:grpSpPr>
          <a:xfrm>
            <a:off x="8282645" y="5641581"/>
            <a:ext cx="3918130" cy="948536"/>
            <a:chOff x="0" y="0"/>
            <a:chExt cx="1325392" cy="320863"/>
          </a:xfrm>
        </p:grpSpPr>
        <p:sp>
          <p:nvSpPr>
            <p:cNvPr id="21" name="Freeform 21"/>
            <p:cNvSpPr/>
            <p:nvPr/>
          </p:nvSpPr>
          <p:spPr>
            <a:xfrm>
              <a:off x="0" y="0"/>
              <a:ext cx="1325392" cy="320863"/>
            </a:xfrm>
            <a:custGeom>
              <a:avLst/>
              <a:gdLst/>
              <a:ahLst/>
              <a:cxnLst/>
              <a:rect l="l" t="t" r="r" b="b"/>
              <a:pathLst>
                <a:path w="1325392" h="320863">
                  <a:moveTo>
                    <a:pt x="0" y="0"/>
                  </a:moveTo>
                  <a:lnTo>
                    <a:pt x="1325392" y="0"/>
                  </a:lnTo>
                  <a:lnTo>
                    <a:pt x="1325392" y="320863"/>
                  </a:lnTo>
                  <a:lnTo>
                    <a:pt x="0" y="320863"/>
                  </a:lnTo>
                  <a:close/>
                </a:path>
              </a:pathLst>
            </a:custGeom>
            <a:solidFill>
              <a:srgbClr val="181910"/>
            </a:solidFill>
          </p:spPr>
          <p:txBody>
            <a:bodyPr/>
            <a:lstStyle/>
            <a:p>
              <a:endParaRPr lang="en-US"/>
            </a:p>
          </p:txBody>
        </p:sp>
      </p:grpSp>
      <p:sp>
        <p:nvSpPr>
          <p:cNvPr id="22" name="TextBox 22"/>
          <p:cNvSpPr txBox="1"/>
          <p:nvPr/>
        </p:nvSpPr>
        <p:spPr>
          <a:xfrm>
            <a:off x="8282644" y="6723467"/>
            <a:ext cx="3918131" cy="2211183"/>
          </a:xfrm>
          <a:prstGeom prst="rect">
            <a:avLst/>
          </a:prstGeom>
        </p:spPr>
        <p:txBody>
          <a:bodyPr wrap="square" lIns="0" tIns="0" rIns="0" bIns="0" rtlCol="0" anchor="t">
            <a:spAutoFit/>
          </a:bodyPr>
          <a:lstStyle/>
          <a:p>
            <a:pPr algn="ctr">
              <a:lnSpc>
                <a:spcPts val="3499"/>
              </a:lnSpc>
            </a:pPr>
            <a:r>
              <a:rPr lang="en-US" sz="2499" dirty="0">
                <a:solidFill>
                  <a:srgbClr val="000000"/>
                </a:solidFill>
                <a:latin typeface="Montserrat"/>
                <a:ea typeface="Montserrat"/>
                <a:cs typeface="Montserrat"/>
                <a:sym typeface="Montserrat"/>
              </a:rPr>
              <a:t>Content formalized into the </a:t>
            </a:r>
            <a:r>
              <a:rPr lang="en-US" sz="2499" b="1" dirty="0">
                <a:solidFill>
                  <a:srgbClr val="A60317"/>
                </a:solidFill>
                <a:latin typeface="Montserrat"/>
                <a:ea typeface="Montserrat"/>
                <a:cs typeface="Montserrat"/>
                <a:sym typeface="Montserrat"/>
              </a:rPr>
              <a:t>Personal Financial Planning for Graduate Students </a:t>
            </a:r>
            <a:r>
              <a:rPr lang="en-US" sz="2499" b="1" dirty="0">
                <a:solidFill>
                  <a:srgbClr val="A60317"/>
                </a:solidFill>
                <a:latin typeface="Montserrat Bold"/>
                <a:ea typeface="Montserrat Bold"/>
                <a:cs typeface="Montserrat Bold"/>
                <a:sym typeface="Montserrat Bold"/>
              </a:rPr>
              <a:t>Guidebook</a:t>
            </a:r>
            <a:br>
              <a:rPr lang="en-US" sz="2499" b="1" dirty="0">
                <a:solidFill>
                  <a:srgbClr val="A60317"/>
                </a:solidFill>
                <a:latin typeface="Montserrat Bold"/>
                <a:ea typeface="Montserrat Bold"/>
                <a:cs typeface="Montserrat Bold"/>
                <a:sym typeface="Montserrat Bold"/>
              </a:rPr>
            </a:br>
            <a:r>
              <a:rPr lang="en-US" sz="2499" b="1" dirty="0">
                <a:solidFill>
                  <a:srgbClr val="A60317"/>
                </a:solidFill>
                <a:latin typeface="Montserrat Bold"/>
                <a:ea typeface="Montserrat Bold"/>
                <a:cs typeface="Montserrat Bold"/>
                <a:sym typeface="Montserrat Bold"/>
              </a:rPr>
              <a:t>&amp; Workbook</a:t>
            </a:r>
          </a:p>
        </p:txBody>
      </p:sp>
      <p:sp>
        <p:nvSpPr>
          <p:cNvPr id="23" name="TextBox 23"/>
          <p:cNvSpPr txBox="1"/>
          <p:nvPr/>
        </p:nvSpPr>
        <p:spPr>
          <a:xfrm>
            <a:off x="8425146" y="5932779"/>
            <a:ext cx="3633127"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Summer 2021</a:t>
            </a:r>
          </a:p>
        </p:txBody>
      </p:sp>
      <p:grpSp>
        <p:nvGrpSpPr>
          <p:cNvPr id="24" name="Group 24"/>
          <p:cNvGrpSpPr/>
          <p:nvPr/>
        </p:nvGrpSpPr>
        <p:grpSpPr>
          <a:xfrm>
            <a:off x="14211247" y="3720696"/>
            <a:ext cx="3490787" cy="948536"/>
            <a:chOff x="0" y="0"/>
            <a:chExt cx="1180834" cy="320863"/>
          </a:xfrm>
        </p:grpSpPr>
        <p:sp>
          <p:nvSpPr>
            <p:cNvPr id="25" name="Freeform 25"/>
            <p:cNvSpPr/>
            <p:nvPr/>
          </p:nvSpPr>
          <p:spPr>
            <a:xfrm>
              <a:off x="0" y="0"/>
              <a:ext cx="1180834" cy="320863"/>
            </a:xfrm>
            <a:custGeom>
              <a:avLst/>
              <a:gdLst/>
              <a:ahLst/>
              <a:cxnLst/>
              <a:rect l="l" t="t" r="r" b="b"/>
              <a:pathLst>
                <a:path w="1180834" h="320863">
                  <a:moveTo>
                    <a:pt x="0" y="0"/>
                  </a:moveTo>
                  <a:lnTo>
                    <a:pt x="1180834" y="0"/>
                  </a:lnTo>
                  <a:lnTo>
                    <a:pt x="1180834" y="320863"/>
                  </a:lnTo>
                  <a:lnTo>
                    <a:pt x="0" y="320863"/>
                  </a:lnTo>
                  <a:close/>
                </a:path>
              </a:pathLst>
            </a:custGeom>
            <a:solidFill>
              <a:srgbClr val="181910"/>
            </a:solidFill>
          </p:spPr>
          <p:txBody>
            <a:bodyPr/>
            <a:lstStyle/>
            <a:p>
              <a:endParaRPr lang="en-US"/>
            </a:p>
          </p:txBody>
        </p:sp>
      </p:grpSp>
      <p:sp>
        <p:nvSpPr>
          <p:cNvPr id="26" name="TextBox 26"/>
          <p:cNvSpPr txBox="1"/>
          <p:nvPr/>
        </p:nvSpPr>
        <p:spPr>
          <a:xfrm>
            <a:off x="14666145" y="3979022"/>
            <a:ext cx="2580989"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Nov. 2023</a:t>
            </a:r>
          </a:p>
        </p:txBody>
      </p:sp>
      <p:sp>
        <p:nvSpPr>
          <p:cNvPr id="36" name="AutoShape 36"/>
          <p:cNvSpPr/>
          <p:nvPr/>
        </p:nvSpPr>
        <p:spPr>
          <a:xfrm flipV="1">
            <a:off x="5693689" y="5143500"/>
            <a:ext cx="0" cy="799073"/>
          </a:xfrm>
          <a:prstGeom prst="line">
            <a:avLst/>
          </a:prstGeom>
          <a:ln w="47625" cap="rnd">
            <a:solidFill>
              <a:srgbClr val="A60317"/>
            </a:solidFill>
            <a:prstDash val="solid"/>
            <a:headEnd type="none" w="sm" len="sm"/>
            <a:tailEnd type="none" w="sm" len="sm"/>
          </a:ln>
        </p:spPr>
        <p:txBody>
          <a:bodyPr/>
          <a:lstStyle/>
          <a:p>
            <a:endParaRPr lang="en-US"/>
          </a:p>
        </p:txBody>
      </p:sp>
      <p:grpSp>
        <p:nvGrpSpPr>
          <p:cNvPr id="27" name="Group 27"/>
          <p:cNvGrpSpPr/>
          <p:nvPr/>
        </p:nvGrpSpPr>
        <p:grpSpPr>
          <a:xfrm>
            <a:off x="4015180" y="5905500"/>
            <a:ext cx="3436842" cy="948536"/>
            <a:chOff x="0" y="0"/>
            <a:chExt cx="1162586" cy="320863"/>
          </a:xfrm>
        </p:grpSpPr>
        <p:sp>
          <p:nvSpPr>
            <p:cNvPr id="28" name="Freeform 28"/>
            <p:cNvSpPr/>
            <p:nvPr/>
          </p:nvSpPr>
          <p:spPr>
            <a:xfrm>
              <a:off x="0" y="0"/>
              <a:ext cx="1162586" cy="320863"/>
            </a:xfrm>
            <a:custGeom>
              <a:avLst/>
              <a:gdLst/>
              <a:ahLst/>
              <a:cxnLst/>
              <a:rect l="l" t="t" r="r" b="b"/>
              <a:pathLst>
                <a:path w="1162586" h="320863">
                  <a:moveTo>
                    <a:pt x="0" y="0"/>
                  </a:moveTo>
                  <a:lnTo>
                    <a:pt x="1162586" y="0"/>
                  </a:lnTo>
                  <a:lnTo>
                    <a:pt x="1162586" y="320863"/>
                  </a:lnTo>
                  <a:lnTo>
                    <a:pt x="0" y="320863"/>
                  </a:lnTo>
                  <a:close/>
                </a:path>
              </a:pathLst>
            </a:custGeom>
            <a:solidFill>
              <a:srgbClr val="181910"/>
            </a:solidFill>
          </p:spPr>
          <p:txBody>
            <a:bodyPr/>
            <a:lstStyle/>
            <a:p>
              <a:endParaRPr lang="en-US"/>
            </a:p>
          </p:txBody>
        </p:sp>
      </p:grpSp>
      <p:sp>
        <p:nvSpPr>
          <p:cNvPr id="29" name="TextBox 29"/>
          <p:cNvSpPr txBox="1"/>
          <p:nvPr/>
        </p:nvSpPr>
        <p:spPr>
          <a:xfrm>
            <a:off x="4331888" y="6224816"/>
            <a:ext cx="2803425"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Fall 2020</a:t>
            </a:r>
          </a:p>
        </p:txBody>
      </p:sp>
      <p:sp>
        <p:nvSpPr>
          <p:cNvPr id="30" name="AutoShape 30"/>
          <p:cNvSpPr/>
          <p:nvPr/>
        </p:nvSpPr>
        <p:spPr>
          <a:xfrm flipV="1">
            <a:off x="14235059" y="5143500"/>
            <a:ext cx="0" cy="666129"/>
          </a:xfrm>
          <a:prstGeom prst="line">
            <a:avLst/>
          </a:prstGeom>
          <a:ln w="47625" cap="rnd">
            <a:solidFill>
              <a:srgbClr val="A60317"/>
            </a:solidFill>
            <a:prstDash val="solid"/>
            <a:headEnd type="none" w="sm" len="sm"/>
            <a:tailEnd type="none" w="sm" len="sm"/>
          </a:ln>
        </p:spPr>
        <p:txBody>
          <a:bodyPr/>
          <a:lstStyle/>
          <a:p>
            <a:endParaRPr lang="en-US"/>
          </a:p>
        </p:txBody>
      </p:sp>
      <p:grpSp>
        <p:nvGrpSpPr>
          <p:cNvPr id="31" name="Group 31"/>
          <p:cNvGrpSpPr/>
          <p:nvPr/>
        </p:nvGrpSpPr>
        <p:grpSpPr>
          <a:xfrm>
            <a:off x="13068811" y="5641581"/>
            <a:ext cx="3490787" cy="917266"/>
            <a:chOff x="0" y="0"/>
            <a:chExt cx="1180834" cy="310285"/>
          </a:xfrm>
        </p:grpSpPr>
        <p:sp>
          <p:nvSpPr>
            <p:cNvPr id="32" name="Freeform 32"/>
            <p:cNvSpPr/>
            <p:nvPr/>
          </p:nvSpPr>
          <p:spPr>
            <a:xfrm>
              <a:off x="0" y="0"/>
              <a:ext cx="1180834" cy="310285"/>
            </a:xfrm>
            <a:custGeom>
              <a:avLst/>
              <a:gdLst/>
              <a:ahLst/>
              <a:cxnLst/>
              <a:rect l="l" t="t" r="r" b="b"/>
              <a:pathLst>
                <a:path w="1180834" h="310285">
                  <a:moveTo>
                    <a:pt x="0" y="0"/>
                  </a:moveTo>
                  <a:lnTo>
                    <a:pt x="1180834" y="0"/>
                  </a:lnTo>
                  <a:lnTo>
                    <a:pt x="1180834" y="310285"/>
                  </a:lnTo>
                  <a:lnTo>
                    <a:pt x="0" y="310285"/>
                  </a:lnTo>
                  <a:close/>
                </a:path>
              </a:pathLst>
            </a:custGeom>
            <a:solidFill>
              <a:srgbClr val="181910"/>
            </a:solidFill>
          </p:spPr>
          <p:txBody>
            <a:bodyPr/>
            <a:lstStyle/>
            <a:p>
              <a:endParaRPr lang="en-US"/>
            </a:p>
          </p:txBody>
        </p:sp>
      </p:grpSp>
      <p:sp>
        <p:nvSpPr>
          <p:cNvPr id="33" name="TextBox 33"/>
          <p:cNvSpPr txBox="1"/>
          <p:nvPr/>
        </p:nvSpPr>
        <p:spPr>
          <a:xfrm>
            <a:off x="13523710" y="5899907"/>
            <a:ext cx="2580989" cy="507874"/>
          </a:xfrm>
          <a:prstGeom prst="rect">
            <a:avLst/>
          </a:prstGeom>
        </p:spPr>
        <p:txBody>
          <a:bodyPr lIns="0" tIns="0" rIns="0" bIns="0" rtlCol="0" anchor="t">
            <a:spAutoFit/>
          </a:bodyPr>
          <a:lstStyle/>
          <a:p>
            <a:pPr algn="ctr">
              <a:lnSpc>
                <a:spcPts val="3870"/>
              </a:lnSpc>
              <a:spcBef>
                <a:spcPct val="0"/>
              </a:spcBef>
            </a:pPr>
            <a:r>
              <a:rPr lang="en-US" sz="3870" b="1">
                <a:solidFill>
                  <a:srgbClr val="FFFFFF"/>
                </a:solidFill>
                <a:latin typeface="Montserrat Bold"/>
                <a:ea typeface="Montserrat Bold"/>
                <a:cs typeface="Montserrat Bold"/>
                <a:sym typeface="Montserrat Bold"/>
              </a:rPr>
              <a:t>Feb. 2023</a:t>
            </a:r>
          </a:p>
        </p:txBody>
      </p:sp>
      <p:sp>
        <p:nvSpPr>
          <p:cNvPr id="34" name="TextBox 34"/>
          <p:cNvSpPr txBox="1"/>
          <p:nvPr/>
        </p:nvSpPr>
        <p:spPr>
          <a:xfrm>
            <a:off x="14193746" y="1823544"/>
            <a:ext cx="3490787" cy="1762342"/>
          </a:xfrm>
          <a:prstGeom prst="rect">
            <a:avLst/>
          </a:prstGeom>
        </p:spPr>
        <p:txBody>
          <a:bodyPr wrap="square" lIns="0" tIns="0" rIns="0" bIns="0" rtlCol="0" anchor="t">
            <a:spAutoFit/>
          </a:bodyPr>
          <a:lstStyle/>
          <a:p>
            <a:pPr algn="r">
              <a:lnSpc>
                <a:spcPts val="3499"/>
              </a:lnSpc>
            </a:pPr>
            <a:r>
              <a:rPr lang="en-US" sz="2499" dirty="0">
                <a:solidFill>
                  <a:srgbClr val="000000"/>
                </a:solidFill>
                <a:latin typeface="Montserrat"/>
                <a:ea typeface="Montserrat"/>
                <a:cs typeface="Montserrat"/>
                <a:sym typeface="Montserrat"/>
              </a:rPr>
              <a:t>Expanded into another specialized focus area: </a:t>
            </a:r>
          </a:p>
          <a:p>
            <a:pPr algn="r">
              <a:lnSpc>
                <a:spcPts val="3499"/>
              </a:lnSpc>
            </a:pPr>
            <a:r>
              <a:rPr lang="en-US" sz="2499" b="1" dirty="0">
                <a:solidFill>
                  <a:srgbClr val="A60317"/>
                </a:solidFill>
                <a:latin typeface="Montserrat Bold"/>
                <a:ea typeface="Montserrat Bold"/>
                <a:cs typeface="Montserrat Bold"/>
                <a:sym typeface="Montserrat Bold"/>
              </a:rPr>
              <a:t>Entrepreneurship</a:t>
            </a:r>
          </a:p>
        </p:txBody>
      </p:sp>
      <p:sp>
        <p:nvSpPr>
          <p:cNvPr id="35" name="TextBox 35"/>
          <p:cNvSpPr txBox="1"/>
          <p:nvPr/>
        </p:nvSpPr>
        <p:spPr>
          <a:xfrm>
            <a:off x="13068811" y="6723467"/>
            <a:ext cx="3490787" cy="1762342"/>
          </a:xfrm>
          <a:prstGeom prst="rect">
            <a:avLst/>
          </a:prstGeom>
        </p:spPr>
        <p:txBody>
          <a:bodyPr wrap="square" lIns="0" tIns="0" rIns="0" bIns="0" rtlCol="0" anchor="t">
            <a:spAutoFit/>
          </a:bodyPr>
          <a:lstStyle/>
          <a:p>
            <a:pPr algn="r">
              <a:lnSpc>
                <a:spcPts val="3499"/>
              </a:lnSpc>
            </a:pPr>
            <a:r>
              <a:rPr lang="en-US" sz="2499" dirty="0">
                <a:solidFill>
                  <a:srgbClr val="000000"/>
                </a:solidFill>
                <a:latin typeface="Montserrat"/>
                <a:ea typeface="Montserrat"/>
                <a:cs typeface="Montserrat"/>
                <a:sym typeface="Montserrat"/>
              </a:rPr>
              <a:t>Aligning Values and Career Discernment with </a:t>
            </a:r>
            <a:r>
              <a:rPr lang="en-US" sz="2499" b="1" dirty="0">
                <a:solidFill>
                  <a:srgbClr val="A60317"/>
                </a:solidFill>
                <a:latin typeface="Montserrat Bold"/>
                <a:ea typeface="Montserrat Bold"/>
                <a:cs typeface="Montserrat Bold"/>
                <a:sym typeface="Montserrat Bold"/>
              </a:rPr>
              <a:t>PhD University Fellows Community</a:t>
            </a:r>
          </a:p>
        </p:txBody>
      </p:sp>
      <p:sp>
        <p:nvSpPr>
          <p:cNvPr id="37" name="TextBox 37"/>
          <p:cNvSpPr txBox="1"/>
          <p:nvPr/>
        </p:nvSpPr>
        <p:spPr>
          <a:xfrm>
            <a:off x="1463851" y="7057796"/>
            <a:ext cx="5988170" cy="1727200"/>
          </a:xfrm>
          <a:prstGeom prst="rect">
            <a:avLst/>
          </a:prstGeom>
        </p:spPr>
        <p:txBody>
          <a:bodyPr lIns="0" tIns="0" rIns="0" bIns="0" rtlCol="0" anchor="t">
            <a:spAutoFit/>
          </a:bodyPr>
          <a:lstStyle/>
          <a:p>
            <a:pPr algn="r">
              <a:lnSpc>
                <a:spcPts val="3499"/>
              </a:lnSpc>
            </a:pPr>
            <a:r>
              <a:rPr lang="en-US" sz="2499">
                <a:solidFill>
                  <a:srgbClr val="000000"/>
                </a:solidFill>
                <a:latin typeface="Montserrat"/>
                <a:ea typeface="Montserrat"/>
                <a:cs typeface="Montserrat"/>
                <a:sym typeface="Montserrat"/>
              </a:rPr>
              <a:t>Brian, member of the </a:t>
            </a:r>
            <a:r>
              <a:rPr lang="en-US" sz="2499" b="1">
                <a:solidFill>
                  <a:srgbClr val="A60317"/>
                </a:solidFill>
                <a:latin typeface="Montserrat Bold"/>
                <a:ea typeface="Montserrat Bold"/>
                <a:cs typeface="Montserrat Bold"/>
                <a:sym typeface="Montserrat Bold"/>
              </a:rPr>
              <a:t>University Committee for Graduate Student Success and Retention</a:t>
            </a:r>
            <a:r>
              <a:rPr lang="en-US" sz="2499">
                <a:solidFill>
                  <a:srgbClr val="000000"/>
                </a:solidFill>
                <a:latin typeface="Montserrat"/>
                <a:ea typeface="Montserrat"/>
                <a:cs typeface="Montserrat"/>
                <a:sym typeface="Montserrat"/>
              </a:rPr>
              <a:t>, approached us about a developing a partnership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6912359" y="1113959"/>
            <a:ext cx="844062" cy="211015"/>
          </a:xfrm>
          <a:custGeom>
            <a:avLst/>
            <a:gdLst/>
            <a:ahLst/>
            <a:cxnLst/>
            <a:rect l="l" t="t" r="r" b="b"/>
            <a:pathLst>
              <a:path w="844062" h="211015">
                <a:moveTo>
                  <a:pt x="0" y="0"/>
                </a:moveTo>
                <a:lnTo>
                  <a:pt x="844062" y="0"/>
                </a:lnTo>
                <a:lnTo>
                  <a:pt x="844062" y="211016"/>
                </a:lnTo>
                <a:lnTo>
                  <a:pt x="0" y="211016"/>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flipV="1">
            <a:off x="17327246" y="2082290"/>
            <a:ext cx="14288" cy="2075717"/>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4" name="AutoShape 4"/>
          <p:cNvSpPr/>
          <p:nvPr/>
        </p:nvSpPr>
        <p:spPr>
          <a:xfrm>
            <a:off x="7684397" y="-146452"/>
            <a:ext cx="2145217" cy="6805228"/>
          </a:xfrm>
          <a:prstGeom prst="rect">
            <a:avLst/>
          </a:prstGeom>
          <a:solidFill>
            <a:srgbClr val="A60317"/>
          </a:solidFill>
        </p:spPr>
        <p:txBody>
          <a:bodyPr/>
          <a:lstStyle/>
          <a:p>
            <a:endParaRPr lang="en-US"/>
          </a:p>
        </p:txBody>
      </p:sp>
      <p:grpSp>
        <p:nvGrpSpPr>
          <p:cNvPr id="5" name="Group 5"/>
          <p:cNvGrpSpPr/>
          <p:nvPr/>
        </p:nvGrpSpPr>
        <p:grpSpPr>
          <a:xfrm>
            <a:off x="-282420" y="4294119"/>
            <a:ext cx="9039426" cy="5992881"/>
            <a:chOff x="0" y="0"/>
            <a:chExt cx="12052568" cy="7990508"/>
          </a:xfrm>
        </p:grpSpPr>
        <p:pic>
          <p:nvPicPr>
            <p:cNvPr id="6" name="Picture 6"/>
            <p:cNvPicPr>
              <a:picLocks noChangeAspect="1"/>
            </p:cNvPicPr>
            <p:nvPr/>
          </p:nvPicPr>
          <p:blipFill>
            <a:blip r:embed="rId4"/>
            <a:srcRect l="7456" t="20858" r="13038" b="76"/>
            <a:stretch>
              <a:fillRect/>
            </a:stretch>
          </p:blipFill>
          <p:spPr>
            <a:xfrm>
              <a:off x="0" y="0"/>
              <a:ext cx="12052568" cy="7990508"/>
            </a:xfrm>
            <a:prstGeom prst="rect">
              <a:avLst/>
            </a:prstGeom>
          </p:spPr>
        </p:pic>
      </p:grpSp>
      <p:sp>
        <p:nvSpPr>
          <p:cNvPr id="7" name="TextBox 7"/>
          <p:cNvSpPr txBox="1"/>
          <p:nvPr/>
        </p:nvSpPr>
        <p:spPr>
          <a:xfrm>
            <a:off x="1028700" y="990600"/>
            <a:ext cx="5604681" cy="2670175"/>
          </a:xfrm>
          <a:prstGeom prst="rect">
            <a:avLst/>
          </a:prstGeom>
        </p:spPr>
        <p:txBody>
          <a:bodyPr lIns="0" tIns="0" rIns="0" bIns="0" rtlCol="0" anchor="t">
            <a:spAutoFit/>
          </a:bodyPr>
          <a:lstStyle/>
          <a:p>
            <a:pPr algn="l">
              <a:lnSpc>
                <a:spcPts val="10624"/>
              </a:lnSpc>
            </a:pPr>
            <a:r>
              <a:rPr lang="en-US" sz="8499" b="1">
                <a:solidFill>
                  <a:srgbClr val="181910"/>
                </a:solidFill>
                <a:latin typeface="Montserrat Ultra-Bold"/>
                <a:ea typeface="Montserrat Ultra-Bold"/>
                <a:cs typeface="Montserrat Ultra-Bold"/>
                <a:sym typeface="Montserrat Ultra-Bold"/>
              </a:rPr>
              <a:t>Shifting Mindsets</a:t>
            </a:r>
          </a:p>
        </p:txBody>
      </p:sp>
      <p:grpSp>
        <p:nvGrpSpPr>
          <p:cNvPr id="8" name="Group 8"/>
          <p:cNvGrpSpPr/>
          <p:nvPr/>
        </p:nvGrpSpPr>
        <p:grpSpPr>
          <a:xfrm>
            <a:off x="10325982" y="797436"/>
            <a:ext cx="6460992" cy="1864360"/>
            <a:chOff x="0" y="0"/>
            <a:chExt cx="8614656" cy="2485813"/>
          </a:xfrm>
        </p:grpSpPr>
        <p:grpSp>
          <p:nvGrpSpPr>
            <p:cNvPr id="9" name="Group 9"/>
            <p:cNvGrpSpPr/>
            <p:nvPr/>
          </p:nvGrpSpPr>
          <p:grpSpPr>
            <a:xfrm>
              <a:off x="0" y="0"/>
              <a:ext cx="826666" cy="770409"/>
              <a:chOff x="0" y="0"/>
              <a:chExt cx="6813691" cy="6350000"/>
            </a:xfrm>
          </p:grpSpPr>
          <p:sp>
            <p:nvSpPr>
              <p:cNvPr id="10" name="Freeform 10"/>
              <p:cNvSpPr/>
              <p:nvPr/>
            </p:nvSpPr>
            <p:spPr>
              <a:xfrm>
                <a:off x="0" y="0"/>
                <a:ext cx="6813691" cy="6350000"/>
              </a:xfrm>
              <a:custGeom>
                <a:avLst/>
                <a:gdLst/>
                <a:ahLst/>
                <a:cxnLst/>
                <a:rect l="l" t="t" r="r" b="b"/>
                <a:pathLst>
                  <a:path w="6813691" h="6350000">
                    <a:moveTo>
                      <a:pt x="3406846" y="0"/>
                    </a:moveTo>
                    <a:cubicBezTo>
                      <a:pt x="1525297" y="0"/>
                      <a:pt x="0" y="1421496"/>
                      <a:pt x="0" y="3175000"/>
                    </a:cubicBezTo>
                    <a:cubicBezTo>
                      <a:pt x="0" y="4928504"/>
                      <a:pt x="1525297" y="6350000"/>
                      <a:pt x="3406846" y="6350000"/>
                    </a:cubicBezTo>
                    <a:cubicBezTo>
                      <a:pt x="5288395" y="6350000"/>
                      <a:pt x="6813691" y="4928504"/>
                      <a:pt x="6813691" y="3175000"/>
                    </a:cubicBezTo>
                    <a:cubicBezTo>
                      <a:pt x="6813691" y="1421496"/>
                      <a:pt x="5288395" y="0"/>
                      <a:pt x="3406846" y="0"/>
                    </a:cubicBezTo>
                    <a:close/>
                  </a:path>
                </a:pathLst>
              </a:custGeom>
              <a:solidFill>
                <a:srgbClr val="6E7D4D"/>
              </a:solidFill>
            </p:spPr>
            <p:txBody>
              <a:bodyPr/>
              <a:lstStyle/>
              <a:p>
                <a:endParaRPr lang="en-US"/>
              </a:p>
            </p:txBody>
          </p:sp>
        </p:grpSp>
        <p:sp>
          <p:nvSpPr>
            <p:cNvPr id="11" name="TextBox 11"/>
            <p:cNvSpPr txBox="1"/>
            <p:nvPr/>
          </p:nvSpPr>
          <p:spPr>
            <a:xfrm>
              <a:off x="1296518" y="-38100"/>
              <a:ext cx="7318138" cy="2523913"/>
            </a:xfrm>
            <a:prstGeom prst="rect">
              <a:avLst/>
            </a:prstGeom>
          </p:spPr>
          <p:txBody>
            <a:bodyPr lIns="0" tIns="0" rIns="0" bIns="0" rtlCol="0" anchor="t">
              <a:spAutoFit/>
            </a:bodyPr>
            <a:lstStyle/>
            <a:p>
              <a:pPr algn="l">
                <a:lnSpc>
                  <a:spcPts val="3499"/>
                </a:lnSpc>
              </a:pPr>
              <a:r>
                <a:rPr lang="en-US" sz="2499" b="1">
                  <a:solidFill>
                    <a:srgbClr val="000000"/>
                  </a:solidFill>
                  <a:latin typeface="Montserrat Bold"/>
                  <a:ea typeface="Montserrat Bold"/>
                  <a:cs typeface="Montserrat Bold"/>
                  <a:sym typeface="Montserrat Bold"/>
                </a:rPr>
                <a:t>Connection to retention and student well-being</a:t>
              </a:r>
            </a:p>
            <a:p>
              <a:pPr algn="l">
                <a:lnSpc>
                  <a:spcPts val="2100"/>
                </a:lnSpc>
              </a:pPr>
              <a:endParaRPr lang="en-US" sz="2499" b="1">
                <a:solidFill>
                  <a:srgbClr val="000000"/>
                </a:solidFill>
                <a:latin typeface="Montserrat Bold"/>
                <a:ea typeface="Montserrat Bold"/>
                <a:cs typeface="Montserrat Bold"/>
                <a:sym typeface="Montserrat Bold"/>
              </a:endParaRPr>
            </a:p>
            <a:p>
              <a:pPr algn="l">
                <a:lnSpc>
                  <a:spcPts val="3079"/>
                </a:lnSpc>
              </a:pPr>
              <a:r>
                <a:rPr lang="en-US" sz="2199">
                  <a:solidFill>
                    <a:srgbClr val="000000"/>
                  </a:solidFill>
                  <a:latin typeface="Montserrat"/>
                  <a:ea typeface="Montserrat"/>
                  <a:cs typeface="Montserrat"/>
                  <a:sym typeface="Montserrat"/>
                </a:rPr>
                <a:t>Retention committee data identifies financial instability as a key stressor. </a:t>
              </a:r>
            </a:p>
          </p:txBody>
        </p:sp>
      </p:grpSp>
      <p:grpSp>
        <p:nvGrpSpPr>
          <p:cNvPr id="12" name="Group 12"/>
          <p:cNvGrpSpPr/>
          <p:nvPr/>
        </p:nvGrpSpPr>
        <p:grpSpPr>
          <a:xfrm>
            <a:off x="10325982" y="3279140"/>
            <a:ext cx="6460992" cy="1864360"/>
            <a:chOff x="0" y="0"/>
            <a:chExt cx="8614656" cy="2485813"/>
          </a:xfrm>
        </p:grpSpPr>
        <p:sp>
          <p:nvSpPr>
            <p:cNvPr id="13" name="TextBox 13"/>
            <p:cNvSpPr txBox="1"/>
            <p:nvPr/>
          </p:nvSpPr>
          <p:spPr>
            <a:xfrm>
              <a:off x="1296518" y="-38100"/>
              <a:ext cx="7318138" cy="2523913"/>
            </a:xfrm>
            <a:prstGeom prst="rect">
              <a:avLst/>
            </a:prstGeom>
          </p:spPr>
          <p:txBody>
            <a:bodyPr lIns="0" tIns="0" rIns="0" bIns="0" rtlCol="0" anchor="t">
              <a:spAutoFit/>
            </a:bodyPr>
            <a:lstStyle/>
            <a:p>
              <a:pPr algn="l">
                <a:lnSpc>
                  <a:spcPts val="3499"/>
                </a:lnSpc>
              </a:pPr>
              <a:r>
                <a:rPr lang="en-US" sz="2499" b="1">
                  <a:solidFill>
                    <a:srgbClr val="000000"/>
                  </a:solidFill>
                  <a:latin typeface="Montserrat Bold"/>
                  <a:ea typeface="Montserrat Bold"/>
                  <a:cs typeface="Montserrat Bold"/>
                  <a:sym typeface="Montserrat Bold"/>
                </a:rPr>
                <a:t>Initial push back and lessons learned</a:t>
              </a:r>
            </a:p>
            <a:p>
              <a:pPr algn="l">
                <a:lnSpc>
                  <a:spcPts val="2100"/>
                </a:lnSpc>
              </a:pPr>
              <a:endParaRPr lang="en-US" sz="2499" b="1">
                <a:solidFill>
                  <a:srgbClr val="000000"/>
                </a:solidFill>
                <a:latin typeface="Montserrat Bold"/>
                <a:ea typeface="Montserrat Bold"/>
                <a:cs typeface="Montserrat Bold"/>
                <a:sym typeface="Montserrat Bold"/>
              </a:endParaRPr>
            </a:p>
            <a:p>
              <a:pPr algn="l">
                <a:lnSpc>
                  <a:spcPts val="3079"/>
                </a:lnSpc>
              </a:pPr>
              <a:r>
                <a:rPr lang="en-US" sz="2199">
                  <a:solidFill>
                    <a:srgbClr val="000000"/>
                  </a:solidFill>
                  <a:latin typeface="Montserrat"/>
                  <a:ea typeface="Montserrat"/>
                  <a:cs typeface="Montserrat"/>
                  <a:sym typeface="Montserrat"/>
                </a:rPr>
                <a:t>Some faculty and students questioned were hesitant about the approach.</a:t>
              </a:r>
            </a:p>
          </p:txBody>
        </p:sp>
        <p:grpSp>
          <p:nvGrpSpPr>
            <p:cNvPr id="14" name="Group 14"/>
            <p:cNvGrpSpPr/>
            <p:nvPr/>
          </p:nvGrpSpPr>
          <p:grpSpPr>
            <a:xfrm>
              <a:off x="0" y="0"/>
              <a:ext cx="826666" cy="770409"/>
              <a:chOff x="0" y="0"/>
              <a:chExt cx="6813691" cy="6350000"/>
            </a:xfrm>
          </p:grpSpPr>
          <p:sp>
            <p:nvSpPr>
              <p:cNvPr id="15" name="Freeform 15"/>
              <p:cNvSpPr/>
              <p:nvPr/>
            </p:nvSpPr>
            <p:spPr>
              <a:xfrm>
                <a:off x="0" y="0"/>
                <a:ext cx="6813691" cy="6350000"/>
              </a:xfrm>
              <a:custGeom>
                <a:avLst/>
                <a:gdLst/>
                <a:ahLst/>
                <a:cxnLst/>
                <a:rect l="l" t="t" r="r" b="b"/>
                <a:pathLst>
                  <a:path w="6813691" h="6350000">
                    <a:moveTo>
                      <a:pt x="3406846" y="0"/>
                    </a:moveTo>
                    <a:cubicBezTo>
                      <a:pt x="1525297" y="0"/>
                      <a:pt x="0" y="1421496"/>
                      <a:pt x="0" y="3175000"/>
                    </a:cubicBezTo>
                    <a:cubicBezTo>
                      <a:pt x="0" y="4928504"/>
                      <a:pt x="1525297" y="6350000"/>
                      <a:pt x="3406846" y="6350000"/>
                    </a:cubicBezTo>
                    <a:cubicBezTo>
                      <a:pt x="5288395" y="6350000"/>
                      <a:pt x="6813691" y="4928504"/>
                      <a:pt x="6813691" y="3175000"/>
                    </a:cubicBezTo>
                    <a:cubicBezTo>
                      <a:pt x="6813691" y="1421496"/>
                      <a:pt x="5288395" y="0"/>
                      <a:pt x="3406846" y="0"/>
                    </a:cubicBezTo>
                    <a:close/>
                  </a:path>
                </a:pathLst>
              </a:custGeom>
              <a:solidFill>
                <a:srgbClr val="6E7D4D"/>
              </a:solidFill>
            </p:spPr>
            <p:txBody>
              <a:bodyPr/>
              <a:lstStyle/>
              <a:p>
                <a:endParaRPr lang="en-US"/>
              </a:p>
            </p:txBody>
          </p:sp>
        </p:grpSp>
      </p:grpSp>
      <p:grpSp>
        <p:nvGrpSpPr>
          <p:cNvPr id="16" name="Group 16"/>
          <p:cNvGrpSpPr/>
          <p:nvPr/>
        </p:nvGrpSpPr>
        <p:grpSpPr>
          <a:xfrm>
            <a:off x="10333126" y="5762625"/>
            <a:ext cx="7008408" cy="3959860"/>
            <a:chOff x="0" y="0"/>
            <a:chExt cx="9344543" cy="5279813"/>
          </a:xfrm>
        </p:grpSpPr>
        <p:sp>
          <p:nvSpPr>
            <p:cNvPr id="17" name="TextBox 17"/>
            <p:cNvSpPr txBox="1"/>
            <p:nvPr/>
          </p:nvSpPr>
          <p:spPr>
            <a:xfrm>
              <a:off x="1224057" y="-38100"/>
              <a:ext cx="8120486" cy="5317913"/>
            </a:xfrm>
            <a:prstGeom prst="rect">
              <a:avLst/>
            </a:prstGeom>
          </p:spPr>
          <p:txBody>
            <a:bodyPr lIns="0" tIns="0" rIns="0" bIns="0" rtlCol="0" anchor="t">
              <a:spAutoFit/>
            </a:bodyPr>
            <a:lstStyle/>
            <a:p>
              <a:pPr algn="l">
                <a:lnSpc>
                  <a:spcPts val="3499"/>
                </a:lnSpc>
              </a:pPr>
              <a:r>
                <a:rPr lang="en-US" sz="2499" b="1">
                  <a:solidFill>
                    <a:srgbClr val="000000"/>
                  </a:solidFill>
                  <a:latin typeface="Montserrat Bold"/>
                  <a:ea typeface="Montserrat Bold"/>
                  <a:cs typeface="Montserrat Bold"/>
                  <a:sym typeface="Montserrat Bold"/>
                </a:rPr>
                <a:t>Shifting mindsets from financial survival to financial strategy</a:t>
              </a:r>
            </a:p>
            <a:p>
              <a:pPr algn="l">
                <a:lnSpc>
                  <a:spcPts val="2100"/>
                </a:lnSpc>
              </a:pPr>
              <a:endParaRPr lang="en-US" sz="2499" b="1">
                <a:solidFill>
                  <a:srgbClr val="000000"/>
                </a:solidFill>
                <a:latin typeface="Montserrat Bold"/>
                <a:ea typeface="Montserrat Bold"/>
                <a:cs typeface="Montserrat Bold"/>
                <a:sym typeface="Montserrat Bold"/>
              </a:endParaRPr>
            </a:p>
            <a:p>
              <a:pPr algn="l">
                <a:lnSpc>
                  <a:spcPts val="3079"/>
                </a:lnSpc>
              </a:pPr>
              <a:r>
                <a:rPr lang="en-US" sz="2199">
                  <a:solidFill>
                    <a:srgbClr val="000000"/>
                  </a:solidFill>
                  <a:latin typeface="Montserrat"/>
                  <a:ea typeface="Montserrat"/>
                  <a:cs typeface="Montserrat"/>
                  <a:sym typeface="Montserrat"/>
                </a:rPr>
                <a:t>Takes a proactive, structured approach</a:t>
              </a:r>
            </a:p>
            <a:p>
              <a:pPr algn="l">
                <a:lnSpc>
                  <a:spcPts val="2100"/>
                </a:lnSpc>
              </a:pPr>
              <a:endParaRPr lang="en-US" sz="2199">
                <a:solidFill>
                  <a:srgbClr val="000000"/>
                </a:solidFill>
                <a:latin typeface="Montserrat"/>
                <a:ea typeface="Montserrat"/>
                <a:cs typeface="Montserrat"/>
                <a:sym typeface="Montserrat"/>
              </a:endParaRPr>
            </a:p>
            <a:p>
              <a:pPr algn="l">
                <a:lnSpc>
                  <a:spcPts val="3079"/>
                </a:lnSpc>
              </a:pPr>
              <a:r>
                <a:rPr lang="en-US" sz="2199">
                  <a:solidFill>
                    <a:srgbClr val="000000"/>
                  </a:solidFill>
                  <a:latin typeface="Montserrat"/>
                  <a:ea typeface="Montserrat"/>
                  <a:cs typeface="Montserrat"/>
                  <a:sym typeface="Montserrat"/>
                </a:rPr>
                <a:t>Frames financial literacy as an academic and professional life skill, not just an economic necessity</a:t>
              </a:r>
            </a:p>
            <a:p>
              <a:pPr algn="l">
                <a:lnSpc>
                  <a:spcPts val="2100"/>
                </a:lnSpc>
              </a:pPr>
              <a:endParaRPr lang="en-US" sz="2199">
                <a:solidFill>
                  <a:srgbClr val="000000"/>
                </a:solidFill>
                <a:latin typeface="Montserrat"/>
                <a:ea typeface="Montserrat"/>
                <a:cs typeface="Montserrat"/>
                <a:sym typeface="Montserrat"/>
              </a:endParaRPr>
            </a:p>
            <a:p>
              <a:pPr algn="l">
                <a:lnSpc>
                  <a:spcPts val="3079"/>
                </a:lnSpc>
              </a:pPr>
              <a:r>
                <a:rPr lang="en-US" sz="2199">
                  <a:solidFill>
                    <a:srgbClr val="000000"/>
                  </a:solidFill>
                  <a:latin typeface="Montserrat"/>
                  <a:ea typeface="Montserrat"/>
                  <a:cs typeface="Montserrat"/>
                  <a:sym typeface="Montserrat"/>
                </a:rPr>
                <a:t>Helps grad students see financial planning as a career enabler, not a burden</a:t>
              </a:r>
            </a:p>
          </p:txBody>
        </p:sp>
        <p:grpSp>
          <p:nvGrpSpPr>
            <p:cNvPr id="18" name="Group 18"/>
            <p:cNvGrpSpPr/>
            <p:nvPr/>
          </p:nvGrpSpPr>
          <p:grpSpPr>
            <a:xfrm>
              <a:off x="0" y="24742"/>
              <a:ext cx="826666" cy="770409"/>
              <a:chOff x="0" y="0"/>
              <a:chExt cx="6813691" cy="6350000"/>
            </a:xfrm>
          </p:grpSpPr>
          <p:sp>
            <p:nvSpPr>
              <p:cNvPr id="19" name="Freeform 19"/>
              <p:cNvSpPr/>
              <p:nvPr/>
            </p:nvSpPr>
            <p:spPr>
              <a:xfrm>
                <a:off x="0" y="0"/>
                <a:ext cx="6813691" cy="6350000"/>
              </a:xfrm>
              <a:custGeom>
                <a:avLst/>
                <a:gdLst/>
                <a:ahLst/>
                <a:cxnLst/>
                <a:rect l="l" t="t" r="r" b="b"/>
                <a:pathLst>
                  <a:path w="6813691" h="6350000">
                    <a:moveTo>
                      <a:pt x="3406846" y="0"/>
                    </a:moveTo>
                    <a:cubicBezTo>
                      <a:pt x="1525297" y="0"/>
                      <a:pt x="0" y="1421496"/>
                      <a:pt x="0" y="3175000"/>
                    </a:cubicBezTo>
                    <a:cubicBezTo>
                      <a:pt x="0" y="4928504"/>
                      <a:pt x="1525297" y="6350000"/>
                      <a:pt x="3406846" y="6350000"/>
                    </a:cubicBezTo>
                    <a:cubicBezTo>
                      <a:pt x="5288395" y="6350000"/>
                      <a:pt x="6813691" y="4928504"/>
                      <a:pt x="6813691" y="3175000"/>
                    </a:cubicBezTo>
                    <a:cubicBezTo>
                      <a:pt x="6813691" y="1421496"/>
                      <a:pt x="5288395" y="0"/>
                      <a:pt x="3406846" y="0"/>
                    </a:cubicBezTo>
                    <a:close/>
                  </a:path>
                </a:pathLst>
              </a:custGeom>
              <a:solidFill>
                <a:srgbClr val="6E7D4D"/>
              </a:solidFill>
            </p:spPr>
            <p:txBody>
              <a:bodyPr/>
              <a:lstStyle/>
              <a:p>
                <a:endParaRPr lang="en-US"/>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59267"/>
            <a:ext cx="18288000" cy="9005429"/>
            <a:chOff x="0" y="0"/>
            <a:chExt cx="4816593" cy="2371800"/>
          </a:xfrm>
        </p:grpSpPr>
        <p:sp>
          <p:nvSpPr>
            <p:cNvPr id="3" name="Freeform 3"/>
            <p:cNvSpPr/>
            <p:nvPr/>
          </p:nvSpPr>
          <p:spPr>
            <a:xfrm>
              <a:off x="0" y="0"/>
              <a:ext cx="4816592" cy="2371800"/>
            </a:xfrm>
            <a:custGeom>
              <a:avLst/>
              <a:gdLst/>
              <a:ahLst/>
              <a:cxnLst/>
              <a:rect l="l" t="t" r="r" b="b"/>
              <a:pathLst>
                <a:path w="4816592" h="2371800">
                  <a:moveTo>
                    <a:pt x="0" y="0"/>
                  </a:moveTo>
                  <a:lnTo>
                    <a:pt x="4816592" y="0"/>
                  </a:lnTo>
                  <a:lnTo>
                    <a:pt x="4816592" y="2371800"/>
                  </a:lnTo>
                  <a:lnTo>
                    <a:pt x="0" y="2371800"/>
                  </a:lnTo>
                  <a:close/>
                </a:path>
              </a:pathLst>
            </a:custGeom>
            <a:solidFill>
              <a:srgbClr val="344117">
                <a:alpha val="76863"/>
              </a:srgbClr>
            </a:solidFill>
          </p:spPr>
          <p:txBody>
            <a:bodyPr/>
            <a:lstStyle/>
            <a:p>
              <a:endParaRPr lang="en-US"/>
            </a:p>
          </p:txBody>
        </p:sp>
        <p:sp>
          <p:nvSpPr>
            <p:cNvPr id="4" name="TextBox 4"/>
            <p:cNvSpPr txBox="1"/>
            <p:nvPr/>
          </p:nvSpPr>
          <p:spPr>
            <a:xfrm>
              <a:off x="0" y="-38100"/>
              <a:ext cx="4816593" cy="2409900"/>
            </a:xfrm>
            <a:prstGeom prst="rect">
              <a:avLst/>
            </a:prstGeom>
          </p:spPr>
          <p:txBody>
            <a:bodyPr lIns="50800" tIns="50800" rIns="50800" bIns="50800" rtlCol="0" anchor="ctr"/>
            <a:lstStyle/>
            <a:p>
              <a:pPr algn="ctr">
                <a:lnSpc>
                  <a:spcPts val="3080"/>
                </a:lnSpc>
              </a:pPr>
              <a:endParaRPr/>
            </a:p>
          </p:txBody>
        </p:sp>
      </p:grpSp>
      <p:sp>
        <p:nvSpPr>
          <p:cNvPr id="5" name="Freeform 5"/>
          <p:cNvSpPr/>
          <p:nvPr/>
        </p:nvSpPr>
        <p:spPr>
          <a:xfrm>
            <a:off x="1291488" y="0"/>
            <a:ext cx="8129427" cy="10287000"/>
          </a:xfrm>
          <a:custGeom>
            <a:avLst/>
            <a:gdLst/>
            <a:ahLst/>
            <a:cxnLst/>
            <a:rect l="l" t="t" r="r" b="b"/>
            <a:pathLst>
              <a:path w="8129427" h="10287000">
                <a:moveTo>
                  <a:pt x="0" y="0"/>
                </a:moveTo>
                <a:lnTo>
                  <a:pt x="8129427" y="0"/>
                </a:lnTo>
                <a:lnTo>
                  <a:pt x="8129427" y="10287000"/>
                </a:lnTo>
                <a:lnTo>
                  <a:pt x="0" y="10287000"/>
                </a:lnTo>
                <a:lnTo>
                  <a:pt x="0" y="0"/>
                </a:lnTo>
                <a:close/>
              </a:path>
            </a:pathLst>
          </a:custGeom>
          <a:blipFill>
            <a:blip r:embed="rId2"/>
            <a:stretch>
              <a:fillRect/>
            </a:stretch>
          </a:blipFill>
        </p:spPr>
        <p:txBody>
          <a:bodyPr/>
          <a:lstStyle/>
          <a:p>
            <a:endParaRPr lang="en-US"/>
          </a:p>
        </p:txBody>
      </p:sp>
      <p:sp>
        <p:nvSpPr>
          <p:cNvPr id="6" name="Freeform 6"/>
          <p:cNvSpPr/>
          <p:nvPr/>
        </p:nvSpPr>
        <p:spPr>
          <a:xfrm>
            <a:off x="11280151" y="992056"/>
            <a:ext cx="5070966" cy="8139851"/>
          </a:xfrm>
          <a:custGeom>
            <a:avLst/>
            <a:gdLst/>
            <a:ahLst/>
            <a:cxnLst/>
            <a:rect l="l" t="t" r="r" b="b"/>
            <a:pathLst>
              <a:path w="5070966" h="8139851">
                <a:moveTo>
                  <a:pt x="0" y="0"/>
                </a:moveTo>
                <a:lnTo>
                  <a:pt x="5070966" y="0"/>
                </a:lnTo>
                <a:lnTo>
                  <a:pt x="5070966" y="8139851"/>
                </a:lnTo>
                <a:lnTo>
                  <a:pt x="0" y="813985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58270"/>
            <a:ext cx="18288001" cy="6857990"/>
          </a:xfrm>
          <a:prstGeom prst="rect">
            <a:avLst/>
          </a:prstGeom>
          <a:solidFill>
            <a:srgbClr val="344117"/>
          </a:solidFill>
        </p:spPr>
        <p:txBody>
          <a:bodyPr/>
          <a:lstStyle/>
          <a:p>
            <a:endParaRPr lang="en-US"/>
          </a:p>
        </p:txBody>
      </p:sp>
      <p:sp>
        <p:nvSpPr>
          <p:cNvPr id="3" name="AutoShape 3"/>
          <p:cNvSpPr/>
          <p:nvPr/>
        </p:nvSpPr>
        <p:spPr>
          <a:xfrm>
            <a:off x="9640829" y="4205897"/>
            <a:ext cx="3569582" cy="4754644"/>
          </a:xfrm>
          <a:prstGeom prst="rect">
            <a:avLst/>
          </a:prstGeom>
          <a:solidFill>
            <a:srgbClr val="000000">
              <a:alpha val="33725"/>
            </a:srgbClr>
          </a:solidFill>
        </p:spPr>
        <p:txBody>
          <a:bodyPr/>
          <a:lstStyle/>
          <a:p>
            <a:endParaRPr lang="en-US"/>
          </a:p>
        </p:txBody>
      </p:sp>
      <p:sp>
        <p:nvSpPr>
          <p:cNvPr id="4" name="AutoShape 4"/>
          <p:cNvSpPr/>
          <p:nvPr/>
        </p:nvSpPr>
        <p:spPr>
          <a:xfrm>
            <a:off x="13861168" y="4205897"/>
            <a:ext cx="3569582" cy="4754644"/>
          </a:xfrm>
          <a:prstGeom prst="rect">
            <a:avLst/>
          </a:prstGeom>
          <a:solidFill>
            <a:srgbClr val="000000">
              <a:alpha val="33725"/>
            </a:srgbClr>
          </a:solidFill>
        </p:spPr>
        <p:txBody>
          <a:bodyPr/>
          <a:lstStyle/>
          <a:p>
            <a:endParaRPr lang="en-US"/>
          </a:p>
        </p:txBody>
      </p:sp>
      <p:sp>
        <p:nvSpPr>
          <p:cNvPr id="5" name="AutoShape 5"/>
          <p:cNvSpPr/>
          <p:nvPr/>
        </p:nvSpPr>
        <p:spPr>
          <a:xfrm>
            <a:off x="1200150" y="4205897"/>
            <a:ext cx="3569582" cy="4754644"/>
          </a:xfrm>
          <a:prstGeom prst="rect">
            <a:avLst/>
          </a:prstGeom>
          <a:solidFill>
            <a:srgbClr val="000000">
              <a:alpha val="33725"/>
            </a:srgbClr>
          </a:solidFill>
        </p:spPr>
        <p:txBody>
          <a:bodyPr/>
          <a:lstStyle/>
          <a:p>
            <a:endParaRPr lang="en-US"/>
          </a:p>
        </p:txBody>
      </p:sp>
      <p:sp>
        <p:nvSpPr>
          <p:cNvPr id="6" name="AutoShape 6"/>
          <p:cNvSpPr/>
          <p:nvPr/>
        </p:nvSpPr>
        <p:spPr>
          <a:xfrm>
            <a:off x="5420489" y="4205897"/>
            <a:ext cx="3569582" cy="4754644"/>
          </a:xfrm>
          <a:prstGeom prst="rect">
            <a:avLst/>
          </a:prstGeom>
          <a:solidFill>
            <a:srgbClr val="000000">
              <a:alpha val="33725"/>
            </a:srgbClr>
          </a:solidFill>
        </p:spPr>
        <p:txBody>
          <a:bodyPr/>
          <a:lstStyle/>
          <a:p>
            <a:endParaRPr lang="en-US"/>
          </a:p>
        </p:txBody>
      </p:sp>
      <p:sp>
        <p:nvSpPr>
          <p:cNvPr id="7" name="AutoShape 7"/>
          <p:cNvSpPr/>
          <p:nvPr/>
        </p:nvSpPr>
        <p:spPr>
          <a:xfrm>
            <a:off x="9469379" y="4023941"/>
            <a:ext cx="3569582" cy="4742348"/>
          </a:xfrm>
          <a:prstGeom prst="rect">
            <a:avLst/>
          </a:prstGeom>
          <a:solidFill>
            <a:srgbClr val="FFFFFF"/>
          </a:solidFill>
        </p:spPr>
        <p:txBody>
          <a:bodyPr/>
          <a:lstStyle/>
          <a:p>
            <a:endParaRPr lang="en-US"/>
          </a:p>
        </p:txBody>
      </p:sp>
      <p:sp>
        <p:nvSpPr>
          <p:cNvPr id="8" name="AutoShape 8"/>
          <p:cNvSpPr/>
          <p:nvPr/>
        </p:nvSpPr>
        <p:spPr>
          <a:xfrm>
            <a:off x="13689718" y="4023941"/>
            <a:ext cx="3569582" cy="4742348"/>
          </a:xfrm>
          <a:prstGeom prst="rect">
            <a:avLst/>
          </a:prstGeom>
          <a:solidFill>
            <a:srgbClr val="FFFFFF"/>
          </a:solidFill>
        </p:spPr>
        <p:txBody>
          <a:bodyPr/>
          <a:lstStyle/>
          <a:p>
            <a:endParaRPr lang="en-US"/>
          </a:p>
        </p:txBody>
      </p:sp>
      <p:sp>
        <p:nvSpPr>
          <p:cNvPr id="9" name="AutoShape 9"/>
          <p:cNvSpPr/>
          <p:nvPr/>
        </p:nvSpPr>
        <p:spPr>
          <a:xfrm>
            <a:off x="1028700" y="4023941"/>
            <a:ext cx="3569582" cy="4742348"/>
          </a:xfrm>
          <a:prstGeom prst="rect">
            <a:avLst/>
          </a:prstGeom>
          <a:solidFill>
            <a:srgbClr val="FFFFFF"/>
          </a:solidFill>
        </p:spPr>
        <p:txBody>
          <a:bodyPr/>
          <a:lstStyle/>
          <a:p>
            <a:endParaRPr lang="en-US"/>
          </a:p>
        </p:txBody>
      </p:sp>
      <p:sp>
        <p:nvSpPr>
          <p:cNvPr id="10" name="AutoShape 10"/>
          <p:cNvSpPr/>
          <p:nvPr/>
        </p:nvSpPr>
        <p:spPr>
          <a:xfrm>
            <a:off x="5249039" y="4023941"/>
            <a:ext cx="3569582" cy="4742348"/>
          </a:xfrm>
          <a:prstGeom prst="rect">
            <a:avLst/>
          </a:prstGeom>
          <a:solidFill>
            <a:srgbClr val="FFFFFF"/>
          </a:solidFill>
        </p:spPr>
        <p:txBody>
          <a:bodyPr/>
          <a:lstStyle/>
          <a:p>
            <a:endParaRPr lang="en-US"/>
          </a:p>
        </p:txBody>
      </p:sp>
      <p:sp>
        <p:nvSpPr>
          <p:cNvPr id="11" name="TextBox 11"/>
          <p:cNvSpPr txBox="1"/>
          <p:nvPr/>
        </p:nvSpPr>
        <p:spPr>
          <a:xfrm>
            <a:off x="4585994" y="1173956"/>
            <a:ext cx="9078451" cy="1060451"/>
          </a:xfrm>
          <a:prstGeom prst="rect">
            <a:avLst/>
          </a:prstGeom>
        </p:spPr>
        <p:txBody>
          <a:bodyPr lIns="0" tIns="0" rIns="0" bIns="0" rtlCol="0" anchor="t">
            <a:spAutoFit/>
          </a:bodyPr>
          <a:lstStyle/>
          <a:p>
            <a:pPr algn="ctr">
              <a:lnSpc>
                <a:spcPts val="8000"/>
              </a:lnSpc>
              <a:spcBef>
                <a:spcPct val="0"/>
              </a:spcBef>
            </a:pPr>
            <a:r>
              <a:rPr lang="en-US" sz="8000" b="1">
                <a:solidFill>
                  <a:srgbClr val="FFFFFF"/>
                </a:solidFill>
                <a:latin typeface="Montserrat Ultra-Bold"/>
                <a:ea typeface="Montserrat Ultra-Bold"/>
                <a:cs typeface="Montserrat Ultra-Bold"/>
                <a:sym typeface="Montserrat Ultra-Bold"/>
              </a:rPr>
              <a:t>The Workbook</a:t>
            </a:r>
          </a:p>
        </p:txBody>
      </p:sp>
      <p:sp>
        <p:nvSpPr>
          <p:cNvPr id="12" name="TextBox 12"/>
          <p:cNvSpPr txBox="1"/>
          <p:nvPr/>
        </p:nvSpPr>
        <p:spPr>
          <a:xfrm>
            <a:off x="1028700" y="2353891"/>
            <a:ext cx="16402050" cy="1289050"/>
          </a:xfrm>
          <a:prstGeom prst="rect">
            <a:avLst/>
          </a:prstGeom>
        </p:spPr>
        <p:txBody>
          <a:bodyPr lIns="0" tIns="0" rIns="0" bIns="0" rtlCol="0" anchor="t">
            <a:spAutoFit/>
          </a:bodyPr>
          <a:lstStyle/>
          <a:p>
            <a:pPr algn="ctr">
              <a:lnSpc>
                <a:spcPts val="3499"/>
              </a:lnSpc>
            </a:pPr>
            <a:r>
              <a:rPr lang="en-US" sz="2499" b="1">
                <a:solidFill>
                  <a:srgbClr val="FFFFFF"/>
                </a:solidFill>
                <a:latin typeface="Montserrat Bold"/>
                <a:ea typeface="Montserrat Bold"/>
                <a:cs typeface="Montserrat Bold"/>
                <a:sym typeface="Montserrat Bold"/>
              </a:rPr>
              <a:t>Understanding money is more than just numbers—it’s about mindset, planning, and long-term security. </a:t>
            </a:r>
            <a:r>
              <a:rPr lang="en-US" sz="2499">
                <a:solidFill>
                  <a:srgbClr val="FFFFFF"/>
                </a:solidFill>
                <a:latin typeface="Montserrat"/>
                <a:ea typeface="Montserrat"/>
                <a:cs typeface="Montserrat"/>
                <a:sym typeface="Montserrat"/>
              </a:rPr>
              <a:t>The workbook is structured into six chapters that guide grad students through financial literacy, from understanding personal money habits to mastering long-term financial strategies.</a:t>
            </a:r>
          </a:p>
        </p:txBody>
      </p:sp>
      <p:sp>
        <p:nvSpPr>
          <p:cNvPr id="13" name="TextBox 13"/>
          <p:cNvSpPr txBox="1"/>
          <p:nvPr/>
        </p:nvSpPr>
        <p:spPr>
          <a:xfrm>
            <a:off x="1294477" y="5597112"/>
            <a:ext cx="3094794" cy="3027152"/>
          </a:xfrm>
          <a:prstGeom prst="rect">
            <a:avLst/>
          </a:prstGeom>
        </p:spPr>
        <p:txBody>
          <a:bodyPr lIns="0" tIns="0" rIns="0" bIns="0" rtlCol="0" anchor="t">
            <a:spAutoFit/>
          </a:bodyPr>
          <a:lstStyle/>
          <a:p>
            <a:pPr algn="l">
              <a:lnSpc>
                <a:spcPts val="2520"/>
              </a:lnSpc>
            </a:pPr>
            <a:r>
              <a:rPr lang="en-US" sz="1800">
                <a:solidFill>
                  <a:srgbClr val="000000"/>
                </a:solidFill>
                <a:latin typeface="Montserrat"/>
                <a:ea typeface="Montserrat"/>
                <a:cs typeface="Montserrat"/>
                <a:sym typeface="Montserrat"/>
              </a:rPr>
              <a:t>Chapters 1 and 6 help you think about money and financial planning. </a:t>
            </a:r>
          </a:p>
          <a:p>
            <a:pPr algn="l">
              <a:lnSpc>
                <a:spcPts val="700"/>
              </a:lnSpc>
            </a:pPr>
            <a:endParaRPr lang="en-US" sz="1800">
              <a:solidFill>
                <a:srgbClr val="000000"/>
              </a:solidFill>
              <a:latin typeface="Montserrat"/>
              <a:ea typeface="Montserrat"/>
              <a:cs typeface="Montserrat"/>
              <a:sym typeface="Montserrat"/>
            </a:endParaRP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behaviors, emotions and actions </a:t>
            </a: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philosophy of money </a:t>
            </a:r>
          </a:p>
          <a:p>
            <a:pPr algn="l">
              <a:lnSpc>
                <a:spcPts val="700"/>
              </a:lnSpc>
            </a:pPr>
            <a:endParaRPr lang="en-US" sz="1800">
              <a:solidFill>
                <a:srgbClr val="000000"/>
              </a:solidFill>
              <a:latin typeface="Montserrat"/>
              <a:ea typeface="Montserrat"/>
              <a:cs typeface="Montserrat"/>
              <a:sym typeface="Montserrat"/>
            </a:endParaRPr>
          </a:p>
          <a:p>
            <a:pPr algn="l">
              <a:lnSpc>
                <a:spcPts val="2520"/>
              </a:lnSpc>
            </a:pPr>
            <a:r>
              <a:rPr lang="en-US" sz="1800">
                <a:solidFill>
                  <a:srgbClr val="000000"/>
                </a:solidFill>
                <a:latin typeface="Montserrat"/>
                <a:ea typeface="Montserrat"/>
                <a:cs typeface="Montserrat"/>
                <a:sym typeface="Montserrat"/>
              </a:rPr>
              <a:t>We challenge you to think about your own personal relationship with money.</a:t>
            </a:r>
          </a:p>
        </p:txBody>
      </p:sp>
      <p:sp>
        <p:nvSpPr>
          <p:cNvPr id="14" name="TextBox 14"/>
          <p:cNvSpPr txBox="1"/>
          <p:nvPr/>
        </p:nvSpPr>
        <p:spPr>
          <a:xfrm>
            <a:off x="5488760" y="5597112"/>
            <a:ext cx="3094794" cy="2946454"/>
          </a:xfrm>
          <a:prstGeom prst="rect">
            <a:avLst/>
          </a:prstGeom>
        </p:spPr>
        <p:txBody>
          <a:bodyPr lIns="0" tIns="0" rIns="0" bIns="0" rtlCol="0" anchor="t">
            <a:spAutoFit/>
          </a:bodyPr>
          <a:lstStyle/>
          <a:p>
            <a:pPr algn="l">
              <a:lnSpc>
                <a:spcPts val="2520"/>
              </a:lnSpc>
            </a:pPr>
            <a:r>
              <a:rPr lang="en-US" sz="1800">
                <a:solidFill>
                  <a:srgbClr val="000000"/>
                </a:solidFill>
                <a:latin typeface="Montserrat"/>
                <a:ea typeface="Montserrat"/>
                <a:cs typeface="Montserrat"/>
                <a:sym typeface="Montserrat"/>
              </a:rPr>
              <a:t>Budgeting, Income &amp; Expenses </a:t>
            </a:r>
          </a:p>
          <a:p>
            <a:pPr algn="l">
              <a:lnSpc>
                <a:spcPts val="700"/>
              </a:lnSpc>
            </a:pPr>
            <a:endParaRPr lang="en-US" sz="1800">
              <a:solidFill>
                <a:srgbClr val="000000"/>
              </a:solidFill>
              <a:latin typeface="Montserrat"/>
              <a:ea typeface="Montserrat"/>
              <a:cs typeface="Montserrat"/>
              <a:sym typeface="Montserrat"/>
            </a:endParaRP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How to track income &amp; expenses</a:t>
            </a: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Strategies for creating &amp; sticking to a budget</a:t>
            </a: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The importance of cash flow management in grad school</a:t>
            </a:r>
          </a:p>
        </p:txBody>
      </p:sp>
      <p:sp>
        <p:nvSpPr>
          <p:cNvPr id="15" name="TextBox 15"/>
          <p:cNvSpPr txBox="1"/>
          <p:nvPr/>
        </p:nvSpPr>
        <p:spPr>
          <a:xfrm>
            <a:off x="1266094" y="4481512"/>
            <a:ext cx="3094794" cy="908050"/>
          </a:xfrm>
          <a:prstGeom prst="rect">
            <a:avLst/>
          </a:prstGeom>
        </p:spPr>
        <p:txBody>
          <a:bodyPr lIns="0" tIns="0" rIns="0" bIns="0" rtlCol="0" anchor="t">
            <a:spAutoFit/>
          </a:bodyPr>
          <a:lstStyle/>
          <a:p>
            <a:pPr algn="ctr">
              <a:lnSpc>
                <a:spcPts val="3500"/>
              </a:lnSpc>
            </a:pPr>
            <a:r>
              <a:rPr lang="en-US" sz="3500" b="1">
                <a:solidFill>
                  <a:srgbClr val="BB0932"/>
                </a:solidFill>
                <a:latin typeface="Montserrat Bold"/>
                <a:ea typeface="Montserrat Bold"/>
                <a:cs typeface="Montserrat Bold"/>
                <a:sym typeface="Montserrat Bold"/>
              </a:rPr>
              <a:t>The Foundations</a:t>
            </a:r>
          </a:p>
        </p:txBody>
      </p:sp>
      <p:sp>
        <p:nvSpPr>
          <p:cNvPr id="16" name="TextBox 16"/>
          <p:cNvSpPr txBox="1"/>
          <p:nvPr/>
        </p:nvSpPr>
        <p:spPr>
          <a:xfrm>
            <a:off x="5486433" y="4481512"/>
            <a:ext cx="3094794" cy="908050"/>
          </a:xfrm>
          <a:prstGeom prst="rect">
            <a:avLst/>
          </a:prstGeom>
        </p:spPr>
        <p:txBody>
          <a:bodyPr lIns="0" tIns="0" rIns="0" bIns="0" rtlCol="0" anchor="t">
            <a:spAutoFit/>
          </a:bodyPr>
          <a:lstStyle/>
          <a:p>
            <a:pPr algn="ctr">
              <a:lnSpc>
                <a:spcPts val="3500"/>
              </a:lnSpc>
            </a:pPr>
            <a:r>
              <a:rPr lang="en-US" sz="3500" b="1">
                <a:solidFill>
                  <a:srgbClr val="BB0932"/>
                </a:solidFill>
                <a:latin typeface="Montserrat Bold"/>
                <a:ea typeface="Montserrat Bold"/>
                <a:cs typeface="Montserrat Bold"/>
                <a:sym typeface="Montserrat Bold"/>
              </a:rPr>
              <a:t>Building</a:t>
            </a:r>
          </a:p>
          <a:p>
            <a:pPr algn="ctr">
              <a:lnSpc>
                <a:spcPts val="3500"/>
              </a:lnSpc>
            </a:pPr>
            <a:r>
              <a:rPr lang="en-US" sz="3500" b="1">
                <a:solidFill>
                  <a:srgbClr val="BB0932"/>
                </a:solidFill>
                <a:latin typeface="Montserrat Bold"/>
                <a:ea typeface="Montserrat Bold"/>
                <a:cs typeface="Montserrat Bold"/>
                <a:sym typeface="Montserrat Bold"/>
              </a:rPr>
              <a:t>the Basics</a:t>
            </a:r>
          </a:p>
        </p:txBody>
      </p:sp>
      <p:sp>
        <p:nvSpPr>
          <p:cNvPr id="17" name="TextBox 17"/>
          <p:cNvSpPr txBox="1"/>
          <p:nvPr/>
        </p:nvSpPr>
        <p:spPr>
          <a:xfrm>
            <a:off x="9706773" y="4481512"/>
            <a:ext cx="3094794" cy="908050"/>
          </a:xfrm>
          <a:prstGeom prst="rect">
            <a:avLst/>
          </a:prstGeom>
        </p:spPr>
        <p:txBody>
          <a:bodyPr lIns="0" tIns="0" rIns="0" bIns="0" rtlCol="0" anchor="t">
            <a:spAutoFit/>
          </a:bodyPr>
          <a:lstStyle/>
          <a:p>
            <a:pPr algn="ctr">
              <a:lnSpc>
                <a:spcPts val="3500"/>
              </a:lnSpc>
            </a:pPr>
            <a:r>
              <a:rPr lang="en-US" sz="3500" b="1">
                <a:solidFill>
                  <a:srgbClr val="BB0932"/>
                </a:solidFill>
                <a:latin typeface="Montserrat Bold"/>
                <a:ea typeface="Montserrat Bold"/>
                <a:cs typeface="Montserrat Bold"/>
                <a:sym typeface="Montserrat Bold"/>
              </a:rPr>
              <a:t> Debt and Wealth</a:t>
            </a:r>
          </a:p>
        </p:txBody>
      </p:sp>
      <p:sp>
        <p:nvSpPr>
          <p:cNvPr id="18" name="TextBox 18"/>
          <p:cNvSpPr txBox="1"/>
          <p:nvPr/>
        </p:nvSpPr>
        <p:spPr>
          <a:xfrm>
            <a:off x="13858111" y="4481512"/>
            <a:ext cx="3239879" cy="908050"/>
          </a:xfrm>
          <a:prstGeom prst="rect">
            <a:avLst/>
          </a:prstGeom>
        </p:spPr>
        <p:txBody>
          <a:bodyPr lIns="0" tIns="0" rIns="0" bIns="0" rtlCol="0" anchor="t">
            <a:spAutoFit/>
          </a:bodyPr>
          <a:lstStyle/>
          <a:p>
            <a:pPr algn="ctr">
              <a:lnSpc>
                <a:spcPts val="3500"/>
              </a:lnSpc>
            </a:pPr>
            <a:r>
              <a:rPr lang="en-US" sz="3500" b="1">
                <a:solidFill>
                  <a:srgbClr val="BB0932"/>
                </a:solidFill>
                <a:latin typeface="Montserrat Bold"/>
                <a:ea typeface="Montserrat Bold"/>
                <a:cs typeface="Montserrat Bold"/>
                <a:sym typeface="Montserrat Bold"/>
              </a:rPr>
              <a:t>Life’s Uncertainties</a:t>
            </a:r>
          </a:p>
        </p:txBody>
      </p:sp>
      <p:sp>
        <p:nvSpPr>
          <p:cNvPr id="19" name="AutoShape 19"/>
          <p:cNvSpPr/>
          <p:nvPr/>
        </p:nvSpPr>
        <p:spPr>
          <a:xfrm>
            <a:off x="1266094" y="5481276"/>
            <a:ext cx="3094794" cy="0"/>
          </a:xfrm>
          <a:prstGeom prst="line">
            <a:avLst/>
          </a:prstGeom>
          <a:ln w="19050" cap="rnd">
            <a:solidFill>
              <a:srgbClr val="000000"/>
            </a:solidFill>
            <a:prstDash val="solid"/>
            <a:headEnd type="none" w="sm" len="sm"/>
            <a:tailEnd type="none" w="sm" len="sm"/>
          </a:ln>
        </p:spPr>
        <p:txBody>
          <a:bodyPr/>
          <a:lstStyle/>
          <a:p>
            <a:endParaRPr lang="en-US"/>
          </a:p>
        </p:txBody>
      </p:sp>
      <p:sp>
        <p:nvSpPr>
          <p:cNvPr id="20" name="AutoShape 20"/>
          <p:cNvSpPr/>
          <p:nvPr/>
        </p:nvSpPr>
        <p:spPr>
          <a:xfrm>
            <a:off x="5486433" y="5481276"/>
            <a:ext cx="3094794" cy="0"/>
          </a:xfrm>
          <a:prstGeom prst="line">
            <a:avLst/>
          </a:prstGeom>
          <a:ln w="19050" cap="rnd">
            <a:solidFill>
              <a:srgbClr val="000000"/>
            </a:solidFill>
            <a:prstDash val="solid"/>
            <a:headEnd type="none" w="sm" len="sm"/>
            <a:tailEnd type="none" w="sm" len="sm"/>
          </a:ln>
        </p:spPr>
        <p:txBody>
          <a:bodyPr/>
          <a:lstStyle/>
          <a:p>
            <a:endParaRPr lang="en-US"/>
          </a:p>
        </p:txBody>
      </p:sp>
      <p:sp>
        <p:nvSpPr>
          <p:cNvPr id="21" name="AutoShape 21"/>
          <p:cNvSpPr/>
          <p:nvPr/>
        </p:nvSpPr>
        <p:spPr>
          <a:xfrm>
            <a:off x="9706773" y="5481276"/>
            <a:ext cx="3094794" cy="0"/>
          </a:xfrm>
          <a:prstGeom prst="line">
            <a:avLst/>
          </a:prstGeom>
          <a:ln w="19050" cap="rnd">
            <a:solidFill>
              <a:srgbClr val="000000"/>
            </a:solidFill>
            <a:prstDash val="solid"/>
            <a:headEnd type="none" w="sm" len="sm"/>
            <a:tailEnd type="none" w="sm" len="sm"/>
          </a:ln>
        </p:spPr>
        <p:txBody>
          <a:bodyPr/>
          <a:lstStyle/>
          <a:p>
            <a:endParaRPr lang="en-US"/>
          </a:p>
        </p:txBody>
      </p:sp>
      <p:sp>
        <p:nvSpPr>
          <p:cNvPr id="22" name="AutoShape 22"/>
          <p:cNvSpPr/>
          <p:nvPr/>
        </p:nvSpPr>
        <p:spPr>
          <a:xfrm>
            <a:off x="13927112" y="5481276"/>
            <a:ext cx="3094794" cy="0"/>
          </a:xfrm>
          <a:prstGeom prst="line">
            <a:avLst/>
          </a:prstGeom>
          <a:ln w="19050" cap="rnd">
            <a:solidFill>
              <a:srgbClr val="000000"/>
            </a:solidFill>
            <a:prstDash val="solid"/>
            <a:headEnd type="none" w="sm" len="sm"/>
            <a:tailEnd type="none" w="sm" len="sm"/>
          </a:ln>
        </p:spPr>
        <p:txBody>
          <a:bodyPr/>
          <a:lstStyle/>
          <a:p>
            <a:endParaRPr lang="en-US"/>
          </a:p>
        </p:txBody>
      </p:sp>
      <p:sp>
        <p:nvSpPr>
          <p:cNvPr id="23" name="Freeform 23"/>
          <p:cNvSpPr/>
          <p:nvPr/>
        </p:nvSpPr>
        <p:spPr>
          <a:xfrm>
            <a:off x="16377677" y="923192"/>
            <a:ext cx="844062" cy="211015"/>
          </a:xfrm>
          <a:custGeom>
            <a:avLst/>
            <a:gdLst/>
            <a:ahLst/>
            <a:cxnLst/>
            <a:rect l="l" t="t" r="r" b="b"/>
            <a:pathLst>
              <a:path w="844062" h="211015">
                <a:moveTo>
                  <a:pt x="0" y="0"/>
                </a:moveTo>
                <a:lnTo>
                  <a:pt x="844062" y="0"/>
                </a:lnTo>
                <a:lnTo>
                  <a:pt x="844062" y="211016"/>
                </a:lnTo>
                <a:lnTo>
                  <a:pt x="0" y="211016"/>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rot="-10800000">
            <a:off x="1028700" y="923192"/>
            <a:ext cx="844062" cy="211015"/>
          </a:xfrm>
          <a:custGeom>
            <a:avLst/>
            <a:gdLst/>
            <a:ahLst/>
            <a:cxnLst/>
            <a:rect l="l" t="t" r="r" b="b"/>
            <a:pathLst>
              <a:path w="844062" h="211015">
                <a:moveTo>
                  <a:pt x="0" y="0"/>
                </a:moveTo>
                <a:lnTo>
                  <a:pt x="844062" y="0"/>
                </a:lnTo>
                <a:lnTo>
                  <a:pt x="844062" y="211016"/>
                </a:lnTo>
                <a:lnTo>
                  <a:pt x="0" y="211016"/>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TextBox 25"/>
          <p:cNvSpPr txBox="1"/>
          <p:nvPr/>
        </p:nvSpPr>
        <p:spPr>
          <a:xfrm>
            <a:off x="3503000" y="9288103"/>
            <a:ext cx="13756300" cy="760073"/>
          </a:xfrm>
          <a:prstGeom prst="rect">
            <a:avLst/>
          </a:prstGeom>
        </p:spPr>
        <p:txBody>
          <a:bodyPr lIns="0" tIns="0" rIns="0" bIns="0" rtlCol="0" anchor="t">
            <a:spAutoFit/>
          </a:bodyPr>
          <a:lstStyle/>
          <a:p>
            <a:pPr algn="r">
              <a:lnSpc>
                <a:spcPts val="3075"/>
              </a:lnSpc>
            </a:pPr>
            <a:r>
              <a:rPr lang="en-US" sz="2050">
                <a:solidFill>
                  <a:srgbClr val="D9D9D9"/>
                </a:solidFill>
                <a:latin typeface="Montserrat"/>
                <a:ea typeface="Montserrat"/>
                <a:cs typeface="Montserrat"/>
                <a:sym typeface="Montserrat"/>
              </a:rPr>
              <a:t>This workbook is a public good. Nothing in here is proprietary. Please print it, copy it, share it, use it.</a:t>
            </a:r>
          </a:p>
          <a:p>
            <a:pPr marL="0" lvl="0" indent="0" algn="r">
              <a:lnSpc>
                <a:spcPts val="3075"/>
              </a:lnSpc>
            </a:pPr>
            <a:r>
              <a:rPr lang="en-US" sz="2050">
                <a:solidFill>
                  <a:srgbClr val="D9D9D9"/>
                </a:solidFill>
                <a:latin typeface="Montserrat"/>
                <a:ea typeface="Montserrat"/>
                <a:cs typeface="Montserrat"/>
                <a:sym typeface="Montserrat"/>
              </a:rPr>
              <a:t>(And please credit Dr. Brian Bolton as you do so.)</a:t>
            </a:r>
          </a:p>
        </p:txBody>
      </p:sp>
      <p:sp>
        <p:nvSpPr>
          <p:cNvPr id="26" name="AutoShape 26"/>
          <p:cNvSpPr/>
          <p:nvPr/>
        </p:nvSpPr>
        <p:spPr>
          <a:xfrm rot="23662">
            <a:off x="13861144" y="1014412"/>
            <a:ext cx="2075766" cy="0"/>
          </a:xfrm>
          <a:prstGeom prst="line">
            <a:avLst/>
          </a:prstGeom>
          <a:ln w="28575" cap="rnd">
            <a:solidFill>
              <a:srgbClr val="FFFFFF">
                <a:alpha val="74902"/>
              </a:srgbClr>
            </a:solidFill>
            <a:prstDash val="solid"/>
            <a:headEnd type="none" w="sm" len="sm"/>
            <a:tailEnd type="none" w="sm" len="sm"/>
          </a:ln>
        </p:spPr>
        <p:txBody>
          <a:bodyPr/>
          <a:lstStyle/>
          <a:p>
            <a:endParaRPr lang="en-US"/>
          </a:p>
        </p:txBody>
      </p:sp>
      <p:sp>
        <p:nvSpPr>
          <p:cNvPr id="27" name="AutoShape 27"/>
          <p:cNvSpPr/>
          <p:nvPr/>
        </p:nvSpPr>
        <p:spPr>
          <a:xfrm rot="-10776337">
            <a:off x="2313529" y="1014413"/>
            <a:ext cx="2075766" cy="0"/>
          </a:xfrm>
          <a:prstGeom prst="line">
            <a:avLst/>
          </a:prstGeom>
          <a:ln w="28575" cap="rnd">
            <a:solidFill>
              <a:srgbClr val="FFFFFF">
                <a:alpha val="74902"/>
              </a:srgbClr>
            </a:solidFill>
            <a:prstDash val="solid"/>
            <a:headEnd type="none" w="sm" len="sm"/>
            <a:tailEnd type="none" w="sm" len="sm"/>
          </a:ln>
        </p:spPr>
        <p:txBody>
          <a:bodyPr/>
          <a:lstStyle/>
          <a:p>
            <a:endParaRPr lang="en-US"/>
          </a:p>
        </p:txBody>
      </p:sp>
      <p:sp>
        <p:nvSpPr>
          <p:cNvPr id="28" name="AutoShape 28"/>
          <p:cNvSpPr/>
          <p:nvPr/>
        </p:nvSpPr>
        <p:spPr>
          <a:xfrm>
            <a:off x="-282420" y="90963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29" name="TextBox 29"/>
          <p:cNvSpPr txBox="1"/>
          <p:nvPr/>
        </p:nvSpPr>
        <p:spPr>
          <a:xfrm>
            <a:off x="9792498" y="5624151"/>
            <a:ext cx="3246463" cy="2946454"/>
          </a:xfrm>
          <a:prstGeom prst="rect">
            <a:avLst/>
          </a:prstGeom>
        </p:spPr>
        <p:txBody>
          <a:bodyPr lIns="0" tIns="0" rIns="0" bIns="0" rtlCol="0" anchor="t">
            <a:spAutoFit/>
          </a:bodyPr>
          <a:lstStyle/>
          <a:p>
            <a:pPr algn="l">
              <a:lnSpc>
                <a:spcPts val="2520"/>
              </a:lnSpc>
            </a:pPr>
            <a:r>
              <a:rPr lang="en-US" sz="1800">
                <a:solidFill>
                  <a:srgbClr val="000000"/>
                </a:solidFill>
                <a:latin typeface="Montserrat"/>
                <a:ea typeface="Montserrat"/>
                <a:cs typeface="Montserrat"/>
                <a:sym typeface="Montserrat"/>
              </a:rPr>
              <a:t>Smart Borrowing &amp; Investing for the Future</a:t>
            </a:r>
          </a:p>
          <a:p>
            <a:pPr algn="l">
              <a:lnSpc>
                <a:spcPts val="700"/>
              </a:lnSpc>
            </a:pPr>
            <a:endParaRPr lang="en-US" sz="1800">
              <a:solidFill>
                <a:srgbClr val="000000"/>
              </a:solidFill>
              <a:latin typeface="Montserrat"/>
              <a:ea typeface="Montserrat"/>
              <a:cs typeface="Montserrat"/>
              <a:sym typeface="Montserrat"/>
            </a:endParaRP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Borrowing: student loans, debt reduction, credit management</a:t>
            </a: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Saving &amp; Investing:   Roth IRAs, risk tolerance, long-term wealth-building strategies</a:t>
            </a:r>
          </a:p>
        </p:txBody>
      </p:sp>
      <p:sp>
        <p:nvSpPr>
          <p:cNvPr id="30" name="TextBox 30"/>
          <p:cNvSpPr txBox="1"/>
          <p:nvPr/>
        </p:nvSpPr>
        <p:spPr>
          <a:xfrm>
            <a:off x="13930653" y="5624151"/>
            <a:ext cx="3167336" cy="2946454"/>
          </a:xfrm>
          <a:prstGeom prst="rect">
            <a:avLst/>
          </a:prstGeom>
        </p:spPr>
        <p:txBody>
          <a:bodyPr lIns="0" tIns="0" rIns="0" bIns="0" rtlCol="0" anchor="t">
            <a:spAutoFit/>
          </a:bodyPr>
          <a:lstStyle/>
          <a:p>
            <a:pPr algn="l">
              <a:lnSpc>
                <a:spcPts val="2520"/>
              </a:lnSpc>
            </a:pPr>
            <a:r>
              <a:rPr lang="en-US" sz="1800">
                <a:solidFill>
                  <a:srgbClr val="000000"/>
                </a:solidFill>
                <a:latin typeface="Montserrat"/>
                <a:ea typeface="Montserrat"/>
                <a:cs typeface="Montserrat"/>
                <a:sym typeface="Montserrat"/>
              </a:rPr>
              <a:t>Protecting Finances &amp; Preparing for the Future</a:t>
            </a:r>
          </a:p>
          <a:p>
            <a:pPr algn="l">
              <a:lnSpc>
                <a:spcPts val="700"/>
              </a:lnSpc>
            </a:pPr>
            <a:endParaRPr lang="en-US" sz="1800">
              <a:solidFill>
                <a:srgbClr val="000000"/>
              </a:solidFill>
              <a:latin typeface="Montserrat"/>
              <a:ea typeface="Montserrat"/>
              <a:cs typeface="Montserrat"/>
              <a:sym typeface="Montserrat"/>
            </a:endParaRP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Insurance - the different types &amp; what you need</a:t>
            </a: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Taxes - how to minimize</a:t>
            </a:r>
          </a:p>
          <a:p>
            <a:pPr marL="388620" lvl="1" indent="-194310" algn="l">
              <a:lnSpc>
                <a:spcPts val="2520"/>
              </a:lnSpc>
              <a:buFont typeface="Arial"/>
              <a:buChar char="•"/>
            </a:pPr>
            <a:r>
              <a:rPr lang="en-US" sz="1800">
                <a:solidFill>
                  <a:srgbClr val="000000"/>
                </a:solidFill>
                <a:latin typeface="Montserrat"/>
                <a:ea typeface="Montserrat"/>
                <a:cs typeface="Montserrat"/>
                <a:sym typeface="Montserrat"/>
              </a:rPr>
              <a:t>Retirement and other key financial considerations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3" name="Freeform 3"/>
          <p:cNvSpPr/>
          <p:nvPr/>
        </p:nvSpPr>
        <p:spPr>
          <a:xfrm rot="-5400000">
            <a:off x="16942777" y="134522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501162" y="2534729"/>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AutoShape 5"/>
          <p:cNvSpPr/>
          <p:nvPr/>
        </p:nvSpPr>
        <p:spPr>
          <a:xfrm rot="-5376337">
            <a:off x="16326925" y="333712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6" name="AutoShape 6"/>
          <p:cNvSpPr/>
          <p:nvPr/>
        </p:nvSpPr>
        <p:spPr>
          <a:xfrm rot="-5376337">
            <a:off x="-114691" y="4526630"/>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7" name="AutoShape 7"/>
          <p:cNvSpPr/>
          <p:nvPr/>
        </p:nvSpPr>
        <p:spPr>
          <a:xfrm>
            <a:off x="1548907" y="3566958"/>
            <a:ext cx="7604618" cy="2649358"/>
          </a:xfrm>
          <a:prstGeom prst="rect">
            <a:avLst/>
          </a:prstGeom>
          <a:solidFill>
            <a:srgbClr val="000000">
              <a:alpha val="11765"/>
            </a:srgbClr>
          </a:solidFill>
        </p:spPr>
        <p:txBody>
          <a:bodyPr/>
          <a:lstStyle/>
          <a:p>
            <a:endParaRPr lang="en-US"/>
          </a:p>
        </p:txBody>
      </p:sp>
      <p:sp>
        <p:nvSpPr>
          <p:cNvPr id="8" name="AutoShape 8"/>
          <p:cNvSpPr/>
          <p:nvPr/>
        </p:nvSpPr>
        <p:spPr>
          <a:xfrm>
            <a:off x="1548907" y="6515759"/>
            <a:ext cx="7604618" cy="2649358"/>
          </a:xfrm>
          <a:prstGeom prst="rect">
            <a:avLst/>
          </a:prstGeom>
          <a:solidFill>
            <a:srgbClr val="000000">
              <a:alpha val="11765"/>
            </a:srgbClr>
          </a:solidFill>
        </p:spPr>
        <p:txBody>
          <a:bodyPr/>
          <a:lstStyle/>
          <a:p>
            <a:endParaRPr lang="en-US"/>
          </a:p>
        </p:txBody>
      </p:sp>
      <p:sp>
        <p:nvSpPr>
          <p:cNvPr id="9" name="AutoShape 9"/>
          <p:cNvSpPr/>
          <p:nvPr/>
        </p:nvSpPr>
        <p:spPr>
          <a:xfrm>
            <a:off x="9396184" y="3566958"/>
            <a:ext cx="7604618" cy="2649358"/>
          </a:xfrm>
          <a:prstGeom prst="rect">
            <a:avLst/>
          </a:prstGeom>
          <a:solidFill>
            <a:srgbClr val="000000">
              <a:alpha val="11765"/>
            </a:srgbClr>
          </a:solidFill>
        </p:spPr>
        <p:txBody>
          <a:bodyPr/>
          <a:lstStyle/>
          <a:p>
            <a:endParaRPr lang="en-US"/>
          </a:p>
        </p:txBody>
      </p:sp>
      <p:sp>
        <p:nvSpPr>
          <p:cNvPr id="10" name="AutoShape 10"/>
          <p:cNvSpPr/>
          <p:nvPr/>
        </p:nvSpPr>
        <p:spPr>
          <a:xfrm>
            <a:off x="9396184" y="6515759"/>
            <a:ext cx="7604618" cy="2649358"/>
          </a:xfrm>
          <a:prstGeom prst="rect">
            <a:avLst/>
          </a:prstGeom>
          <a:solidFill>
            <a:srgbClr val="000000">
              <a:alpha val="11765"/>
            </a:srgbClr>
          </a:solidFill>
        </p:spPr>
        <p:txBody>
          <a:bodyPr/>
          <a:lstStyle/>
          <a:p>
            <a:endParaRPr lang="en-US"/>
          </a:p>
        </p:txBody>
      </p:sp>
      <p:sp>
        <p:nvSpPr>
          <p:cNvPr id="11" name="AutoShape 11"/>
          <p:cNvSpPr/>
          <p:nvPr/>
        </p:nvSpPr>
        <p:spPr>
          <a:xfrm>
            <a:off x="1418053" y="3445811"/>
            <a:ext cx="7604618" cy="2649358"/>
          </a:xfrm>
          <a:prstGeom prst="rect">
            <a:avLst/>
          </a:prstGeom>
          <a:solidFill>
            <a:srgbClr val="344117"/>
          </a:solidFill>
        </p:spPr>
        <p:txBody>
          <a:bodyPr/>
          <a:lstStyle/>
          <a:p>
            <a:endParaRPr lang="en-US"/>
          </a:p>
        </p:txBody>
      </p:sp>
      <p:sp>
        <p:nvSpPr>
          <p:cNvPr id="12" name="AutoShape 12"/>
          <p:cNvSpPr/>
          <p:nvPr/>
        </p:nvSpPr>
        <p:spPr>
          <a:xfrm>
            <a:off x="1418053" y="6394612"/>
            <a:ext cx="7604618" cy="2649358"/>
          </a:xfrm>
          <a:prstGeom prst="rect">
            <a:avLst/>
          </a:prstGeom>
          <a:solidFill>
            <a:srgbClr val="344117"/>
          </a:solidFill>
        </p:spPr>
        <p:txBody>
          <a:bodyPr/>
          <a:lstStyle/>
          <a:p>
            <a:endParaRPr lang="en-US"/>
          </a:p>
        </p:txBody>
      </p:sp>
      <p:sp>
        <p:nvSpPr>
          <p:cNvPr id="13" name="AutoShape 13"/>
          <p:cNvSpPr/>
          <p:nvPr/>
        </p:nvSpPr>
        <p:spPr>
          <a:xfrm>
            <a:off x="9265329" y="3445811"/>
            <a:ext cx="7604618" cy="2649358"/>
          </a:xfrm>
          <a:prstGeom prst="rect">
            <a:avLst/>
          </a:prstGeom>
          <a:solidFill>
            <a:srgbClr val="344117"/>
          </a:solidFill>
        </p:spPr>
        <p:txBody>
          <a:bodyPr/>
          <a:lstStyle/>
          <a:p>
            <a:endParaRPr lang="en-US"/>
          </a:p>
        </p:txBody>
      </p:sp>
      <p:sp>
        <p:nvSpPr>
          <p:cNvPr id="14" name="AutoShape 14"/>
          <p:cNvSpPr/>
          <p:nvPr/>
        </p:nvSpPr>
        <p:spPr>
          <a:xfrm>
            <a:off x="9265329" y="6394612"/>
            <a:ext cx="7604618" cy="2649358"/>
          </a:xfrm>
          <a:prstGeom prst="rect">
            <a:avLst/>
          </a:prstGeom>
          <a:solidFill>
            <a:srgbClr val="344117"/>
          </a:solidFill>
        </p:spPr>
        <p:txBody>
          <a:bodyPr/>
          <a:lstStyle/>
          <a:p>
            <a:endParaRPr lang="en-US"/>
          </a:p>
        </p:txBody>
      </p:sp>
      <p:sp>
        <p:nvSpPr>
          <p:cNvPr id="15" name="TextBox 15"/>
          <p:cNvSpPr txBox="1"/>
          <p:nvPr/>
        </p:nvSpPr>
        <p:spPr>
          <a:xfrm>
            <a:off x="10242707" y="9486900"/>
            <a:ext cx="6979031" cy="271160"/>
          </a:xfrm>
          <a:prstGeom prst="rect">
            <a:avLst/>
          </a:prstGeom>
        </p:spPr>
        <p:txBody>
          <a:bodyPr lIns="0" tIns="0" rIns="0" bIns="0" rtlCol="0" anchor="t">
            <a:spAutoFit/>
          </a:bodyPr>
          <a:lstStyle/>
          <a:p>
            <a:pPr marL="0" lvl="0" indent="0" algn="r">
              <a:lnSpc>
                <a:spcPts val="2050"/>
              </a:lnSpc>
              <a:spcBef>
                <a:spcPct val="0"/>
              </a:spcBef>
            </a:pPr>
            <a:r>
              <a:rPr lang="en-US" sz="2050">
                <a:solidFill>
                  <a:srgbClr val="D9D9D9"/>
                </a:solidFill>
                <a:latin typeface="Montserrat"/>
                <a:ea typeface="Montserrat"/>
                <a:cs typeface="Montserrat"/>
                <a:sym typeface="Montserrat"/>
              </a:rPr>
              <a:t>Presented by Brian Bolton . Mary Farmer-Kaiser</a:t>
            </a:r>
          </a:p>
        </p:txBody>
      </p:sp>
      <p:sp>
        <p:nvSpPr>
          <p:cNvPr id="16" name="TextBox 16"/>
          <p:cNvSpPr txBox="1"/>
          <p:nvPr/>
        </p:nvSpPr>
        <p:spPr>
          <a:xfrm>
            <a:off x="1028700" y="9486900"/>
            <a:ext cx="5099376" cy="271160"/>
          </a:xfrm>
          <a:prstGeom prst="rect">
            <a:avLst/>
          </a:prstGeom>
        </p:spPr>
        <p:txBody>
          <a:bodyPr lIns="0" tIns="0" rIns="0" bIns="0" rtlCol="0" anchor="t">
            <a:spAutoFit/>
          </a:bodyPr>
          <a:lstStyle/>
          <a:p>
            <a:pPr algn="l">
              <a:lnSpc>
                <a:spcPts val="2050"/>
              </a:lnSpc>
            </a:pPr>
            <a:r>
              <a:rPr lang="en-US" sz="2050">
                <a:solidFill>
                  <a:srgbClr val="D9D9D9"/>
                </a:solidFill>
                <a:latin typeface="Montserrat"/>
                <a:ea typeface="Montserrat"/>
                <a:cs typeface="Montserrat"/>
                <a:sym typeface="Montserrat"/>
              </a:rPr>
              <a:t>Core Financial Literacy Topics</a:t>
            </a:r>
          </a:p>
        </p:txBody>
      </p:sp>
      <p:sp>
        <p:nvSpPr>
          <p:cNvPr id="17" name="TextBox 17"/>
          <p:cNvSpPr txBox="1"/>
          <p:nvPr/>
        </p:nvSpPr>
        <p:spPr>
          <a:xfrm>
            <a:off x="1820583" y="4829241"/>
            <a:ext cx="6799557" cy="763270"/>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smart student loan repayment</a:t>
            </a:r>
          </a:p>
          <a:p>
            <a:pPr marL="0" lvl="0" indent="0" algn="ctr">
              <a:lnSpc>
                <a:spcPts val="3080"/>
              </a:lnSpc>
              <a:spcBef>
                <a:spcPct val="0"/>
              </a:spcBef>
            </a:pPr>
            <a:r>
              <a:rPr lang="en-US" sz="2200">
                <a:solidFill>
                  <a:srgbClr val="FFFFFF"/>
                </a:solidFill>
                <a:latin typeface="Montserrat"/>
                <a:ea typeface="Montserrat"/>
                <a:cs typeface="Montserrat"/>
                <a:sym typeface="Montserrat"/>
              </a:rPr>
              <a:t>credit building</a:t>
            </a:r>
          </a:p>
        </p:txBody>
      </p:sp>
      <p:sp>
        <p:nvSpPr>
          <p:cNvPr id="18" name="TextBox 18"/>
          <p:cNvSpPr txBox="1"/>
          <p:nvPr/>
        </p:nvSpPr>
        <p:spPr>
          <a:xfrm>
            <a:off x="1622520" y="3872863"/>
            <a:ext cx="7166559"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Debt &amp; Credit</a:t>
            </a:r>
          </a:p>
        </p:txBody>
      </p:sp>
      <p:sp>
        <p:nvSpPr>
          <p:cNvPr id="19" name="TextBox 19"/>
          <p:cNvSpPr txBox="1"/>
          <p:nvPr/>
        </p:nvSpPr>
        <p:spPr>
          <a:xfrm>
            <a:off x="9641401" y="7782804"/>
            <a:ext cx="6852475" cy="763270"/>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entrepreneurship</a:t>
            </a:r>
          </a:p>
          <a:p>
            <a:pPr algn="ctr">
              <a:lnSpc>
                <a:spcPts val="3080"/>
              </a:lnSpc>
            </a:pPr>
            <a:r>
              <a:rPr lang="en-US" sz="2200">
                <a:solidFill>
                  <a:srgbClr val="FFFFFF"/>
                </a:solidFill>
                <a:latin typeface="Montserrat"/>
                <a:ea typeface="Montserrat"/>
                <a:cs typeface="Montserrat"/>
                <a:sym typeface="Montserrat"/>
              </a:rPr>
              <a:t>creative income generation for scholars</a:t>
            </a:r>
          </a:p>
        </p:txBody>
      </p:sp>
      <p:sp>
        <p:nvSpPr>
          <p:cNvPr id="20" name="TextBox 20"/>
          <p:cNvSpPr txBox="1"/>
          <p:nvPr/>
        </p:nvSpPr>
        <p:spPr>
          <a:xfrm>
            <a:off x="9958907" y="6816902"/>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Side Hustles</a:t>
            </a:r>
          </a:p>
        </p:txBody>
      </p:sp>
      <p:sp>
        <p:nvSpPr>
          <p:cNvPr id="21" name="TextBox 21"/>
          <p:cNvSpPr txBox="1"/>
          <p:nvPr/>
        </p:nvSpPr>
        <p:spPr>
          <a:xfrm>
            <a:off x="1820583" y="7782804"/>
            <a:ext cx="6799557" cy="763270"/>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salary negotiation</a:t>
            </a:r>
          </a:p>
          <a:p>
            <a:pPr marL="0" lvl="0" indent="0" algn="ctr">
              <a:lnSpc>
                <a:spcPts val="3080"/>
              </a:lnSpc>
              <a:spcBef>
                <a:spcPct val="0"/>
              </a:spcBef>
            </a:pPr>
            <a:r>
              <a:rPr lang="en-US" sz="2200">
                <a:solidFill>
                  <a:srgbClr val="FFFFFF"/>
                </a:solidFill>
                <a:latin typeface="Montserrat"/>
                <a:ea typeface="Montserrat"/>
                <a:cs typeface="Montserrat"/>
                <a:sym typeface="Montserrat"/>
              </a:rPr>
              <a:t>benefits evaluation</a:t>
            </a:r>
          </a:p>
        </p:txBody>
      </p:sp>
      <p:sp>
        <p:nvSpPr>
          <p:cNvPr id="22" name="AutoShape 22"/>
          <p:cNvSpPr/>
          <p:nvPr/>
        </p:nvSpPr>
        <p:spPr>
          <a:xfrm>
            <a:off x="1539382" y="608656"/>
            <a:ext cx="7604618" cy="2649358"/>
          </a:xfrm>
          <a:prstGeom prst="rect">
            <a:avLst/>
          </a:prstGeom>
          <a:solidFill>
            <a:srgbClr val="000000">
              <a:alpha val="11765"/>
            </a:srgbClr>
          </a:solidFill>
        </p:spPr>
        <p:txBody>
          <a:bodyPr/>
          <a:lstStyle/>
          <a:p>
            <a:endParaRPr lang="en-US"/>
          </a:p>
        </p:txBody>
      </p:sp>
      <p:sp>
        <p:nvSpPr>
          <p:cNvPr id="23" name="AutoShape 23"/>
          <p:cNvSpPr/>
          <p:nvPr/>
        </p:nvSpPr>
        <p:spPr>
          <a:xfrm>
            <a:off x="1408528" y="487509"/>
            <a:ext cx="7604618" cy="2649358"/>
          </a:xfrm>
          <a:prstGeom prst="rect">
            <a:avLst/>
          </a:prstGeom>
          <a:solidFill>
            <a:srgbClr val="344117"/>
          </a:solidFill>
        </p:spPr>
        <p:txBody>
          <a:bodyPr/>
          <a:lstStyle/>
          <a:p>
            <a:endParaRPr lang="en-US"/>
          </a:p>
        </p:txBody>
      </p:sp>
      <p:sp>
        <p:nvSpPr>
          <p:cNvPr id="24" name="TextBox 24"/>
          <p:cNvSpPr txBox="1"/>
          <p:nvPr/>
        </p:nvSpPr>
        <p:spPr>
          <a:xfrm>
            <a:off x="1811058" y="1870940"/>
            <a:ext cx="6799557" cy="763270"/>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living within a stipend</a:t>
            </a:r>
          </a:p>
          <a:p>
            <a:pPr marL="0" lvl="0" indent="0" algn="ctr">
              <a:lnSpc>
                <a:spcPts val="3080"/>
              </a:lnSpc>
              <a:spcBef>
                <a:spcPct val="0"/>
              </a:spcBef>
            </a:pPr>
            <a:r>
              <a:rPr lang="en-US" sz="2200">
                <a:solidFill>
                  <a:srgbClr val="FFFFFF"/>
                </a:solidFill>
                <a:latin typeface="Montserrat"/>
                <a:ea typeface="Montserrat"/>
                <a:cs typeface="Montserrat"/>
                <a:sym typeface="Montserrat"/>
              </a:rPr>
              <a:t>planning for irregular income</a:t>
            </a:r>
          </a:p>
        </p:txBody>
      </p:sp>
      <p:sp>
        <p:nvSpPr>
          <p:cNvPr id="25" name="TextBox 25"/>
          <p:cNvSpPr txBox="1"/>
          <p:nvPr/>
        </p:nvSpPr>
        <p:spPr>
          <a:xfrm>
            <a:off x="1612995" y="914561"/>
            <a:ext cx="7166559"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Budgeting &amp; Cash Flow</a:t>
            </a:r>
          </a:p>
        </p:txBody>
      </p:sp>
      <p:sp>
        <p:nvSpPr>
          <p:cNvPr id="26" name="AutoShape 26"/>
          <p:cNvSpPr/>
          <p:nvPr/>
        </p:nvSpPr>
        <p:spPr>
          <a:xfrm>
            <a:off x="9396184" y="608656"/>
            <a:ext cx="7604618" cy="2649358"/>
          </a:xfrm>
          <a:prstGeom prst="rect">
            <a:avLst/>
          </a:prstGeom>
          <a:solidFill>
            <a:srgbClr val="000000">
              <a:alpha val="11765"/>
            </a:srgbClr>
          </a:solidFill>
        </p:spPr>
        <p:txBody>
          <a:bodyPr/>
          <a:lstStyle/>
          <a:p>
            <a:endParaRPr lang="en-US"/>
          </a:p>
        </p:txBody>
      </p:sp>
      <p:sp>
        <p:nvSpPr>
          <p:cNvPr id="27" name="AutoShape 27"/>
          <p:cNvSpPr/>
          <p:nvPr/>
        </p:nvSpPr>
        <p:spPr>
          <a:xfrm>
            <a:off x="9265329" y="487509"/>
            <a:ext cx="7604618" cy="2649358"/>
          </a:xfrm>
          <a:prstGeom prst="rect">
            <a:avLst/>
          </a:prstGeom>
          <a:solidFill>
            <a:srgbClr val="344117"/>
          </a:solidFill>
        </p:spPr>
        <p:txBody>
          <a:bodyPr/>
          <a:lstStyle/>
          <a:p>
            <a:endParaRPr lang="en-US"/>
          </a:p>
        </p:txBody>
      </p:sp>
      <p:sp>
        <p:nvSpPr>
          <p:cNvPr id="28" name="TextBox 28"/>
          <p:cNvSpPr txBox="1"/>
          <p:nvPr/>
        </p:nvSpPr>
        <p:spPr>
          <a:xfrm>
            <a:off x="9641401" y="1880463"/>
            <a:ext cx="6852475" cy="763270"/>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early career investing</a:t>
            </a:r>
          </a:p>
          <a:p>
            <a:pPr marL="0" lvl="0" indent="0" algn="ctr">
              <a:lnSpc>
                <a:spcPts val="3080"/>
              </a:lnSpc>
              <a:spcBef>
                <a:spcPct val="0"/>
              </a:spcBef>
            </a:pPr>
            <a:r>
              <a:rPr lang="en-US" sz="2200">
                <a:solidFill>
                  <a:srgbClr val="FFFFFF"/>
                </a:solidFill>
                <a:latin typeface="Montserrat"/>
                <a:ea typeface="Montserrat"/>
                <a:cs typeface="Montserrat"/>
                <a:sym typeface="Montserrat"/>
              </a:rPr>
              <a:t>wealth-building strategies</a:t>
            </a:r>
          </a:p>
        </p:txBody>
      </p:sp>
      <p:sp>
        <p:nvSpPr>
          <p:cNvPr id="29" name="TextBox 29"/>
          <p:cNvSpPr txBox="1"/>
          <p:nvPr/>
        </p:nvSpPr>
        <p:spPr>
          <a:xfrm>
            <a:off x="9593190" y="872031"/>
            <a:ext cx="6852475" cy="760782"/>
          </a:xfrm>
          <a:prstGeom prst="rect">
            <a:avLst/>
          </a:prstGeom>
        </p:spPr>
        <p:txBody>
          <a:bodyPr lIns="0" tIns="0" rIns="0" bIns="0" rtlCol="0" anchor="t">
            <a:spAutoFit/>
          </a:bodyPr>
          <a:lstStyle/>
          <a:p>
            <a:pPr marL="0" lvl="0" indent="0" algn="ctr">
              <a:lnSpc>
                <a:spcPts val="6288"/>
              </a:lnSpc>
              <a:spcBef>
                <a:spcPct val="0"/>
              </a:spcBef>
            </a:pPr>
            <a:r>
              <a:rPr lang="en-US" sz="4492" b="1">
                <a:solidFill>
                  <a:srgbClr val="FFFFFF"/>
                </a:solidFill>
                <a:latin typeface="Montserrat Bold"/>
                <a:ea typeface="Montserrat Bold"/>
                <a:cs typeface="Montserrat Bold"/>
                <a:sym typeface="Montserrat Bold"/>
              </a:rPr>
              <a:t>Investing &amp; Roth IRAs</a:t>
            </a:r>
          </a:p>
        </p:txBody>
      </p:sp>
      <p:sp>
        <p:nvSpPr>
          <p:cNvPr id="30" name="TextBox 30"/>
          <p:cNvSpPr txBox="1"/>
          <p:nvPr/>
        </p:nvSpPr>
        <p:spPr>
          <a:xfrm>
            <a:off x="9629775" y="4815506"/>
            <a:ext cx="6852475" cy="763270"/>
          </a:xfrm>
          <a:prstGeom prst="rect">
            <a:avLst/>
          </a:prstGeom>
        </p:spPr>
        <p:txBody>
          <a:bodyPr lIns="0" tIns="0" rIns="0" bIns="0" rtlCol="0" anchor="t">
            <a:spAutoFit/>
          </a:bodyPr>
          <a:lstStyle/>
          <a:p>
            <a:pPr algn="ctr">
              <a:lnSpc>
                <a:spcPts val="3080"/>
              </a:lnSpc>
            </a:pPr>
            <a:r>
              <a:rPr lang="en-US" sz="2200">
                <a:solidFill>
                  <a:srgbClr val="FFFFFF"/>
                </a:solidFill>
                <a:latin typeface="Montserrat"/>
                <a:ea typeface="Montserrat"/>
                <a:cs typeface="Montserrat"/>
                <a:sym typeface="Montserrat"/>
              </a:rPr>
              <a:t>understanding stipends, tuition/fee waivers</a:t>
            </a:r>
          </a:p>
          <a:p>
            <a:pPr algn="ctr">
              <a:lnSpc>
                <a:spcPts val="3080"/>
              </a:lnSpc>
            </a:pPr>
            <a:r>
              <a:rPr lang="en-US" sz="2200">
                <a:solidFill>
                  <a:srgbClr val="FFFFFF"/>
                </a:solidFill>
                <a:latin typeface="Montserrat"/>
                <a:ea typeface="Montserrat"/>
                <a:cs typeface="Montserrat"/>
                <a:sym typeface="Montserrat"/>
              </a:rPr>
              <a:t>(and, for international student, U.S. tax returns)</a:t>
            </a:r>
          </a:p>
        </p:txBody>
      </p:sp>
      <p:sp>
        <p:nvSpPr>
          <p:cNvPr id="31" name="TextBox 31"/>
          <p:cNvSpPr txBox="1"/>
          <p:nvPr/>
        </p:nvSpPr>
        <p:spPr>
          <a:xfrm>
            <a:off x="9947281" y="3849604"/>
            <a:ext cx="6217463"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Tax Planning</a:t>
            </a:r>
          </a:p>
        </p:txBody>
      </p:sp>
      <p:sp>
        <p:nvSpPr>
          <p:cNvPr id="32" name="TextBox 32"/>
          <p:cNvSpPr txBox="1"/>
          <p:nvPr/>
        </p:nvSpPr>
        <p:spPr>
          <a:xfrm>
            <a:off x="1453581" y="6835440"/>
            <a:ext cx="7559565" cy="762000"/>
          </a:xfrm>
          <a:prstGeom prst="rect">
            <a:avLst/>
          </a:prstGeom>
        </p:spPr>
        <p:txBody>
          <a:bodyPr lIns="0" tIns="0" rIns="0" bIns="0" rtlCol="0" anchor="t">
            <a:spAutoFit/>
          </a:bodyPr>
          <a:lstStyle/>
          <a:p>
            <a:pPr marL="0" lvl="0" indent="0" algn="ctr">
              <a:lnSpc>
                <a:spcPts val="6299"/>
              </a:lnSpc>
              <a:spcBef>
                <a:spcPct val="0"/>
              </a:spcBef>
            </a:pPr>
            <a:r>
              <a:rPr lang="en-US" sz="4500" b="1">
                <a:solidFill>
                  <a:srgbClr val="FFFFFF"/>
                </a:solidFill>
                <a:latin typeface="Montserrat Bold"/>
                <a:ea typeface="Montserrat Bold"/>
                <a:cs typeface="Montserrat Bold"/>
                <a:sym typeface="Montserrat Bold"/>
              </a:rPr>
              <a:t>Negotiating Offers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djacency">
  <a:themeElements>
    <a:clrScheme name="CGS Custom">
      <a:dk1>
        <a:sysClr val="windowText" lastClr="000000"/>
      </a:dk1>
      <a:lt1>
        <a:sysClr val="window" lastClr="FFFFFF"/>
      </a:lt1>
      <a:dk2>
        <a:srgbClr val="1F497D"/>
      </a:dk2>
      <a:lt2>
        <a:srgbClr val="EEECE1"/>
      </a:lt2>
      <a:accent1>
        <a:srgbClr val="0091D5"/>
      </a:accent1>
      <a:accent2>
        <a:srgbClr val="C0504D"/>
      </a:accent2>
      <a:accent3>
        <a:srgbClr val="9BBB59"/>
      </a:accent3>
      <a:accent4>
        <a:srgbClr val="8064A2"/>
      </a:accent4>
      <a:accent5>
        <a:srgbClr val="4BACC6"/>
      </a:accent5>
      <a:accent6>
        <a:srgbClr val="F79646"/>
      </a:accent6>
      <a:hlink>
        <a:srgbClr val="00427A"/>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1345</Words>
  <Application>Microsoft Office PowerPoint</Application>
  <PresentationFormat>Custom</PresentationFormat>
  <Paragraphs>174</Paragraphs>
  <Slides>15</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Garet ExtraBold</vt:lpstr>
      <vt:lpstr>Cambria</vt:lpstr>
      <vt:lpstr>Arial,Sans-Serif</vt:lpstr>
      <vt:lpstr>Calibri</vt:lpstr>
      <vt:lpstr>Montserrat Ultra-Bold</vt:lpstr>
      <vt:lpstr>Garet</vt:lpstr>
      <vt:lpstr>Montserrat</vt:lpstr>
      <vt:lpstr>Aptos</vt:lpstr>
      <vt:lpstr>Garet Bold</vt:lpstr>
      <vt:lpstr>Montserrat Bold</vt:lpstr>
      <vt:lpstr>Arial</vt:lpstr>
      <vt:lpstr>Nunito Sans Heavy</vt:lpstr>
      <vt:lpstr>Office Theme</vt:lpstr>
      <vt:lpstr>1_Adjacency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Money Matters Digital Sign Image (1280 x 1024 px) (1920 x 1005 px)</dc:title>
  <dc:creator>Mary J Farmer-Kaiser</dc:creator>
  <cp:lastModifiedBy>Brian J Bolton</cp:lastModifiedBy>
  <cp:revision>3</cp:revision>
  <dcterms:created xsi:type="dcterms:W3CDTF">2006-08-16T00:00:00Z</dcterms:created>
  <dcterms:modified xsi:type="dcterms:W3CDTF">2025-03-18T14:17:15Z</dcterms:modified>
  <dc:identifier>DAGh5SuJYJI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2025-03-18T12:41:43Z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58e9794c-375a-4f66-84cb-78225d058c5e</vt:lpwstr>
  </property>
  <property fmtid="{D5CDD505-2E9C-101B-9397-08002B2CF9AE}" pid="8" name="MSIP_Label_638202f9-8d41-4950-b014-f183e397b746_ContentBits">
    <vt:lpwstr>0</vt:lpwstr>
  </property>
  <property fmtid="{D5CDD505-2E9C-101B-9397-08002B2CF9AE}" pid="9" name="MSIP_Label_638202f9-8d41-4950-b014-f183e397b746_Tag">
    <vt:lpwstr>10, 3, 0, 1</vt:lpwstr>
  </property>
</Properties>
</file>