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310" r:id="rId2"/>
    <p:sldId id="2099" r:id="rId3"/>
    <p:sldId id="1285" r:id="rId4"/>
    <p:sldId id="1289" r:id="rId5"/>
    <p:sldId id="1290" r:id="rId6"/>
    <p:sldId id="1292" r:id="rId7"/>
    <p:sldId id="2288" r:id="rId8"/>
    <p:sldId id="1245" r:id="rId9"/>
    <p:sldId id="2197" r:id="rId10"/>
    <p:sldId id="2229" r:id="rId11"/>
    <p:sldId id="2234" r:id="rId12"/>
    <p:sldId id="2238" r:id="rId13"/>
    <p:sldId id="2273" r:id="rId14"/>
    <p:sldId id="2303" r:id="rId15"/>
    <p:sldId id="2085" r:id="rId16"/>
    <p:sldId id="2068" r:id="rId17"/>
    <p:sldId id="2069" r:id="rId18"/>
    <p:sldId id="2304" r:id="rId19"/>
    <p:sldId id="2480" r:id="rId20"/>
    <p:sldId id="2481" r:id="rId21"/>
    <p:sldId id="2482" r:id="rId22"/>
    <p:sldId id="2483" r:id="rId23"/>
    <p:sldId id="2484" r:id="rId24"/>
    <p:sldId id="2486" r:id="rId25"/>
    <p:sldId id="2487" r:id="rId26"/>
    <p:sldId id="2488" r:id="rId27"/>
    <p:sldId id="2489" r:id="rId28"/>
    <p:sldId id="2490" r:id="rId29"/>
    <p:sldId id="2491" r:id="rId30"/>
    <p:sldId id="2492" r:id="rId31"/>
    <p:sldId id="2493" r:id="rId32"/>
    <p:sldId id="2496" r:id="rId33"/>
    <p:sldId id="2497" r:id="rId34"/>
    <p:sldId id="2073" r:id="rId35"/>
    <p:sldId id="2101" r:id="rId36"/>
    <p:sldId id="1325" r:id="rId37"/>
    <p:sldId id="2079" r:id="rId38"/>
    <p:sldId id="2080" r:id="rId39"/>
    <p:sldId id="1327" r:id="rId40"/>
    <p:sldId id="1328" r:id="rId41"/>
    <p:sldId id="2078" r:id="rId42"/>
    <p:sldId id="2091" r:id="rId43"/>
    <p:sldId id="2092" r:id="rId44"/>
    <p:sldId id="2289" r:id="rId45"/>
    <p:sldId id="1929" r:id="rId46"/>
    <p:sldId id="1930" r:id="rId47"/>
    <p:sldId id="1960" r:id="rId48"/>
    <p:sldId id="1961" r:id="rId49"/>
    <p:sldId id="1965" r:id="rId50"/>
    <p:sldId id="1966" r:id="rId51"/>
    <p:sldId id="1931" r:id="rId52"/>
    <p:sldId id="1968" r:id="rId53"/>
    <p:sldId id="1932" r:id="rId54"/>
    <p:sldId id="1933" r:id="rId55"/>
    <p:sldId id="1934" r:id="rId56"/>
    <p:sldId id="1920" r:id="rId57"/>
    <p:sldId id="1921" r:id="rId58"/>
    <p:sldId id="1922" r:id="rId59"/>
    <p:sldId id="1972" r:id="rId60"/>
    <p:sldId id="1924" r:id="rId61"/>
    <p:sldId id="1923" r:id="rId62"/>
    <p:sldId id="1925" r:id="rId63"/>
    <p:sldId id="1926" r:id="rId64"/>
    <p:sldId id="1955" r:id="rId65"/>
    <p:sldId id="2291" r:id="rId66"/>
    <p:sldId id="2498" r:id="rId67"/>
    <p:sldId id="2287" r:id="rId68"/>
    <p:sldId id="2562" r:id="rId69"/>
    <p:sldId id="2563" r:id="rId70"/>
    <p:sldId id="2564" r:id="rId71"/>
    <p:sldId id="2565" r:id="rId72"/>
    <p:sldId id="2467" r:id="rId73"/>
    <p:sldId id="2566" r:id="rId74"/>
    <p:sldId id="2126" r:id="rId75"/>
    <p:sldId id="2293" r:id="rId76"/>
    <p:sldId id="2294" r:id="rId77"/>
    <p:sldId id="2295" r:id="rId78"/>
    <p:sldId id="2129" r:id="rId79"/>
    <p:sldId id="2128" r:id="rId80"/>
    <p:sldId id="2296" r:id="rId81"/>
    <p:sldId id="2297" r:id="rId82"/>
    <p:sldId id="2298" r:id="rId83"/>
    <p:sldId id="2299" r:id="rId84"/>
    <p:sldId id="2300" r:id="rId85"/>
    <p:sldId id="2301" r:id="rId86"/>
    <p:sldId id="1336" r:id="rId87"/>
    <p:sldId id="1281" r:id="rId88"/>
    <p:sldId id="1282" r:id="rId89"/>
    <p:sldId id="2302" r:id="rId90"/>
    <p:sldId id="1344"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58"/>
  </p:normalViewPr>
  <p:slideViewPr>
    <p:cSldViewPr snapToGrid="0" snapToObjects="1">
      <p:cViewPr varScale="1">
        <p:scale>
          <a:sx n="120" d="100"/>
          <a:sy n="120" d="100"/>
        </p:scale>
        <p:origin x="1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6/3/25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4858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839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458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802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7501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5835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88</a:t>
            </a:fld>
            <a:endParaRPr lang="en-US"/>
          </a:p>
        </p:txBody>
      </p:sp>
    </p:spTree>
    <p:extLst>
      <p:ext uri="{BB962C8B-B14F-4D97-AF65-F5344CB8AC3E}">
        <p14:creationId xmlns:p14="http://schemas.microsoft.com/office/powerpoint/2010/main" val="414511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52555321-367F-F945-8E7B-EC10C52C1B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22BB09C7-C433-134C-BB08-5B84916CD9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8F47DB82-BDCB-C241-9844-30B7FDAA8DB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D4B1ED71-E6FD-AD4F-BDFF-92884E69D08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7ED1E050-FCB8-9745-B877-64D92500DEA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9" name="Picture 2" descr="Animated Money Tree Wallpaper | Clipart Panda - Free Clipart Images">
            <a:extLst>
              <a:ext uri="{FF2B5EF4-FFF2-40B4-BE49-F238E27FC236}">
                <a16:creationId xmlns:a16="http://schemas.microsoft.com/office/drawing/2014/main" id="{65685FDF-A090-3A4F-AF63-BC1B37BAA5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1026" name="Picture 2" descr="Animated Money Tree Wallpaper | Clipart Panda - Free Clipart Images">
            <a:extLst>
              <a:ext uri="{FF2B5EF4-FFF2-40B4-BE49-F238E27FC236}">
                <a16:creationId xmlns:a16="http://schemas.microsoft.com/office/drawing/2014/main" id="{59F8C17D-C1F6-194D-A448-5D87347C663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2" descr="Animated Money Tree Wallpaper | Clipart Panda - Free Clipart Images">
            <a:extLst>
              <a:ext uri="{FF2B5EF4-FFF2-40B4-BE49-F238E27FC236}">
                <a16:creationId xmlns:a16="http://schemas.microsoft.com/office/drawing/2014/main" id="{07E700E3-48D7-9B4D-BCB6-AFBDEF001A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4CA905C7-D12A-2540-8F8A-8DF009D73F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95ACE43C-5665-0C40-883F-9F13D69063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6/3/25</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8.gif"/><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9.emf"/></Relationships>
</file>

<file path=ppt/slides/_rels/slide5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8.gi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8.gif"/><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pic>
        <p:nvPicPr>
          <p:cNvPr id="5" name="Picture 2" descr="Animated Money Tree Wallpaper | Clipart Panda - Free Clipart Images">
            <a:extLst>
              <a:ext uri="{FF2B5EF4-FFF2-40B4-BE49-F238E27FC236}">
                <a16:creationId xmlns:a16="http://schemas.microsoft.com/office/drawing/2014/main" id="{0B0D219C-FF49-1342-B148-F0B447781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7" y="4797954"/>
            <a:ext cx="1646998" cy="17709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red square with white text&#10;&#10;Description automatically generated">
            <a:extLst>
              <a:ext uri="{FF2B5EF4-FFF2-40B4-BE49-F238E27FC236}">
                <a16:creationId xmlns:a16="http://schemas.microsoft.com/office/drawing/2014/main" id="{6A2ADB95-3E73-976B-DE74-22256CD1EE05}"/>
              </a:ext>
            </a:extLst>
          </p:cNvPr>
          <p:cNvPicPr>
            <a:picLocks noChangeAspect="1"/>
          </p:cNvPicPr>
          <p:nvPr/>
        </p:nvPicPr>
        <p:blipFill>
          <a:blip r:embed="rId4"/>
          <a:stretch>
            <a:fillRect/>
          </a:stretch>
        </p:blipFill>
        <p:spPr>
          <a:xfrm>
            <a:off x="1977108" y="148200"/>
            <a:ext cx="5586368" cy="6541426"/>
          </a:xfrm>
          <a:prstGeom prst="rect">
            <a:avLst/>
          </a:prstGeom>
        </p:spPr>
      </p:pic>
      <p:pic>
        <p:nvPicPr>
          <p:cNvPr id="4" name="Picture 3">
            <a:extLst>
              <a:ext uri="{FF2B5EF4-FFF2-40B4-BE49-F238E27FC236}">
                <a16:creationId xmlns:a16="http://schemas.microsoft.com/office/drawing/2014/main" id="{99F0487A-A673-D40B-BA33-5767C3131B11}"/>
              </a:ext>
            </a:extLst>
          </p:cNvPr>
          <p:cNvPicPr>
            <a:picLocks noChangeAspect="1"/>
          </p:cNvPicPr>
          <p:nvPr/>
        </p:nvPicPr>
        <p:blipFill>
          <a:blip r:embed="rId5"/>
          <a:stretch>
            <a:fillRect/>
          </a:stretch>
        </p:blipFill>
        <p:spPr>
          <a:xfrm>
            <a:off x="7037595" y="2789868"/>
            <a:ext cx="4968138" cy="1712663"/>
          </a:xfrm>
          <a:prstGeom prst="rect">
            <a:avLst/>
          </a:prstGeom>
        </p:spPr>
      </p:pic>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Are Your Values?</a:t>
            </a:r>
          </a:p>
        </p:txBody>
      </p:sp>
      <p:pic>
        <p:nvPicPr>
          <p:cNvPr id="3" name="Picture 2">
            <a:extLst>
              <a:ext uri="{FF2B5EF4-FFF2-40B4-BE49-F238E27FC236}">
                <a16:creationId xmlns:a16="http://schemas.microsoft.com/office/drawing/2014/main" id="{4685A100-D1AF-C48F-CA09-680E1B3A5E7B}"/>
              </a:ext>
            </a:extLst>
          </p:cNvPr>
          <p:cNvPicPr>
            <a:picLocks noChangeAspect="1"/>
          </p:cNvPicPr>
          <p:nvPr/>
        </p:nvPicPr>
        <p:blipFill>
          <a:blip r:embed="rId2"/>
          <a:stretch>
            <a:fillRect/>
          </a:stretch>
        </p:blipFill>
        <p:spPr>
          <a:xfrm>
            <a:off x="7366152" y="1287566"/>
            <a:ext cx="914400" cy="1061634"/>
          </a:xfrm>
          <a:prstGeom prst="rect">
            <a:avLst/>
          </a:prstGeom>
        </p:spPr>
      </p:pic>
      <p:pic>
        <p:nvPicPr>
          <p:cNvPr id="5" name="Picture 4">
            <a:extLst>
              <a:ext uri="{FF2B5EF4-FFF2-40B4-BE49-F238E27FC236}">
                <a16:creationId xmlns:a16="http://schemas.microsoft.com/office/drawing/2014/main" id="{92A7BC96-BC95-D6D5-6CBC-27DD21CD9BAD}"/>
              </a:ext>
            </a:extLst>
          </p:cNvPr>
          <p:cNvPicPr>
            <a:picLocks noChangeAspect="1"/>
          </p:cNvPicPr>
          <p:nvPr/>
        </p:nvPicPr>
        <p:blipFill>
          <a:blip r:embed="rId3"/>
          <a:stretch>
            <a:fillRect/>
          </a:stretch>
        </p:blipFill>
        <p:spPr>
          <a:xfrm>
            <a:off x="8419975" y="1892575"/>
            <a:ext cx="914400" cy="1023815"/>
          </a:xfrm>
          <a:prstGeom prst="rect">
            <a:avLst/>
          </a:prstGeom>
        </p:spPr>
      </p:pic>
      <p:pic>
        <p:nvPicPr>
          <p:cNvPr id="6" name="Picture 5">
            <a:extLst>
              <a:ext uri="{FF2B5EF4-FFF2-40B4-BE49-F238E27FC236}">
                <a16:creationId xmlns:a16="http://schemas.microsoft.com/office/drawing/2014/main" id="{E06FE52A-8D56-8026-56FA-0323451CC29B}"/>
              </a:ext>
            </a:extLst>
          </p:cNvPr>
          <p:cNvPicPr>
            <a:picLocks noChangeAspect="1"/>
          </p:cNvPicPr>
          <p:nvPr/>
        </p:nvPicPr>
        <p:blipFill>
          <a:blip r:embed="rId4"/>
          <a:stretch>
            <a:fillRect/>
          </a:stretch>
        </p:blipFill>
        <p:spPr>
          <a:xfrm>
            <a:off x="1558069" y="3488544"/>
            <a:ext cx="914400" cy="981856"/>
          </a:xfrm>
          <a:prstGeom prst="rect">
            <a:avLst/>
          </a:prstGeom>
        </p:spPr>
      </p:pic>
      <p:pic>
        <p:nvPicPr>
          <p:cNvPr id="7" name="Picture 6">
            <a:extLst>
              <a:ext uri="{FF2B5EF4-FFF2-40B4-BE49-F238E27FC236}">
                <a16:creationId xmlns:a16="http://schemas.microsoft.com/office/drawing/2014/main" id="{FD00B19C-7F9F-D2BE-6DE1-07D7CAFF6BC7}"/>
              </a:ext>
            </a:extLst>
          </p:cNvPr>
          <p:cNvPicPr>
            <a:picLocks noChangeAspect="1"/>
          </p:cNvPicPr>
          <p:nvPr/>
        </p:nvPicPr>
        <p:blipFill>
          <a:blip r:embed="rId5"/>
          <a:stretch>
            <a:fillRect/>
          </a:stretch>
        </p:blipFill>
        <p:spPr>
          <a:xfrm>
            <a:off x="5045358" y="1339850"/>
            <a:ext cx="914400" cy="1005084"/>
          </a:xfrm>
          <a:prstGeom prst="rect">
            <a:avLst/>
          </a:prstGeom>
        </p:spPr>
      </p:pic>
      <p:pic>
        <p:nvPicPr>
          <p:cNvPr id="9" name="Picture 8">
            <a:extLst>
              <a:ext uri="{FF2B5EF4-FFF2-40B4-BE49-F238E27FC236}">
                <a16:creationId xmlns:a16="http://schemas.microsoft.com/office/drawing/2014/main" id="{EB72EF9C-BE43-F1BF-9128-29E9C60134DA}"/>
              </a:ext>
            </a:extLst>
          </p:cNvPr>
          <p:cNvPicPr>
            <a:picLocks noChangeAspect="1"/>
          </p:cNvPicPr>
          <p:nvPr/>
        </p:nvPicPr>
        <p:blipFill>
          <a:blip r:embed="rId6"/>
          <a:stretch>
            <a:fillRect/>
          </a:stretch>
        </p:blipFill>
        <p:spPr>
          <a:xfrm>
            <a:off x="6192625" y="2017577"/>
            <a:ext cx="914400" cy="1236689"/>
          </a:xfrm>
          <a:prstGeom prst="rect">
            <a:avLst/>
          </a:prstGeom>
        </p:spPr>
      </p:pic>
      <p:pic>
        <p:nvPicPr>
          <p:cNvPr id="11" name="Picture 10">
            <a:extLst>
              <a:ext uri="{FF2B5EF4-FFF2-40B4-BE49-F238E27FC236}">
                <a16:creationId xmlns:a16="http://schemas.microsoft.com/office/drawing/2014/main" id="{5BE5434F-BEC4-2B5D-1864-8D2666D85FCC}"/>
              </a:ext>
            </a:extLst>
          </p:cNvPr>
          <p:cNvPicPr>
            <a:picLocks noChangeAspect="1"/>
          </p:cNvPicPr>
          <p:nvPr/>
        </p:nvPicPr>
        <p:blipFill>
          <a:blip r:embed="rId7"/>
          <a:stretch>
            <a:fillRect/>
          </a:stretch>
        </p:blipFill>
        <p:spPr>
          <a:xfrm>
            <a:off x="2724564" y="1342372"/>
            <a:ext cx="914400" cy="1244813"/>
          </a:xfrm>
          <a:prstGeom prst="rect">
            <a:avLst/>
          </a:prstGeom>
        </p:spPr>
      </p:pic>
      <p:pic>
        <p:nvPicPr>
          <p:cNvPr id="12" name="Picture 11">
            <a:extLst>
              <a:ext uri="{FF2B5EF4-FFF2-40B4-BE49-F238E27FC236}">
                <a16:creationId xmlns:a16="http://schemas.microsoft.com/office/drawing/2014/main" id="{EA24A556-453B-2C48-3B58-D9AC29A3DD74}"/>
              </a:ext>
            </a:extLst>
          </p:cNvPr>
          <p:cNvPicPr>
            <a:picLocks noChangeAspect="1"/>
          </p:cNvPicPr>
          <p:nvPr/>
        </p:nvPicPr>
        <p:blipFill>
          <a:blip r:embed="rId8"/>
          <a:stretch>
            <a:fillRect/>
          </a:stretch>
        </p:blipFill>
        <p:spPr>
          <a:xfrm>
            <a:off x="1558069" y="1763625"/>
            <a:ext cx="914400" cy="1201994"/>
          </a:xfrm>
          <a:prstGeom prst="rect">
            <a:avLst/>
          </a:prstGeom>
        </p:spPr>
      </p:pic>
      <p:pic>
        <p:nvPicPr>
          <p:cNvPr id="13" name="Picture 12">
            <a:extLst>
              <a:ext uri="{FF2B5EF4-FFF2-40B4-BE49-F238E27FC236}">
                <a16:creationId xmlns:a16="http://schemas.microsoft.com/office/drawing/2014/main" id="{0DE0162E-741C-BC3A-62FA-1772A36BDB22}"/>
              </a:ext>
            </a:extLst>
          </p:cNvPr>
          <p:cNvPicPr>
            <a:picLocks noChangeAspect="1"/>
          </p:cNvPicPr>
          <p:nvPr/>
        </p:nvPicPr>
        <p:blipFill>
          <a:blip r:embed="rId9"/>
          <a:stretch>
            <a:fillRect/>
          </a:stretch>
        </p:blipFill>
        <p:spPr>
          <a:xfrm>
            <a:off x="462460" y="1212500"/>
            <a:ext cx="914400" cy="1211766"/>
          </a:xfrm>
          <a:prstGeom prst="rect">
            <a:avLst/>
          </a:prstGeom>
        </p:spPr>
      </p:pic>
      <p:pic>
        <p:nvPicPr>
          <p:cNvPr id="14" name="Picture 13">
            <a:extLst>
              <a:ext uri="{FF2B5EF4-FFF2-40B4-BE49-F238E27FC236}">
                <a16:creationId xmlns:a16="http://schemas.microsoft.com/office/drawing/2014/main" id="{0D1A6EB2-CB75-06EB-2D46-A84F1C939774}"/>
              </a:ext>
            </a:extLst>
          </p:cNvPr>
          <p:cNvPicPr>
            <a:picLocks noChangeAspect="1"/>
          </p:cNvPicPr>
          <p:nvPr/>
        </p:nvPicPr>
        <p:blipFill>
          <a:blip r:embed="rId10"/>
          <a:stretch>
            <a:fillRect/>
          </a:stretch>
        </p:blipFill>
        <p:spPr>
          <a:xfrm>
            <a:off x="462460" y="2994375"/>
            <a:ext cx="914400" cy="1192378"/>
          </a:xfrm>
          <a:prstGeom prst="rect">
            <a:avLst/>
          </a:prstGeom>
        </p:spPr>
      </p:pic>
      <p:pic>
        <p:nvPicPr>
          <p:cNvPr id="15" name="Picture 14">
            <a:extLst>
              <a:ext uri="{FF2B5EF4-FFF2-40B4-BE49-F238E27FC236}">
                <a16:creationId xmlns:a16="http://schemas.microsoft.com/office/drawing/2014/main" id="{8D6123F9-6787-DEA7-4395-88F12A6B177A}"/>
              </a:ext>
            </a:extLst>
          </p:cNvPr>
          <p:cNvPicPr>
            <a:picLocks noChangeAspect="1"/>
          </p:cNvPicPr>
          <p:nvPr/>
        </p:nvPicPr>
        <p:blipFill>
          <a:blip r:embed="rId11"/>
          <a:stretch>
            <a:fillRect/>
          </a:stretch>
        </p:blipFill>
        <p:spPr>
          <a:xfrm>
            <a:off x="2694489" y="3051616"/>
            <a:ext cx="914400" cy="1219200"/>
          </a:xfrm>
          <a:prstGeom prst="rect">
            <a:avLst/>
          </a:prstGeom>
        </p:spPr>
      </p:pic>
      <p:pic>
        <p:nvPicPr>
          <p:cNvPr id="16" name="Picture 15">
            <a:extLst>
              <a:ext uri="{FF2B5EF4-FFF2-40B4-BE49-F238E27FC236}">
                <a16:creationId xmlns:a16="http://schemas.microsoft.com/office/drawing/2014/main" id="{E5C402C0-39A5-181E-C11C-73CC42F490E0}"/>
              </a:ext>
            </a:extLst>
          </p:cNvPr>
          <p:cNvPicPr>
            <a:picLocks noChangeAspect="1"/>
          </p:cNvPicPr>
          <p:nvPr/>
        </p:nvPicPr>
        <p:blipFill>
          <a:blip r:embed="rId12"/>
          <a:stretch>
            <a:fillRect/>
          </a:stretch>
        </p:blipFill>
        <p:spPr>
          <a:xfrm>
            <a:off x="3895472" y="3286857"/>
            <a:ext cx="914400" cy="1239352"/>
          </a:xfrm>
          <a:prstGeom prst="rect">
            <a:avLst/>
          </a:prstGeom>
        </p:spPr>
      </p:pic>
      <p:pic>
        <p:nvPicPr>
          <p:cNvPr id="17" name="Picture 16">
            <a:extLst>
              <a:ext uri="{FF2B5EF4-FFF2-40B4-BE49-F238E27FC236}">
                <a16:creationId xmlns:a16="http://schemas.microsoft.com/office/drawing/2014/main" id="{FA2F7872-3572-FB58-CDC4-FBFDAAA866CE}"/>
              </a:ext>
            </a:extLst>
          </p:cNvPr>
          <p:cNvPicPr>
            <a:picLocks noChangeAspect="1"/>
          </p:cNvPicPr>
          <p:nvPr/>
        </p:nvPicPr>
        <p:blipFill>
          <a:blip r:embed="rId13"/>
          <a:stretch>
            <a:fillRect/>
          </a:stretch>
        </p:blipFill>
        <p:spPr>
          <a:xfrm>
            <a:off x="5026371" y="2893812"/>
            <a:ext cx="914400" cy="1189463"/>
          </a:xfrm>
          <a:prstGeom prst="rect">
            <a:avLst/>
          </a:prstGeom>
        </p:spPr>
      </p:pic>
      <p:pic>
        <p:nvPicPr>
          <p:cNvPr id="18" name="Picture 17">
            <a:extLst>
              <a:ext uri="{FF2B5EF4-FFF2-40B4-BE49-F238E27FC236}">
                <a16:creationId xmlns:a16="http://schemas.microsoft.com/office/drawing/2014/main" id="{7CC2DF1F-9D1F-DAE3-9267-01232F84B7D3}"/>
              </a:ext>
            </a:extLst>
          </p:cNvPr>
          <p:cNvPicPr>
            <a:picLocks noChangeAspect="1"/>
          </p:cNvPicPr>
          <p:nvPr/>
        </p:nvPicPr>
        <p:blipFill>
          <a:blip r:embed="rId14"/>
          <a:stretch>
            <a:fillRect/>
          </a:stretch>
        </p:blipFill>
        <p:spPr>
          <a:xfrm>
            <a:off x="9567242" y="1272569"/>
            <a:ext cx="914400" cy="1219200"/>
          </a:xfrm>
          <a:prstGeom prst="rect">
            <a:avLst/>
          </a:prstGeom>
        </p:spPr>
      </p:pic>
      <p:pic>
        <p:nvPicPr>
          <p:cNvPr id="19" name="Picture 18">
            <a:extLst>
              <a:ext uri="{FF2B5EF4-FFF2-40B4-BE49-F238E27FC236}">
                <a16:creationId xmlns:a16="http://schemas.microsoft.com/office/drawing/2014/main" id="{B198DE4C-6288-03CD-F13E-D94F84FBB207}"/>
              </a:ext>
            </a:extLst>
          </p:cNvPr>
          <p:cNvPicPr>
            <a:picLocks noChangeAspect="1"/>
          </p:cNvPicPr>
          <p:nvPr/>
        </p:nvPicPr>
        <p:blipFill>
          <a:blip r:embed="rId15"/>
          <a:stretch>
            <a:fillRect/>
          </a:stretch>
        </p:blipFill>
        <p:spPr>
          <a:xfrm>
            <a:off x="10853932" y="1828077"/>
            <a:ext cx="914400" cy="1192378"/>
          </a:xfrm>
          <a:prstGeom prst="rect">
            <a:avLst/>
          </a:prstGeom>
        </p:spPr>
      </p:pic>
      <p:pic>
        <p:nvPicPr>
          <p:cNvPr id="20" name="Picture 19">
            <a:extLst>
              <a:ext uri="{FF2B5EF4-FFF2-40B4-BE49-F238E27FC236}">
                <a16:creationId xmlns:a16="http://schemas.microsoft.com/office/drawing/2014/main" id="{D73B30D6-AEAA-BCB2-CE2D-2E470240F685}"/>
              </a:ext>
            </a:extLst>
          </p:cNvPr>
          <p:cNvPicPr>
            <a:picLocks noChangeAspect="1"/>
          </p:cNvPicPr>
          <p:nvPr/>
        </p:nvPicPr>
        <p:blipFill>
          <a:blip r:embed="rId16"/>
          <a:stretch>
            <a:fillRect/>
          </a:stretch>
        </p:blipFill>
        <p:spPr>
          <a:xfrm>
            <a:off x="3898091" y="1983363"/>
            <a:ext cx="914400" cy="1016813"/>
          </a:xfrm>
          <a:prstGeom prst="rect">
            <a:avLst/>
          </a:prstGeom>
        </p:spPr>
      </p:pic>
      <p:pic>
        <p:nvPicPr>
          <p:cNvPr id="21" name="Picture 20">
            <a:extLst>
              <a:ext uri="{FF2B5EF4-FFF2-40B4-BE49-F238E27FC236}">
                <a16:creationId xmlns:a16="http://schemas.microsoft.com/office/drawing/2014/main" id="{8E0F9EC7-5F70-81D1-4BE4-28D9F88143C1}"/>
              </a:ext>
            </a:extLst>
          </p:cNvPr>
          <p:cNvPicPr>
            <a:picLocks noChangeAspect="1"/>
          </p:cNvPicPr>
          <p:nvPr/>
        </p:nvPicPr>
        <p:blipFill>
          <a:blip r:embed="rId17"/>
          <a:stretch>
            <a:fillRect/>
          </a:stretch>
        </p:blipFill>
        <p:spPr>
          <a:xfrm>
            <a:off x="5062874" y="4400937"/>
            <a:ext cx="914400" cy="1239352"/>
          </a:xfrm>
          <a:prstGeom prst="rect">
            <a:avLst/>
          </a:prstGeom>
        </p:spPr>
      </p:pic>
      <p:pic>
        <p:nvPicPr>
          <p:cNvPr id="22" name="Picture 21">
            <a:extLst>
              <a:ext uri="{FF2B5EF4-FFF2-40B4-BE49-F238E27FC236}">
                <a16:creationId xmlns:a16="http://schemas.microsoft.com/office/drawing/2014/main" id="{7D71B67F-7558-7AF9-3D48-D6058E2668E3}"/>
              </a:ext>
            </a:extLst>
          </p:cNvPr>
          <p:cNvPicPr>
            <a:picLocks noChangeAspect="1"/>
          </p:cNvPicPr>
          <p:nvPr/>
        </p:nvPicPr>
        <p:blipFill>
          <a:blip r:embed="rId18"/>
          <a:stretch>
            <a:fillRect/>
          </a:stretch>
        </p:blipFill>
        <p:spPr>
          <a:xfrm>
            <a:off x="2711048" y="4573302"/>
            <a:ext cx="914400" cy="1211766"/>
          </a:xfrm>
          <a:prstGeom prst="rect">
            <a:avLst/>
          </a:prstGeom>
        </p:spPr>
      </p:pic>
      <p:pic>
        <p:nvPicPr>
          <p:cNvPr id="23" name="Picture 22">
            <a:extLst>
              <a:ext uri="{FF2B5EF4-FFF2-40B4-BE49-F238E27FC236}">
                <a16:creationId xmlns:a16="http://schemas.microsoft.com/office/drawing/2014/main" id="{C976D1AF-E7C3-FCE9-0CFA-B0594F7E7685}"/>
              </a:ext>
            </a:extLst>
          </p:cNvPr>
          <p:cNvPicPr>
            <a:picLocks noChangeAspect="1"/>
          </p:cNvPicPr>
          <p:nvPr/>
        </p:nvPicPr>
        <p:blipFill>
          <a:blip r:embed="rId19"/>
          <a:stretch>
            <a:fillRect/>
          </a:stretch>
        </p:blipFill>
        <p:spPr>
          <a:xfrm>
            <a:off x="7366152" y="2572210"/>
            <a:ext cx="914400" cy="1239352"/>
          </a:xfrm>
          <a:prstGeom prst="rect">
            <a:avLst/>
          </a:prstGeom>
        </p:spPr>
      </p:pic>
      <p:pic>
        <p:nvPicPr>
          <p:cNvPr id="25" name="Picture 24">
            <a:extLst>
              <a:ext uri="{FF2B5EF4-FFF2-40B4-BE49-F238E27FC236}">
                <a16:creationId xmlns:a16="http://schemas.microsoft.com/office/drawing/2014/main" id="{88AC64A1-CE54-5B1D-66C2-C28BB9DEAB83}"/>
              </a:ext>
            </a:extLst>
          </p:cNvPr>
          <p:cNvPicPr>
            <a:picLocks noChangeAspect="1"/>
          </p:cNvPicPr>
          <p:nvPr/>
        </p:nvPicPr>
        <p:blipFill>
          <a:blip r:embed="rId20"/>
          <a:stretch>
            <a:fillRect/>
          </a:stretch>
        </p:blipFill>
        <p:spPr>
          <a:xfrm>
            <a:off x="8452957" y="4977309"/>
            <a:ext cx="914400" cy="1209124"/>
          </a:xfrm>
          <a:prstGeom prst="rect">
            <a:avLst/>
          </a:prstGeom>
        </p:spPr>
      </p:pic>
      <p:pic>
        <p:nvPicPr>
          <p:cNvPr id="26" name="Picture 25">
            <a:extLst>
              <a:ext uri="{FF2B5EF4-FFF2-40B4-BE49-F238E27FC236}">
                <a16:creationId xmlns:a16="http://schemas.microsoft.com/office/drawing/2014/main" id="{3DF9CCEA-0E26-178B-632A-E9B712A45028}"/>
              </a:ext>
            </a:extLst>
          </p:cNvPr>
          <p:cNvPicPr>
            <a:picLocks noChangeAspect="1"/>
          </p:cNvPicPr>
          <p:nvPr/>
        </p:nvPicPr>
        <p:blipFill>
          <a:blip r:embed="rId21"/>
          <a:stretch>
            <a:fillRect/>
          </a:stretch>
        </p:blipFill>
        <p:spPr>
          <a:xfrm>
            <a:off x="6186768" y="3637921"/>
            <a:ext cx="914400" cy="1201119"/>
          </a:xfrm>
          <a:prstGeom prst="rect">
            <a:avLst/>
          </a:prstGeom>
        </p:spPr>
      </p:pic>
      <p:pic>
        <p:nvPicPr>
          <p:cNvPr id="27" name="Picture 26">
            <a:extLst>
              <a:ext uri="{FF2B5EF4-FFF2-40B4-BE49-F238E27FC236}">
                <a16:creationId xmlns:a16="http://schemas.microsoft.com/office/drawing/2014/main" id="{9D44DA1B-9B72-197D-4EC8-4051E59AB8D2}"/>
              </a:ext>
            </a:extLst>
          </p:cNvPr>
          <p:cNvPicPr>
            <a:picLocks noChangeAspect="1"/>
          </p:cNvPicPr>
          <p:nvPr/>
        </p:nvPicPr>
        <p:blipFill>
          <a:blip r:embed="rId22"/>
          <a:stretch>
            <a:fillRect/>
          </a:stretch>
        </p:blipFill>
        <p:spPr>
          <a:xfrm>
            <a:off x="7395530" y="4149179"/>
            <a:ext cx="914400" cy="1203960"/>
          </a:xfrm>
          <a:prstGeom prst="rect">
            <a:avLst/>
          </a:prstGeom>
        </p:spPr>
      </p:pic>
      <p:pic>
        <p:nvPicPr>
          <p:cNvPr id="28" name="Picture 27">
            <a:extLst>
              <a:ext uri="{FF2B5EF4-FFF2-40B4-BE49-F238E27FC236}">
                <a16:creationId xmlns:a16="http://schemas.microsoft.com/office/drawing/2014/main" id="{F30F5267-4310-313E-2986-C01A6F9B5C40}"/>
              </a:ext>
            </a:extLst>
          </p:cNvPr>
          <p:cNvPicPr>
            <a:picLocks noChangeAspect="1"/>
          </p:cNvPicPr>
          <p:nvPr/>
        </p:nvPicPr>
        <p:blipFill>
          <a:blip r:embed="rId23"/>
          <a:stretch>
            <a:fillRect/>
          </a:stretch>
        </p:blipFill>
        <p:spPr>
          <a:xfrm>
            <a:off x="8441836" y="3323266"/>
            <a:ext cx="914400" cy="1236689"/>
          </a:xfrm>
          <a:prstGeom prst="rect">
            <a:avLst/>
          </a:prstGeom>
        </p:spPr>
      </p:pic>
      <p:pic>
        <p:nvPicPr>
          <p:cNvPr id="29" name="Picture 28">
            <a:extLst>
              <a:ext uri="{FF2B5EF4-FFF2-40B4-BE49-F238E27FC236}">
                <a16:creationId xmlns:a16="http://schemas.microsoft.com/office/drawing/2014/main" id="{279A4B2C-2BB5-6D61-0441-2CD9DD75E4B1}"/>
              </a:ext>
            </a:extLst>
          </p:cNvPr>
          <p:cNvPicPr>
            <a:picLocks noChangeAspect="1"/>
          </p:cNvPicPr>
          <p:nvPr/>
        </p:nvPicPr>
        <p:blipFill>
          <a:blip r:embed="rId24"/>
          <a:stretch>
            <a:fillRect/>
          </a:stretch>
        </p:blipFill>
        <p:spPr>
          <a:xfrm>
            <a:off x="9621310" y="4470400"/>
            <a:ext cx="914400" cy="1214203"/>
          </a:xfrm>
          <a:prstGeom prst="rect">
            <a:avLst/>
          </a:prstGeom>
        </p:spPr>
      </p:pic>
      <p:pic>
        <p:nvPicPr>
          <p:cNvPr id="30" name="Picture 29">
            <a:extLst>
              <a:ext uri="{FF2B5EF4-FFF2-40B4-BE49-F238E27FC236}">
                <a16:creationId xmlns:a16="http://schemas.microsoft.com/office/drawing/2014/main" id="{1D87CF66-A18A-DDC9-B4AF-5DBDBBFFB222}"/>
              </a:ext>
            </a:extLst>
          </p:cNvPr>
          <p:cNvPicPr>
            <a:picLocks noChangeAspect="1"/>
          </p:cNvPicPr>
          <p:nvPr/>
        </p:nvPicPr>
        <p:blipFill>
          <a:blip r:embed="rId25"/>
          <a:stretch>
            <a:fillRect/>
          </a:stretch>
        </p:blipFill>
        <p:spPr>
          <a:xfrm>
            <a:off x="462460" y="4563847"/>
            <a:ext cx="914400" cy="1182914"/>
          </a:xfrm>
          <a:prstGeom prst="rect">
            <a:avLst/>
          </a:prstGeom>
        </p:spPr>
      </p:pic>
      <p:pic>
        <p:nvPicPr>
          <p:cNvPr id="31" name="Picture 30">
            <a:extLst>
              <a:ext uri="{FF2B5EF4-FFF2-40B4-BE49-F238E27FC236}">
                <a16:creationId xmlns:a16="http://schemas.microsoft.com/office/drawing/2014/main" id="{7EE945E8-3E4F-4E22-B500-6B110B3573C2}"/>
              </a:ext>
            </a:extLst>
          </p:cNvPr>
          <p:cNvPicPr>
            <a:picLocks noChangeAspect="1"/>
          </p:cNvPicPr>
          <p:nvPr/>
        </p:nvPicPr>
        <p:blipFill>
          <a:blip r:embed="rId26"/>
          <a:stretch>
            <a:fillRect/>
          </a:stretch>
        </p:blipFill>
        <p:spPr>
          <a:xfrm>
            <a:off x="1545479" y="4793577"/>
            <a:ext cx="914400" cy="1191718"/>
          </a:xfrm>
          <a:prstGeom prst="rect">
            <a:avLst/>
          </a:prstGeom>
        </p:spPr>
      </p:pic>
      <p:pic>
        <p:nvPicPr>
          <p:cNvPr id="32" name="Picture 31">
            <a:extLst>
              <a:ext uri="{FF2B5EF4-FFF2-40B4-BE49-F238E27FC236}">
                <a16:creationId xmlns:a16="http://schemas.microsoft.com/office/drawing/2014/main" id="{4ABDB7AF-1DED-B46B-97A7-F955536AE114}"/>
              </a:ext>
            </a:extLst>
          </p:cNvPr>
          <p:cNvPicPr>
            <a:picLocks noChangeAspect="1"/>
          </p:cNvPicPr>
          <p:nvPr/>
        </p:nvPicPr>
        <p:blipFill>
          <a:blip r:embed="rId27"/>
          <a:stretch>
            <a:fillRect/>
          </a:stretch>
        </p:blipFill>
        <p:spPr>
          <a:xfrm>
            <a:off x="6271636" y="5020613"/>
            <a:ext cx="914400" cy="1008743"/>
          </a:xfrm>
          <a:prstGeom prst="rect">
            <a:avLst/>
          </a:prstGeom>
        </p:spPr>
      </p:pic>
      <p:pic>
        <p:nvPicPr>
          <p:cNvPr id="33" name="Picture 32">
            <a:extLst>
              <a:ext uri="{FF2B5EF4-FFF2-40B4-BE49-F238E27FC236}">
                <a16:creationId xmlns:a16="http://schemas.microsoft.com/office/drawing/2014/main" id="{97432AA5-0A0D-20AC-F4E1-5EE0EA755CA8}"/>
              </a:ext>
            </a:extLst>
          </p:cNvPr>
          <p:cNvPicPr>
            <a:picLocks noChangeAspect="1"/>
          </p:cNvPicPr>
          <p:nvPr/>
        </p:nvPicPr>
        <p:blipFill>
          <a:blip r:embed="rId28"/>
          <a:stretch>
            <a:fillRect/>
          </a:stretch>
        </p:blipFill>
        <p:spPr>
          <a:xfrm>
            <a:off x="10853932" y="3235108"/>
            <a:ext cx="914400" cy="1030637"/>
          </a:xfrm>
          <a:prstGeom prst="rect">
            <a:avLst/>
          </a:prstGeom>
        </p:spPr>
      </p:pic>
      <p:pic>
        <p:nvPicPr>
          <p:cNvPr id="34" name="Picture 33">
            <a:extLst>
              <a:ext uri="{FF2B5EF4-FFF2-40B4-BE49-F238E27FC236}">
                <a16:creationId xmlns:a16="http://schemas.microsoft.com/office/drawing/2014/main" id="{0CA5F7D8-7C1E-7057-AE00-72CA307800AB}"/>
              </a:ext>
            </a:extLst>
          </p:cNvPr>
          <p:cNvPicPr>
            <a:picLocks noChangeAspect="1"/>
          </p:cNvPicPr>
          <p:nvPr/>
        </p:nvPicPr>
        <p:blipFill>
          <a:blip r:embed="rId29"/>
          <a:stretch>
            <a:fillRect/>
          </a:stretch>
        </p:blipFill>
        <p:spPr>
          <a:xfrm>
            <a:off x="10853932" y="4483235"/>
            <a:ext cx="914400" cy="1050426"/>
          </a:xfrm>
          <a:prstGeom prst="rect">
            <a:avLst/>
          </a:prstGeom>
        </p:spPr>
      </p:pic>
      <p:pic>
        <p:nvPicPr>
          <p:cNvPr id="35" name="Picture 34">
            <a:extLst>
              <a:ext uri="{FF2B5EF4-FFF2-40B4-BE49-F238E27FC236}">
                <a16:creationId xmlns:a16="http://schemas.microsoft.com/office/drawing/2014/main" id="{CC3A7CC0-BC0D-386D-216C-035F724886B6}"/>
              </a:ext>
            </a:extLst>
          </p:cNvPr>
          <p:cNvPicPr>
            <a:picLocks noChangeAspect="1"/>
          </p:cNvPicPr>
          <p:nvPr/>
        </p:nvPicPr>
        <p:blipFill>
          <a:blip r:embed="rId30"/>
          <a:stretch>
            <a:fillRect/>
          </a:stretch>
        </p:blipFill>
        <p:spPr>
          <a:xfrm>
            <a:off x="3921464" y="4789037"/>
            <a:ext cx="914400" cy="980237"/>
          </a:xfrm>
          <a:prstGeom prst="rect">
            <a:avLst/>
          </a:prstGeom>
        </p:spPr>
      </p:pic>
      <p:pic>
        <p:nvPicPr>
          <p:cNvPr id="36" name="Picture 35">
            <a:extLst>
              <a:ext uri="{FF2B5EF4-FFF2-40B4-BE49-F238E27FC236}">
                <a16:creationId xmlns:a16="http://schemas.microsoft.com/office/drawing/2014/main" id="{10522D79-F262-0D65-B341-418D7DB21461}"/>
              </a:ext>
            </a:extLst>
          </p:cNvPr>
          <p:cNvPicPr>
            <a:picLocks noChangeAspect="1"/>
          </p:cNvPicPr>
          <p:nvPr/>
        </p:nvPicPr>
        <p:blipFill>
          <a:blip r:embed="rId31"/>
          <a:stretch>
            <a:fillRect/>
          </a:stretch>
        </p:blipFill>
        <p:spPr>
          <a:xfrm>
            <a:off x="9573793" y="3051616"/>
            <a:ext cx="914400" cy="994867"/>
          </a:xfrm>
          <a:prstGeom prst="rect">
            <a:avLst/>
          </a:prstGeom>
        </p:spPr>
      </p:pic>
      <p:sp>
        <p:nvSpPr>
          <p:cNvPr id="2" name="Rectangle 2">
            <a:extLst>
              <a:ext uri="{FF2B5EF4-FFF2-40B4-BE49-F238E27FC236}">
                <a16:creationId xmlns:a16="http://schemas.microsoft.com/office/drawing/2014/main" id="{25427A1D-CC66-DEC8-06C2-879E9E6E2F47}"/>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76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par>
                                <p:cTn id="20" presetID="3"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3"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par>
                                <p:cTn id="35" presetID="3" presetClass="entr" presetSubtype="1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par>
                                <p:cTn id="38" presetID="3" presetClass="entr" presetSubtype="1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par>
                                <p:cTn id="41" presetID="3" presetClass="entr" presetSubtype="1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linds(horizontal)">
                                      <p:cBhvr>
                                        <p:cTn id="43" dur="500"/>
                                        <p:tgtEl>
                                          <p:spTgt spid="32"/>
                                        </p:tgtEl>
                                      </p:cBhvr>
                                    </p:animEffect>
                                  </p:childTnLst>
                                </p:cTn>
                              </p:par>
                              <p:par>
                                <p:cTn id="44" presetID="3" presetClass="entr" presetSubtype="1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par>
                                <p:cTn id="47" presetID="3" presetClass="entr" presetSubtype="1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par>
                                <p:cTn id="50" presetID="3" presetClass="entr" presetSubtype="1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par>
                                <p:cTn id="53" presetID="3" presetClass="entr" presetSubtype="1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1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par>
                                <p:cTn id="59" presetID="3" presetClass="entr" presetSubtype="1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linds(horizontal)">
                                      <p:cBhvr>
                                        <p:cTn id="61" dur="500"/>
                                        <p:tgtEl>
                                          <p:spTgt spid="35"/>
                                        </p:tgtEl>
                                      </p:cBhvr>
                                    </p:animEffect>
                                  </p:childTnLst>
                                </p:cTn>
                              </p:par>
                              <p:par>
                                <p:cTn id="62" presetID="3" presetClass="entr" presetSubtype="1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par>
                                <p:cTn id="65" presetID="3" presetClass="entr" presetSubtype="1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par>
                                <p:cTn id="68" presetID="3" presetClass="entr" presetSubtype="1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linds(horizontal)">
                                      <p:cBhvr>
                                        <p:cTn id="70" dur="500"/>
                                        <p:tgtEl>
                                          <p:spTgt spid="11"/>
                                        </p:tgtEl>
                                      </p:cBhvr>
                                    </p:animEffect>
                                  </p:childTnLst>
                                </p:cTn>
                              </p:par>
                              <p:par>
                                <p:cTn id="71" presetID="3" presetClass="entr" presetSubtype="1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linds(horizontal)">
                                      <p:cBhvr>
                                        <p:cTn id="73" dur="500"/>
                                        <p:tgtEl>
                                          <p:spTgt spid="15"/>
                                        </p:tgtEl>
                                      </p:cBhvr>
                                    </p:animEffect>
                                  </p:childTnLst>
                                </p:cTn>
                              </p:par>
                              <p:par>
                                <p:cTn id="74" presetID="3" presetClass="entr" presetSubtype="1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blinds(horizontal)">
                                      <p:cBhvr>
                                        <p:cTn id="76" dur="500"/>
                                        <p:tgtEl>
                                          <p:spTgt spid="22"/>
                                        </p:tgtEl>
                                      </p:cBhvr>
                                    </p:animEffect>
                                  </p:childTnLst>
                                </p:cTn>
                              </p:par>
                              <p:par>
                                <p:cTn id="77" presetID="3" presetClass="entr" presetSubtype="1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blinds(horizontal)">
                                      <p:cBhvr>
                                        <p:cTn id="82" dur="500"/>
                                        <p:tgtEl>
                                          <p:spTgt spid="6"/>
                                        </p:tgtEl>
                                      </p:cBhvr>
                                    </p:animEffect>
                                  </p:childTnLst>
                                </p:cTn>
                              </p:par>
                              <p:par>
                                <p:cTn id="83" presetID="3" presetClass="entr" presetSubtype="1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blinds(horizontal)">
                                      <p:cBhvr>
                                        <p:cTn id="85" dur="500"/>
                                        <p:tgtEl>
                                          <p:spTgt spid="12"/>
                                        </p:tgtEl>
                                      </p:cBhvr>
                                    </p:animEffect>
                                  </p:childTnLst>
                                </p:cTn>
                              </p:par>
                              <p:par>
                                <p:cTn id="86" presetID="3" presetClass="entr" presetSubtype="1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linds(horizontal)">
                                      <p:cBhvr>
                                        <p:cTn id="88" dur="500"/>
                                        <p:tgtEl>
                                          <p:spTgt spid="13"/>
                                        </p:tgtEl>
                                      </p:cBhvr>
                                    </p:animEffect>
                                  </p:childTnLst>
                                </p:cTn>
                              </p:par>
                              <p:par>
                                <p:cTn id="89" presetID="3" presetClass="entr" presetSubtype="10"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blinds(horizontal)">
                                      <p:cBhvr>
                                        <p:cTn id="91" dur="500"/>
                                        <p:tgtEl>
                                          <p:spTgt spid="14"/>
                                        </p:tgtEl>
                                      </p:cBhvr>
                                    </p:animEffect>
                                  </p:childTnLst>
                                </p:cTn>
                              </p:par>
                              <p:par>
                                <p:cTn id="92" presetID="3" presetClass="entr" presetSubtype="10"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blinds(horizontal)">
                                      <p:cBhvr>
                                        <p:cTn id="94" dur="500"/>
                                        <p:tgtEl>
                                          <p:spTgt spid="3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linds(horizontal)">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400" b="1" dirty="0">
                <a:solidFill>
                  <a:schemeClr val="bg1"/>
                </a:solidFill>
                <a:latin typeface="Calibri" panose="020F0502020204030204" pitchFamily="34" charset="0"/>
                <a:cs typeface="Calibri" panose="020F0502020204030204" pitchFamily="34" charset="0"/>
              </a:rPr>
              <a:t>What Am I Looking For in A JOB?</a:t>
            </a:r>
          </a:p>
        </p:txBody>
      </p:sp>
      <p:pic>
        <p:nvPicPr>
          <p:cNvPr id="6" name="Picture 5">
            <a:extLst>
              <a:ext uri="{FF2B5EF4-FFF2-40B4-BE49-F238E27FC236}">
                <a16:creationId xmlns:a16="http://schemas.microsoft.com/office/drawing/2014/main" id="{E06FE52A-8D56-8026-56FA-0323451CC29B}"/>
              </a:ext>
            </a:extLst>
          </p:cNvPr>
          <p:cNvPicPr>
            <a:picLocks noChangeAspect="1"/>
          </p:cNvPicPr>
          <p:nvPr/>
        </p:nvPicPr>
        <p:blipFill>
          <a:blip r:embed="rId2"/>
          <a:stretch>
            <a:fillRect/>
          </a:stretch>
        </p:blipFill>
        <p:spPr>
          <a:xfrm>
            <a:off x="3569277" y="1313697"/>
            <a:ext cx="1600200" cy="1718247"/>
          </a:xfrm>
          <a:prstGeom prst="rect">
            <a:avLst/>
          </a:prstGeom>
          <a:ln w="76200">
            <a:solidFill>
              <a:schemeClr val="accent1">
                <a:lumMod val="75000"/>
              </a:schemeClr>
            </a:solidFill>
          </a:ln>
        </p:spPr>
      </p:pic>
      <p:pic>
        <p:nvPicPr>
          <p:cNvPr id="9" name="Picture 8">
            <a:extLst>
              <a:ext uri="{FF2B5EF4-FFF2-40B4-BE49-F238E27FC236}">
                <a16:creationId xmlns:a16="http://schemas.microsoft.com/office/drawing/2014/main" id="{EB72EF9C-BE43-F1BF-9128-29E9C60134DA}"/>
              </a:ext>
            </a:extLst>
          </p:cNvPr>
          <p:cNvPicPr>
            <a:picLocks noChangeAspect="1"/>
          </p:cNvPicPr>
          <p:nvPr/>
        </p:nvPicPr>
        <p:blipFill>
          <a:blip r:embed="rId3"/>
          <a:stretch>
            <a:fillRect/>
          </a:stretch>
        </p:blipFill>
        <p:spPr>
          <a:xfrm>
            <a:off x="5356624" y="1313697"/>
            <a:ext cx="1600200" cy="2164205"/>
          </a:xfrm>
          <a:prstGeom prst="rect">
            <a:avLst/>
          </a:prstGeom>
          <a:ln w="76200">
            <a:solidFill>
              <a:schemeClr val="accent1">
                <a:lumMod val="75000"/>
              </a:schemeClr>
            </a:solidFill>
          </a:ln>
        </p:spPr>
      </p:pic>
      <p:pic>
        <p:nvPicPr>
          <p:cNvPr id="19" name="Picture 18">
            <a:extLst>
              <a:ext uri="{FF2B5EF4-FFF2-40B4-BE49-F238E27FC236}">
                <a16:creationId xmlns:a16="http://schemas.microsoft.com/office/drawing/2014/main" id="{B198DE4C-6288-03CD-F13E-D94F84FBB207}"/>
              </a:ext>
            </a:extLst>
          </p:cNvPr>
          <p:cNvPicPr>
            <a:picLocks noChangeAspect="1"/>
          </p:cNvPicPr>
          <p:nvPr/>
        </p:nvPicPr>
        <p:blipFill>
          <a:blip r:embed="rId4"/>
          <a:stretch>
            <a:fillRect/>
          </a:stretch>
        </p:blipFill>
        <p:spPr>
          <a:xfrm>
            <a:off x="8931318" y="1313697"/>
            <a:ext cx="1600200" cy="2086662"/>
          </a:xfrm>
          <a:prstGeom prst="rect">
            <a:avLst/>
          </a:prstGeom>
          <a:ln w="76200">
            <a:solidFill>
              <a:schemeClr val="accent1">
                <a:lumMod val="75000"/>
              </a:schemeClr>
            </a:solidFill>
          </a:ln>
        </p:spPr>
      </p:pic>
      <p:pic>
        <p:nvPicPr>
          <p:cNvPr id="20" name="Picture 19">
            <a:extLst>
              <a:ext uri="{FF2B5EF4-FFF2-40B4-BE49-F238E27FC236}">
                <a16:creationId xmlns:a16="http://schemas.microsoft.com/office/drawing/2014/main" id="{D73B30D6-AEAA-BCB2-CE2D-2E470240F685}"/>
              </a:ext>
            </a:extLst>
          </p:cNvPr>
          <p:cNvPicPr>
            <a:picLocks noChangeAspect="1"/>
          </p:cNvPicPr>
          <p:nvPr/>
        </p:nvPicPr>
        <p:blipFill>
          <a:blip r:embed="rId5"/>
          <a:stretch>
            <a:fillRect/>
          </a:stretch>
        </p:blipFill>
        <p:spPr>
          <a:xfrm>
            <a:off x="1781930" y="1313697"/>
            <a:ext cx="1600200" cy="1779423"/>
          </a:xfrm>
          <a:prstGeom prst="rect">
            <a:avLst/>
          </a:prstGeom>
          <a:ln w="76200">
            <a:solidFill>
              <a:schemeClr val="accent1">
                <a:lumMod val="75000"/>
              </a:schemeClr>
            </a:solidFill>
          </a:ln>
        </p:spPr>
      </p:pic>
      <p:sp>
        <p:nvSpPr>
          <p:cNvPr id="2" name="Rectangle 2">
            <a:extLst>
              <a:ext uri="{FF2B5EF4-FFF2-40B4-BE49-F238E27FC236}">
                <a16:creationId xmlns:a16="http://schemas.microsoft.com/office/drawing/2014/main" id="{92B9174D-FFF5-5AE5-5584-C1F1EDE16C71}"/>
              </a:ext>
            </a:extLst>
          </p:cNvPr>
          <p:cNvSpPr txBox="1">
            <a:spLocks noChangeArrowheads="1"/>
          </p:cNvSpPr>
          <p:nvPr/>
        </p:nvSpPr>
        <p:spPr bwMode="auto">
          <a:xfrm>
            <a:off x="838200" y="3676679"/>
            <a:ext cx="10670628" cy="1951154"/>
          </a:xfrm>
          <a:prstGeom prst="rect">
            <a:avLst/>
          </a:prstGeom>
          <a:solidFill>
            <a:schemeClr val="accent1">
              <a:lumMod val="7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900"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These are the values that give my work energy and purpose.</a:t>
            </a:r>
          </a:p>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I need to find a job, a career, projects, programs, activities or hobbies that give me the opportunity to embrace with and connect with these values.</a:t>
            </a:r>
          </a:p>
        </p:txBody>
      </p:sp>
      <p:pic>
        <p:nvPicPr>
          <p:cNvPr id="3" name="Picture 2">
            <a:extLst>
              <a:ext uri="{FF2B5EF4-FFF2-40B4-BE49-F238E27FC236}">
                <a16:creationId xmlns:a16="http://schemas.microsoft.com/office/drawing/2014/main" id="{88211B59-5F98-79BF-78E3-0507EB394945}"/>
              </a:ext>
            </a:extLst>
          </p:cNvPr>
          <p:cNvPicPr>
            <a:picLocks noChangeAspect="1"/>
          </p:cNvPicPr>
          <p:nvPr/>
        </p:nvPicPr>
        <p:blipFill>
          <a:blip r:embed="rId6"/>
          <a:stretch>
            <a:fillRect/>
          </a:stretch>
        </p:blipFill>
        <p:spPr>
          <a:xfrm>
            <a:off x="7143971" y="1313697"/>
            <a:ext cx="1600200" cy="2120591"/>
          </a:xfrm>
          <a:prstGeom prst="rect">
            <a:avLst/>
          </a:prstGeom>
          <a:ln w="76200">
            <a:solidFill>
              <a:schemeClr val="accent1">
                <a:lumMod val="75000"/>
              </a:schemeClr>
            </a:solidFill>
          </a:ln>
        </p:spPr>
      </p:pic>
      <p:sp>
        <p:nvSpPr>
          <p:cNvPr id="4" name="Rectangle 2">
            <a:extLst>
              <a:ext uri="{FF2B5EF4-FFF2-40B4-BE49-F238E27FC236}">
                <a16:creationId xmlns:a16="http://schemas.microsoft.com/office/drawing/2014/main" id="{7FDE6D79-1239-E499-BD47-DE6E073CE674}"/>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47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30317F"/>
                </a:solidFill>
              </a:rPr>
              <a:t>Make a list of the 5-10 most important criteria you are looking for in a job or career.</a:t>
            </a:r>
          </a:p>
          <a:p>
            <a:pPr marL="0" indent="0" algn="ctr">
              <a:buNone/>
            </a:pPr>
            <a:endParaRPr lang="en-US" sz="3600" b="1" i="1" dirty="0">
              <a:solidFill>
                <a:srgbClr val="30317F"/>
              </a:solidFill>
            </a:endParaRPr>
          </a:p>
          <a:p>
            <a:pPr marL="0" indent="0" algn="ctr">
              <a:buNone/>
            </a:pPr>
            <a:r>
              <a:rPr lang="en-US" sz="3600" b="1" i="1" dirty="0">
                <a:solidFill>
                  <a:srgbClr val="30317F"/>
                </a:solidFill>
              </a:rPr>
              <a:t>Rank these criteria.</a:t>
            </a:r>
          </a:p>
          <a:p>
            <a:pPr marL="0" indent="0" algn="ctr">
              <a:buNone/>
            </a:pPr>
            <a:endParaRPr lang="en-US" sz="3600" b="1" i="1" dirty="0">
              <a:solidFill>
                <a:srgbClr val="30317F"/>
              </a:solidFill>
            </a:endParaRPr>
          </a:p>
          <a:p>
            <a:pPr marL="0" indent="0" algn="ctr">
              <a:buNone/>
            </a:pPr>
            <a:r>
              <a:rPr lang="en-US" sz="3600" b="1" i="1" dirty="0">
                <a:solidFill>
                  <a:srgbClr val="30317F"/>
                </a:solidFill>
              </a:rPr>
              <a:t>Connect these criteria to your long-term and </a:t>
            </a:r>
            <a:br>
              <a:rPr lang="en-US" sz="3600" b="1" i="1" dirty="0">
                <a:solidFill>
                  <a:srgbClr val="30317F"/>
                </a:solidFill>
              </a:rPr>
            </a:br>
            <a:r>
              <a:rPr lang="en-US" sz="3600" b="1" i="1" dirty="0">
                <a:solidFill>
                  <a:srgbClr val="30317F"/>
                </a:solidFill>
              </a:rPr>
              <a:t>short-term goals. Connect these criteria to your values.</a:t>
            </a:r>
          </a:p>
          <a:p>
            <a:pPr marL="0" indent="0" algn="ctr">
              <a:buNone/>
            </a:pPr>
            <a:r>
              <a:rPr lang="en-US" sz="1800" b="1" i="1" dirty="0">
                <a:solidFill>
                  <a:srgbClr val="30317F"/>
                </a:solidFill>
              </a:rPr>
              <a:t>(And if you don’t know what your values are, take 30 minutes to identify them and commit to them.)</a:t>
            </a:r>
            <a:endParaRPr lang="en-US" sz="1800" i="1" dirty="0">
              <a:solidFill>
                <a:srgbClr val="30317F"/>
              </a:solidFill>
            </a:endParaRPr>
          </a:p>
        </p:txBody>
      </p:sp>
    </p:spTree>
    <p:extLst>
      <p:ext uri="{BB962C8B-B14F-4D97-AF65-F5344CB8AC3E}">
        <p14:creationId xmlns:p14="http://schemas.microsoft.com/office/powerpoint/2010/main" val="2736254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More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i="1" u="sng" dirty="0">
                <a:solidFill>
                  <a:srgbClr val="C00000"/>
                </a:solidFill>
              </a:rPr>
              <a:t>Once a week:</a:t>
            </a:r>
            <a:r>
              <a:rPr lang="en-US" sz="3300" b="1" i="1" dirty="0">
                <a:solidFill>
                  <a:srgbClr val="C00000"/>
                </a:solidFill>
              </a:rPr>
              <a:t> 	   Make a list of the money you are </a:t>
            </a:r>
            <a:br>
              <a:rPr lang="en-US" sz="3300" b="1" i="1" dirty="0">
                <a:solidFill>
                  <a:srgbClr val="C00000"/>
                </a:solidFill>
              </a:rPr>
            </a:br>
            <a:r>
              <a:rPr lang="en-US" sz="3300" b="1" i="1" dirty="0">
                <a:solidFill>
                  <a:srgbClr val="C00000"/>
                </a:solidFill>
              </a:rPr>
              <a:t>			   going to spend this week.</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month:</a:t>
            </a:r>
            <a:r>
              <a:rPr lang="en-US" sz="3300" b="1" i="1" dirty="0">
                <a:solidFill>
                  <a:srgbClr val="C00000"/>
                </a:solidFill>
              </a:rPr>
              <a:t>	   Make a list of how your ideal job serves </a:t>
            </a:r>
            <a:br>
              <a:rPr lang="en-US" sz="3300" b="1" i="1" dirty="0">
                <a:solidFill>
                  <a:srgbClr val="C00000"/>
                </a:solidFill>
              </a:rPr>
            </a:br>
            <a:r>
              <a:rPr lang="en-US" sz="3300" b="1" i="1" dirty="0">
                <a:solidFill>
                  <a:srgbClr val="C00000"/>
                </a:solidFill>
              </a:rPr>
              <a:t>			   your values – or how school serves </a:t>
            </a:r>
            <a:br>
              <a:rPr lang="en-US" sz="3300" b="1" i="1" dirty="0">
                <a:solidFill>
                  <a:srgbClr val="C00000"/>
                </a:solidFill>
              </a:rPr>
            </a:br>
            <a:r>
              <a:rPr lang="en-US" sz="3300" b="1" i="1" dirty="0">
                <a:solidFill>
                  <a:srgbClr val="C00000"/>
                </a:solidFill>
              </a:rPr>
              <a:t>			   your values over the long-term.</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year:</a:t>
            </a:r>
            <a:r>
              <a:rPr lang="en-US" sz="3300" b="1" i="1" dirty="0">
                <a:solidFill>
                  <a:srgbClr val="C00000"/>
                </a:solidFill>
              </a:rPr>
              <a:t> 	   Revisit your values and identify </a:t>
            </a:r>
            <a:br>
              <a:rPr lang="en-US" sz="3300" b="1" i="1" dirty="0">
                <a:solidFill>
                  <a:srgbClr val="C00000"/>
                </a:solidFill>
              </a:rPr>
            </a:br>
            <a:r>
              <a:rPr lang="en-US" sz="3300" b="1" i="1" dirty="0">
                <a:solidFill>
                  <a:srgbClr val="C00000"/>
                </a:solidFill>
              </a:rPr>
              <a:t>			   your short- and long-term goals.</a:t>
            </a:r>
            <a:endParaRPr lang="en-US" sz="3300" i="1" dirty="0">
              <a:solidFill>
                <a:srgbClr val="C00000"/>
              </a:solidFill>
            </a:endParaRPr>
          </a:p>
        </p:txBody>
      </p:sp>
    </p:spTree>
    <p:extLst>
      <p:ext uri="{BB962C8B-B14F-4D97-AF65-F5344CB8AC3E}">
        <p14:creationId xmlns:p14="http://schemas.microsoft.com/office/powerpoint/2010/main" val="154657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29030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3055201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cxnSp>
        <p:nvCxnSpPr>
          <p:cNvPr id="13" name="Straight Arrow Connector 12">
            <a:extLst>
              <a:ext uri="{FF2B5EF4-FFF2-40B4-BE49-F238E27FC236}">
                <a16:creationId xmlns:a16="http://schemas.microsoft.com/office/drawing/2014/main" id="{8B89501C-02C7-BA84-A373-E1F152FD0958}"/>
              </a:ext>
            </a:extLst>
          </p:cNvPr>
          <p:cNvCxnSpPr>
            <a:cxnSpLocks/>
          </p:cNvCxnSpPr>
          <p:nvPr/>
        </p:nvCxnSpPr>
        <p:spPr>
          <a:xfrm flipH="1" flipV="1">
            <a:off x="1053679" y="787232"/>
            <a:ext cx="1308016" cy="93862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38B1E666-1521-ABE6-3689-75E5E1CA0A21}"/>
              </a:ext>
            </a:extLst>
          </p:cNvPr>
          <p:cNvSpPr/>
          <p:nvPr/>
        </p:nvSpPr>
        <p:spPr>
          <a:xfrm>
            <a:off x="1626946" y="1090013"/>
            <a:ext cx="8938108" cy="49807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ONCE EVERY SEMESTER:</a:t>
            </a:r>
          </a:p>
          <a:p>
            <a:pPr algn="ctr"/>
            <a:r>
              <a:rPr lang="en-US" sz="4000" b="1" dirty="0">
                <a:solidFill>
                  <a:schemeClr val="tx1"/>
                </a:solidFill>
              </a:rPr>
              <a:t>TRACK EVERY PENNY THAT YOU SPEND</a:t>
            </a:r>
          </a:p>
          <a:p>
            <a:pPr algn="ctr"/>
            <a:r>
              <a:rPr lang="en-US" sz="4000" b="1" dirty="0">
                <a:solidFill>
                  <a:schemeClr val="tx1"/>
                </a:solidFill>
              </a:rPr>
              <a:t>TRACK EVERY PENNY THAT YOU EARN</a:t>
            </a:r>
          </a:p>
          <a:p>
            <a:pPr algn="ctr"/>
            <a:endParaRPr lang="en-US" dirty="0">
              <a:solidFill>
                <a:schemeClr val="tx1"/>
              </a:solidFill>
            </a:endParaRPr>
          </a:p>
          <a:p>
            <a:pPr algn="ctr"/>
            <a:r>
              <a:rPr lang="en-US" dirty="0">
                <a:solidFill>
                  <a:srgbClr val="C00000"/>
                </a:solidFill>
              </a:rPr>
              <a:t>CATEGORIZE YOUR SPENDING AS EITHER:</a:t>
            </a:r>
          </a:p>
          <a:p>
            <a:pPr algn="ctr"/>
            <a:r>
              <a:rPr lang="en-US" dirty="0">
                <a:solidFill>
                  <a:srgbClr val="C00000"/>
                </a:solidFill>
              </a:rPr>
              <a:t>NON-DISCRETIONARY (Essential): rent, food, phone, insurance…</a:t>
            </a:r>
          </a:p>
          <a:p>
            <a:pPr algn="ctr"/>
            <a:r>
              <a:rPr lang="en-US" dirty="0">
                <a:solidFill>
                  <a:srgbClr val="C00000"/>
                </a:solidFill>
              </a:rPr>
              <a:t>DISCRETIONARY</a:t>
            </a:r>
            <a:r>
              <a:rPr lang="en-US" dirty="0">
                <a:solidFill>
                  <a:srgbClr val="C00000"/>
                </a:solidFill>
                <a:sym typeface="Wingdings" pitchFamily="2" charset="2"/>
              </a:rPr>
              <a:t> (Not Essential): clothes, dining out, entertainment…</a:t>
            </a:r>
          </a:p>
          <a:p>
            <a:pPr algn="ctr"/>
            <a:endParaRPr lang="en-US" dirty="0">
              <a:solidFill>
                <a:srgbClr val="C00000"/>
              </a:solidFill>
              <a:sym typeface="Wingdings" pitchFamily="2" charset="2"/>
            </a:endParaRPr>
          </a:p>
          <a:p>
            <a:pPr algn="ctr"/>
            <a:r>
              <a:rPr lang="en-US" dirty="0">
                <a:solidFill>
                  <a:srgbClr val="C00000"/>
                </a:solidFill>
                <a:sym typeface="Wingdings" pitchFamily="2" charset="2"/>
              </a:rPr>
              <a:t>Use this as a foundation for thinking about what flexibility you have in your budget.</a:t>
            </a:r>
          </a:p>
          <a:p>
            <a:pPr algn="ctr"/>
            <a:r>
              <a:rPr lang="en-US" dirty="0">
                <a:solidFill>
                  <a:srgbClr val="C00000"/>
                </a:solidFill>
                <a:sym typeface="Wingdings" pitchFamily="2" charset="2"/>
              </a:rPr>
              <a:t>How can you decrease discretionary expenses by 25%?</a:t>
            </a:r>
          </a:p>
          <a:p>
            <a:pPr algn="ctr"/>
            <a:r>
              <a:rPr lang="en-US" dirty="0">
                <a:solidFill>
                  <a:srgbClr val="C00000"/>
                </a:solidFill>
                <a:sym typeface="Wingdings" pitchFamily="2" charset="2"/>
              </a:rPr>
              <a:t>How can you decrease non-discretionary expenses by 10%?</a:t>
            </a:r>
            <a:endParaRPr lang="en-US" dirty="0">
              <a:solidFill>
                <a:srgbClr val="C00000"/>
              </a:solidFill>
            </a:endParaRPr>
          </a:p>
        </p:txBody>
      </p:sp>
    </p:spTree>
    <p:extLst>
      <p:ext uri="{BB962C8B-B14F-4D97-AF65-F5344CB8AC3E}">
        <p14:creationId xmlns:p14="http://schemas.microsoft.com/office/powerpoint/2010/main" val="242964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2028636" y="744842"/>
            <a:ext cx="823565" cy="154418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3 MONTHS:</a:t>
            </a:r>
          </a:p>
          <a:p>
            <a:pPr algn="ctr"/>
            <a:r>
              <a:rPr lang="en-US" sz="4000" b="1" dirty="0">
                <a:solidFill>
                  <a:schemeClr val="tx1"/>
                </a:solidFill>
              </a:rPr>
              <a:t>IDENTIFY WAYS TO CUT YOUR DISCRETIONARY SPENDING BY 25%</a:t>
            </a:r>
          </a:p>
          <a:p>
            <a:pPr algn="ctr"/>
            <a:endParaRPr lang="en-US" dirty="0">
              <a:solidFill>
                <a:schemeClr val="tx1"/>
              </a:solidFill>
            </a:endParaRPr>
          </a:p>
          <a:p>
            <a:pPr algn="ctr"/>
            <a:r>
              <a:rPr lang="en-US" dirty="0">
                <a:solidFill>
                  <a:srgbClr val="0000CC"/>
                </a:solidFill>
                <a:sym typeface="Wingdings" pitchFamily="2" charset="2"/>
              </a:rPr>
              <a:t>BONUS: ALSO DECREASE YOUR NON-DISCRETIONARY SPENDING BY 10% </a:t>
            </a:r>
            <a:br>
              <a:rPr lang="en-US" dirty="0">
                <a:solidFill>
                  <a:srgbClr val="0000CC"/>
                </a:solidFill>
                <a:sym typeface="Wingdings" pitchFamily="2" charset="2"/>
              </a:rPr>
            </a:br>
            <a:endParaRPr lang="en-US" dirty="0">
              <a:solidFill>
                <a:srgbClr val="0000CC"/>
              </a:solidFill>
              <a:sym typeface="Wingdings" pitchFamily="2" charset="2"/>
            </a:endParaRPr>
          </a:p>
          <a:p>
            <a:pPr algn="ctr"/>
            <a:r>
              <a:rPr lang="en-US" dirty="0">
                <a:solidFill>
                  <a:srgbClr val="0000CC"/>
                </a:solidFill>
              </a:rPr>
              <a:t>Can you switch insurance companies?    Can you switch cell phone carriers?   Can you drive less?    Can you bring your lunch to school instead of buying fast food?    </a:t>
            </a:r>
            <a:endParaRPr lang="en-US" dirty="0">
              <a:solidFill>
                <a:srgbClr val="0000CC"/>
              </a:solidFill>
              <a:sym typeface="Wingdings" pitchFamily="2" charset="2"/>
            </a:endParaRPr>
          </a:p>
          <a:p>
            <a:pPr algn="ctr"/>
            <a:endParaRPr lang="en-US" dirty="0">
              <a:solidFill>
                <a:srgbClr val="C00000"/>
              </a:solidFill>
            </a:endParaRPr>
          </a:p>
        </p:txBody>
      </p:sp>
    </p:spTree>
    <p:extLst>
      <p:ext uri="{BB962C8B-B14F-4D97-AF65-F5344CB8AC3E}">
        <p14:creationId xmlns:p14="http://schemas.microsoft.com/office/powerpoint/2010/main" val="854600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ONCE EVERY SEMESTER:</a:t>
            </a:r>
          </a:p>
          <a:p>
            <a:pPr algn="ctr"/>
            <a:r>
              <a:rPr lang="en-US" b="1" dirty="0">
                <a:solidFill>
                  <a:srgbClr val="FFFF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IN THE NEXT 3 MONTHS:</a:t>
            </a:r>
          </a:p>
          <a:p>
            <a:pPr algn="ctr"/>
            <a:r>
              <a:rPr lang="en-US" b="1" dirty="0">
                <a:solidFill>
                  <a:srgbClr val="FFFF00"/>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2418575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Rule About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Budgeting is philosophically very easy but practically very difficult because there is just one basic rule that applies to Budgeting:</a:t>
            </a:r>
          </a:p>
          <a:p>
            <a:pPr marL="0" indent="0" algn="ctr">
              <a:buNone/>
            </a:pPr>
            <a:br>
              <a:rPr lang="en-US" b="1" dirty="0"/>
            </a:br>
            <a:r>
              <a:rPr lang="en-US" sz="3600" b="1" i="1" dirty="0">
                <a:highlight>
                  <a:srgbClr val="FFFF00"/>
                </a:highlight>
              </a:rPr>
              <a:t>Spend less than you earn.</a:t>
            </a:r>
            <a:br>
              <a:rPr lang="en-US" b="1" dirty="0">
                <a:highlight>
                  <a:srgbClr val="FFFF00"/>
                </a:highlight>
              </a:rPr>
            </a:br>
            <a:endParaRPr lang="en-US" b="1" dirty="0">
              <a:highlight>
                <a:srgbClr val="FFFF00"/>
              </a:highlight>
            </a:endParaRPr>
          </a:p>
          <a:p>
            <a:r>
              <a:rPr lang="en-US" dirty="0"/>
              <a:t>Of course, this is much easier said than done…Especially for students with limited income and fixed expenses.</a:t>
            </a:r>
          </a:p>
          <a:p>
            <a:r>
              <a:rPr lang="en-US" dirty="0"/>
              <a:t>If you spend more than you earn, you have to make up the difference somehow - student loans, credit cards, savings. </a:t>
            </a:r>
          </a:p>
          <a:p>
            <a:pPr lvl="1"/>
            <a:r>
              <a:rPr lang="en-US" dirty="0"/>
              <a:t>And this borrowing will set your goals back when it comes time to repay this borrowing. You are borrowing from your future.</a:t>
            </a:r>
            <a:endParaRPr lang="en-US" dirty="0">
              <a:solidFill>
                <a:srgbClr val="006600"/>
              </a:solidFill>
            </a:endParaRPr>
          </a:p>
        </p:txBody>
      </p:sp>
    </p:spTree>
    <p:extLst>
      <p:ext uri="{BB962C8B-B14F-4D97-AF65-F5344CB8AC3E}">
        <p14:creationId xmlns:p14="http://schemas.microsoft.com/office/powerpoint/2010/main" val="87518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44317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Be intentional. Know what you’re spending. Know what your income is.</a:t>
            </a:r>
          </a:p>
          <a:p>
            <a:r>
              <a:rPr lang="en-US" dirty="0">
                <a:solidFill>
                  <a:srgbClr val="C00000"/>
                </a:solidFill>
              </a:rPr>
              <a:t>Look in the mirror. Analyze yourself. </a:t>
            </a:r>
          </a:p>
          <a:p>
            <a:pPr lvl="1"/>
            <a:r>
              <a:rPr lang="en-US" dirty="0">
                <a:solidFill>
                  <a:srgbClr val="C00000"/>
                </a:solidFill>
              </a:rPr>
              <a:t>This can be painful. You may see some habits you do not like. But recognizing those habits is the first step to correcting them.</a:t>
            </a:r>
          </a:p>
          <a:p>
            <a:r>
              <a:rPr lang="en-US" dirty="0">
                <a:solidFill>
                  <a:srgbClr val="C00000"/>
                </a:solidFill>
              </a:rPr>
              <a:t>Think both short-term and long-term.</a:t>
            </a:r>
          </a:p>
          <a:p>
            <a:pPr lvl="1"/>
            <a:r>
              <a:rPr lang="en-US" dirty="0">
                <a:solidFill>
                  <a:srgbClr val="C00000"/>
                </a:solidFill>
              </a:rPr>
              <a:t>At its core, budgeting is about balancing monthly income and expenses.</a:t>
            </a:r>
          </a:p>
          <a:p>
            <a:pPr lvl="1"/>
            <a:r>
              <a:rPr lang="en-US" dirty="0">
                <a:solidFill>
                  <a:srgbClr val="C00000"/>
                </a:solidFill>
              </a:rPr>
              <a:t>But, be sure to connect your income and expenses to your long-term goals.</a:t>
            </a:r>
            <a:br>
              <a:rPr lang="en-US" dirty="0">
                <a:solidFill>
                  <a:srgbClr val="C00000"/>
                </a:solidFill>
              </a:rPr>
            </a:br>
            <a:endParaRPr lang="en-US" dirty="0">
              <a:solidFill>
                <a:srgbClr val="C00000"/>
              </a:solidFill>
            </a:endParaRPr>
          </a:p>
          <a:p>
            <a:r>
              <a:rPr lang="en-US" sz="2000" dirty="0">
                <a:solidFill>
                  <a:srgbClr val="C00000"/>
                </a:solidFill>
              </a:rPr>
              <a:t>When I was in college and in grad school, my priority was my degree. I ate more Top Ramen than any human should ever eat (including every night for a month, as part of a bet). To me, this was a choice and a habit that was critical to fulfilling my goal – my degree.</a:t>
            </a:r>
          </a:p>
        </p:txBody>
      </p:sp>
    </p:spTree>
    <p:extLst>
      <p:ext uri="{BB962C8B-B14F-4D97-AF65-F5344CB8AC3E}">
        <p14:creationId xmlns:p14="http://schemas.microsoft.com/office/powerpoint/2010/main" val="49700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0" b="1" i="1" dirty="0">
              <a:solidFill>
                <a:srgbClr val="C00000"/>
              </a:solidFill>
            </a:endParaRPr>
          </a:p>
          <a:p>
            <a:pPr marL="0" indent="0" algn="ctr">
              <a:buNone/>
            </a:pPr>
            <a:r>
              <a:rPr lang="en-US" sz="4000" b="1" i="1" dirty="0">
                <a:solidFill>
                  <a:srgbClr val="C00000"/>
                </a:solidFill>
              </a:rPr>
              <a:t>I do not want all of my life to </a:t>
            </a:r>
            <a:br>
              <a:rPr lang="en-US" sz="4000" b="1" i="1" dirty="0">
                <a:solidFill>
                  <a:srgbClr val="C00000"/>
                </a:solidFill>
              </a:rPr>
            </a:br>
            <a:r>
              <a:rPr lang="en-US" sz="4000" b="1" i="1" dirty="0">
                <a:solidFill>
                  <a:srgbClr val="C00000"/>
                </a:solidFill>
              </a:rPr>
              <a:t>be controlled by a budget.</a:t>
            </a:r>
          </a:p>
          <a:p>
            <a:pPr marL="0" indent="0" algn="ctr">
              <a:buNone/>
            </a:pPr>
            <a:endParaRPr lang="en-US" sz="4000" b="1" i="1" dirty="0">
              <a:solidFill>
                <a:srgbClr val="C00000"/>
              </a:solidFill>
            </a:endParaRPr>
          </a:p>
          <a:p>
            <a:pPr marL="0" indent="0" algn="ctr">
              <a:buNone/>
            </a:pPr>
            <a:r>
              <a:rPr lang="en-US" sz="4000" b="1" i="1" dirty="0">
                <a:solidFill>
                  <a:srgbClr val="C00000"/>
                </a:solidFill>
              </a:rPr>
              <a:t>I simply want my budget to be functional.</a:t>
            </a:r>
          </a:p>
          <a:p>
            <a:pPr marL="0" indent="0">
              <a:buNone/>
            </a:pPr>
            <a:endParaRPr lang="en-US" b="1" dirty="0"/>
          </a:p>
          <a:p>
            <a:pPr marL="0" indent="0" algn="ctr">
              <a:buNone/>
            </a:pPr>
            <a:r>
              <a:rPr lang="en-US" dirty="0">
                <a:solidFill>
                  <a:srgbClr val="006600"/>
                </a:solidFill>
              </a:rPr>
              <a:t>~ Quote from one of your student colleagues last summer</a:t>
            </a:r>
            <a:endParaRPr lang="en-US" sz="2000" dirty="0">
              <a:solidFill>
                <a:srgbClr val="006600"/>
              </a:solidFill>
            </a:endParaRPr>
          </a:p>
        </p:txBody>
      </p:sp>
    </p:spTree>
    <p:extLst>
      <p:ext uri="{BB962C8B-B14F-4D97-AF65-F5344CB8AC3E}">
        <p14:creationId xmlns:p14="http://schemas.microsoft.com/office/powerpoint/2010/main" val="138547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I simply want my budget to be functional.</a:t>
            </a:r>
          </a:p>
          <a:p>
            <a:pPr marL="0" indent="0">
              <a:buNone/>
            </a:pPr>
            <a:endParaRPr lang="en-US" sz="2000" b="1" dirty="0">
              <a:solidFill>
                <a:srgbClr val="006600"/>
              </a:solidFill>
            </a:endParaRPr>
          </a:p>
          <a:p>
            <a:r>
              <a:rPr lang="en-US" sz="3200" dirty="0">
                <a:solidFill>
                  <a:srgbClr val="0000CC"/>
                </a:solidFill>
              </a:rPr>
              <a:t>You want a budget to be a guide, not a rulebook.</a:t>
            </a:r>
          </a:p>
          <a:p>
            <a:r>
              <a:rPr lang="en-US" sz="3200" dirty="0">
                <a:solidFill>
                  <a:srgbClr val="0000CC"/>
                </a:solidFill>
              </a:rPr>
              <a:t>You want a budget that is designed for you and nobody else.</a:t>
            </a:r>
          </a:p>
          <a:p>
            <a:r>
              <a:rPr lang="en-US" sz="3200" dirty="0">
                <a:solidFill>
                  <a:srgbClr val="0000CC"/>
                </a:solidFill>
              </a:rPr>
              <a:t>You want to identify what is most important to you. </a:t>
            </a:r>
          </a:p>
          <a:p>
            <a:pPr lvl="1"/>
            <a:r>
              <a:rPr lang="en-US" sz="2800" dirty="0">
                <a:solidFill>
                  <a:srgbClr val="0000CC"/>
                </a:solidFill>
              </a:rPr>
              <a:t>Yes, you may have to change behavior and make sacrifices – so make sure you are only sacrificing those expenses or parts of your financial life that are least important to you.</a:t>
            </a:r>
          </a:p>
        </p:txBody>
      </p:sp>
    </p:spTree>
    <p:extLst>
      <p:ext uri="{BB962C8B-B14F-4D97-AF65-F5344CB8AC3E}">
        <p14:creationId xmlns:p14="http://schemas.microsoft.com/office/powerpoint/2010/main" val="378515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I simply want my budget to be functional.</a:t>
            </a:r>
          </a:p>
          <a:p>
            <a:pPr marL="0" indent="0">
              <a:buNone/>
            </a:pPr>
            <a:endParaRPr lang="en-US" sz="2000" b="1" dirty="0">
              <a:solidFill>
                <a:srgbClr val="006600"/>
              </a:solidFill>
            </a:endParaRPr>
          </a:p>
          <a:p>
            <a:r>
              <a:rPr lang="en-US" sz="1400" dirty="0">
                <a:solidFill>
                  <a:srgbClr val="0000CC"/>
                </a:solidFill>
              </a:rPr>
              <a:t>You want a budget to be a guide, not a rulebook.</a:t>
            </a:r>
          </a:p>
          <a:p>
            <a:r>
              <a:rPr lang="en-US" sz="1400" dirty="0">
                <a:solidFill>
                  <a:srgbClr val="0000CC"/>
                </a:solidFill>
              </a:rPr>
              <a:t>You want a budget that is designed for you and nobody else.</a:t>
            </a:r>
          </a:p>
          <a:p>
            <a:r>
              <a:rPr lang="en-US" sz="1400" dirty="0">
                <a:solidFill>
                  <a:srgbClr val="0000CC"/>
                </a:solidFill>
              </a:rPr>
              <a:t>You want to identify what is most important to you. </a:t>
            </a:r>
          </a:p>
          <a:p>
            <a:pPr lvl="1"/>
            <a:r>
              <a:rPr lang="en-US" sz="1400" dirty="0">
                <a:solidFill>
                  <a:srgbClr val="0000CC"/>
                </a:solidFill>
              </a:rPr>
              <a:t>Yes, you may have to change behavior and make sacrifices – so make sure you are only sacrificing those expenses or parts of your financial life that are least important to you.</a:t>
            </a:r>
          </a:p>
        </p:txBody>
      </p:sp>
      <p:pic>
        <p:nvPicPr>
          <p:cNvPr id="2" name="Picture 1">
            <a:extLst>
              <a:ext uri="{FF2B5EF4-FFF2-40B4-BE49-F238E27FC236}">
                <a16:creationId xmlns:a16="http://schemas.microsoft.com/office/drawing/2014/main" id="{6D735C89-B698-9110-FF3C-D8A6BC85F371}"/>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5" name="Rounded Rectangle 6">
            <a:extLst>
              <a:ext uri="{FF2B5EF4-FFF2-40B4-BE49-F238E27FC236}">
                <a16:creationId xmlns:a16="http://schemas.microsoft.com/office/drawing/2014/main" id="{ACB0E220-ADCE-D204-16B0-EA7FA0E36EA9}"/>
              </a:ext>
            </a:extLst>
          </p:cNvPr>
          <p:cNvSpPr/>
          <p:nvPr/>
        </p:nvSpPr>
        <p:spPr>
          <a:xfrm>
            <a:off x="1100752" y="3774848"/>
            <a:ext cx="5673701" cy="24143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 can download them from the MCOBA website, search for “Personal Financial Planning.”</a:t>
            </a:r>
          </a:p>
          <a:p>
            <a:pPr algn="ctr"/>
            <a:r>
              <a:rPr lang="en-US" sz="2000" b="1" dirty="0"/>
              <a:t>Or you can email me and I will send them to you.</a:t>
            </a:r>
            <a:r>
              <a:rPr lang="en-US" sz="3000" b="1" dirty="0"/>
              <a:t> </a:t>
            </a:r>
          </a:p>
        </p:txBody>
      </p:sp>
    </p:spTree>
    <p:extLst>
      <p:ext uri="{BB962C8B-B14F-4D97-AF65-F5344CB8AC3E}">
        <p14:creationId xmlns:p14="http://schemas.microsoft.com/office/powerpoint/2010/main" val="18496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0" b="1" i="1" dirty="0">
              <a:solidFill>
                <a:srgbClr val="C00000"/>
              </a:solidFill>
            </a:endParaRPr>
          </a:p>
        </p:txBody>
      </p:sp>
      <p:sp>
        <p:nvSpPr>
          <p:cNvPr id="5" name="TextBox 4">
            <a:extLst>
              <a:ext uri="{FF2B5EF4-FFF2-40B4-BE49-F238E27FC236}">
                <a16:creationId xmlns:a16="http://schemas.microsoft.com/office/drawing/2014/main" id="{75A896E0-D372-0F45-8EF1-2D8F9F71E301}"/>
              </a:ext>
            </a:extLst>
          </p:cNvPr>
          <p:cNvSpPr txBox="1"/>
          <p:nvPr/>
        </p:nvSpPr>
        <p:spPr>
          <a:xfrm>
            <a:off x="4338354" y="2198415"/>
            <a:ext cx="3515292" cy="3941656"/>
          </a:xfrm>
          <a:prstGeom prst="rect">
            <a:avLst/>
          </a:prstGeom>
          <a:noFill/>
        </p:spPr>
        <p:txBody>
          <a:bodyPr wrap="square">
            <a:spAutoFit/>
          </a:bodyPr>
          <a:lstStyle/>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Quit smoking</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Buy food and staples in bulk</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Make a gift for friend or family member</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No online purchases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Cancel unused memberships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Share your dreams with a close friend</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Shop for new car insurance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Spend your free time volunteering</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Avoid the mall</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walk to places within 1 mile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Cancel magazine subscriptions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Eat breakfast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Eat leftovers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Bring your lunch to work or school</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2EB9E1E5-2B55-5044-B42E-388183C0D505}"/>
              </a:ext>
            </a:extLst>
          </p:cNvPr>
          <p:cNvSpPr txBox="1"/>
          <p:nvPr/>
        </p:nvSpPr>
        <p:spPr>
          <a:xfrm>
            <a:off x="7593761" y="2198415"/>
            <a:ext cx="3760040" cy="3941656"/>
          </a:xfrm>
          <a:prstGeom prst="rect">
            <a:avLst/>
          </a:prstGeom>
          <a:noFill/>
        </p:spPr>
        <p:txBody>
          <a:bodyPr wrap="square">
            <a:spAutoFit/>
          </a:bodyPr>
          <a:lstStyle/>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go to free entertainment events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Take public transportation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Carpool</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Pack food for road trips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Eliminate cell phone services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Eliminate cable services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Spend 10 hours a week at the library</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about employee offers at work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drive within 3 MPH of the speed limit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Drive a different route to work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Eat less meat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coupons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Exercise more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 bills online through your bank</a:t>
            </a:r>
            <a:endParaRPr lang="en-US" sz="1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70DE65E-C3CC-C64E-ADE1-D25A4A344FBB}"/>
              </a:ext>
            </a:extLst>
          </p:cNvPr>
          <p:cNvSpPr txBox="1"/>
          <p:nvPr/>
        </p:nvSpPr>
        <p:spPr>
          <a:xfrm>
            <a:off x="744842" y="2198415"/>
            <a:ext cx="3385550" cy="3941656"/>
          </a:xfrm>
          <a:prstGeom prst="rect">
            <a:avLst/>
          </a:prstGeom>
          <a:noFill/>
        </p:spPr>
        <p:txBody>
          <a:bodyPr wrap="square">
            <a:spAutoFit/>
          </a:bodyPr>
          <a:lstStyle/>
          <a:p>
            <a:pPr marL="0" marR="0" algn="ctr">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Move to a better bank account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Give up your television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Give up a subscription</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Sign up for free customer loyalty programs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Always make a shopping list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Stop eating out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Shop at a thrift store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Shop at a yard sale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Stop buying new video games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Cut your coffee purchases in half</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Drink more water</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Avoid convenience stores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Avoid fast food</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Avoid alcohol</a:t>
            </a:r>
            <a:endParaRPr lang="en-US" sz="120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00FB5938-EBC7-D641-9592-D9726B8D6798}"/>
              </a:ext>
            </a:extLst>
          </p:cNvPr>
          <p:cNvSpPr txBox="1">
            <a:spLocks/>
          </p:cNvSpPr>
          <p:nvPr/>
        </p:nvSpPr>
        <p:spPr>
          <a:xfrm>
            <a:off x="744842" y="1447295"/>
            <a:ext cx="10670627" cy="51848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i="1" dirty="0">
                <a:solidFill>
                  <a:srgbClr val="C00000"/>
                </a:solidFill>
              </a:rPr>
              <a:t>How many of these could you do over the next 3 months?</a:t>
            </a:r>
            <a:endParaRPr lang="en-US" sz="3400" i="1" dirty="0">
              <a:solidFill>
                <a:srgbClr val="C00000"/>
              </a:solidFill>
            </a:endParaRPr>
          </a:p>
        </p:txBody>
      </p:sp>
    </p:spTree>
    <p:extLst>
      <p:ext uri="{BB962C8B-B14F-4D97-AF65-F5344CB8AC3E}">
        <p14:creationId xmlns:p14="http://schemas.microsoft.com/office/powerpoint/2010/main" val="2894396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0" b="1" i="1" dirty="0">
              <a:solidFill>
                <a:srgbClr val="C00000"/>
              </a:solidFill>
            </a:endParaRPr>
          </a:p>
        </p:txBody>
      </p:sp>
      <p:sp>
        <p:nvSpPr>
          <p:cNvPr id="5" name="TextBox 4">
            <a:extLst>
              <a:ext uri="{FF2B5EF4-FFF2-40B4-BE49-F238E27FC236}">
                <a16:creationId xmlns:a16="http://schemas.microsoft.com/office/drawing/2014/main" id="{75A896E0-D372-0F45-8EF1-2D8F9F71E301}"/>
              </a:ext>
            </a:extLst>
          </p:cNvPr>
          <p:cNvSpPr txBox="1"/>
          <p:nvPr/>
        </p:nvSpPr>
        <p:spPr>
          <a:xfrm>
            <a:off x="4338354" y="2198415"/>
            <a:ext cx="3515292" cy="3941656"/>
          </a:xfrm>
          <a:prstGeom prst="rect">
            <a:avLst/>
          </a:prstGeom>
          <a:noFill/>
        </p:spPr>
        <p:txBody>
          <a:bodyPr wrap="square">
            <a:spAutoFit/>
          </a:bodyPr>
          <a:lstStyle/>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Quit smoking</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Buy food and staples in bulk</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Make a gift for friend or family member</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No online purchases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Cancel unused memberships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Share your dreams with a close friend</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Shop for new car insurance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Spend your free time volunteering</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Avoid the mall</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walk to places within 1 mile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Cancel magazine subscriptions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Eat breakfast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Eat leftovers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Bring your lunch to work or school</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2EB9E1E5-2B55-5044-B42E-388183C0D505}"/>
              </a:ext>
            </a:extLst>
          </p:cNvPr>
          <p:cNvSpPr txBox="1"/>
          <p:nvPr/>
        </p:nvSpPr>
        <p:spPr>
          <a:xfrm>
            <a:off x="7593761" y="2198415"/>
            <a:ext cx="3760040" cy="3941656"/>
          </a:xfrm>
          <a:prstGeom prst="rect">
            <a:avLst/>
          </a:prstGeom>
          <a:noFill/>
        </p:spPr>
        <p:txBody>
          <a:bodyPr wrap="square">
            <a:spAutoFit/>
          </a:bodyPr>
          <a:lstStyle/>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go to free entertainment events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Take public transportation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Carpool</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Pack food for road trips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Eliminate cell phone services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Eliminate cable services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Spend 10 hours a week at the library</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about employee offers at work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drive within 3 MPH of the speed limit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Drive a different route to work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Eat less meat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coupons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Exercise more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 bills online through your bank</a:t>
            </a:r>
            <a:endParaRPr lang="en-US" sz="1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70DE65E-C3CC-C64E-ADE1-D25A4A344FBB}"/>
              </a:ext>
            </a:extLst>
          </p:cNvPr>
          <p:cNvSpPr txBox="1"/>
          <p:nvPr/>
        </p:nvSpPr>
        <p:spPr>
          <a:xfrm>
            <a:off x="744842" y="2198415"/>
            <a:ext cx="3385550" cy="3941656"/>
          </a:xfrm>
          <a:prstGeom prst="rect">
            <a:avLst/>
          </a:prstGeom>
          <a:noFill/>
        </p:spPr>
        <p:txBody>
          <a:bodyPr wrap="square">
            <a:spAutoFit/>
          </a:bodyPr>
          <a:lstStyle/>
          <a:p>
            <a:pPr marL="0" marR="0" algn="ctr">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Move to a better bank account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Give up your television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Give up a subscription</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Sign up for free customer loyalty programs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Always make a shopping list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Stop eating out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Shop at a thrift store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Shop at a yard sale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Stop buying new video games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Cut your coffee purchases in half</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Drink more water</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Avoid convenience stores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Avoid fast food</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Avoid alcohol</a:t>
            </a:r>
            <a:endParaRPr lang="en-US" sz="120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00FB5938-EBC7-D641-9592-D9726B8D6798}"/>
              </a:ext>
            </a:extLst>
          </p:cNvPr>
          <p:cNvSpPr txBox="1">
            <a:spLocks/>
          </p:cNvSpPr>
          <p:nvPr/>
        </p:nvSpPr>
        <p:spPr>
          <a:xfrm>
            <a:off x="744842" y="1419839"/>
            <a:ext cx="10670627" cy="52123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i="1" dirty="0">
                <a:solidFill>
                  <a:srgbClr val="C00000"/>
                </a:solidFill>
              </a:rPr>
              <a:t>How many of these could you do over the next 3 months?</a:t>
            </a:r>
            <a:endParaRPr lang="en-US" sz="3400" i="1" dirty="0">
              <a:solidFill>
                <a:srgbClr val="C00000"/>
              </a:solidFill>
            </a:endParaRPr>
          </a:p>
        </p:txBody>
      </p:sp>
      <p:sp>
        <p:nvSpPr>
          <p:cNvPr id="10" name="Rounded Rectangle 9">
            <a:extLst>
              <a:ext uri="{FF2B5EF4-FFF2-40B4-BE49-F238E27FC236}">
                <a16:creationId xmlns:a16="http://schemas.microsoft.com/office/drawing/2014/main" id="{969ACD84-7E6A-CA46-9F72-1EA7FB3644B0}"/>
              </a:ext>
            </a:extLst>
          </p:cNvPr>
          <p:cNvSpPr/>
          <p:nvPr/>
        </p:nvSpPr>
        <p:spPr>
          <a:xfrm>
            <a:off x="2442896" y="2755311"/>
            <a:ext cx="7306207" cy="26828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Focus on habits, not just dollars.</a:t>
            </a:r>
          </a:p>
          <a:p>
            <a:pPr algn="ctr"/>
            <a:endParaRPr lang="en-US" sz="2000" b="1" dirty="0"/>
          </a:p>
          <a:p>
            <a:pPr algn="ctr"/>
            <a:r>
              <a:rPr lang="en-US" sz="2000" b="1" dirty="0"/>
              <a:t>While you’re in college, many of these ideas may not help you – such as eating leftovers.</a:t>
            </a:r>
          </a:p>
          <a:p>
            <a:pPr algn="ctr"/>
            <a:endParaRPr lang="en-US" sz="2000" b="1" dirty="0"/>
          </a:p>
          <a:p>
            <a:pPr algn="ctr"/>
            <a:r>
              <a:rPr lang="en-US" sz="2000" b="1" dirty="0"/>
              <a:t>But if you develop the mindset now, the benefits will grow and compound and lead to real dollar savings (or income) when you are on your own and paying for your own meals.</a:t>
            </a:r>
          </a:p>
        </p:txBody>
      </p:sp>
    </p:spTree>
    <p:extLst>
      <p:ext uri="{BB962C8B-B14F-4D97-AF65-F5344CB8AC3E}">
        <p14:creationId xmlns:p14="http://schemas.microsoft.com/office/powerpoint/2010/main" val="4049413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2" name="Picture 1">
            <a:extLst>
              <a:ext uri="{FF2B5EF4-FFF2-40B4-BE49-F238E27FC236}">
                <a16:creationId xmlns:a16="http://schemas.microsoft.com/office/drawing/2014/main" id="{0E8BE550-C3DE-3542-8ECD-A791B903BBA3}"/>
              </a:ext>
            </a:extLst>
          </p:cNvPr>
          <p:cNvPicPr>
            <a:picLocks noChangeAspect="1"/>
          </p:cNvPicPr>
          <p:nvPr/>
        </p:nvPicPr>
        <p:blipFill>
          <a:blip r:embed="rId2"/>
          <a:stretch>
            <a:fillRect/>
          </a:stretch>
        </p:blipFill>
        <p:spPr>
          <a:xfrm>
            <a:off x="45720" y="1371600"/>
            <a:ext cx="12115800" cy="3115492"/>
          </a:xfrm>
          <a:prstGeom prst="rect">
            <a:avLst/>
          </a:prstGeom>
        </p:spPr>
      </p:pic>
    </p:spTree>
    <p:extLst>
      <p:ext uri="{BB962C8B-B14F-4D97-AF65-F5344CB8AC3E}">
        <p14:creationId xmlns:p14="http://schemas.microsoft.com/office/powerpoint/2010/main" val="23111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3" name="Picture 2">
            <a:extLst>
              <a:ext uri="{FF2B5EF4-FFF2-40B4-BE49-F238E27FC236}">
                <a16:creationId xmlns:a16="http://schemas.microsoft.com/office/drawing/2014/main" id="{9CB78075-0CE3-C143-8B68-67A46700F4CE}"/>
              </a:ext>
            </a:extLst>
          </p:cNvPr>
          <p:cNvPicPr>
            <a:picLocks noChangeAspect="1"/>
          </p:cNvPicPr>
          <p:nvPr/>
        </p:nvPicPr>
        <p:blipFill>
          <a:blip r:embed="rId2"/>
          <a:stretch>
            <a:fillRect/>
          </a:stretch>
        </p:blipFill>
        <p:spPr>
          <a:xfrm>
            <a:off x="45720" y="1143000"/>
            <a:ext cx="12115800" cy="4963672"/>
          </a:xfrm>
          <a:prstGeom prst="rect">
            <a:avLst/>
          </a:prstGeom>
        </p:spPr>
      </p:pic>
    </p:spTree>
    <p:extLst>
      <p:ext uri="{BB962C8B-B14F-4D97-AF65-F5344CB8AC3E}">
        <p14:creationId xmlns:p14="http://schemas.microsoft.com/office/powerpoint/2010/main" val="2793236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2" name="Picture 1">
            <a:extLst>
              <a:ext uri="{FF2B5EF4-FFF2-40B4-BE49-F238E27FC236}">
                <a16:creationId xmlns:a16="http://schemas.microsoft.com/office/drawing/2014/main" id="{DCC32CBF-571D-2842-8B4B-650EA8AE7C5F}"/>
              </a:ext>
            </a:extLst>
          </p:cNvPr>
          <p:cNvPicPr>
            <a:picLocks noChangeAspect="1"/>
          </p:cNvPicPr>
          <p:nvPr/>
        </p:nvPicPr>
        <p:blipFill>
          <a:blip r:embed="rId2"/>
          <a:stretch>
            <a:fillRect/>
          </a:stretch>
        </p:blipFill>
        <p:spPr>
          <a:xfrm>
            <a:off x="45720" y="1143000"/>
            <a:ext cx="12115800" cy="3349847"/>
          </a:xfrm>
          <a:prstGeom prst="rect">
            <a:avLst/>
          </a:prstGeom>
        </p:spPr>
      </p:pic>
    </p:spTree>
    <p:extLst>
      <p:ext uri="{BB962C8B-B14F-4D97-AF65-F5344CB8AC3E}">
        <p14:creationId xmlns:p14="http://schemas.microsoft.com/office/powerpoint/2010/main" val="688978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3" name="Picture 2">
            <a:extLst>
              <a:ext uri="{FF2B5EF4-FFF2-40B4-BE49-F238E27FC236}">
                <a16:creationId xmlns:a16="http://schemas.microsoft.com/office/drawing/2014/main" id="{86495A5E-DA1F-2040-8A0F-1C70534A4E0A}"/>
              </a:ext>
            </a:extLst>
          </p:cNvPr>
          <p:cNvPicPr>
            <a:picLocks noChangeAspect="1"/>
          </p:cNvPicPr>
          <p:nvPr/>
        </p:nvPicPr>
        <p:blipFill>
          <a:blip r:embed="rId2"/>
          <a:stretch>
            <a:fillRect/>
          </a:stretch>
        </p:blipFill>
        <p:spPr>
          <a:xfrm>
            <a:off x="45720" y="1143000"/>
            <a:ext cx="12115800" cy="5693157"/>
          </a:xfrm>
          <a:prstGeom prst="rect">
            <a:avLst/>
          </a:prstGeom>
        </p:spPr>
      </p:pic>
    </p:spTree>
    <p:extLst>
      <p:ext uri="{BB962C8B-B14F-4D97-AF65-F5344CB8AC3E}">
        <p14:creationId xmlns:p14="http://schemas.microsoft.com/office/powerpoint/2010/main" val="1292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2" name="Picture 1">
            <a:extLst>
              <a:ext uri="{FF2B5EF4-FFF2-40B4-BE49-F238E27FC236}">
                <a16:creationId xmlns:a16="http://schemas.microsoft.com/office/drawing/2014/main" id="{0A252DA1-F73B-FB45-8207-94DCD58B1BC9}"/>
              </a:ext>
            </a:extLst>
          </p:cNvPr>
          <p:cNvPicPr>
            <a:picLocks noChangeAspect="1"/>
          </p:cNvPicPr>
          <p:nvPr/>
        </p:nvPicPr>
        <p:blipFill>
          <a:blip r:embed="rId2"/>
          <a:stretch>
            <a:fillRect/>
          </a:stretch>
        </p:blipFill>
        <p:spPr>
          <a:xfrm>
            <a:off x="45720" y="1143000"/>
            <a:ext cx="12115800" cy="3554179"/>
          </a:xfrm>
          <a:prstGeom prst="rect">
            <a:avLst/>
          </a:prstGeom>
        </p:spPr>
      </p:pic>
    </p:spTree>
    <p:extLst>
      <p:ext uri="{BB962C8B-B14F-4D97-AF65-F5344CB8AC3E}">
        <p14:creationId xmlns:p14="http://schemas.microsoft.com/office/powerpoint/2010/main" val="1021259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Which Budget Model is Best For You?</a:t>
            </a:r>
          </a:p>
          <a:p>
            <a:pPr marL="0" indent="0" algn="ctr">
              <a:buNone/>
            </a:pPr>
            <a:endParaRPr lang="en-US" sz="1200" dirty="0"/>
          </a:p>
          <a:p>
            <a:pPr marL="0" indent="0" algn="ctr">
              <a:buNone/>
            </a:pPr>
            <a:r>
              <a:rPr lang="en-US" sz="3600" dirty="0"/>
              <a:t>Only you can answer that.</a:t>
            </a:r>
          </a:p>
          <a:p>
            <a:pPr marL="0" indent="0" algn="ctr">
              <a:buNone/>
            </a:pPr>
            <a:r>
              <a:rPr lang="en-US" sz="2400" dirty="0"/>
              <a:t>Budgeting is more of a mental game than a financial process. </a:t>
            </a:r>
            <a:br>
              <a:rPr lang="en-US" sz="2400" dirty="0"/>
            </a:br>
            <a:r>
              <a:rPr lang="en-US" sz="2400" dirty="0"/>
              <a:t>You need to select the approach that:</a:t>
            </a:r>
          </a:p>
          <a:p>
            <a:pPr marL="742950" indent="-742950" algn="ctr">
              <a:buAutoNum type="arabicParenBoth"/>
            </a:pPr>
            <a:r>
              <a:rPr lang="en-US" sz="2400" dirty="0"/>
              <a:t>Gives you the least stress and the most confidence;</a:t>
            </a:r>
          </a:p>
          <a:p>
            <a:pPr marL="742950" indent="-742950" algn="ctr">
              <a:buAutoNum type="arabicParenBoth"/>
            </a:pPr>
            <a:r>
              <a:rPr lang="en-US" sz="2400" dirty="0"/>
              <a:t>Best aligns with your short- and long-term goals.</a:t>
            </a:r>
          </a:p>
          <a:p>
            <a:pPr marL="742950" indent="-742950" algn="ctr">
              <a:buAutoNum type="arabicParenBoth"/>
            </a:pPr>
            <a:endParaRPr lang="en-US" sz="2400" dirty="0"/>
          </a:p>
          <a:p>
            <a:pPr marL="0" indent="0" algn="ctr">
              <a:buNone/>
            </a:pPr>
            <a:r>
              <a:rPr lang="en-US" sz="2400" dirty="0"/>
              <a:t>In practice, most people combine different models to best suit </a:t>
            </a:r>
          </a:p>
          <a:p>
            <a:pPr marL="0" indent="0" algn="ctr">
              <a:buNone/>
            </a:pPr>
            <a:r>
              <a:rPr lang="en-US" sz="2400" dirty="0"/>
              <a:t>what they are most comfortable with. </a:t>
            </a:r>
            <a:br>
              <a:rPr lang="en-US" sz="2400" dirty="0"/>
            </a:br>
            <a:r>
              <a:rPr lang="en-US" sz="2400" dirty="0"/>
              <a:t>(I personally pay myself first and then use a zero-based approach)</a:t>
            </a:r>
          </a:p>
          <a:p>
            <a:pPr marL="0" indent="0" algn="ctr">
              <a:buNone/>
            </a:pPr>
            <a:r>
              <a:rPr lang="en-US" sz="2400" dirty="0"/>
              <a:t>(And then, if I can, I pay myself last, too)</a:t>
            </a:r>
          </a:p>
        </p:txBody>
      </p:sp>
    </p:spTree>
    <p:extLst>
      <p:ext uri="{BB962C8B-B14F-4D97-AF65-F5344CB8AC3E}">
        <p14:creationId xmlns:p14="http://schemas.microsoft.com/office/powerpoint/2010/main" val="3080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p:cTn id="7"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4">
                                            <p:txEl>
                                              <p:pRg st="7" end="7"/>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 calcmode="lin" valueType="num">
                                      <p:cBhvr>
                                        <p:cTn id="12"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4">
                                            <p:txEl>
                                              <p:pRg st="8" end="8"/>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 calcmode="lin" valueType="num">
                                      <p:cBhvr>
                                        <p:cTn id="17"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1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C00000"/>
                </a:solidFill>
              </a:rPr>
              <a:t>Some exercises to help you develop a budgeting mindset.</a:t>
            </a:r>
          </a:p>
          <a:p>
            <a:pPr marL="0" indent="0" algn="ctr">
              <a:buNone/>
            </a:pPr>
            <a:endParaRPr lang="en-US" sz="3200" b="1" dirty="0"/>
          </a:p>
          <a:p>
            <a:r>
              <a:rPr lang="en-US" dirty="0"/>
              <a:t>Track all of your income and expenses – every penny – over an extended period of time (say, 1-2 months).</a:t>
            </a:r>
          </a:p>
          <a:p>
            <a:r>
              <a:rPr lang="en-US" dirty="0"/>
              <a:t>Write down the last 15 things you spent money on.</a:t>
            </a:r>
          </a:p>
          <a:p>
            <a:r>
              <a:rPr lang="en-US" dirty="0"/>
              <a:t>Write down the next 15 things you want to spend money on.</a:t>
            </a:r>
          </a:p>
          <a:p>
            <a:r>
              <a:rPr lang="en-US" dirty="0"/>
              <a:t>Identify your 10 biggest expenses over the past 12 months.</a:t>
            </a:r>
          </a:p>
          <a:p>
            <a:r>
              <a:rPr lang="en-US" dirty="0"/>
              <a:t>Predict every dollar of income you will earn over the next 12 months.</a:t>
            </a:r>
          </a:p>
          <a:p>
            <a:r>
              <a:rPr lang="en-US" dirty="0"/>
              <a:t>Predict what your income will be for each of the next 5 years.</a:t>
            </a:r>
          </a:p>
        </p:txBody>
      </p:sp>
    </p:spTree>
    <p:extLst>
      <p:ext uri="{BB962C8B-B14F-4D97-AF65-F5344CB8AC3E}">
        <p14:creationId xmlns:p14="http://schemas.microsoft.com/office/powerpoint/2010/main" val="2528294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C00000"/>
                </a:solidFill>
              </a:rPr>
              <a:t>Some exercises to help you develop a budgeting mindset.</a:t>
            </a:r>
          </a:p>
          <a:p>
            <a:pPr marL="0" indent="0" algn="ctr">
              <a:buNone/>
            </a:pPr>
            <a:endParaRPr lang="en-US" sz="3200" b="1" dirty="0"/>
          </a:p>
          <a:p>
            <a:r>
              <a:rPr lang="en-US" dirty="0"/>
              <a:t>Track all of your income and expenses – every penny – over an extended period of time (say, 1-2 months).</a:t>
            </a:r>
          </a:p>
          <a:p>
            <a:r>
              <a:rPr lang="en-US" dirty="0"/>
              <a:t>Write down the last 15 things you spent money on.</a:t>
            </a:r>
          </a:p>
          <a:p>
            <a:r>
              <a:rPr lang="en-US" dirty="0"/>
              <a:t>Write down the next 15 things you want to spend money on.</a:t>
            </a:r>
          </a:p>
          <a:p>
            <a:r>
              <a:rPr lang="en-US" dirty="0"/>
              <a:t>Identify your 10 biggest expenses over the past 12 months.</a:t>
            </a:r>
          </a:p>
          <a:p>
            <a:r>
              <a:rPr lang="en-US" dirty="0"/>
              <a:t>Predict every dollar of income you will earn over the next 12 months.</a:t>
            </a:r>
          </a:p>
          <a:p>
            <a:r>
              <a:rPr lang="en-US" dirty="0"/>
              <a:t>Predict what your income will be for each of the next 5 years.</a:t>
            </a:r>
          </a:p>
        </p:txBody>
      </p:sp>
      <p:sp>
        <p:nvSpPr>
          <p:cNvPr id="5" name="Rounded Rectangle 4">
            <a:extLst>
              <a:ext uri="{FF2B5EF4-FFF2-40B4-BE49-F238E27FC236}">
                <a16:creationId xmlns:a16="http://schemas.microsoft.com/office/drawing/2014/main" id="{A0FC8B1F-C7B1-234D-A0BE-8E678C1F5360}"/>
              </a:ext>
            </a:extLst>
          </p:cNvPr>
          <p:cNvSpPr/>
          <p:nvPr/>
        </p:nvSpPr>
        <p:spPr>
          <a:xfrm>
            <a:off x="780143" y="1566726"/>
            <a:ext cx="10670628" cy="438413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is the purpose of this self-analysis?</a:t>
            </a:r>
          </a:p>
          <a:p>
            <a:pPr algn="ctr"/>
            <a:endParaRPr lang="en-US" sz="3000" b="1" dirty="0"/>
          </a:p>
          <a:p>
            <a:pPr algn="ctr"/>
            <a:r>
              <a:rPr lang="en-US" sz="3000" b="1" dirty="0"/>
              <a:t>To ensure that your spending is aligned with your income.</a:t>
            </a:r>
          </a:p>
          <a:p>
            <a:pPr algn="ctr"/>
            <a:r>
              <a:rPr lang="en-US" sz="3000" b="1" dirty="0"/>
              <a:t>To ensure that your spending and income are part of your plan.</a:t>
            </a:r>
          </a:p>
          <a:p>
            <a:pPr algn="ctr"/>
            <a:r>
              <a:rPr lang="en-US" sz="3000" b="1" dirty="0"/>
              <a:t>To ensure your budget is driven by wants &amp; needs, and not driven by impulses.</a:t>
            </a:r>
          </a:p>
          <a:p>
            <a:pPr algn="ctr"/>
            <a:r>
              <a:rPr lang="en-US" sz="3000" b="1" dirty="0"/>
              <a:t>To be intentional.</a:t>
            </a:r>
          </a:p>
        </p:txBody>
      </p:sp>
    </p:spTree>
    <p:extLst>
      <p:ext uri="{BB962C8B-B14F-4D97-AF65-F5344CB8AC3E}">
        <p14:creationId xmlns:p14="http://schemas.microsoft.com/office/powerpoint/2010/main" val="1698655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3488042" y="787232"/>
            <a:ext cx="1641076" cy="12595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6 MONTHS:</a:t>
            </a:r>
          </a:p>
          <a:p>
            <a:pPr algn="ctr"/>
            <a:r>
              <a:rPr lang="en-US" sz="4000" b="1" dirty="0">
                <a:solidFill>
                  <a:schemeClr val="tx1"/>
                </a:solidFill>
              </a:rPr>
              <a:t>MAKE A PLAN TO MANAGE – </a:t>
            </a:r>
            <a:br>
              <a:rPr lang="en-US" sz="4000" b="1" dirty="0">
                <a:solidFill>
                  <a:schemeClr val="tx1"/>
                </a:solidFill>
              </a:rPr>
            </a:br>
            <a:r>
              <a:rPr lang="en-US" sz="4000" b="1" dirty="0">
                <a:solidFill>
                  <a:schemeClr val="tx1"/>
                </a:solidFill>
              </a:rPr>
              <a:t>AND PAY OFF – YOUR DEBT</a:t>
            </a:r>
          </a:p>
          <a:p>
            <a:pPr algn="ctr"/>
            <a:endParaRPr lang="en-US" dirty="0">
              <a:solidFill>
                <a:schemeClr val="tx1"/>
              </a:solidFill>
            </a:endParaRPr>
          </a:p>
          <a:p>
            <a:pPr algn="ctr"/>
            <a:r>
              <a:rPr lang="en-US" dirty="0">
                <a:solidFill>
                  <a:srgbClr val="C00000"/>
                </a:solidFill>
                <a:sym typeface="Wingdings" pitchFamily="2" charset="2"/>
              </a:rPr>
              <a:t>WHICH DEBT IS YOUR WORST DEBT?</a:t>
            </a:r>
            <a:br>
              <a:rPr lang="en-US" dirty="0">
                <a:solidFill>
                  <a:srgbClr val="C00000"/>
                </a:solidFill>
                <a:sym typeface="Wingdings" pitchFamily="2" charset="2"/>
              </a:rPr>
            </a:br>
            <a:r>
              <a:rPr lang="en-US" dirty="0">
                <a:solidFill>
                  <a:srgbClr val="C00000"/>
                </a:solidFill>
                <a:sym typeface="Wingdings" pitchFamily="2" charset="2"/>
              </a:rPr>
              <a:t>HIGH INTEREST RATE? HIGH FEES? OPPRESSIVE TERMS?</a:t>
            </a:r>
          </a:p>
          <a:p>
            <a:pPr algn="ctr"/>
            <a:r>
              <a:rPr lang="en-US" dirty="0">
                <a:solidFill>
                  <a:srgbClr val="C00000"/>
                </a:solidFill>
                <a:sym typeface="Wingdings" pitchFamily="2" charset="2"/>
              </a:rPr>
              <a:t>CAN YOU GET RID OF THIS DURING SCHOOL? </a:t>
            </a:r>
            <a:br>
              <a:rPr lang="en-US" dirty="0">
                <a:solidFill>
                  <a:srgbClr val="C00000"/>
                </a:solidFill>
                <a:sym typeface="Wingdings" pitchFamily="2" charset="2"/>
              </a:rPr>
            </a:br>
            <a:endParaRPr lang="en-US" dirty="0">
              <a:solidFill>
                <a:srgbClr val="C00000"/>
              </a:solidFill>
              <a:sym typeface="Wingdings" pitchFamily="2" charset="2"/>
            </a:endParaRPr>
          </a:p>
          <a:p>
            <a:pPr algn="ctr"/>
            <a:r>
              <a:rPr lang="en-US" dirty="0">
                <a:solidFill>
                  <a:srgbClr val="C00000"/>
                </a:solidFill>
              </a:rPr>
              <a:t>Which debt is more flexible? </a:t>
            </a:r>
          </a:p>
          <a:p>
            <a:pPr algn="ctr"/>
            <a:r>
              <a:rPr lang="en-US" dirty="0">
                <a:solidFill>
                  <a:srgbClr val="C00000"/>
                </a:solidFill>
              </a:rPr>
              <a:t>How will you pay it off over the next 5-10 years?</a:t>
            </a:r>
            <a:endParaRPr lang="en-US" dirty="0">
              <a:solidFill>
                <a:srgbClr val="C00000"/>
              </a:solidFill>
              <a:sym typeface="Wingdings" pitchFamily="2" charset="2"/>
            </a:endParaRPr>
          </a:p>
          <a:p>
            <a:pPr algn="ctr"/>
            <a:endParaRPr lang="en-US"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Tree>
    <p:extLst>
      <p:ext uri="{BB962C8B-B14F-4D97-AF65-F5344CB8AC3E}">
        <p14:creationId xmlns:p14="http://schemas.microsoft.com/office/powerpoint/2010/main" val="342723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5262353" y="744842"/>
            <a:ext cx="1628964" cy="12595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6-12 MONTHS:</a:t>
            </a:r>
          </a:p>
          <a:p>
            <a:pPr algn="ctr"/>
            <a:r>
              <a:rPr lang="en-US" sz="4000" b="1" dirty="0">
                <a:solidFill>
                  <a:schemeClr val="tx1"/>
                </a:solidFill>
              </a:rPr>
              <a:t>OPEN MULTIPLE SAVINGS ACCOUNTS…ONE FOR EACH OF YOUR FINANCIAL GOALS</a:t>
            </a:r>
          </a:p>
          <a:p>
            <a:pPr algn="ctr"/>
            <a:endParaRPr lang="en-US" dirty="0">
              <a:solidFill>
                <a:schemeClr val="tx1"/>
              </a:solidFill>
            </a:endParaRPr>
          </a:p>
          <a:p>
            <a:pPr algn="ctr"/>
            <a:r>
              <a:rPr lang="en-US" dirty="0">
                <a:solidFill>
                  <a:srgbClr val="0000CC"/>
                </a:solidFill>
                <a:sym typeface="Wingdings" pitchFamily="2" charset="2"/>
              </a:rPr>
              <a:t>Maybe each account has a different time horizon.</a:t>
            </a:r>
          </a:p>
          <a:p>
            <a:pPr algn="ctr"/>
            <a:r>
              <a:rPr lang="en-US" dirty="0">
                <a:solidFill>
                  <a:srgbClr val="0000CC"/>
                </a:solidFill>
                <a:sym typeface="Wingdings" pitchFamily="2" charset="2"/>
              </a:rPr>
              <a:t>Maybe each account has a different specific goal.</a:t>
            </a:r>
          </a:p>
          <a:p>
            <a:pPr algn="ctr"/>
            <a:endParaRPr lang="en-US" dirty="0">
              <a:solidFill>
                <a:srgbClr val="0000CC"/>
              </a:solidFill>
              <a:sym typeface="Wingdings" pitchFamily="2" charset="2"/>
            </a:endParaRPr>
          </a:p>
          <a:p>
            <a:pPr algn="ctr"/>
            <a:r>
              <a:rPr lang="en-US" dirty="0">
                <a:solidFill>
                  <a:srgbClr val="0000CC"/>
                </a:solidFill>
                <a:sym typeface="Wingdings" pitchFamily="2" charset="2"/>
              </a:rPr>
              <a:t>Our brains engage in “mental budgeting,” which means we mentally manage money better when it is assigned to specific purposes.</a:t>
            </a:r>
            <a:endParaRPr lang="en-US" dirty="0">
              <a:solidFill>
                <a:srgbClr val="0000CC"/>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Tree>
    <p:extLst>
      <p:ext uri="{BB962C8B-B14F-4D97-AF65-F5344CB8AC3E}">
        <p14:creationId xmlns:p14="http://schemas.microsoft.com/office/powerpoint/2010/main" val="1226575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926508"/>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W</a:t>
            </a:r>
            <a:r>
              <a:rPr lang="en-US" sz="2600" b="1" i="1" dirty="0"/>
              <a:t>hat is a useful way to use different accounts to achieve different goals?</a:t>
            </a:r>
          </a:p>
          <a:p>
            <a:pPr marL="0" indent="0" algn="ctr">
              <a:buNone/>
            </a:pPr>
            <a:endParaRPr lang="en-US" sz="1200" b="1" i="1" dirty="0"/>
          </a:p>
          <a:p>
            <a:pPr marL="0" indent="0" algn="ctr">
              <a:buNone/>
            </a:pPr>
            <a:r>
              <a:rPr lang="en-US" b="1" i="1" dirty="0">
                <a:solidFill>
                  <a:srgbClr val="C00000"/>
                </a:solidFill>
              </a:rPr>
              <a:t>Me? I have 6 bank and investing accounts.</a:t>
            </a:r>
            <a:br>
              <a:rPr lang="en-US" b="1" i="1" dirty="0">
                <a:solidFill>
                  <a:srgbClr val="C00000"/>
                </a:solidFill>
              </a:rPr>
            </a:br>
            <a:endParaRPr lang="en-US" b="1" i="1" dirty="0">
              <a:solidFill>
                <a:srgbClr val="C00000"/>
              </a:solidFill>
            </a:endParaRPr>
          </a:p>
          <a:p>
            <a:pPr marL="514350" indent="-514350">
              <a:buFont typeface="+mj-lt"/>
              <a:buAutoNum type="arabicPeriod"/>
            </a:pPr>
            <a:r>
              <a:rPr lang="en-US" sz="2600" dirty="0">
                <a:solidFill>
                  <a:srgbClr val="C00000"/>
                </a:solidFill>
              </a:rPr>
              <a:t>A basic checking &amp; transactions account. My paycheck is deposited here. And all bills are paid out of this account.</a:t>
            </a:r>
          </a:p>
          <a:p>
            <a:pPr marL="514350" indent="-514350">
              <a:buFont typeface="+mj-lt"/>
              <a:buAutoNum type="arabicPeriod"/>
            </a:pPr>
            <a:r>
              <a:rPr lang="en-US" sz="2600" dirty="0">
                <a:solidFill>
                  <a:srgbClr val="C00000"/>
                </a:solidFill>
              </a:rPr>
              <a:t>2 savings accounts…1 as my Emergency Fund for short-term crises and 1 as my saving for short-to-medium term goals, such as a new car or vacation.</a:t>
            </a:r>
          </a:p>
          <a:p>
            <a:pPr marL="514350" indent="-514350">
              <a:buFont typeface="+mj-lt"/>
              <a:buAutoNum type="arabicPeriod"/>
            </a:pPr>
            <a:r>
              <a:rPr lang="en-US" sz="2600" dirty="0">
                <a:solidFill>
                  <a:srgbClr val="C00000"/>
                </a:solidFill>
              </a:rPr>
              <a:t>An investment account. This is dedicated to long term goals, such as buying a house, children’s education or even retirement.</a:t>
            </a:r>
          </a:p>
          <a:p>
            <a:pPr marL="514350" indent="-514350">
              <a:buFont typeface="+mj-lt"/>
              <a:buAutoNum type="arabicPeriod"/>
            </a:pPr>
            <a:r>
              <a:rPr lang="en-US" sz="2600" dirty="0">
                <a:solidFill>
                  <a:srgbClr val="C00000"/>
                </a:solidFill>
              </a:rPr>
              <a:t>And 2 retirement accounts: 1 through work and 1 that I manage outside of my work retirement account.</a:t>
            </a:r>
          </a:p>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solidFill>
                <a:srgbClr val="C00000"/>
              </a:solidFill>
            </a:endParaRPr>
          </a:p>
        </p:txBody>
      </p:sp>
      <p:sp>
        <p:nvSpPr>
          <p:cNvPr id="2" name="Rectangle 1">
            <a:extLst>
              <a:ext uri="{FF2B5EF4-FFF2-40B4-BE49-F238E27FC236}">
                <a16:creationId xmlns:a16="http://schemas.microsoft.com/office/drawing/2014/main" id="{50CB5E94-D7B6-2CE7-ABFE-EEC09B96D7C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927997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pic>
        <p:nvPicPr>
          <p:cNvPr id="22" name="Picture 21" descr="Free Bucket Clipart Png, Download Free Bucket Clipart Png png images, Free  ClipArts on Clipart Library">
            <a:extLst>
              <a:ext uri="{FF2B5EF4-FFF2-40B4-BE49-F238E27FC236}">
                <a16:creationId xmlns:a16="http://schemas.microsoft.com/office/drawing/2014/main" id="{78274B00-A5E1-93AE-1FB6-61F93C903E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8012" y="4619682"/>
            <a:ext cx="1503680" cy="16306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ree Bucket Clipart Png, Download Free Bucket Clipart Png png images, Free  ClipArts on Clipart Library">
            <a:extLst>
              <a:ext uri="{FF2B5EF4-FFF2-40B4-BE49-F238E27FC236}">
                <a16:creationId xmlns:a16="http://schemas.microsoft.com/office/drawing/2014/main" id="{0AD14511-1B31-EA6F-8467-0CF9081814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1692" y="3676707"/>
            <a:ext cx="1503680" cy="16306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6007" y="2880417"/>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41">
            <a:extLst>
              <a:ext uri="{FF2B5EF4-FFF2-40B4-BE49-F238E27FC236}">
                <a16:creationId xmlns:a16="http://schemas.microsoft.com/office/drawing/2014/main" id="{0BB466C1-9976-30F8-9F9B-ED9C0C62857D}"/>
              </a:ext>
            </a:extLst>
          </p:cNvPr>
          <p:cNvSpPr txBox="1"/>
          <p:nvPr/>
        </p:nvSpPr>
        <p:spPr>
          <a:xfrm>
            <a:off x="4822442" y="4113587"/>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42">
            <a:extLst>
              <a:ext uri="{FF2B5EF4-FFF2-40B4-BE49-F238E27FC236}">
                <a16:creationId xmlns:a16="http://schemas.microsoft.com/office/drawing/2014/main" id="{31129F89-5D63-0AA3-7407-9F9ABEE811F5}"/>
              </a:ext>
            </a:extLst>
          </p:cNvPr>
          <p:cNvSpPr txBox="1"/>
          <p:nvPr/>
        </p:nvSpPr>
        <p:spPr>
          <a:xfrm>
            <a:off x="5932422" y="3359842"/>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43">
            <a:extLst>
              <a:ext uri="{FF2B5EF4-FFF2-40B4-BE49-F238E27FC236}">
                <a16:creationId xmlns:a16="http://schemas.microsoft.com/office/drawing/2014/main" id="{16CD91AE-1856-CF78-ABCC-D8536932EEAA}"/>
              </a:ext>
            </a:extLst>
          </p:cNvPr>
          <p:cNvSpPr txBox="1"/>
          <p:nvPr/>
        </p:nvSpPr>
        <p:spPr>
          <a:xfrm>
            <a:off x="7102092" y="2979477"/>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44">
            <a:extLst>
              <a:ext uri="{FF2B5EF4-FFF2-40B4-BE49-F238E27FC236}">
                <a16:creationId xmlns:a16="http://schemas.microsoft.com/office/drawing/2014/main" id="{83C22A98-2AA4-32E7-36A3-5A80E4D813CC}"/>
              </a:ext>
            </a:extLst>
          </p:cNvPr>
          <p:cNvSpPr txBox="1"/>
          <p:nvPr/>
        </p:nvSpPr>
        <p:spPr>
          <a:xfrm>
            <a:off x="5061202" y="6035732"/>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VACATION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45">
            <a:extLst>
              <a:ext uri="{FF2B5EF4-FFF2-40B4-BE49-F238E27FC236}">
                <a16:creationId xmlns:a16="http://schemas.microsoft.com/office/drawing/2014/main" id="{F9E30DFD-C022-8D3E-42B7-92C2BB6A94D4}"/>
              </a:ext>
            </a:extLst>
          </p:cNvPr>
          <p:cNvSpPr txBox="1"/>
          <p:nvPr/>
        </p:nvSpPr>
        <p:spPr>
          <a:xfrm>
            <a:off x="6536307" y="5110537"/>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NEW CAR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46">
            <a:extLst>
              <a:ext uri="{FF2B5EF4-FFF2-40B4-BE49-F238E27FC236}">
                <a16:creationId xmlns:a16="http://schemas.microsoft.com/office/drawing/2014/main" id="{98A2861B-8094-6A0F-8326-195757717C4F}"/>
              </a:ext>
            </a:extLst>
          </p:cNvPr>
          <p:cNvSpPr txBox="1"/>
          <p:nvPr/>
        </p:nvSpPr>
        <p:spPr>
          <a:xfrm>
            <a:off x="8031732" y="4336472"/>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NEW HOUSE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1">
            <a:extLst>
              <a:ext uri="{FF2B5EF4-FFF2-40B4-BE49-F238E27FC236}">
                <a16:creationId xmlns:a16="http://schemas.microsoft.com/office/drawing/2014/main" id="{00A7EAFC-2A31-F496-D656-72085D57FB9F}"/>
              </a:ext>
            </a:extLst>
          </p:cNvPr>
          <p:cNvSpPr txBox="1"/>
          <p:nvPr/>
        </p:nvSpPr>
        <p:spPr>
          <a:xfrm>
            <a:off x="3488942" y="1102417"/>
            <a:ext cx="10534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Paycheck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7">
            <a:extLst>
              <a:ext uri="{FF2B5EF4-FFF2-40B4-BE49-F238E27FC236}">
                <a16:creationId xmlns:a16="http://schemas.microsoft.com/office/drawing/2014/main" id="{5FC3F495-E927-A00D-59EC-0AA9DE74903E}"/>
              </a:ext>
            </a:extLst>
          </p:cNvPr>
          <p:cNvSpPr txBox="1"/>
          <p:nvPr/>
        </p:nvSpPr>
        <p:spPr>
          <a:xfrm>
            <a:off x="3750562" y="2388292"/>
            <a:ext cx="5708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id="{75CB6F8E-DD59-0F5B-B63D-512D85BD5025}"/>
              </a:ext>
            </a:extLst>
          </p:cNvPr>
          <p:cNvCxnSpPr>
            <a:cxnSpLocks/>
          </p:cNvCxnSpPr>
          <p:nvPr/>
        </p:nvCxnSpPr>
        <p:spPr>
          <a:xfrm>
            <a:off x="4370322" y="1556442"/>
            <a:ext cx="751205" cy="40894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2416622-D6A8-E65C-11FE-4EFD1C2D47FC}"/>
              </a:ext>
            </a:extLst>
          </p:cNvPr>
          <p:cNvCxnSpPr>
            <a:cxnSpLocks/>
          </p:cNvCxnSpPr>
          <p:nvPr/>
        </p:nvCxnSpPr>
        <p:spPr>
          <a:xfrm flipH="1">
            <a:off x="4325872" y="2126672"/>
            <a:ext cx="694055" cy="394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0432" y="1032567"/>
            <a:ext cx="1503680" cy="163068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B4B20258-FFF2-4CFB-102E-3E5D17A07FD4}"/>
              </a:ext>
            </a:extLst>
          </p:cNvPr>
          <p:cNvCxnSpPr>
            <a:cxnSpLocks/>
          </p:cNvCxnSpPr>
          <p:nvPr/>
        </p:nvCxnSpPr>
        <p:spPr>
          <a:xfrm flipH="1">
            <a:off x="5613017" y="2627687"/>
            <a:ext cx="120015" cy="20935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5768479-1CF0-23EB-C966-EAAFCD66A5E8}"/>
              </a:ext>
            </a:extLst>
          </p:cNvPr>
          <p:cNvCxnSpPr>
            <a:cxnSpLocks/>
          </p:cNvCxnSpPr>
          <p:nvPr/>
        </p:nvCxnSpPr>
        <p:spPr>
          <a:xfrm>
            <a:off x="6009892" y="2576887"/>
            <a:ext cx="922020" cy="10972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9DE561D-A48B-CFE4-45EC-70EEB8E71E43}"/>
              </a:ext>
            </a:extLst>
          </p:cNvPr>
          <p:cNvCxnSpPr>
            <a:cxnSpLocks/>
          </p:cNvCxnSpPr>
          <p:nvPr/>
        </p:nvCxnSpPr>
        <p:spPr>
          <a:xfrm>
            <a:off x="6558532" y="2387657"/>
            <a:ext cx="1409700" cy="5924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2102" y="3893877"/>
            <a:ext cx="1503680" cy="1630045"/>
          </a:xfrm>
          <a:prstGeom prst="rect">
            <a:avLst/>
          </a:prstGeom>
          <a:noFill/>
        </p:spPr>
      </p:pic>
      <p:sp>
        <p:nvSpPr>
          <p:cNvPr id="40" name="TextBox 17">
            <a:extLst>
              <a:ext uri="{FF2B5EF4-FFF2-40B4-BE49-F238E27FC236}">
                <a16:creationId xmlns:a16="http://schemas.microsoft.com/office/drawing/2014/main" id="{50EBEEAB-EF07-A2AD-2454-AB6F9E66FEC9}"/>
              </a:ext>
            </a:extLst>
          </p:cNvPr>
          <p:cNvSpPr txBox="1"/>
          <p:nvPr/>
        </p:nvSpPr>
        <p:spPr>
          <a:xfrm>
            <a:off x="3443222" y="5358187"/>
            <a:ext cx="1331595" cy="83566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Emergency Fund: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 Months of Discretionary Expenses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D266FAB6-2F75-33FF-F7C8-6087F8D75998}"/>
              </a:ext>
            </a:extLst>
          </p:cNvPr>
          <p:cNvCxnSpPr>
            <a:cxnSpLocks/>
          </p:cNvCxnSpPr>
          <p:nvPr/>
        </p:nvCxnSpPr>
        <p:spPr>
          <a:xfrm flipH="1">
            <a:off x="4191887" y="2522277"/>
            <a:ext cx="1284605" cy="14763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941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pic>
        <p:nvPicPr>
          <p:cNvPr id="3" name="Picture 2"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1770" y="979805"/>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BBA507C9-E2C6-E043-82FB-E1908124782E}"/>
              </a:ext>
            </a:extLst>
          </p:cNvPr>
          <p:cNvSpPr txBox="1"/>
          <p:nvPr/>
        </p:nvSpPr>
        <p:spPr>
          <a:xfrm>
            <a:off x="3439160" y="1002665"/>
            <a:ext cx="10534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Paycheck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7">
            <a:extLst>
              <a:ext uri="{FF2B5EF4-FFF2-40B4-BE49-F238E27FC236}">
                <a16:creationId xmlns:a16="http://schemas.microsoft.com/office/drawing/2014/main" id="{1FF19061-9AAE-284F-94BF-DB141720E352}"/>
              </a:ext>
            </a:extLst>
          </p:cNvPr>
          <p:cNvSpPr txBox="1"/>
          <p:nvPr/>
        </p:nvSpPr>
        <p:spPr>
          <a:xfrm>
            <a:off x="3700780" y="2289175"/>
            <a:ext cx="5708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0F7E966E-FB16-7A40-903A-24C83E720105}"/>
              </a:ext>
            </a:extLst>
          </p:cNvPr>
          <p:cNvCxnSpPr>
            <a:cxnSpLocks/>
          </p:cNvCxnSpPr>
          <p:nvPr/>
        </p:nvCxnSpPr>
        <p:spPr>
          <a:xfrm flipH="1">
            <a:off x="4276090" y="1988820"/>
            <a:ext cx="694055" cy="394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3559810"/>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7">
            <a:extLst>
              <a:ext uri="{FF2B5EF4-FFF2-40B4-BE49-F238E27FC236}">
                <a16:creationId xmlns:a16="http://schemas.microsoft.com/office/drawing/2014/main" id="{578B02F0-8B19-034B-B82E-B163D7AE8BA6}"/>
              </a:ext>
            </a:extLst>
          </p:cNvPr>
          <p:cNvSpPr txBox="1"/>
          <p:nvPr/>
        </p:nvSpPr>
        <p:spPr>
          <a:xfrm>
            <a:off x="3495675" y="5019675"/>
            <a:ext cx="1331595" cy="83566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Emergency Fund: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 Months of Discretionary Expenses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5D6B0FF1-EEF0-8748-A5CB-34BFA1C5C069}"/>
              </a:ext>
            </a:extLst>
          </p:cNvPr>
          <p:cNvCxnSpPr>
            <a:cxnSpLocks/>
          </p:cNvCxnSpPr>
          <p:nvPr/>
        </p:nvCxnSpPr>
        <p:spPr>
          <a:xfrm flipH="1">
            <a:off x="4410075" y="2515870"/>
            <a:ext cx="960755" cy="11201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8370" y="3560445"/>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2">
            <a:extLst>
              <a:ext uri="{FF2B5EF4-FFF2-40B4-BE49-F238E27FC236}">
                <a16:creationId xmlns:a16="http://schemas.microsoft.com/office/drawing/2014/main" id="{88491967-629C-C74E-9085-EECD731D5618}"/>
              </a:ext>
            </a:extLst>
          </p:cNvPr>
          <p:cNvSpPr txBox="1"/>
          <p:nvPr/>
        </p:nvSpPr>
        <p:spPr>
          <a:xfrm>
            <a:off x="7364095" y="5019675"/>
            <a:ext cx="1331595" cy="46355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Long-Term Goals </a:t>
            </a:r>
            <a:b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70EF9908-564D-3140-AACA-FD1CA49286D1}"/>
              </a:ext>
            </a:extLst>
          </p:cNvPr>
          <p:cNvCxnSpPr>
            <a:cxnSpLocks/>
          </p:cNvCxnSpPr>
          <p:nvPr/>
        </p:nvCxnSpPr>
        <p:spPr>
          <a:xfrm>
            <a:off x="6447155" y="2518410"/>
            <a:ext cx="1229995" cy="112966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5905" y="3553460"/>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7">
            <a:extLst>
              <a:ext uri="{FF2B5EF4-FFF2-40B4-BE49-F238E27FC236}">
                <a16:creationId xmlns:a16="http://schemas.microsoft.com/office/drawing/2014/main" id="{1120197C-E455-50D4-CE31-6E55275BC197}"/>
              </a:ext>
            </a:extLst>
          </p:cNvPr>
          <p:cNvSpPr txBox="1"/>
          <p:nvPr/>
        </p:nvSpPr>
        <p:spPr>
          <a:xfrm>
            <a:off x="5421630" y="5012690"/>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Short &amp; Medium- Term Goals </a:t>
            </a:r>
            <a:b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3DCC8779-FF0A-084C-8852-EB5CD5A2E340}"/>
              </a:ext>
            </a:extLst>
          </p:cNvPr>
          <p:cNvCxnSpPr>
            <a:cxnSpLocks/>
          </p:cNvCxnSpPr>
          <p:nvPr/>
        </p:nvCxnSpPr>
        <p:spPr>
          <a:xfrm>
            <a:off x="6753860" y="4516120"/>
            <a:ext cx="1348105" cy="22669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9334F52-CEB7-843D-FFCE-E86DAC6AAC1F}"/>
              </a:ext>
            </a:extLst>
          </p:cNvPr>
          <p:cNvCxnSpPr>
            <a:cxnSpLocks/>
          </p:cNvCxnSpPr>
          <p:nvPr/>
        </p:nvCxnSpPr>
        <p:spPr>
          <a:xfrm>
            <a:off x="6018530" y="2571750"/>
            <a:ext cx="45085" cy="9804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877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047622"/>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What is a useful way to use different accounts to achieve different goals?</a:t>
            </a:r>
          </a:p>
          <a:p>
            <a:pPr marL="0" indent="0" algn="ctr">
              <a:buNone/>
            </a:pPr>
            <a:endParaRPr lang="en-US" sz="1200" b="1" i="1" dirty="0"/>
          </a:p>
          <a:p>
            <a:pPr marL="0" indent="0" algn="ctr">
              <a:buNone/>
            </a:pPr>
            <a:r>
              <a:rPr lang="en-US" b="1" i="1" dirty="0">
                <a:solidFill>
                  <a:srgbClr val="C00000"/>
                </a:solidFill>
              </a:rPr>
              <a:t>I have 6 bank and investing accounts. </a:t>
            </a:r>
          </a:p>
          <a:p>
            <a:pPr marL="0" indent="0" algn="ctr">
              <a:buNone/>
            </a:pPr>
            <a:r>
              <a:rPr lang="en-US" b="1" i="1" dirty="0">
                <a:solidFill>
                  <a:srgbClr val="C00000"/>
                </a:solidFill>
              </a:rPr>
              <a:t>Why does this work for me?</a:t>
            </a:r>
          </a:p>
          <a:p>
            <a:pPr marL="0" indent="0" algn="ctr">
              <a:buNone/>
            </a:pPr>
            <a:endParaRPr lang="en-US" sz="1500" b="1" i="1" dirty="0">
              <a:solidFill>
                <a:srgbClr val="C00000"/>
              </a:solidFill>
            </a:endParaRPr>
          </a:p>
          <a:p>
            <a:pPr marL="0" indent="0" algn="ctr">
              <a:buNone/>
            </a:pPr>
            <a:r>
              <a:rPr lang="en-US" dirty="0">
                <a:solidFill>
                  <a:srgbClr val="C00000"/>
                </a:solidFill>
              </a:rPr>
              <a:t>Research has found that humans engage in “mental budgeting.” </a:t>
            </a:r>
            <a:br>
              <a:rPr lang="en-US" dirty="0">
                <a:solidFill>
                  <a:srgbClr val="C00000"/>
                </a:solidFill>
              </a:rPr>
            </a:br>
            <a:endParaRPr lang="en-US" sz="1500" dirty="0"/>
          </a:p>
          <a:p>
            <a:pPr marL="0" indent="0" algn="ctr">
              <a:buNone/>
            </a:pPr>
            <a:r>
              <a:rPr lang="en-US" dirty="0"/>
              <a:t>Imagine that you have $10,000. </a:t>
            </a:r>
            <a:br>
              <a:rPr lang="en-US" dirty="0"/>
            </a:br>
            <a:br>
              <a:rPr lang="en-US" sz="1500" dirty="0"/>
            </a:br>
            <a:r>
              <a:rPr lang="en-US" dirty="0"/>
              <a:t>You might manage (or spend) this $10,000 differently if you have it one account for “My Money” versus having $2,000 in a </a:t>
            </a:r>
            <a:br>
              <a:rPr lang="en-US" dirty="0"/>
            </a:br>
            <a:r>
              <a:rPr lang="en-US" dirty="0"/>
              <a:t>checking account + $8,000 in different savings &amp; investment accounts.</a:t>
            </a:r>
          </a:p>
        </p:txBody>
      </p:sp>
      <p:sp>
        <p:nvSpPr>
          <p:cNvPr id="2" name="Rectangle 1">
            <a:extLst>
              <a:ext uri="{FF2B5EF4-FFF2-40B4-BE49-F238E27FC236}">
                <a16:creationId xmlns:a16="http://schemas.microsoft.com/office/drawing/2014/main" id="{38E9696E-DD29-1C76-F817-B15C580CA556}"/>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285518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00CC"/>
                </a:solidFill>
              </a:rPr>
              <a:t>There is no judgment in personal finance.</a:t>
            </a:r>
          </a:p>
          <a:p>
            <a:pPr marL="0" indent="0" algn="ctr">
              <a:buNone/>
            </a:pPr>
            <a:r>
              <a:rPr lang="en-US" sz="4000" b="1" i="1" dirty="0">
                <a:solidFill>
                  <a:srgbClr val="0000CC"/>
                </a:solidFill>
              </a:rPr>
              <a:t>There is no ego in personal finance.</a:t>
            </a:r>
          </a:p>
          <a:p>
            <a:pPr marL="0" indent="0" algn="ctr">
              <a:buNone/>
            </a:pPr>
            <a:r>
              <a:rPr lang="en-US" sz="4000" b="1" i="1" dirty="0">
                <a:solidFill>
                  <a:srgbClr val="0000CC"/>
                </a:solidFill>
              </a:rPr>
              <a:t>There is no shame in personal finance.</a:t>
            </a:r>
          </a:p>
          <a:p>
            <a:pPr marL="0" indent="0" algn="ctr">
              <a:buNone/>
            </a:pPr>
            <a:endParaRPr lang="en-US" sz="4000" b="1" i="1" dirty="0">
              <a:solidFill>
                <a:srgbClr val="0000CC"/>
              </a:solidFill>
            </a:endParaRPr>
          </a:p>
          <a:p>
            <a:pPr marL="0" indent="0" algn="ctr">
              <a:buNone/>
            </a:pPr>
            <a:r>
              <a:rPr lang="en-US" sz="4000" b="1" i="1" dirty="0">
                <a:solidFill>
                  <a:srgbClr val="0000CC"/>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472207"/>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426676"/>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11191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795786"/>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Why does this work?</a:t>
            </a:r>
          </a:p>
          <a:p>
            <a:pPr marL="0" indent="0" algn="ctr">
              <a:buNone/>
            </a:pPr>
            <a:endParaRPr lang="en-US" b="1" i="1" dirty="0">
              <a:solidFill>
                <a:srgbClr val="C00000"/>
              </a:solidFill>
            </a:endParaRPr>
          </a:p>
          <a:p>
            <a:pPr algn="ctr"/>
            <a:r>
              <a:rPr lang="en-US" dirty="0"/>
              <a:t>Because it allows me to align different goals with different accounts.</a:t>
            </a:r>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11191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424824"/>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419132"/>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124440"/>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11191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67AB0F3-E7E3-EFA3-2DF3-6377A801DF34}"/>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2634627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7000322" y="787232"/>
            <a:ext cx="1628964" cy="12595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12 MONTHS:</a:t>
            </a:r>
          </a:p>
          <a:p>
            <a:pPr algn="ctr"/>
            <a:r>
              <a:rPr lang="en-US" sz="4000" b="1" dirty="0">
                <a:solidFill>
                  <a:schemeClr val="tx1"/>
                </a:solidFill>
              </a:rPr>
              <a:t>OPEN AN IRA OR A ROTH IRA (INDIVIDUAL RETIREMENT ACCOUNT) </a:t>
            </a:r>
          </a:p>
          <a:p>
            <a:pPr algn="ctr"/>
            <a:endParaRPr lang="en-US" dirty="0">
              <a:solidFill>
                <a:schemeClr val="tx1"/>
              </a:solidFill>
            </a:endParaRPr>
          </a:p>
          <a:p>
            <a:pPr algn="ctr"/>
            <a:r>
              <a:rPr lang="en-US" dirty="0">
                <a:solidFill>
                  <a:srgbClr val="C00000"/>
                </a:solidFill>
                <a:sym typeface="Wingdings" pitchFamily="2" charset="2"/>
              </a:rPr>
              <a:t>You can contribute $6,500 per year and invest in a wide variety of options.</a:t>
            </a:r>
            <a:br>
              <a:rPr lang="en-US" dirty="0">
                <a:solidFill>
                  <a:srgbClr val="C00000"/>
                </a:solidFill>
                <a:sym typeface="Wingdings" pitchFamily="2" charset="2"/>
              </a:rPr>
            </a:br>
            <a:r>
              <a:rPr lang="en-US" dirty="0">
                <a:solidFill>
                  <a:srgbClr val="C00000"/>
                </a:solidFill>
                <a:sym typeface="Wingdings" pitchFamily="2" charset="2"/>
              </a:rPr>
              <a:t>You get to avoid capital gains taxes and possibly defer income taxes.</a:t>
            </a:r>
            <a:br>
              <a:rPr lang="en-US" dirty="0">
                <a:solidFill>
                  <a:srgbClr val="C00000"/>
                </a:solidFill>
                <a:sym typeface="Wingdings" pitchFamily="2" charset="2"/>
              </a:rPr>
            </a:br>
            <a:r>
              <a:rPr lang="en-US" dirty="0">
                <a:solidFill>
                  <a:srgbClr val="C00000"/>
                </a:solidFill>
                <a:sym typeface="Wingdings" pitchFamily="2" charset="2"/>
              </a:rPr>
              <a:t>You get to benefit from compound investment returns over the long-</a:t>
            </a:r>
            <a:r>
              <a:rPr lang="en-US" dirty="0" err="1">
                <a:solidFill>
                  <a:srgbClr val="C00000"/>
                </a:solidFill>
                <a:sym typeface="Wingdings" pitchFamily="2" charset="2"/>
              </a:rPr>
              <a:t>term..and</a:t>
            </a:r>
            <a:r>
              <a:rPr lang="en-US" dirty="0">
                <a:solidFill>
                  <a:srgbClr val="C00000"/>
                </a:solidFill>
                <a:sym typeface="Wingdings" pitchFamily="2" charset="2"/>
              </a:rPr>
              <a:t> that’s one of the key hacks to building wealth.</a:t>
            </a:r>
          </a:p>
          <a:p>
            <a:pPr algn="ctr"/>
            <a:endParaRPr lang="en-US" dirty="0">
              <a:solidFill>
                <a:srgbClr val="C00000"/>
              </a:solidFill>
              <a:sym typeface="Wingdings" pitchFamily="2" charset="2"/>
            </a:endParaRPr>
          </a:p>
          <a:p>
            <a:pPr algn="ctr"/>
            <a:r>
              <a:rPr lang="en-US" dirty="0">
                <a:solidFill>
                  <a:srgbClr val="C00000"/>
                </a:solidFill>
                <a:sym typeface="Wingdings" pitchFamily="2" charset="2"/>
              </a:rPr>
              <a:t>Open a Roth IRA if your income is very low today – the tax benefits are huge.</a:t>
            </a:r>
            <a:endParaRPr lang="en-US"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Tree>
    <p:extLst>
      <p:ext uri="{BB962C8B-B14F-4D97-AF65-F5344CB8AC3E}">
        <p14:creationId xmlns:p14="http://schemas.microsoft.com/office/powerpoint/2010/main" val="80844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8925997" y="787232"/>
            <a:ext cx="1156626" cy="16168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WITHIN 2 YEARS OF GRADUATION:</a:t>
            </a:r>
          </a:p>
          <a:p>
            <a:pPr algn="ctr"/>
            <a:r>
              <a:rPr lang="en-US" sz="4000" b="1" dirty="0">
                <a:solidFill>
                  <a:schemeClr val="tx1"/>
                </a:solidFill>
              </a:rPr>
              <a:t>HAVE AN “EMERGENCY FUND” ACCOUNT, WITH 3-6 MONTHS OF NON-DISCRETIONARY EXPENSES IN IT</a:t>
            </a:r>
          </a:p>
          <a:p>
            <a:pPr algn="ctr"/>
            <a:endParaRPr lang="en-US" dirty="0">
              <a:solidFill>
                <a:schemeClr val="tx1"/>
              </a:solidFill>
            </a:endParaRPr>
          </a:p>
          <a:p>
            <a:pPr algn="ctr"/>
            <a:r>
              <a:rPr lang="en-US" dirty="0">
                <a:solidFill>
                  <a:srgbClr val="0000CC"/>
                </a:solidFill>
                <a:sym typeface="Wingdings" pitchFamily="2" charset="2"/>
              </a:rPr>
              <a:t>THIS IS REALLY DIFFICULT FOR ANYONE TO DO. BUT MAKE IT A PRIORITY.</a:t>
            </a:r>
          </a:p>
          <a:p>
            <a:pPr algn="ctr"/>
            <a:endParaRPr lang="en-US" dirty="0">
              <a:solidFill>
                <a:srgbClr val="0000CC"/>
              </a:solidFill>
              <a:sym typeface="Wingdings" pitchFamily="2" charset="2"/>
            </a:endParaRPr>
          </a:p>
          <a:p>
            <a:pPr algn="ctr"/>
            <a:r>
              <a:rPr lang="en-US" sz="1600" dirty="0">
                <a:solidFill>
                  <a:srgbClr val="0000CC"/>
                </a:solidFill>
                <a:sym typeface="Wingdings" pitchFamily="2" charset="2"/>
              </a:rPr>
              <a:t>Commit to paying yourself first with every paycheck. Commit to building your financial safety cushion…once you have this, then all other goals get easier and you will sleep better every night.</a:t>
            </a:r>
            <a:endParaRPr lang="en-US" sz="1600" dirty="0">
              <a:solidFill>
                <a:srgbClr val="0000CC"/>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
        <p:nvSpPr>
          <p:cNvPr id="3" name="Rounded Rectangle 2">
            <a:extLst>
              <a:ext uri="{FF2B5EF4-FFF2-40B4-BE49-F238E27FC236}">
                <a16:creationId xmlns:a16="http://schemas.microsoft.com/office/drawing/2014/main" id="{A05D64BD-E3C4-26A7-3B32-4665C6C9CFE7}"/>
              </a:ext>
            </a:extLst>
          </p:cNvPr>
          <p:cNvSpPr/>
          <p:nvPr/>
        </p:nvSpPr>
        <p:spPr>
          <a:xfrm>
            <a:off x="7000322"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12 MONTHS, OPEN AN IRA OR ROTH IRA</a:t>
            </a:r>
            <a:endParaRPr lang="en-US" sz="800" b="1" dirty="0">
              <a:solidFill>
                <a:srgbClr val="C00000"/>
              </a:solidFill>
            </a:endParaRPr>
          </a:p>
        </p:txBody>
      </p:sp>
    </p:spTree>
    <p:extLst>
      <p:ext uri="{BB962C8B-B14F-4D97-AF65-F5344CB8AC3E}">
        <p14:creationId xmlns:p14="http://schemas.microsoft.com/office/powerpoint/2010/main" val="2459220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V="1">
            <a:off x="10405585" y="684286"/>
            <a:ext cx="724661" cy="196808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WITHIN 3 YEARS OF GRADUATION:</a:t>
            </a:r>
          </a:p>
          <a:p>
            <a:pPr algn="ctr"/>
            <a:r>
              <a:rPr lang="en-US" sz="4000" b="1" dirty="0">
                <a:solidFill>
                  <a:schemeClr val="tx1"/>
                </a:solidFill>
              </a:rPr>
              <a:t>ELIMINATE ALL OF YOUR BAD DEBT.</a:t>
            </a:r>
          </a:p>
          <a:p>
            <a:pPr algn="ctr"/>
            <a:endParaRPr lang="en-US" dirty="0">
              <a:solidFill>
                <a:schemeClr val="tx1"/>
              </a:solidFill>
            </a:endParaRPr>
          </a:p>
          <a:p>
            <a:pPr algn="ctr"/>
            <a:r>
              <a:rPr lang="en-US" dirty="0">
                <a:solidFill>
                  <a:srgbClr val="C00000"/>
                </a:solidFill>
                <a:sym typeface="Wingdings" pitchFamily="2" charset="2"/>
              </a:rPr>
              <a:t>EARNING 10% ON YOUR INVESTMENTS IF YOU ARE PAYING 19.99% ON A CREDIT CARD. ELIMINATING HIGH-COST AND HIGH-FEE DEBT IS THE BEST BUDGET HACK POSSIBLE.</a:t>
            </a:r>
          </a:p>
          <a:p>
            <a:pPr algn="ctr"/>
            <a:endParaRPr lang="en-US" dirty="0">
              <a:solidFill>
                <a:srgbClr val="C00000"/>
              </a:solidFill>
              <a:sym typeface="Wingdings" pitchFamily="2" charset="2"/>
            </a:endParaRPr>
          </a:p>
          <a:p>
            <a:pPr algn="ctr"/>
            <a:r>
              <a:rPr lang="en-US" sz="1700" dirty="0">
                <a:solidFill>
                  <a:srgbClr val="C00000"/>
                </a:solidFill>
                <a:sym typeface="Wingdings" pitchFamily="2" charset="2"/>
              </a:rPr>
              <a:t>And begin working towards executing your overall debt plan. Do not be in a hurry to pay off your good &amp; manageable debt. Simply having control over it will give you peace of mind.</a:t>
            </a:r>
            <a:endParaRPr lang="en-US" sz="1700"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
        <p:nvSpPr>
          <p:cNvPr id="3" name="Rounded Rectangle 2">
            <a:extLst>
              <a:ext uri="{FF2B5EF4-FFF2-40B4-BE49-F238E27FC236}">
                <a16:creationId xmlns:a16="http://schemas.microsoft.com/office/drawing/2014/main" id="{A05D64BD-E3C4-26A7-3B32-4665C6C9CFE7}"/>
              </a:ext>
            </a:extLst>
          </p:cNvPr>
          <p:cNvSpPr/>
          <p:nvPr/>
        </p:nvSpPr>
        <p:spPr>
          <a:xfrm>
            <a:off x="7000322"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12 MONTHS, OPEN AN IRA OR ROTH IRA</a:t>
            </a:r>
            <a:endParaRPr lang="en-US" sz="800" b="1" dirty="0">
              <a:solidFill>
                <a:srgbClr val="C00000"/>
              </a:solidFill>
            </a:endParaRPr>
          </a:p>
        </p:txBody>
      </p:sp>
      <p:sp>
        <p:nvSpPr>
          <p:cNvPr id="7" name="Rounded Rectangle 6">
            <a:extLst>
              <a:ext uri="{FF2B5EF4-FFF2-40B4-BE49-F238E27FC236}">
                <a16:creationId xmlns:a16="http://schemas.microsoft.com/office/drawing/2014/main" id="{644B4A5A-00E8-75C6-CD72-9D9B8FD99627}"/>
              </a:ext>
            </a:extLst>
          </p:cNvPr>
          <p:cNvSpPr/>
          <p:nvPr/>
        </p:nvSpPr>
        <p:spPr>
          <a:xfrm>
            <a:off x="8738291"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WITHIN 2 YEARS OF GRADUATION:</a:t>
            </a:r>
          </a:p>
          <a:p>
            <a:pPr algn="ctr"/>
            <a:r>
              <a:rPr lang="en-US" sz="800" b="1" dirty="0">
                <a:solidFill>
                  <a:schemeClr val="tx1"/>
                </a:solidFill>
              </a:rPr>
              <a:t>HAVE AN “EMERGENCY FUND” ACCOUNT, WITH 3-6 MONTHS OF NON-DISCRETIONARY EXPENSES IN IT</a:t>
            </a:r>
          </a:p>
        </p:txBody>
      </p:sp>
    </p:spTree>
    <p:extLst>
      <p:ext uri="{BB962C8B-B14F-4D97-AF65-F5344CB8AC3E}">
        <p14:creationId xmlns:p14="http://schemas.microsoft.com/office/powerpoint/2010/main" val="284505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rPr>
              <a:t>IN THE NEXT 6 MONTHS:</a:t>
            </a:r>
          </a:p>
          <a:p>
            <a:pPr algn="ctr"/>
            <a:r>
              <a:rPr lang="en-US" sz="2200" b="1" dirty="0">
                <a:solidFill>
                  <a:srgbClr val="FFFF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rPr>
              <a:t>WITHIN 3 YEARS OF GRADUATION:</a:t>
            </a:r>
          </a:p>
          <a:p>
            <a:pPr algn="ctr"/>
            <a:r>
              <a:rPr lang="en-US" sz="2200" b="1" dirty="0">
                <a:solidFill>
                  <a:srgbClr val="FFFF00"/>
                </a:solidFill>
              </a:rPr>
              <a:t>ELIMINATE ALL OF YOUR BAD DEBT.</a:t>
            </a:r>
          </a:p>
        </p:txBody>
      </p:sp>
    </p:spTree>
    <p:extLst>
      <p:ext uri="{BB962C8B-B14F-4D97-AF65-F5344CB8AC3E}">
        <p14:creationId xmlns:p14="http://schemas.microsoft.com/office/powerpoint/2010/main" val="1464363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p>
          <a:p>
            <a:pPr marL="0" indent="0" algn="ctr">
              <a:buNone/>
            </a:pPr>
            <a:endParaRPr lang="en-US" b="1" i="1" dirty="0">
              <a:solidFill>
                <a:srgbClr val="0000CC"/>
              </a:solidFill>
            </a:endParaRPr>
          </a:p>
          <a:p>
            <a:r>
              <a:rPr lang="en-US" sz="2500" dirty="0">
                <a:solidFill>
                  <a:srgbClr val="0000CC"/>
                </a:solidFill>
              </a:rPr>
              <a:t>We borrow because we want something today that we cannot afford today.</a:t>
            </a:r>
          </a:p>
          <a:p>
            <a:r>
              <a:rPr lang="en-US" sz="2500" dirty="0">
                <a:solidFill>
                  <a:srgbClr val="0000CC"/>
                </a:solidFill>
              </a:rPr>
              <a:t>We make a promise to pay for that something in the future.</a:t>
            </a:r>
          </a:p>
          <a:p>
            <a:endParaRPr lang="en-US" sz="2500" dirty="0">
              <a:solidFill>
                <a:srgbClr val="0000CC"/>
              </a:solidFill>
            </a:endParaRPr>
          </a:p>
          <a:p>
            <a:r>
              <a:rPr lang="en-US" sz="2500" dirty="0">
                <a:solidFill>
                  <a:srgbClr val="0000CC"/>
                </a:solidFill>
              </a:rPr>
              <a:t>The entity we borrow from wants to make money. They are not our friends.</a:t>
            </a:r>
          </a:p>
          <a:p>
            <a:r>
              <a:rPr lang="en-US" sz="2500" dirty="0">
                <a:solidFill>
                  <a:srgbClr val="0000CC"/>
                </a:solidFill>
              </a:rPr>
              <a:t>We have to pay them helping us get what we want today.</a:t>
            </a:r>
          </a:p>
          <a:p>
            <a:pPr lvl="1"/>
            <a:r>
              <a:rPr lang="en-US" sz="2100" dirty="0">
                <a:solidFill>
                  <a:srgbClr val="0000CC"/>
                </a:solidFill>
              </a:rPr>
              <a:t>At a minimum, we pay them interest on our debt.</a:t>
            </a:r>
          </a:p>
          <a:p>
            <a:pPr lvl="1"/>
            <a:r>
              <a:rPr lang="en-US" sz="2100" dirty="0">
                <a:solidFill>
                  <a:srgbClr val="0000CC"/>
                </a:solidFill>
              </a:rPr>
              <a:t>Depending on the type of debt, we may have to pay them much more (fees, collateral, earnings, control, etc.)</a:t>
            </a:r>
            <a:endParaRPr lang="en-US" sz="2500" dirty="0">
              <a:solidFill>
                <a:srgbClr val="0000CC"/>
              </a:solidFill>
            </a:endParaRPr>
          </a:p>
        </p:txBody>
      </p:sp>
    </p:spTree>
    <p:extLst>
      <p:ext uri="{BB962C8B-B14F-4D97-AF65-F5344CB8AC3E}">
        <p14:creationId xmlns:p14="http://schemas.microsoft.com/office/powerpoint/2010/main" val="2501347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br>
              <a:rPr lang="en-US" sz="4400" b="1" i="1" dirty="0">
                <a:solidFill>
                  <a:srgbClr val="C00000"/>
                </a:solidFill>
              </a:rPr>
            </a:br>
            <a:endParaRPr lang="en-US" sz="4400" b="1" i="1" dirty="0">
              <a:solidFill>
                <a:srgbClr val="C00000"/>
              </a:solidFill>
            </a:endParaRPr>
          </a:p>
          <a:p>
            <a:pPr marL="0" indent="0" algn="ctr">
              <a:buNone/>
            </a:pPr>
            <a:r>
              <a:rPr lang="en-US" sz="3400" b="1" i="1" dirty="0">
                <a:solidFill>
                  <a:srgbClr val="0000CC"/>
                </a:solidFill>
              </a:rPr>
              <a:t>If your debt is keeping you up at night…</a:t>
            </a:r>
          </a:p>
          <a:p>
            <a:pPr marL="0" indent="0" algn="ctr">
              <a:buNone/>
            </a:pPr>
            <a:r>
              <a:rPr lang="en-US" sz="3400" b="1" i="1" dirty="0">
                <a:solidFill>
                  <a:srgbClr val="0000CC"/>
                </a:solidFill>
              </a:rPr>
              <a:t>If your debt is preventing you from achieving your goals…</a:t>
            </a:r>
          </a:p>
          <a:p>
            <a:pPr marL="0" indent="0" algn="ctr">
              <a:buNone/>
            </a:pPr>
            <a:r>
              <a:rPr lang="en-US" sz="3400" b="1" i="1" dirty="0">
                <a:solidFill>
                  <a:srgbClr val="0000CC"/>
                </a:solidFill>
              </a:rPr>
              <a:t>If your debt is damaging your relationships…</a:t>
            </a:r>
          </a:p>
          <a:p>
            <a:pPr marL="0" indent="0" algn="ctr">
              <a:buNone/>
            </a:pPr>
            <a:endParaRPr lang="en-US" sz="3800" b="1" i="1" dirty="0">
              <a:solidFill>
                <a:srgbClr val="0000CC"/>
              </a:solidFill>
            </a:endParaRPr>
          </a:p>
          <a:p>
            <a:pPr marL="0" indent="0" algn="ctr">
              <a:buNone/>
            </a:pPr>
            <a:r>
              <a:rPr lang="en-US" sz="3800" b="1" i="1" dirty="0">
                <a:solidFill>
                  <a:srgbClr val="0000CC"/>
                </a:solidFill>
              </a:rPr>
              <a:t>…Then you may have too much debt.</a:t>
            </a:r>
          </a:p>
          <a:p>
            <a:pPr marL="0" indent="0" algn="ctr">
              <a:buNone/>
            </a:pPr>
            <a:r>
              <a:rPr lang="en-US" sz="2400" i="1" dirty="0">
                <a:solidFill>
                  <a:srgbClr val="0000CC"/>
                </a:solidFill>
              </a:rPr>
              <a:t>(we will return to this issue later)</a:t>
            </a:r>
            <a:endParaRPr lang="en-US" sz="2400" dirty="0">
              <a:solidFill>
                <a:srgbClr val="0000CC"/>
              </a:solidFill>
            </a:endParaRPr>
          </a:p>
        </p:txBody>
      </p:sp>
    </p:spTree>
    <p:extLst>
      <p:ext uri="{BB962C8B-B14F-4D97-AF65-F5344CB8AC3E}">
        <p14:creationId xmlns:p14="http://schemas.microsoft.com/office/powerpoint/2010/main" val="4012609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Debt can help us achieve our goals, depending on our current situations and what those goals are.</a:t>
            </a:r>
          </a:p>
          <a:p>
            <a:pPr marL="0" indent="0" algn="ctr">
              <a:buNone/>
            </a:pPr>
            <a:endParaRPr lang="en-US" sz="3000" i="1" dirty="0">
              <a:solidFill>
                <a:srgbClr val="006600"/>
              </a:solidFill>
            </a:endParaRPr>
          </a:p>
          <a:p>
            <a:pPr marL="0" indent="0" algn="ctr">
              <a:buNone/>
            </a:pPr>
            <a:r>
              <a:rPr lang="en-US" sz="3000" i="1" dirty="0">
                <a:solidFill>
                  <a:srgbClr val="006600"/>
                </a:solidFill>
              </a:rPr>
              <a:t>Debt is also called “leverage” – because it gives us the ability do things we might not be able to do otherwise. </a:t>
            </a:r>
          </a:p>
          <a:p>
            <a:pPr marL="0" indent="0" algn="ctr">
              <a:buNone/>
            </a:pPr>
            <a:endParaRPr lang="en-US" sz="3000" i="1" dirty="0">
              <a:solidFill>
                <a:srgbClr val="006600"/>
              </a:solidFill>
            </a:endParaRPr>
          </a:p>
        </p:txBody>
      </p:sp>
    </p:spTree>
    <p:extLst>
      <p:ext uri="{BB962C8B-B14F-4D97-AF65-F5344CB8AC3E}">
        <p14:creationId xmlns:p14="http://schemas.microsoft.com/office/powerpoint/2010/main" val="2115917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My one primary piece of advice:</a:t>
            </a:r>
          </a:p>
          <a:p>
            <a:pPr marL="0" indent="0" algn="ctr">
              <a:buNone/>
            </a:pPr>
            <a:endParaRPr lang="en-US" sz="3000" i="1" dirty="0">
              <a:solidFill>
                <a:srgbClr val="006600"/>
              </a:solidFill>
            </a:endParaRPr>
          </a:p>
          <a:p>
            <a:pPr marL="0" indent="0" algn="ctr">
              <a:buNone/>
            </a:pPr>
            <a:r>
              <a:rPr lang="en-US" i="1" dirty="0">
                <a:solidFill>
                  <a:srgbClr val="C00000"/>
                </a:solidFill>
              </a:rPr>
              <a:t>Whenever borrow money – whether it’s $20 for a Friday night pizza on your credit card or a $10,000 student loan – have a plan for paying it back. </a:t>
            </a:r>
          </a:p>
          <a:p>
            <a:pPr marL="0" indent="0" algn="ctr">
              <a:buNone/>
            </a:pPr>
            <a:r>
              <a:rPr lang="en-US" i="1" dirty="0">
                <a:solidFill>
                  <a:srgbClr val="C00000"/>
                </a:solidFill>
              </a:rPr>
              <a:t>Know why you are borrowing and where you will get the money to repay it.</a:t>
            </a:r>
          </a:p>
        </p:txBody>
      </p:sp>
    </p:spTree>
    <p:extLst>
      <p:ext uri="{BB962C8B-B14F-4D97-AF65-F5344CB8AC3E}">
        <p14:creationId xmlns:p14="http://schemas.microsoft.com/office/powerpoint/2010/main" val="244181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173426"/>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6600"/>
                </a:solidFill>
              </a:rPr>
              <a:t>High cost, both in $$$ and opportunity</a:t>
            </a:r>
          </a:p>
          <a:p>
            <a:r>
              <a:rPr lang="en-US" sz="1600" i="1" dirty="0">
                <a:solidFill>
                  <a:srgbClr val="006600"/>
                </a:solidFill>
              </a:rPr>
              <a:t>Lots of uncertainty</a:t>
            </a:r>
          </a:p>
          <a:p>
            <a:r>
              <a:rPr lang="en-US" sz="1600" i="1" dirty="0">
                <a:solidFill>
                  <a:srgbClr val="006600"/>
                </a:solidFill>
              </a:rPr>
              <a:t>Potential for enormous return</a:t>
            </a:r>
          </a:p>
          <a:p>
            <a:r>
              <a:rPr lang="en-US" sz="1600" i="1" dirty="0">
                <a:solidFill>
                  <a:srgbClr val="006600"/>
                </a:solidFill>
              </a:rPr>
              <a:t>Perfectly aligned with values, goals &amp; dreams</a:t>
            </a:r>
            <a:endParaRPr lang="en-US" sz="1600" dirty="0">
              <a:solidFill>
                <a:srgbClr val="006600"/>
              </a:solidFill>
            </a:endParaRPr>
          </a:p>
        </p:txBody>
      </p:sp>
      <p:sp>
        <p:nvSpPr>
          <p:cNvPr id="12" name="Content Placeholder 2">
            <a:extLst>
              <a:ext uri="{FF2B5EF4-FFF2-40B4-BE49-F238E27FC236}">
                <a16:creationId xmlns:a16="http://schemas.microsoft.com/office/drawing/2014/main" id="{A08E8DB9-7E00-7E4B-B168-4BC13FF28D55}"/>
              </a:ext>
            </a:extLst>
          </p:cNvPr>
          <p:cNvSpPr txBox="1">
            <a:spLocks/>
          </p:cNvSpPr>
          <p:nvPr/>
        </p:nvSpPr>
        <p:spPr>
          <a:xfrm>
            <a:off x="4254584" y="4173425"/>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00CC"/>
                </a:solidFill>
              </a:rPr>
              <a:t>High cost, both in $ and opportunity</a:t>
            </a:r>
          </a:p>
          <a:p>
            <a:r>
              <a:rPr lang="en-US" sz="1600" i="1" dirty="0">
                <a:solidFill>
                  <a:srgbClr val="0000CC"/>
                </a:solidFill>
              </a:rPr>
              <a:t>Lots of uncertainty</a:t>
            </a:r>
          </a:p>
          <a:p>
            <a:r>
              <a:rPr lang="en-US" sz="1600" i="1" dirty="0">
                <a:solidFill>
                  <a:srgbClr val="0000CC"/>
                </a:solidFill>
              </a:rPr>
              <a:t>Potential for some return</a:t>
            </a:r>
          </a:p>
          <a:p>
            <a:r>
              <a:rPr lang="en-US" sz="1600" i="1" dirty="0">
                <a:solidFill>
                  <a:srgbClr val="0000CC"/>
                </a:solidFill>
              </a:rPr>
              <a:t>Usually aligned with values, goals &amp; dreams</a:t>
            </a:r>
            <a:endParaRPr lang="en-US" sz="1600" dirty="0">
              <a:solidFill>
                <a:srgbClr val="0000CC"/>
              </a:solidFill>
            </a:endParaRPr>
          </a:p>
        </p:txBody>
      </p:sp>
      <p:sp>
        <p:nvSpPr>
          <p:cNvPr id="13" name="Content Placeholder 2">
            <a:extLst>
              <a:ext uri="{FF2B5EF4-FFF2-40B4-BE49-F238E27FC236}">
                <a16:creationId xmlns:a16="http://schemas.microsoft.com/office/drawing/2014/main" id="{9613E8EC-80EF-984B-9339-00F3A9319D47}"/>
              </a:ext>
            </a:extLst>
          </p:cNvPr>
          <p:cNvSpPr txBox="1">
            <a:spLocks/>
          </p:cNvSpPr>
          <p:nvPr/>
        </p:nvSpPr>
        <p:spPr>
          <a:xfrm>
            <a:off x="8359292" y="4173424"/>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C00000"/>
                </a:solidFill>
              </a:rPr>
              <a:t>Very high cost</a:t>
            </a:r>
          </a:p>
          <a:p>
            <a:r>
              <a:rPr lang="en-US" sz="1600" i="1" dirty="0">
                <a:solidFill>
                  <a:srgbClr val="C00000"/>
                </a:solidFill>
              </a:rPr>
              <a:t>Short-term fulfillment</a:t>
            </a:r>
          </a:p>
          <a:p>
            <a:r>
              <a:rPr lang="en-US" sz="1600" i="1" dirty="0">
                <a:solidFill>
                  <a:srgbClr val="C00000"/>
                </a:solidFill>
              </a:rPr>
              <a:t>No future return</a:t>
            </a:r>
          </a:p>
          <a:p>
            <a:r>
              <a:rPr lang="en-US" sz="1600" i="1" dirty="0">
                <a:solidFill>
                  <a:srgbClr val="C00000"/>
                </a:solidFill>
              </a:rPr>
              <a:t>Unrelated to values, goals &amp; dreams</a:t>
            </a:r>
            <a:endParaRPr lang="en-US" sz="1600" dirty="0">
              <a:solidFill>
                <a:srgbClr val="C00000"/>
              </a:solidFill>
            </a:endParaRPr>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70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p:cTn id="23" dur="500" fill="hold"/>
                                        <p:tgtEl>
                                          <p:spTgt spid="3084"/>
                                        </p:tgtEl>
                                        <p:attrNameLst>
                                          <p:attrName>ppt_w</p:attrName>
                                        </p:attrNameLst>
                                      </p:cBhvr>
                                      <p:tavLst>
                                        <p:tav tm="0">
                                          <p:val>
                                            <p:fltVal val="0"/>
                                          </p:val>
                                        </p:tav>
                                        <p:tav tm="100000">
                                          <p:val>
                                            <p:strVal val="#ppt_w"/>
                                          </p:val>
                                        </p:tav>
                                      </p:tavLst>
                                    </p:anim>
                                    <p:anim calcmode="lin" valueType="num">
                                      <p:cBhvr>
                                        <p:cTn id="24"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6600"/>
                </a:solidFill>
              </a:rPr>
              <a:t>$45,435 of interest</a:t>
            </a:r>
          </a:p>
          <a:p>
            <a:pPr marL="0" indent="0" algn="ctr">
              <a:buNone/>
            </a:pPr>
            <a:r>
              <a:rPr lang="en-US" i="1" dirty="0"/>
              <a:t>Repaid over 20 years @ 4%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2EAEFEF-9D48-1649-BC2A-7FAFB2347E1E}"/>
              </a:ext>
            </a:extLst>
          </p:cNvPr>
          <p:cNvPicPr>
            <a:picLocks noChangeAspect="1"/>
          </p:cNvPicPr>
          <p:nvPr/>
        </p:nvPicPr>
        <p:blipFill>
          <a:blip r:embed="rId4"/>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2239078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$216,030 of interest</a:t>
            </a:r>
          </a:p>
          <a:p>
            <a:pPr marL="0" indent="0" algn="ctr">
              <a:buNone/>
            </a:pPr>
            <a:r>
              <a:rPr lang="en-US" i="1" dirty="0"/>
              <a:t>Repaid over 20 years @ 15%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12" descr="season 4 episode 6 GIFs - Primo GIF - Latest Animated GIFs">
            <a:extLst>
              <a:ext uri="{FF2B5EF4-FFF2-40B4-BE49-F238E27FC236}">
                <a16:creationId xmlns:a16="http://schemas.microsoft.com/office/drawing/2014/main" id="{13517A70-6C68-B14B-8850-DC792909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65" y="1449170"/>
            <a:ext cx="2679183" cy="223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11A504-B5E9-5047-9C88-6F927B67F96D}"/>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41316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417842"/>
            <a:ext cx="10401048"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Is this debt aligned with my values, goals &amp; dreams?</a:t>
            </a:r>
            <a:br>
              <a:rPr lang="en-US" sz="3700" i="1" dirty="0"/>
            </a:br>
            <a:endParaRPr lang="en-US" sz="3700" i="1" dirty="0"/>
          </a:p>
          <a:p>
            <a:pPr marL="0" indent="0" algn="ctr">
              <a:buNone/>
            </a:pPr>
            <a:r>
              <a:rPr lang="en-US" sz="3700" i="1" dirty="0"/>
              <a:t>How am I going to repay this debt?</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23" presetClass="entr" presetSubtype="16" fill="hold" nodeType="withEffect">
                                  <p:stCondLst>
                                    <p:cond delay="0"/>
                                  </p:stCondLst>
                                  <p:childTnLst>
                                    <p:set>
                                      <p:cBhvr>
                                        <p:cTn id="11" dur="1" fill="hold">
                                          <p:stCondLst>
                                            <p:cond delay="0"/>
                                          </p:stCondLst>
                                        </p:cTn>
                                        <p:tgtEl>
                                          <p:spTgt spid="3084"/>
                                        </p:tgtEl>
                                        <p:attrNameLst>
                                          <p:attrName>style.visibility</p:attrName>
                                        </p:attrNameLst>
                                      </p:cBhvr>
                                      <p:to>
                                        <p:strVal val="visible"/>
                                      </p:to>
                                    </p:set>
                                    <p:anim calcmode="lin" valueType="num">
                                      <p:cBhvr>
                                        <p:cTn id="12" dur="500" fill="hold"/>
                                        <p:tgtEl>
                                          <p:spTgt spid="3084"/>
                                        </p:tgtEl>
                                        <p:attrNameLst>
                                          <p:attrName>ppt_w</p:attrName>
                                        </p:attrNameLst>
                                      </p:cBhvr>
                                      <p:tavLst>
                                        <p:tav tm="0">
                                          <p:val>
                                            <p:fltVal val="0"/>
                                          </p:val>
                                        </p:tav>
                                        <p:tav tm="100000">
                                          <p:val>
                                            <p:strVal val="#ppt_w"/>
                                          </p:val>
                                        </p:tav>
                                      </p:tavLst>
                                    </p:anim>
                                    <p:anim calcmode="lin" valueType="num">
                                      <p:cBhvr>
                                        <p:cTn id="13"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NOTE:</a:t>
            </a:r>
          </a:p>
          <a:p>
            <a:pPr marL="0" indent="0" algn="ctr">
              <a:buNone/>
            </a:pPr>
            <a:r>
              <a:rPr lang="en-US" sz="3700" i="1" dirty="0"/>
              <a:t>Using a credit card is not necessarily a bad idea.</a:t>
            </a:r>
          </a:p>
          <a:p>
            <a:pPr marL="0" indent="0" algn="ctr">
              <a:buNone/>
            </a:pPr>
            <a:r>
              <a:rPr lang="en-US" sz="3700" i="1" dirty="0"/>
              <a:t>Only racking up loads of credit card debt is a bad idea.</a:t>
            </a:r>
          </a:p>
          <a:p>
            <a:pPr marL="0" indent="0" algn="ctr">
              <a:buNone/>
            </a:pPr>
            <a:endParaRPr lang="en-US" sz="3700" i="1" dirty="0"/>
          </a:p>
          <a:p>
            <a:pPr marL="0" indent="0" algn="ctr">
              <a:buNone/>
            </a:pPr>
            <a:r>
              <a:rPr lang="en-US" sz="3700" i="1" dirty="0"/>
              <a:t>I regularly use 3 credit cards.</a:t>
            </a:r>
          </a:p>
          <a:p>
            <a:pPr marL="0" indent="0" algn="ctr">
              <a:buNone/>
            </a:pPr>
            <a:r>
              <a:rPr lang="en-US" sz="3700" i="1" dirty="0"/>
              <a:t>Here’s how and here’s why…</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37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786410" y="1362517"/>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chemeClr val="accent5">
                    <a:lumMod val="50000"/>
                  </a:schemeClr>
                </a:solidFill>
              </a:rPr>
              <a:t>Card #1: </a:t>
            </a:r>
            <a:r>
              <a:rPr lang="en-US" sz="3200" i="1" dirty="0">
                <a:solidFill>
                  <a:schemeClr val="accent5">
                    <a:lumMod val="50000"/>
                  </a:schemeClr>
                </a:solidFill>
              </a:rPr>
              <a:t>Automatic bill payment of recurring monthly 	expenses (phone, insurance, cable, utilities)</a:t>
            </a:r>
          </a:p>
        </p:txBody>
      </p:sp>
      <p:pic>
        <p:nvPicPr>
          <p:cNvPr id="5124" name="Picture 4" descr="Free clip art &quot;Credit Card (Front)&quot; by Jmlevick">
            <a:extLst>
              <a:ext uri="{FF2B5EF4-FFF2-40B4-BE49-F238E27FC236}">
                <a16:creationId xmlns:a16="http://schemas.microsoft.com/office/drawing/2014/main" id="{67964D25-4F1A-C241-A0EC-43C8785C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 y="1405061"/>
            <a:ext cx="1407765" cy="8872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edit Card Clip Art - Royalty Free - GoGraph">
            <a:extLst>
              <a:ext uri="{FF2B5EF4-FFF2-40B4-BE49-F238E27FC236}">
                <a16:creationId xmlns:a16="http://schemas.microsoft.com/office/drawing/2014/main" id="{CBAF53D8-BD9D-1C43-946D-EB85C08AA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56" y="4386132"/>
            <a:ext cx="1519965" cy="9860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redit Card clipart - Visa, Bank, Text, transparent clip art">
            <a:extLst>
              <a:ext uri="{FF2B5EF4-FFF2-40B4-BE49-F238E27FC236}">
                <a16:creationId xmlns:a16="http://schemas.microsoft.com/office/drawing/2014/main" id="{785BA5A1-65A3-0C41-9692-B9B0F43F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6" y="2837950"/>
            <a:ext cx="1407765" cy="8935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377AB9-EA25-D545-89C8-E2A443762C7D}"/>
              </a:ext>
            </a:extLst>
          </p:cNvPr>
          <p:cNvSpPr/>
          <p:nvPr/>
        </p:nvSpPr>
        <p:spPr>
          <a:xfrm>
            <a:off x="272504" y="5311889"/>
            <a:ext cx="1247459" cy="33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rgbClr val="C00000"/>
                </a:solidFill>
              </a:rPr>
              <a:t>Card #2: </a:t>
            </a:r>
            <a:r>
              <a:rPr lang="en-US" sz="3200" i="1" dirty="0">
                <a:solidFill>
                  <a:srgbClr val="C00000"/>
                </a:solidFill>
              </a:rPr>
              <a:t>Living and discretionary expenses (gas, 	groceries, coffee, pizza, new shoes)</a:t>
            </a: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t>Card #3: </a:t>
            </a:r>
            <a:r>
              <a:rPr lang="en-US" sz="3200" i="1" dirty="0"/>
              <a:t>Non-recurring big expenses (vacation, holidays, 	charity, new refrigerator)</a:t>
            </a:r>
            <a:br>
              <a:rPr lang="en-US" sz="3200" i="1" dirty="0"/>
            </a:br>
            <a:br>
              <a:rPr lang="en-US" sz="3200" i="1" dirty="0"/>
            </a:br>
            <a:r>
              <a:rPr lang="en-US" sz="3200" i="1" dirty="0"/>
              <a:t>Card #3 frequently has a $0.00 balance</a:t>
            </a:r>
          </a:p>
        </p:txBody>
      </p:sp>
    </p:spTree>
    <p:extLst>
      <p:ext uri="{BB962C8B-B14F-4D97-AF65-F5344CB8AC3E}">
        <p14:creationId xmlns:p14="http://schemas.microsoft.com/office/powerpoint/2010/main" val="2038146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C00000"/>
                </a:solidFill>
              </a:rPr>
              <a:t>Mental Budgeting</a:t>
            </a:r>
            <a:r>
              <a:rPr lang="en-US" i="1" dirty="0">
                <a:solidFill>
                  <a:srgbClr val="C00000"/>
                </a:solidFill>
              </a:rPr>
              <a:t>: This helps me mentally be aware of what I’m spending and why I’m spending.</a:t>
            </a:r>
          </a:p>
          <a:p>
            <a:pPr lvl="1"/>
            <a:r>
              <a:rPr lang="en-US" sz="2800" i="1" dirty="0">
                <a:solidFill>
                  <a:srgbClr val="C00000"/>
                </a:solidFill>
              </a:rPr>
              <a:t>Instead of just knowing that I’m putting $1,000 on my credit cards in a month, separating the expenses across cards forces me to be aware of what I’m spending money on. </a:t>
            </a:r>
          </a:p>
          <a:p>
            <a:pPr lvl="1"/>
            <a:r>
              <a:rPr lang="en-US" sz="2800" i="1" dirty="0">
                <a:solidFill>
                  <a:srgbClr val="C00000"/>
                </a:solidFill>
              </a:rPr>
              <a:t>When I review my statements and budgets at the end of each month, this gives me an easy opportunity to judge myself and to analyze my own behavior.</a:t>
            </a:r>
            <a:endParaRPr lang="en-US" sz="2800" dirty="0">
              <a:solidFill>
                <a:srgbClr val="C00000"/>
              </a:solidFill>
            </a:endParaRPr>
          </a:p>
        </p:txBody>
      </p:sp>
    </p:spTree>
    <p:extLst>
      <p:ext uri="{BB962C8B-B14F-4D97-AF65-F5344CB8AC3E}">
        <p14:creationId xmlns:p14="http://schemas.microsoft.com/office/powerpoint/2010/main" val="2617923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2537687" y="1960206"/>
            <a:ext cx="7116626" cy="4668507"/>
          </a:xfrm>
          <a:prstGeom prst="rect">
            <a:avLst/>
          </a:prstGeom>
          <a:ln w="28575">
            <a:solidFill>
              <a:schemeClr val="tx1"/>
            </a:solidFill>
          </a:ln>
        </p:spPr>
      </p:pic>
    </p:spTree>
    <p:extLst>
      <p:ext uri="{BB962C8B-B14F-4D97-AF65-F5344CB8AC3E}">
        <p14:creationId xmlns:p14="http://schemas.microsoft.com/office/powerpoint/2010/main" val="1453587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14678" y="3152858"/>
            <a:ext cx="5592374" cy="2031325"/>
          </a:xfrm>
          <a:prstGeom prst="rect">
            <a:avLst/>
          </a:prstGeom>
          <a:noFill/>
        </p:spPr>
        <p:txBody>
          <a:bodyPr wrap="square">
            <a:spAutoFit/>
          </a:bodyPr>
          <a:lstStyle/>
          <a:p>
            <a:pPr marL="914400" indent="-457200"/>
            <a:r>
              <a:rPr lang="en-US"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35%	Payment History – This is perhaps this simplest category, as it looks at how well you repay all borrowed amounts on credit cards, retail accounts, auto loans, utilities and phone bills, other installment loans and other debts. The better you are at repaying, the better your Payment History. Pay your bills on time.</a:t>
            </a:r>
          </a:p>
        </p:txBody>
      </p:sp>
    </p:spTree>
    <p:extLst>
      <p:ext uri="{BB962C8B-B14F-4D97-AF65-F5344CB8AC3E}">
        <p14:creationId xmlns:p14="http://schemas.microsoft.com/office/powerpoint/2010/main" val="110438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9594601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
        <p:nvSpPr>
          <p:cNvPr id="2" name="TextBox 1">
            <a:extLst>
              <a:ext uri="{FF2B5EF4-FFF2-40B4-BE49-F238E27FC236}">
                <a16:creationId xmlns:a16="http://schemas.microsoft.com/office/drawing/2014/main" id="{03B17B13-10CD-49CC-80FA-CCBDB16BC58A}"/>
              </a:ext>
            </a:extLst>
          </p:cNvPr>
          <p:cNvSpPr txBox="1"/>
          <p:nvPr/>
        </p:nvSpPr>
        <p:spPr>
          <a:xfrm>
            <a:off x="7865533" y="2396067"/>
            <a:ext cx="3378200" cy="2800767"/>
          </a:xfrm>
          <a:prstGeom prst="rect">
            <a:avLst/>
          </a:prstGeom>
          <a:solidFill>
            <a:schemeClr val="bg1"/>
          </a:solidFill>
          <a:ln w="28575">
            <a:solidFill>
              <a:srgbClr val="FF0000"/>
            </a:solidFill>
          </a:ln>
        </p:spPr>
        <p:txBody>
          <a:bodyPr wrap="square" rtlCol="0">
            <a:spAutoFit/>
          </a:bodyPr>
          <a:lstStyle/>
          <a:p>
            <a:pPr algn="ctr"/>
            <a:r>
              <a:rPr lang="en-US" sz="2200" dirty="0">
                <a:solidFill>
                  <a:srgbClr val="FF0000"/>
                </a:solidFill>
              </a:rPr>
              <a:t>One thing you can do tomorrow that might improve your credit score:</a:t>
            </a:r>
          </a:p>
          <a:p>
            <a:pPr algn="ctr"/>
            <a:endParaRPr lang="en-US" sz="2200" dirty="0">
              <a:solidFill>
                <a:srgbClr val="FF0000"/>
              </a:solidFill>
            </a:endParaRPr>
          </a:p>
          <a:p>
            <a:pPr algn="ctr"/>
            <a:r>
              <a:rPr lang="en-US" sz="2200" dirty="0">
                <a:solidFill>
                  <a:srgbClr val="FF0000"/>
                </a:solidFill>
              </a:rPr>
              <a:t>Ask for a credit limit increase on all of your credit cards or outstanding lines of credit.</a:t>
            </a:r>
          </a:p>
        </p:txBody>
      </p:sp>
    </p:spTree>
    <p:extLst>
      <p:ext uri="{BB962C8B-B14F-4D97-AF65-F5344CB8AC3E}">
        <p14:creationId xmlns:p14="http://schemas.microsoft.com/office/powerpoint/2010/main" val="78190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266068" y="2286901"/>
            <a:ext cx="5680559" cy="2031325"/>
          </a:xfrm>
          <a:prstGeom prst="rect">
            <a:avLst/>
          </a:prstGeom>
          <a:noFill/>
        </p:spPr>
        <p:txBody>
          <a:bodyPr wrap="square">
            <a:spAutoFit/>
          </a:bodyPr>
          <a:lstStyle/>
          <a:p>
            <a:pPr marL="914400" indent="-457200"/>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15%	Length of Credit History – This is also pretty simple – the longer your history of paying bills and loans, the better off you’ll be. Yes, this does bias against younger borrowers – but if your behavior in the other categories is strong, you should be okay. Be patient – you’ll build your history.</a:t>
            </a: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95115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2862322"/>
          </a:xfrm>
          <a:prstGeom prst="rect">
            <a:avLst/>
          </a:prstGeom>
          <a:noFill/>
        </p:spPr>
        <p:txBody>
          <a:bodyPr wrap="square">
            <a:spAutoFit/>
          </a:bodyPr>
          <a:lstStyle/>
          <a:p>
            <a:pPr marL="914400" indent="-457200"/>
            <a:r>
              <a:rPr lang="en-US" dirty="0">
                <a:solidFill>
                  <a:srgbClr val="006600"/>
                </a:solidFill>
                <a:latin typeface="Calibri" panose="020F0502020204030204" pitchFamily="34" charset="0"/>
                <a:ea typeface="Times New Roman" panose="02020603050405020304" pitchFamily="18" charset="0"/>
                <a:cs typeface="Calibri" panose="020F0502020204030204" pitchFamily="34" charset="0"/>
              </a:rPr>
              <a:t>10%	Credit Mix – Perhaps ironically, it can be better to have 5 different accounts that you repay regularly than it is to have just 2 different accounts. The greater the variety of accounts you have, the more opportunity you have to indicate that you are a low credit risk. Of course, if you have 5 accounts and you miss your payments, that will be doubly bad. Pay your bills on time and the Credit Mix will take care of itself.</a:t>
            </a:r>
            <a:endParaRPr lang="en-US"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19434191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69179" y="2946737"/>
            <a:ext cx="5592374" cy="2585323"/>
          </a:xfrm>
          <a:prstGeom prst="rect">
            <a:avLst/>
          </a:prstGeom>
          <a:noFill/>
        </p:spPr>
        <p:txBody>
          <a:bodyPr wrap="square">
            <a:spAutoFit/>
          </a:bodyPr>
          <a:lstStyle/>
          <a:p>
            <a:pPr marL="914400" indent="-457200"/>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10%	New Credit – Opening a large number of new accounts in a short period of time may indicate that you are a higher risk. So, is the moral to never open new accounts? No – because then you can never indicate that you are a low risk. Be mindful of opening too many accounts in a short period of time, pay all your bills on time, and the New Credit category will not be a big issue. </a:t>
            </a:r>
            <a:endPar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95122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970318"/>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Your FICO Score will become an actual number: between 250 and 900. </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higher your Score, the lower interest rates you will pay on most loans.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FICO Score for Americans is just over 700. </a:t>
            </a: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in Louisiana is 677, the second lowest in the 50 U.S. states; only Mississippi has a lower average FICO Score.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pic>
        <p:nvPicPr>
          <p:cNvPr id="2" name="Picture 1">
            <a:extLst>
              <a:ext uri="{FF2B5EF4-FFF2-40B4-BE49-F238E27FC236}">
                <a16:creationId xmlns:a16="http://schemas.microsoft.com/office/drawing/2014/main" id="{0B14C25B-633F-D946-BB25-374B3DE2912E}"/>
              </a:ext>
            </a:extLst>
          </p:cNvPr>
          <p:cNvPicPr>
            <a:picLocks noChangeAspect="1"/>
          </p:cNvPicPr>
          <p:nvPr/>
        </p:nvPicPr>
        <p:blipFill>
          <a:blip r:embed="rId3"/>
          <a:stretch>
            <a:fillRect/>
          </a:stretch>
        </p:blipFill>
        <p:spPr>
          <a:xfrm>
            <a:off x="8023704" y="3573828"/>
            <a:ext cx="3360371" cy="1560172"/>
          </a:xfrm>
          <a:prstGeom prst="rect">
            <a:avLst/>
          </a:prstGeom>
        </p:spPr>
      </p:pic>
    </p:spTree>
    <p:extLst>
      <p:ext uri="{BB962C8B-B14F-4D97-AF65-F5344CB8AC3E}">
        <p14:creationId xmlns:p14="http://schemas.microsoft.com/office/powerpoint/2010/main" val="608028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000" b="1" dirty="0">
                <a:solidFill>
                  <a:srgbClr val="C00000"/>
                </a:solidFill>
                <a:latin typeface="Arial" panose="020B0604020202020204" pitchFamily="34" charset="0"/>
              </a:rPr>
              <a:t>WHAT SHOULD YOU BE FOCUSED ON WITH RESPECT TO YOUR CREDIT SCORE?</a:t>
            </a:r>
            <a:endParaRPr lang="en-US" sz="2000" dirty="0">
              <a:solidFill>
                <a:srgbClr val="C00000"/>
              </a:solidFill>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4247317"/>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below 600, there are probably 1 or 2 areas where you have significant weaknesses in your history.</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Commit to correcting these weaknesses and not creating any new weaknesses.</a:t>
            </a: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between 600-700, there are probably 1 or 2 areas that can be improved – or where you used to have significant weaknesses.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Keep doing what you’re doing – and commit to not creating any new concerns.</a:t>
            </a:r>
          </a:p>
          <a:p>
            <a:pPr marL="914400" indent="-457200"/>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over 700, keep doing what you’re doing and time will eventually get you the best score possible.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33365577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5281392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095130"/>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Should A 20-Year Old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Begin Saving for Retirement?</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532073"/>
            <a:ext cx="10515600" cy="46448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240580" y="2313254"/>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3925054" y="1865137"/>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318670" y="3657604"/>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003144" y="3209487"/>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560262" y="5172521"/>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244736" y="4724404"/>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544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2A3601-5770-E39A-F9F2-85C8ED75F170}"/>
              </a:ext>
            </a:extLst>
          </p:cNvPr>
          <p:cNvPicPr>
            <a:picLocks noChangeAspect="1"/>
          </p:cNvPicPr>
          <p:nvPr/>
        </p:nvPicPr>
        <p:blipFill>
          <a:blip r:embed="rId2"/>
          <a:stretch>
            <a:fillRect/>
          </a:stretch>
        </p:blipFill>
        <p:spPr>
          <a:xfrm>
            <a:off x="91440" y="91440"/>
            <a:ext cx="12006072" cy="5761155"/>
          </a:xfrm>
          <a:prstGeom prst="rect">
            <a:avLst/>
          </a:prstGeom>
        </p:spPr>
      </p:pic>
      <p:sp>
        <p:nvSpPr>
          <p:cNvPr id="9" name="TextBox 8">
            <a:extLst>
              <a:ext uri="{FF2B5EF4-FFF2-40B4-BE49-F238E27FC236}">
                <a16:creationId xmlns:a16="http://schemas.microsoft.com/office/drawing/2014/main" id="{B57CD266-DAE8-BDFF-23DE-A4338D2F7433}"/>
              </a:ext>
            </a:extLst>
          </p:cNvPr>
          <p:cNvSpPr txBox="1"/>
          <p:nvPr/>
        </p:nvSpPr>
        <p:spPr>
          <a:xfrm>
            <a:off x="1519964" y="714565"/>
            <a:ext cx="6049574" cy="2492990"/>
          </a:xfrm>
          <a:prstGeom prst="rect">
            <a:avLst/>
          </a:prstGeom>
          <a:solidFill>
            <a:schemeClr val="bg1"/>
          </a:solidFill>
          <a:ln w="50800">
            <a:solidFill>
              <a:schemeClr val="accent2"/>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2"/>
                </a:solidFill>
              </a:rPr>
              <a:t>1% </a:t>
            </a:r>
            <a:r>
              <a:rPr lang="en-US" sz="2600" dirty="0"/>
              <a:t>investment return, you will have a total of </a:t>
            </a:r>
            <a:r>
              <a:rPr lang="en-US" sz="2600" b="1" dirty="0">
                <a:solidFill>
                  <a:schemeClr val="accent2"/>
                </a:solidFill>
              </a:rPr>
              <a:t>$325,539 </a:t>
            </a:r>
            <a:r>
              <a:rPr lang="en-US" sz="2600" dirty="0"/>
              <a:t>after 50 years.</a:t>
            </a:r>
          </a:p>
          <a:p>
            <a:endParaRPr lang="en-US" sz="2600" dirty="0"/>
          </a:p>
          <a:p>
            <a:r>
              <a:rPr lang="en-US" sz="2600" dirty="0"/>
              <a:t>This includes </a:t>
            </a:r>
            <a:r>
              <a:rPr lang="en-US" sz="2600" b="1" dirty="0">
                <a:solidFill>
                  <a:schemeClr val="accent2"/>
                </a:solidFill>
              </a:rPr>
              <a:t>$75,539 </a:t>
            </a:r>
            <a:r>
              <a:rPr lang="en-US" sz="2600" dirty="0"/>
              <a:t>of passive income.</a:t>
            </a:r>
          </a:p>
        </p:txBody>
      </p:sp>
    </p:spTree>
    <p:extLst>
      <p:ext uri="{BB962C8B-B14F-4D97-AF65-F5344CB8AC3E}">
        <p14:creationId xmlns:p14="http://schemas.microsoft.com/office/powerpoint/2010/main" val="4076301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EC5472-7846-4A06-9C41-C36B875C41CF}"/>
              </a:ext>
            </a:extLst>
          </p:cNvPr>
          <p:cNvPicPr>
            <a:picLocks noChangeAspect="1"/>
          </p:cNvPicPr>
          <p:nvPr/>
        </p:nvPicPr>
        <p:blipFill>
          <a:blip r:embed="rId2"/>
          <a:stretch>
            <a:fillRect/>
          </a:stretch>
        </p:blipFill>
        <p:spPr>
          <a:xfrm>
            <a:off x="91440" y="91440"/>
            <a:ext cx="12006072" cy="5761155"/>
          </a:xfrm>
          <a:prstGeom prst="rect">
            <a:avLst/>
          </a:prstGeom>
        </p:spPr>
      </p:pic>
      <p:sp>
        <p:nvSpPr>
          <p:cNvPr id="6" name="TextBox 5">
            <a:extLst>
              <a:ext uri="{FF2B5EF4-FFF2-40B4-BE49-F238E27FC236}">
                <a16:creationId xmlns:a16="http://schemas.microsoft.com/office/drawing/2014/main" id="{F17B6EDE-A3ED-99BA-4458-CF045DF3B1A3}"/>
              </a:ext>
            </a:extLst>
          </p:cNvPr>
          <p:cNvSpPr txBox="1"/>
          <p:nvPr/>
        </p:nvSpPr>
        <p:spPr>
          <a:xfrm>
            <a:off x="1519964" y="714565"/>
            <a:ext cx="6049574" cy="2492990"/>
          </a:xfrm>
          <a:prstGeom prst="rect">
            <a:avLst/>
          </a:prstGeom>
          <a:solidFill>
            <a:schemeClr val="bg1"/>
          </a:solidFill>
          <a:ln w="50800">
            <a:solidFill>
              <a:schemeClr val="accent6">
                <a:lumMod val="75000"/>
              </a:schemeClr>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6">
                    <a:lumMod val="75000"/>
                  </a:schemeClr>
                </a:solidFill>
              </a:rPr>
              <a:t>4%</a:t>
            </a:r>
            <a:r>
              <a:rPr lang="en-US" sz="2600" dirty="0"/>
              <a:t> investment return, you will have a total of </a:t>
            </a:r>
            <a:r>
              <a:rPr lang="en-US" sz="2600" b="1" dirty="0">
                <a:solidFill>
                  <a:schemeClr val="accent6">
                    <a:lumMod val="75000"/>
                  </a:schemeClr>
                </a:solidFill>
              </a:rPr>
              <a:t>$793,869 </a:t>
            </a:r>
            <a:r>
              <a:rPr lang="en-US" sz="2600" dirty="0"/>
              <a:t>after 50 years.</a:t>
            </a:r>
          </a:p>
          <a:p>
            <a:endParaRPr lang="en-US" sz="2600" dirty="0"/>
          </a:p>
          <a:p>
            <a:r>
              <a:rPr lang="en-US" sz="2600" dirty="0"/>
              <a:t>This includes </a:t>
            </a:r>
            <a:r>
              <a:rPr lang="en-US" sz="2600" b="1" dirty="0">
                <a:solidFill>
                  <a:schemeClr val="accent6">
                    <a:lumMod val="75000"/>
                  </a:schemeClr>
                </a:solidFill>
              </a:rPr>
              <a:t>$543,869 </a:t>
            </a:r>
            <a:r>
              <a:rPr lang="en-US" sz="2600" dirty="0"/>
              <a:t>of passive income.</a:t>
            </a:r>
          </a:p>
        </p:txBody>
      </p:sp>
    </p:spTree>
    <p:extLst>
      <p:ext uri="{BB962C8B-B14F-4D97-AF65-F5344CB8AC3E}">
        <p14:creationId xmlns:p14="http://schemas.microsoft.com/office/powerpoint/2010/main" val="39279812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BE4B46-3711-15F3-3507-3F3488CF5CA1}"/>
              </a:ext>
            </a:extLst>
          </p:cNvPr>
          <p:cNvPicPr>
            <a:picLocks noChangeAspect="1"/>
          </p:cNvPicPr>
          <p:nvPr/>
        </p:nvPicPr>
        <p:blipFill>
          <a:blip r:embed="rId2"/>
          <a:stretch>
            <a:fillRect/>
          </a:stretch>
        </p:blipFill>
        <p:spPr>
          <a:xfrm>
            <a:off x="91440" y="91440"/>
            <a:ext cx="12006072" cy="5761155"/>
          </a:xfrm>
          <a:prstGeom prst="rect">
            <a:avLst/>
          </a:prstGeom>
        </p:spPr>
      </p:pic>
      <p:sp>
        <p:nvSpPr>
          <p:cNvPr id="6" name="TextBox 5">
            <a:extLst>
              <a:ext uri="{FF2B5EF4-FFF2-40B4-BE49-F238E27FC236}">
                <a16:creationId xmlns:a16="http://schemas.microsoft.com/office/drawing/2014/main" id="{DB4EC335-3865-C338-A400-93029522536D}"/>
              </a:ext>
            </a:extLst>
          </p:cNvPr>
          <p:cNvSpPr txBox="1"/>
          <p:nvPr/>
        </p:nvSpPr>
        <p:spPr>
          <a:xfrm>
            <a:off x="1519964" y="714565"/>
            <a:ext cx="6049574" cy="2492990"/>
          </a:xfrm>
          <a:prstGeom prst="rect">
            <a:avLst/>
          </a:prstGeom>
          <a:solidFill>
            <a:schemeClr val="bg1"/>
          </a:solidFill>
          <a:ln w="50800">
            <a:solidFill>
              <a:srgbClr val="C00000"/>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rgbClr val="C00000"/>
                </a:solidFill>
              </a:rPr>
              <a:t>7% </a:t>
            </a:r>
            <a:r>
              <a:rPr lang="en-US" sz="2600" dirty="0"/>
              <a:t>investment return, you will have a total of </a:t>
            </a:r>
            <a:r>
              <a:rPr lang="en-US" sz="2600" b="1" dirty="0">
                <a:solidFill>
                  <a:srgbClr val="C00000"/>
                </a:solidFill>
              </a:rPr>
              <a:t>$2,174,930</a:t>
            </a:r>
            <a:r>
              <a:rPr lang="en-US" sz="2600" b="1" dirty="0">
                <a:solidFill>
                  <a:schemeClr val="accent1"/>
                </a:solidFill>
              </a:rPr>
              <a:t> </a:t>
            </a:r>
            <a:r>
              <a:rPr lang="en-US" sz="2600" dirty="0"/>
              <a:t>after 50 years.</a:t>
            </a:r>
          </a:p>
          <a:p>
            <a:endParaRPr lang="en-US" sz="2600" dirty="0"/>
          </a:p>
          <a:p>
            <a:r>
              <a:rPr lang="en-US" sz="2600" dirty="0"/>
              <a:t>This includes </a:t>
            </a:r>
            <a:r>
              <a:rPr lang="en-US" sz="2600" b="1" dirty="0">
                <a:solidFill>
                  <a:srgbClr val="C00000"/>
                </a:solidFill>
              </a:rPr>
              <a:t>$1,924,930 </a:t>
            </a:r>
            <a:r>
              <a:rPr lang="en-US" sz="2600" dirty="0"/>
              <a:t>of passive income.</a:t>
            </a:r>
          </a:p>
        </p:txBody>
      </p:sp>
    </p:spTree>
    <p:extLst>
      <p:ext uri="{BB962C8B-B14F-4D97-AF65-F5344CB8AC3E}">
        <p14:creationId xmlns:p14="http://schemas.microsoft.com/office/powerpoint/2010/main" val="193657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Becoming an owner allows you to be the architect of your own future.</a:t>
            </a:r>
          </a:p>
          <a:p>
            <a:pPr algn="ctr"/>
            <a:endParaRPr lang="en-US" sz="1500" b="1" i="1" dirty="0">
              <a:solidFill>
                <a:srgbClr val="0000CC"/>
              </a:solidFill>
            </a:endParaRPr>
          </a:p>
          <a:p>
            <a:pPr algn="ctr"/>
            <a:r>
              <a:rPr lang="en-US" sz="3500" b="1" i="1" dirty="0">
                <a:solidFill>
                  <a:srgbClr val="0000CC"/>
                </a:solidFill>
              </a:rPr>
              <a:t> - Leigha Porter</a:t>
            </a:r>
          </a:p>
          <a:p>
            <a:pPr algn="ctr"/>
            <a:r>
              <a:rPr lang="en-US" sz="1200" b="1" i="1" dirty="0">
                <a:solidFill>
                  <a:srgbClr val="0000CC"/>
                </a:solidFill>
              </a:rPr>
              <a:t>Entrepreneur, Dancer, Choreographer, Founder of the Creole Nutcracker, PARC Village </a:t>
            </a:r>
            <a:br>
              <a:rPr lang="en-US" sz="1200" b="1" i="1" dirty="0">
                <a:solidFill>
                  <a:srgbClr val="0000CC"/>
                </a:solidFill>
              </a:rPr>
            </a:br>
            <a:r>
              <a:rPr lang="en-US" sz="1200" b="1" i="1" dirty="0">
                <a:solidFill>
                  <a:srgbClr val="0000CC"/>
                </a:solidFill>
              </a:rPr>
              <a:t>and FIRE Expressions Conservatory, UL Lafayette grad, Northside High School grad</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2340535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50B7B6-D0EC-A774-D43C-EBCC100104DD}"/>
              </a:ext>
            </a:extLst>
          </p:cNvPr>
          <p:cNvPicPr>
            <a:picLocks noChangeAspect="1"/>
          </p:cNvPicPr>
          <p:nvPr/>
        </p:nvPicPr>
        <p:blipFill>
          <a:blip r:embed="rId2"/>
          <a:stretch>
            <a:fillRect/>
          </a:stretch>
        </p:blipFill>
        <p:spPr>
          <a:xfrm>
            <a:off x="91440" y="91440"/>
            <a:ext cx="12006072" cy="5761155"/>
          </a:xfrm>
          <a:prstGeom prst="rect">
            <a:avLst/>
          </a:prstGeom>
        </p:spPr>
      </p:pic>
      <p:sp>
        <p:nvSpPr>
          <p:cNvPr id="5" name="TextBox 4">
            <a:extLst>
              <a:ext uri="{FF2B5EF4-FFF2-40B4-BE49-F238E27FC236}">
                <a16:creationId xmlns:a16="http://schemas.microsoft.com/office/drawing/2014/main" id="{82B77E1F-AC85-3D44-4E6C-D928B0B14049}"/>
              </a:ext>
            </a:extLst>
          </p:cNvPr>
          <p:cNvSpPr txBox="1"/>
          <p:nvPr/>
        </p:nvSpPr>
        <p:spPr>
          <a:xfrm>
            <a:off x="1519964" y="714565"/>
            <a:ext cx="6049574" cy="2492990"/>
          </a:xfrm>
          <a:prstGeom prst="rect">
            <a:avLst/>
          </a:prstGeom>
          <a:solidFill>
            <a:schemeClr val="bg1"/>
          </a:solidFill>
          <a:ln w="50800">
            <a:solidFill>
              <a:schemeClr val="accent1"/>
            </a:solidFill>
          </a:ln>
        </p:spPr>
        <p:txBody>
          <a:bodyPr wrap="square" rtlCol="0">
            <a:spAutoFit/>
          </a:bodyPr>
          <a:lstStyle/>
          <a:p>
            <a:r>
              <a:rPr lang="en-US" sz="2600" dirty="0"/>
              <a:t>If you save or invest $5,000 per year….</a:t>
            </a:r>
          </a:p>
          <a:p>
            <a:endParaRPr lang="en-US" sz="2600" dirty="0"/>
          </a:p>
          <a:p>
            <a:r>
              <a:rPr lang="en-US" sz="2600" dirty="0"/>
              <a:t>With an </a:t>
            </a:r>
            <a:r>
              <a:rPr lang="en-US" sz="2600" b="1" dirty="0">
                <a:solidFill>
                  <a:schemeClr val="accent1"/>
                </a:solidFill>
              </a:rPr>
              <a:t>11% </a:t>
            </a:r>
            <a:r>
              <a:rPr lang="en-US" sz="2600" dirty="0"/>
              <a:t>investment return, you will have a total of </a:t>
            </a:r>
            <a:r>
              <a:rPr lang="en-US" sz="2600" b="1" dirty="0">
                <a:solidFill>
                  <a:schemeClr val="accent1"/>
                </a:solidFill>
              </a:rPr>
              <a:t>$9,261,680 </a:t>
            </a:r>
            <a:r>
              <a:rPr lang="en-US" sz="2600" dirty="0"/>
              <a:t>after 50 years.</a:t>
            </a:r>
          </a:p>
          <a:p>
            <a:endParaRPr lang="en-US" sz="2600" dirty="0"/>
          </a:p>
          <a:p>
            <a:r>
              <a:rPr lang="en-US" sz="2600" dirty="0"/>
              <a:t>This includes </a:t>
            </a:r>
            <a:r>
              <a:rPr lang="en-US" sz="2600" b="1" dirty="0">
                <a:solidFill>
                  <a:schemeClr val="accent1"/>
                </a:solidFill>
              </a:rPr>
              <a:t>$9,011,680 </a:t>
            </a:r>
            <a:r>
              <a:rPr lang="en-US" sz="2600" dirty="0"/>
              <a:t>of passive income.</a:t>
            </a:r>
          </a:p>
        </p:txBody>
      </p:sp>
      <p:pic>
        <p:nvPicPr>
          <p:cNvPr id="2" name="Picture 1">
            <a:extLst>
              <a:ext uri="{FF2B5EF4-FFF2-40B4-BE49-F238E27FC236}">
                <a16:creationId xmlns:a16="http://schemas.microsoft.com/office/drawing/2014/main" id="{02FD60CE-E8E1-3C65-9044-7CA5E08E50C9}"/>
              </a:ext>
            </a:extLst>
          </p:cNvPr>
          <p:cNvPicPr>
            <a:picLocks noChangeAspect="1"/>
          </p:cNvPicPr>
          <p:nvPr/>
        </p:nvPicPr>
        <p:blipFill>
          <a:blip r:embed="rId2"/>
          <a:stretch>
            <a:fillRect/>
          </a:stretch>
        </p:blipFill>
        <p:spPr>
          <a:xfrm>
            <a:off x="92965" y="97496"/>
            <a:ext cx="12005165" cy="5760720"/>
          </a:xfrm>
          <a:prstGeom prst="rect">
            <a:avLst/>
          </a:prstGeom>
        </p:spPr>
      </p:pic>
      <p:sp>
        <p:nvSpPr>
          <p:cNvPr id="3" name="TextBox 2">
            <a:extLst>
              <a:ext uri="{FF2B5EF4-FFF2-40B4-BE49-F238E27FC236}">
                <a16:creationId xmlns:a16="http://schemas.microsoft.com/office/drawing/2014/main" id="{37C98261-A5CA-A14F-F558-4F6B05D98414}"/>
              </a:ext>
            </a:extLst>
          </p:cNvPr>
          <p:cNvSpPr txBox="1"/>
          <p:nvPr/>
        </p:nvSpPr>
        <p:spPr>
          <a:xfrm>
            <a:off x="1672364" y="866965"/>
            <a:ext cx="6049574" cy="2492990"/>
          </a:xfrm>
          <a:prstGeom prst="rect">
            <a:avLst/>
          </a:prstGeom>
          <a:solidFill>
            <a:schemeClr val="bg1"/>
          </a:solidFill>
          <a:ln w="50800">
            <a:solidFill>
              <a:schemeClr val="accent1"/>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1"/>
                </a:solidFill>
              </a:rPr>
              <a:t>11%</a:t>
            </a:r>
            <a:r>
              <a:rPr lang="en-US" sz="2600" b="1" dirty="0">
                <a:solidFill>
                  <a:srgbClr val="C00000"/>
                </a:solidFill>
              </a:rPr>
              <a:t> </a:t>
            </a:r>
            <a:r>
              <a:rPr lang="en-US" sz="2600" dirty="0"/>
              <a:t>investment return, you will have a total of </a:t>
            </a:r>
            <a:r>
              <a:rPr lang="en-US" sz="2600" b="1" dirty="0">
                <a:solidFill>
                  <a:schemeClr val="accent1"/>
                </a:solidFill>
              </a:rPr>
              <a:t>$9,261,680 </a:t>
            </a:r>
            <a:r>
              <a:rPr lang="en-US" sz="2600" dirty="0"/>
              <a:t>after 50 years.</a:t>
            </a:r>
          </a:p>
          <a:p>
            <a:endParaRPr lang="en-US" sz="2600" dirty="0"/>
          </a:p>
          <a:p>
            <a:r>
              <a:rPr lang="en-US" sz="2600" dirty="0"/>
              <a:t>This includes </a:t>
            </a:r>
            <a:r>
              <a:rPr lang="en-US" sz="2600" b="1" dirty="0">
                <a:solidFill>
                  <a:schemeClr val="accent1"/>
                </a:solidFill>
              </a:rPr>
              <a:t>$9,011,680 </a:t>
            </a:r>
            <a:r>
              <a:rPr lang="en-US" sz="2600" dirty="0"/>
              <a:t>of passive income.</a:t>
            </a:r>
          </a:p>
        </p:txBody>
      </p:sp>
    </p:spTree>
    <p:extLst>
      <p:ext uri="{BB962C8B-B14F-4D97-AF65-F5344CB8AC3E}">
        <p14:creationId xmlns:p14="http://schemas.microsoft.com/office/powerpoint/2010/main" val="2723008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8E681-CEF8-0019-5F37-E242290F3697}"/>
              </a:ext>
            </a:extLst>
          </p:cNvPr>
          <p:cNvPicPr>
            <a:picLocks noChangeAspect="1"/>
          </p:cNvPicPr>
          <p:nvPr/>
        </p:nvPicPr>
        <p:blipFill>
          <a:blip r:embed="rId2"/>
          <a:stretch>
            <a:fillRect/>
          </a:stretch>
        </p:blipFill>
        <p:spPr>
          <a:xfrm>
            <a:off x="91440" y="91440"/>
            <a:ext cx="12006072" cy="5761155"/>
          </a:xfrm>
          <a:prstGeom prst="rect">
            <a:avLst/>
          </a:prstGeom>
        </p:spPr>
      </p:pic>
      <p:sp>
        <p:nvSpPr>
          <p:cNvPr id="5" name="TextBox 4">
            <a:extLst>
              <a:ext uri="{FF2B5EF4-FFF2-40B4-BE49-F238E27FC236}">
                <a16:creationId xmlns:a16="http://schemas.microsoft.com/office/drawing/2014/main" id="{82B77E1F-AC85-3D44-4E6C-D928B0B14049}"/>
              </a:ext>
            </a:extLst>
          </p:cNvPr>
          <p:cNvSpPr txBox="1"/>
          <p:nvPr/>
        </p:nvSpPr>
        <p:spPr>
          <a:xfrm>
            <a:off x="1519964" y="714565"/>
            <a:ext cx="6049574" cy="2492990"/>
          </a:xfrm>
          <a:prstGeom prst="rect">
            <a:avLst/>
          </a:prstGeom>
          <a:solidFill>
            <a:schemeClr val="bg1"/>
          </a:solidFill>
          <a:ln w="50800">
            <a:solidFill>
              <a:srgbClr val="FFFF00"/>
            </a:solidFill>
          </a:ln>
        </p:spPr>
        <p:txBody>
          <a:bodyPr wrap="square" rtlCol="0">
            <a:spAutoFit/>
          </a:bodyPr>
          <a:lstStyle/>
          <a:p>
            <a:r>
              <a:rPr lang="en-US" sz="2600" dirty="0"/>
              <a:t>If we invest for 20 years instead of 50 years:</a:t>
            </a:r>
          </a:p>
          <a:p>
            <a:endParaRPr lang="en-US" sz="2600" dirty="0"/>
          </a:p>
          <a:p>
            <a:r>
              <a:rPr lang="en-US" sz="2600" dirty="0"/>
              <a:t>   At 1%: 	$100,000  </a:t>
            </a:r>
            <a:r>
              <a:rPr lang="en-US" sz="2600" dirty="0">
                <a:sym typeface="Wingdings" pitchFamily="2" charset="2"/>
              </a:rPr>
              <a:t>  $111,196</a:t>
            </a:r>
          </a:p>
          <a:p>
            <a:r>
              <a:rPr lang="en-US" sz="2600" dirty="0"/>
              <a:t>   At 4%:	$100,000  </a:t>
            </a:r>
            <a:r>
              <a:rPr lang="en-US" sz="2600" dirty="0">
                <a:sym typeface="Wingdings" pitchFamily="2" charset="2"/>
              </a:rPr>
              <a:t>  $154,846</a:t>
            </a:r>
            <a:r>
              <a:rPr lang="en-US" sz="2600" dirty="0"/>
              <a:t> </a:t>
            </a:r>
          </a:p>
          <a:p>
            <a:r>
              <a:rPr lang="en-US" sz="2600" dirty="0"/>
              <a:t>   At 7%:	$100,000  </a:t>
            </a:r>
            <a:r>
              <a:rPr lang="en-US" sz="2600" dirty="0">
                <a:sym typeface="Wingdings" pitchFamily="2" charset="2"/>
              </a:rPr>
              <a:t>  $219,326</a:t>
            </a:r>
            <a:r>
              <a:rPr lang="en-US" sz="2600" dirty="0"/>
              <a:t> </a:t>
            </a:r>
          </a:p>
          <a:p>
            <a:r>
              <a:rPr lang="en-US" sz="2600" dirty="0"/>
              <a:t>   At 11%: 	$100,000  </a:t>
            </a:r>
            <a:r>
              <a:rPr lang="en-US" sz="2600" dirty="0">
                <a:sym typeface="Wingdings" pitchFamily="2" charset="2"/>
              </a:rPr>
              <a:t>  $356,326</a:t>
            </a:r>
            <a:endParaRPr lang="en-US" sz="2600" dirty="0"/>
          </a:p>
        </p:txBody>
      </p:sp>
    </p:spTree>
    <p:extLst>
      <p:ext uri="{BB962C8B-B14F-4D97-AF65-F5344CB8AC3E}">
        <p14:creationId xmlns:p14="http://schemas.microsoft.com/office/powerpoint/2010/main" val="16826607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histogram&#10;&#10;Description automatically generated">
            <a:extLst>
              <a:ext uri="{FF2B5EF4-FFF2-40B4-BE49-F238E27FC236}">
                <a16:creationId xmlns:a16="http://schemas.microsoft.com/office/drawing/2014/main" id="{B92C0D45-921A-C07A-7A33-E58879747DC7}"/>
              </a:ext>
            </a:extLst>
          </p:cNvPr>
          <p:cNvPicPr>
            <a:picLocks noChangeAspect="1"/>
          </p:cNvPicPr>
          <p:nvPr/>
        </p:nvPicPr>
        <p:blipFill>
          <a:blip r:embed="rId2"/>
          <a:stretch>
            <a:fillRect/>
          </a:stretch>
        </p:blipFill>
        <p:spPr>
          <a:xfrm>
            <a:off x="74929" y="400886"/>
            <a:ext cx="12012107" cy="4509252"/>
          </a:xfrm>
          <a:prstGeom prst="rect">
            <a:avLst/>
          </a:prstGeom>
        </p:spPr>
      </p:pic>
      <p:pic>
        <p:nvPicPr>
          <p:cNvPr id="3" name="Picture 2" descr="Text&#10;&#10;Description automatically generated">
            <a:extLst>
              <a:ext uri="{FF2B5EF4-FFF2-40B4-BE49-F238E27FC236}">
                <a16:creationId xmlns:a16="http://schemas.microsoft.com/office/drawing/2014/main" id="{25B1C32C-B113-E985-D7DD-35A438F47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555" y="5026107"/>
            <a:ext cx="3274853" cy="1614812"/>
          </a:xfrm>
          <a:prstGeom prst="rect">
            <a:avLst/>
          </a:prstGeom>
          <a:ln w="38100">
            <a:solidFill>
              <a:srgbClr val="FF0000"/>
            </a:solidFill>
          </a:ln>
        </p:spPr>
      </p:pic>
    </p:spTree>
    <p:extLst>
      <p:ext uri="{BB962C8B-B14F-4D97-AF65-F5344CB8AC3E}">
        <p14:creationId xmlns:p14="http://schemas.microsoft.com/office/powerpoint/2010/main" val="3438995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532073"/>
            <a:ext cx="10515600" cy="46448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gn="ctr">
              <a:buAutoNum type="arabicParenBoth"/>
            </a:pPr>
            <a:r>
              <a:rPr lang="en-US" sz="4000" b="1" i="1" dirty="0">
                <a:solidFill>
                  <a:srgbClr val="30317F"/>
                </a:solidFill>
              </a:rPr>
              <a:t>Begin investing as early as you can.</a:t>
            </a:r>
            <a:br>
              <a:rPr lang="en-US" sz="4000" b="1" i="1" dirty="0">
                <a:solidFill>
                  <a:srgbClr val="30317F"/>
                </a:solidFill>
              </a:rPr>
            </a:br>
            <a:endParaRPr lang="en-US" sz="4000" b="1" i="1" dirty="0">
              <a:solidFill>
                <a:srgbClr val="30317F"/>
              </a:solidFill>
            </a:endParaRPr>
          </a:p>
          <a:p>
            <a:pPr marL="742950" indent="-742950" algn="ctr">
              <a:buAutoNum type="arabicParenBoth"/>
            </a:pPr>
            <a:r>
              <a:rPr lang="en-US" sz="4000" b="1" i="1" dirty="0">
                <a:solidFill>
                  <a:srgbClr val="30317F"/>
                </a:solidFill>
              </a:rPr>
              <a:t>Get comfortable taking some risks with your investing so you can earn bigger returns.</a:t>
            </a:r>
            <a:br>
              <a:rPr lang="en-US" sz="4000" b="1" i="1" dirty="0">
                <a:solidFill>
                  <a:srgbClr val="30317F"/>
                </a:solidFill>
              </a:rPr>
            </a:br>
            <a:endParaRPr lang="en-US" sz="4000" b="1" i="1" dirty="0">
              <a:solidFill>
                <a:srgbClr val="30317F"/>
              </a:solidFill>
            </a:endParaRPr>
          </a:p>
          <a:p>
            <a:pPr marL="742950" indent="-742950" algn="ctr">
              <a:buAutoNum type="arabicParenBoth"/>
            </a:pPr>
            <a:r>
              <a:rPr lang="en-US" sz="4000" b="1" i="1" dirty="0">
                <a:solidFill>
                  <a:srgbClr val="30317F"/>
                </a:solidFill>
              </a:rPr>
              <a:t>Get comfortable playing the long game. </a:t>
            </a:r>
            <a:endParaRPr lang="en-US" sz="4000" dirty="0">
              <a:solidFill>
                <a:srgbClr val="30317F"/>
              </a:solidFill>
            </a:endParaRPr>
          </a:p>
        </p:txBody>
      </p:sp>
    </p:spTree>
    <p:extLst>
      <p:ext uri="{BB962C8B-B14F-4D97-AF65-F5344CB8AC3E}">
        <p14:creationId xmlns:p14="http://schemas.microsoft.com/office/powerpoint/2010/main" val="597439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$6,000 per year from age 25 to age 60, you would have</a:t>
            </a:r>
            <a:r>
              <a:rPr lang="en-US" sz="3600" b="1" dirty="0">
                <a:solidFill>
                  <a:srgbClr val="C00000"/>
                </a:solidFill>
              </a:rPr>
              <a:t> $1,300,000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$500,000 </a:t>
            </a:r>
            <a:r>
              <a:rPr lang="en-US" sz="3600" dirty="0"/>
              <a:t>in your account at age 60 (assuming a 9% annual return).</a:t>
            </a:r>
            <a:br>
              <a:rPr lang="en-US" sz="3600" dirty="0"/>
            </a:b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Why Do It?</a:t>
            </a:r>
          </a:p>
        </p:txBody>
      </p:sp>
    </p:spTree>
    <p:extLst>
      <p:ext uri="{BB962C8B-B14F-4D97-AF65-F5344CB8AC3E}">
        <p14:creationId xmlns:p14="http://schemas.microsoft.com/office/powerpoint/2010/main" val="36448027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$6,000 per year from age 25 to age 60, you would have</a:t>
            </a:r>
            <a:r>
              <a:rPr lang="en-US" sz="3600" b="1" dirty="0">
                <a:solidFill>
                  <a:srgbClr val="C00000"/>
                </a:solidFill>
              </a:rPr>
              <a:t> $1,300,000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$500,000 </a:t>
            </a:r>
            <a:r>
              <a:rPr lang="en-US" sz="3600" dirty="0"/>
              <a:t>in your account at age 60 (assuming a 9% annual return).</a:t>
            </a:r>
            <a:br>
              <a:rPr lang="en-US" sz="3600" dirty="0"/>
            </a:b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Why do it NOW?</a:t>
            </a:r>
          </a:p>
        </p:txBody>
      </p:sp>
    </p:spTree>
    <p:extLst>
      <p:ext uri="{BB962C8B-B14F-4D97-AF65-F5344CB8AC3E}">
        <p14:creationId xmlns:p14="http://schemas.microsoft.com/office/powerpoint/2010/main" val="66390768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70000" lnSpcReduction="20000"/>
          </a:bodyPr>
          <a:lstStyle/>
          <a:p>
            <a:pPr marL="742950" indent="-742950">
              <a:buFont typeface="+mj-lt"/>
              <a:buAutoNum type="arabicPeriod"/>
            </a:pPr>
            <a:r>
              <a:rPr lang="en-US" sz="4000" dirty="0"/>
              <a:t>A taxable-brokerage account (with Robinhood, Fidelity or some other brokerage)</a:t>
            </a:r>
          </a:p>
          <a:p>
            <a:pPr lvl="2"/>
            <a:r>
              <a:rPr lang="en-US" sz="3200" dirty="0"/>
              <a:t>You contribute/invest after-tax cash flow (what is leftover from your paycheck)</a:t>
            </a:r>
          </a:p>
          <a:p>
            <a:pPr lvl="2"/>
            <a:r>
              <a:rPr lang="en-US" sz="3200" dirty="0"/>
              <a:t>Your investments should grow over time</a:t>
            </a:r>
          </a:p>
          <a:p>
            <a:pPr lvl="2"/>
            <a:r>
              <a:rPr lang="en-US" sz="3200" dirty="0"/>
              <a:t>You pay income taxes today, before investing, and then capital gains when you withdraw the money in the future</a:t>
            </a:r>
          </a:p>
          <a:p>
            <a:pPr lvl="2"/>
            <a:r>
              <a:rPr lang="en-US" sz="3200" dirty="0"/>
              <a:t>This is the most flexible…but has the fewest tax benefits</a:t>
            </a:r>
            <a:endParaRPr lang="en-US" sz="3600" dirty="0"/>
          </a:p>
          <a:p>
            <a:pPr marL="742950" indent="-742950">
              <a:buFont typeface="+mj-lt"/>
              <a:buAutoNum type="arabicPeriod"/>
            </a:pPr>
            <a:endParaRPr lang="en-US" sz="4000" dirty="0"/>
          </a:p>
          <a:p>
            <a:pPr marL="742950" indent="-742950">
              <a:buFont typeface="+mj-lt"/>
              <a:buAutoNum type="arabicPeriod"/>
            </a:pPr>
            <a:r>
              <a:rPr lang="en-US" sz="4000" dirty="0">
                <a:solidFill>
                  <a:srgbClr val="0000CC"/>
                </a:solidFill>
              </a:rPr>
              <a:t>A company-sponsored retirement plan: 401(k) or 403(b), in most cases.</a:t>
            </a:r>
          </a:p>
          <a:p>
            <a:pPr lvl="2"/>
            <a:r>
              <a:rPr lang="en-US" sz="3200" dirty="0">
                <a:solidFill>
                  <a:srgbClr val="0000CC"/>
                </a:solidFill>
              </a:rPr>
              <a:t>Your employer may match some of your contributions (= “free money”)</a:t>
            </a:r>
          </a:p>
          <a:p>
            <a:pPr lvl="2"/>
            <a:r>
              <a:rPr lang="en-US" sz="3200" dirty="0">
                <a:solidFill>
                  <a:srgbClr val="0000CC"/>
                </a:solidFill>
              </a:rPr>
              <a:t>Your investments should grow over time</a:t>
            </a:r>
          </a:p>
          <a:p>
            <a:pPr lvl="2"/>
            <a:r>
              <a:rPr lang="en-US" sz="3200" dirty="0">
                <a:solidFill>
                  <a:srgbClr val="0000CC"/>
                </a:solidFill>
              </a:rPr>
              <a:t>You will pay income taxes when you withdraw the money in retirement, only</a:t>
            </a:r>
          </a:p>
          <a:p>
            <a:pPr lvl="2"/>
            <a:r>
              <a:rPr lang="en-US" sz="3200" dirty="0">
                <a:solidFill>
                  <a:srgbClr val="0000CC"/>
                </a:solidFill>
              </a:rPr>
              <a:t>You never pay capital gains taxes on the growth – that’s good</a:t>
            </a:r>
            <a:br>
              <a:rPr lang="en-US" sz="3200" dirty="0"/>
            </a:br>
            <a:endParaRPr lang="en-US" sz="32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How to do it?</a:t>
            </a:r>
          </a:p>
        </p:txBody>
      </p:sp>
    </p:spTree>
    <p:extLst>
      <p:ext uri="{BB962C8B-B14F-4D97-AF65-F5344CB8AC3E}">
        <p14:creationId xmlns:p14="http://schemas.microsoft.com/office/powerpoint/2010/main" val="1843800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77500" lnSpcReduction="20000"/>
          </a:bodyPr>
          <a:lstStyle/>
          <a:p>
            <a:pPr marL="742950" indent="-742950">
              <a:buFont typeface="+mj-lt"/>
              <a:buAutoNum type="arabicPeriod" startAt="3"/>
            </a:pPr>
            <a:r>
              <a:rPr lang="en-US" sz="4000" dirty="0">
                <a:solidFill>
                  <a:srgbClr val="7030A0"/>
                </a:solidFill>
              </a:rPr>
              <a:t>An IRA – Individual Retirement Account, designed for people without a company sponsored retirement plan</a:t>
            </a:r>
          </a:p>
          <a:p>
            <a:pPr lvl="2"/>
            <a:r>
              <a:rPr lang="en-US" sz="3200" dirty="0">
                <a:solidFill>
                  <a:srgbClr val="7030A0"/>
                </a:solidFill>
              </a:rPr>
              <a:t>Available through Robinhood, Fidelity or most other brokerages</a:t>
            </a:r>
          </a:p>
          <a:p>
            <a:pPr lvl="2"/>
            <a:r>
              <a:rPr lang="en-US" sz="3200" dirty="0">
                <a:solidFill>
                  <a:srgbClr val="7030A0"/>
                </a:solidFill>
              </a:rPr>
              <a:t>You contribute/invest </a:t>
            </a:r>
            <a:r>
              <a:rPr lang="en-US" sz="3200" b="1" dirty="0">
                <a:solidFill>
                  <a:srgbClr val="7030A0"/>
                </a:solidFill>
              </a:rPr>
              <a:t>PRE-TAX</a:t>
            </a:r>
            <a:r>
              <a:rPr lang="en-US" sz="3200" dirty="0">
                <a:solidFill>
                  <a:srgbClr val="7030A0"/>
                </a:solidFill>
              </a:rPr>
              <a:t> cash flow today</a:t>
            </a:r>
          </a:p>
          <a:p>
            <a:pPr lvl="2"/>
            <a:r>
              <a:rPr lang="en-US" sz="3200" dirty="0">
                <a:solidFill>
                  <a:srgbClr val="7030A0"/>
                </a:solidFill>
              </a:rPr>
              <a:t>Your investments should grow over time</a:t>
            </a:r>
          </a:p>
          <a:p>
            <a:pPr lvl="2"/>
            <a:r>
              <a:rPr lang="en-US" sz="3200" dirty="0">
                <a:solidFill>
                  <a:srgbClr val="7030A0"/>
                </a:solidFill>
              </a:rPr>
              <a:t>You pay income taxes in retirement</a:t>
            </a:r>
            <a:endParaRPr lang="en-US" sz="3600" dirty="0">
              <a:solidFill>
                <a:srgbClr val="7030A0"/>
              </a:solidFill>
            </a:endParaRPr>
          </a:p>
          <a:p>
            <a:pPr marL="742950" indent="-742950">
              <a:buFont typeface="+mj-lt"/>
              <a:buAutoNum type="arabicPeriod" startAt="3"/>
            </a:pPr>
            <a:endParaRPr lang="en-US" sz="4000" dirty="0"/>
          </a:p>
          <a:p>
            <a:pPr marL="742950" indent="-742950">
              <a:buFont typeface="+mj-lt"/>
              <a:buAutoNum type="arabicPeriod" startAt="3"/>
            </a:pPr>
            <a:r>
              <a:rPr lang="en-US" sz="4000" dirty="0">
                <a:solidFill>
                  <a:srgbClr val="C00000"/>
                </a:solidFill>
              </a:rPr>
              <a:t>A Roth IRA</a:t>
            </a:r>
          </a:p>
          <a:p>
            <a:pPr lvl="2"/>
            <a:r>
              <a:rPr lang="en-US" sz="3200" dirty="0">
                <a:solidFill>
                  <a:srgbClr val="C00000"/>
                </a:solidFill>
              </a:rPr>
              <a:t>Available through Robinhood, Fidelity or most other brokerages</a:t>
            </a:r>
          </a:p>
          <a:p>
            <a:pPr lvl="2"/>
            <a:r>
              <a:rPr lang="en-US" sz="3200" dirty="0">
                <a:solidFill>
                  <a:srgbClr val="C00000"/>
                </a:solidFill>
              </a:rPr>
              <a:t>You contribute/invest </a:t>
            </a:r>
            <a:r>
              <a:rPr lang="en-US" sz="3200" b="1" dirty="0">
                <a:solidFill>
                  <a:srgbClr val="C00000"/>
                </a:solidFill>
              </a:rPr>
              <a:t>AFTER-TAX</a:t>
            </a:r>
            <a:r>
              <a:rPr lang="en-US" sz="3200" dirty="0">
                <a:solidFill>
                  <a:srgbClr val="C00000"/>
                </a:solidFill>
              </a:rPr>
              <a:t> cash flow today</a:t>
            </a:r>
          </a:p>
          <a:p>
            <a:pPr lvl="2"/>
            <a:r>
              <a:rPr lang="en-US" sz="3200" dirty="0">
                <a:solidFill>
                  <a:srgbClr val="C00000"/>
                </a:solidFill>
              </a:rPr>
              <a:t>Your investments should grow over time</a:t>
            </a:r>
          </a:p>
          <a:p>
            <a:pPr lvl="2"/>
            <a:r>
              <a:rPr lang="en-US" sz="3200" dirty="0">
                <a:solidFill>
                  <a:srgbClr val="C00000"/>
                </a:solidFill>
              </a:rPr>
              <a:t>You pay income taxes today, but never again</a:t>
            </a:r>
            <a:br>
              <a:rPr lang="en-US" sz="3200" dirty="0">
                <a:solidFill>
                  <a:srgbClr val="C00000"/>
                </a:solidFill>
              </a:rPr>
            </a:br>
            <a:endParaRPr lang="en-US" sz="3200" dirty="0">
              <a:solidFill>
                <a:srgbClr val="C00000"/>
              </a:solidFill>
            </a:endParaRPr>
          </a:p>
          <a:p>
            <a:pPr lvl="2"/>
            <a:r>
              <a:rPr lang="en-US" sz="3200" dirty="0">
                <a:solidFill>
                  <a:srgbClr val="C00000"/>
                </a:solidFill>
              </a:rPr>
              <a:t>Roth IRAs are ideal for people with relatively low income today, </a:t>
            </a:r>
            <a:br>
              <a:rPr lang="en-US" sz="3200" dirty="0">
                <a:solidFill>
                  <a:srgbClr val="C00000"/>
                </a:solidFill>
              </a:rPr>
            </a:br>
            <a:r>
              <a:rPr lang="en-US" sz="3200" dirty="0">
                <a:solidFill>
                  <a:srgbClr val="C00000"/>
                </a:solidFill>
              </a:rPr>
              <a:t>who expect their income to increase in the future</a:t>
            </a:r>
            <a:endParaRPr lang="en-US" sz="3600"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How to do it?</a:t>
            </a:r>
          </a:p>
        </p:txBody>
      </p:sp>
    </p:spTree>
    <p:extLst>
      <p:ext uri="{BB962C8B-B14F-4D97-AF65-F5344CB8AC3E}">
        <p14:creationId xmlns:p14="http://schemas.microsoft.com/office/powerpoint/2010/main" val="2746868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2" dur="5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55000" lnSpcReduction="20000"/>
          </a:bodyPr>
          <a:lstStyle/>
          <a:p>
            <a:r>
              <a:rPr lang="en-US" sz="4000" dirty="0"/>
              <a:t>But what is an IRA? Why the Roth IRA?</a:t>
            </a:r>
          </a:p>
          <a:p>
            <a:pPr lvl="1"/>
            <a:r>
              <a:rPr lang="en-US" sz="3600" dirty="0"/>
              <a:t>An IRA is an Individual Retirement Account.</a:t>
            </a:r>
          </a:p>
          <a:p>
            <a:pPr lvl="1"/>
            <a:r>
              <a:rPr lang="en-US" sz="3600" dirty="0"/>
              <a:t>You are allowed to contribute $7,000 per year</a:t>
            </a:r>
          </a:p>
          <a:p>
            <a:pPr lvl="1"/>
            <a:r>
              <a:rPr lang="en-US" sz="3600" dirty="0"/>
              <a:t>An IRA has tax advantages to a regular brokerage account, in that it allows you avoid capital gains taxes</a:t>
            </a:r>
          </a:p>
          <a:p>
            <a:pPr lvl="2"/>
            <a:r>
              <a:rPr lang="en-US" sz="3200" dirty="0"/>
              <a:t>With a Roth IRA, you use after-tax money to invest today. The money should grow over time, but then when you with withdraw the money in retirement, you do NOT pay income taxes</a:t>
            </a:r>
          </a:p>
          <a:p>
            <a:pPr lvl="2"/>
            <a:r>
              <a:rPr lang="en-US" sz="3200" dirty="0"/>
              <a:t>With a traditional IRA, you get a tax-deduction today for the amount that you invest. So you do not pay taxes today on that amount of income. But then you will pay income taxes when you withdraw the money in retirement.</a:t>
            </a:r>
            <a:br>
              <a:rPr lang="en-US" sz="3200" dirty="0"/>
            </a:br>
            <a:endParaRPr lang="en-US" sz="3200" dirty="0"/>
          </a:p>
          <a:p>
            <a:pPr lvl="2"/>
            <a:r>
              <a:rPr lang="en-US" sz="3200" dirty="0"/>
              <a:t>The key decision is based on whether you think your tax rate will be higher today or in the future. </a:t>
            </a:r>
          </a:p>
          <a:p>
            <a:pPr lvl="2"/>
            <a:r>
              <a:rPr lang="en-US" sz="3200" dirty="0"/>
              <a:t>This is why we recommend a Roth IRA to graduate students: Your income tax rate is probably lower today than it will be in the future, so you want to pay taxes today and avoid taxes in the future. The Roth lets you do this.</a:t>
            </a:r>
            <a:br>
              <a:rPr lang="en-US" sz="3200" dirty="0"/>
            </a:br>
            <a:endParaRPr lang="en-US" sz="3200" dirty="0"/>
          </a:p>
          <a:p>
            <a:pPr lvl="1"/>
            <a:r>
              <a:rPr lang="en-US" sz="3600" dirty="0"/>
              <a:t>The bad news is that the money you put into an IRA cannot be withdrawn, unless you pay a 10% penalty, until you turn 59 ½ years old</a:t>
            </a:r>
            <a:br>
              <a:rPr lang="en-US" sz="3600" dirty="0"/>
            </a:br>
            <a:endParaRPr lang="en-US" sz="3600" dirty="0"/>
          </a:p>
          <a:p>
            <a:pPr lvl="1"/>
            <a:r>
              <a:rPr lang="en-US" sz="3600" dirty="0"/>
              <a:t>There is more fine print that we are skipping over here and some minor exceptions to this overview, but this should cover most of you and most situations.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The Fine Print</a:t>
            </a:r>
          </a:p>
        </p:txBody>
      </p:sp>
    </p:spTree>
    <p:extLst>
      <p:ext uri="{BB962C8B-B14F-4D97-AF65-F5344CB8AC3E}">
        <p14:creationId xmlns:p14="http://schemas.microsoft.com/office/powerpoint/2010/main" val="8646951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988444" cy="5212714"/>
          </a:xfrm>
        </p:spPr>
        <p:txBody>
          <a:bodyPr>
            <a:normAutofit fontScale="55000" lnSpcReduction="20000"/>
          </a:bodyPr>
          <a:lstStyle/>
          <a:p>
            <a:pPr marL="1200150" lvl="1" indent="-742950">
              <a:buFont typeface="+mj-lt"/>
              <a:buAutoNum type="arabicPeriod"/>
            </a:pPr>
            <a:r>
              <a:rPr lang="en-US" sz="3600" dirty="0"/>
              <a:t>Research – and pick – a brokerage or financial institution to use.</a:t>
            </a:r>
          </a:p>
          <a:p>
            <a:pPr lvl="3"/>
            <a:r>
              <a:rPr lang="en-US" sz="3000" dirty="0"/>
              <a:t>Functionally &amp; legally, as far as managing your account and investments, they are going to be similar.</a:t>
            </a:r>
          </a:p>
          <a:p>
            <a:pPr lvl="3"/>
            <a:r>
              <a:rPr lang="en-US" sz="3000" dirty="0"/>
              <a:t>However, the user interfaces will be different…including how you use the account and resources available. That’s the decision – which interface do you like best.</a:t>
            </a:r>
          </a:p>
          <a:p>
            <a:pPr lvl="3"/>
            <a:r>
              <a:rPr lang="en-US" sz="3000" dirty="0"/>
              <a:t>And, some brokerages may not offer certain types of accounts. </a:t>
            </a:r>
            <a:br>
              <a:rPr lang="en-US" sz="3000" dirty="0"/>
            </a:br>
            <a:endParaRPr lang="en-US" sz="3000" dirty="0"/>
          </a:p>
          <a:p>
            <a:pPr lvl="3"/>
            <a:r>
              <a:rPr lang="en-US" sz="3000" dirty="0"/>
              <a:t>Robinhood, Fidelity, Charles Schwab, JP Morgan Chase, Bank of America, TD Ameritrade and many others are all good.</a:t>
            </a:r>
            <a:br>
              <a:rPr lang="en-US" sz="3000" dirty="0"/>
            </a:br>
            <a:endParaRPr lang="en-US" sz="3000" dirty="0"/>
          </a:p>
          <a:p>
            <a:pPr marL="1200150" lvl="1" indent="-742950">
              <a:buFont typeface="+mj-lt"/>
              <a:buAutoNum type="arabicPeriod"/>
            </a:pPr>
            <a:r>
              <a:rPr lang="en-US" sz="3600" dirty="0"/>
              <a:t>Establish and open your Roth IRA account. </a:t>
            </a:r>
          </a:p>
          <a:p>
            <a:pPr lvl="3"/>
            <a:r>
              <a:rPr lang="en-US" sz="3000" dirty="0"/>
              <a:t>This will require your Social Security number and other personal information, but not too much. It should take 5-10 minutes.</a:t>
            </a:r>
            <a:br>
              <a:rPr lang="en-US" sz="3000" dirty="0"/>
            </a:br>
            <a:endParaRPr lang="en-US" sz="3000" dirty="0"/>
          </a:p>
          <a:p>
            <a:pPr marL="1200150" lvl="1" indent="-742950">
              <a:buFont typeface="+mj-lt"/>
              <a:buAutoNum type="arabicPeriod"/>
            </a:pPr>
            <a:r>
              <a:rPr lang="en-US" sz="3600" dirty="0"/>
              <a:t>Fund your Roth IRA account.</a:t>
            </a:r>
          </a:p>
          <a:p>
            <a:pPr lvl="3"/>
            <a:r>
              <a:rPr lang="en-US" sz="3000" dirty="0"/>
              <a:t>Link a bank account to your Roth IRA to allow online transfers. It may take 1-2 weeks initially to get the money transferred as the Roth IRA account verifies your bank accounts.</a:t>
            </a:r>
          </a:p>
          <a:p>
            <a:pPr lvl="3"/>
            <a:r>
              <a:rPr lang="en-US" sz="3000" dirty="0"/>
              <a:t>Your brokerage may allow wire transfers for a fee, but the initial transfer may still take 1-2 weeks</a:t>
            </a:r>
          </a:p>
          <a:p>
            <a:pPr lvl="3"/>
            <a:r>
              <a:rPr lang="en-US" sz="3000" dirty="0"/>
              <a:t>You may be able to upload an electronic copy of a personal check to deposit funds into your Roth IRA account.</a:t>
            </a:r>
          </a:p>
          <a:p>
            <a:pPr lvl="3"/>
            <a:r>
              <a:rPr lang="en-US" sz="3000" dirty="0"/>
              <a:t>You may be able to go old school and visit a branch of your brokerage to do everything in person. </a:t>
            </a:r>
            <a:br>
              <a:rPr lang="en-US" sz="3000" dirty="0"/>
            </a:br>
            <a:endParaRPr lang="en-US" sz="3000" dirty="0"/>
          </a:p>
          <a:p>
            <a:pPr marL="1200150" lvl="1" indent="-742950">
              <a:buFont typeface="+mj-lt"/>
              <a:buAutoNum type="arabicPeriod"/>
            </a:pPr>
            <a:r>
              <a:rPr lang="en-US" sz="3600" dirty="0"/>
              <a:t>Begin investing and saving for your retirement.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62127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5" dur="500"/>
                                        <p:tgtEl>
                                          <p:spTgt spid="2560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8" dur="500"/>
                                        <p:tgtEl>
                                          <p:spTgt spid="2560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1" dur="500"/>
                                        <p:tgtEl>
                                          <p:spTgt spid="25603">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24" dur="500"/>
                                        <p:tgtEl>
                                          <p:spTgt spid="25603">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7" dur="500"/>
                                        <p:tgtEl>
                                          <p:spTgt spid="2560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03">
                                            <p:txEl>
                                              <p:pRg st="12" end="12"/>
                                            </p:txEl>
                                          </p:spTgt>
                                        </p:tgtEl>
                                        <p:attrNameLst>
                                          <p:attrName>style.visibility</p:attrName>
                                        </p:attrNameLst>
                                      </p:cBhvr>
                                      <p:to>
                                        <p:strVal val="visible"/>
                                      </p:to>
                                    </p:set>
                                    <p:animEffect transition="in" filter="blinds(horizontal)">
                                      <p:cBhvr>
                                        <p:cTn id="32" dur="500"/>
                                        <p:tgtEl>
                                          <p:spTgt spid="25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8496930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2" name="Rectangle 1">
            <a:extLst>
              <a:ext uri="{FF2B5EF4-FFF2-40B4-BE49-F238E27FC236}">
                <a16:creationId xmlns:a16="http://schemas.microsoft.com/office/drawing/2014/main" id="{E81A47F7-CEEA-A046-BD2F-09C667D370F9}"/>
              </a:ext>
            </a:extLst>
          </p:cNvPr>
          <p:cNvSpPr/>
          <p:nvPr/>
        </p:nvSpPr>
        <p:spPr>
          <a:xfrm>
            <a:off x="10052344" y="5867905"/>
            <a:ext cx="2058914" cy="9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5BBF0A-52AF-2B46-BF30-1432F31DF730}"/>
              </a:ext>
            </a:extLst>
          </p:cNvPr>
          <p:cNvPicPr/>
          <p:nvPr/>
        </p:nvPicPr>
        <p:blipFill>
          <a:blip r:embed="rId2"/>
          <a:stretch>
            <a:fillRect/>
          </a:stretch>
        </p:blipFill>
        <p:spPr>
          <a:xfrm>
            <a:off x="6096000" y="3173150"/>
            <a:ext cx="6015258" cy="3597043"/>
          </a:xfrm>
          <a:prstGeom prst="rect">
            <a:avLst/>
          </a:prstGeom>
        </p:spPr>
      </p:pic>
      <p:pic>
        <p:nvPicPr>
          <p:cNvPr id="6" name="Picture 5">
            <a:extLst>
              <a:ext uri="{FF2B5EF4-FFF2-40B4-BE49-F238E27FC236}">
                <a16:creationId xmlns:a16="http://schemas.microsoft.com/office/drawing/2014/main" id="{A9C2D8BD-175F-FA4D-8796-8F9C8876E687}"/>
              </a:ext>
            </a:extLst>
          </p:cNvPr>
          <p:cNvPicPr/>
          <p:nvPr/>
        </p:nvPicPr>
        <p:blipFill>
          <a:blip r:embed="rId3"/>
          <a:stretch>
            <a:fillRect/>
          </a:stretch>
        </p:blipFill>
        <p:spPr>
          <a:xfrm>
            <a:off x="134275" y="1179486"/>
            <a:ext cx="5926442" cy="3883020"/>
          </a:xfrm>
          <a:prstGeom prst="rect">
            <a:avLst/>
          </a:prstGeom>
        </p:spPr>
      </p:pic>
    </p:spTree>
    <p:extLst>
      <p:ext uri="{BB962C8B-B14F-4D97-AF65-F5344CB8AC3E}">
        <p14:creationId xmlns:p14="http://schemas.microsoft.com/office/powerpoint/2010/main" val="1764513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chemeClr val="bg1"/>
                </a:solidFill>
              </a:rPr>
              <a:t>With an 8% return, you will have $185,000 accumulated at 65.</a:t>
            </a:r>
            <a:br>
              <a:rPr lang="en-US" sz="2600" dirty="0">
                <a:solidFill>
                  <a:schemeClr val="bg1"/>
                </a:solidFill>
              </a:rPr>
            </a:br>
            <a:endParaRPr lang="en-US" sz="2600" dirty="0">
              <a:solidFill>
                <a:schemeClr val="bg1"/>
              </a:solidFill>
            </a:endParaRPr>
          </a:p>
          <a:p>
            <a:pPr marL="514350" indent="-514350">
              <a:buAutoNum type="alphaUcParenBoth"/>
            </a:pPr>
            <a:r>
              <a:rPr lang="en-US" sz="2600" dirty="0"/>
              <a:t>Investing $100 per month from age 35-65 (but nothing from 25-35)</a:t>
            </a:r>
            <a:br>
              <a:rPr lang="en-US" sz="2600" dirty="0"/>
            </a:br>
            <a:r>
              <a:rPr lang="en-US" sz="2600"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000" dirty="0">
                <a:solidFill>
                  <a:schemeClr val="bg1"/>
                </a:solidFill>
              </a:rPr>
              <a:t>Note: If the returns on your investments are less than 6%, (B) will lead to greater wealth.</a:t>
            </a:r>
            <a:br>
              <a:rPr lang="en-US" sz="2000" dirty="0">
                <a:solidFill>
                  <a:schemeClr val="bg1"/>
                </a:solidFill>
              </a:rPr>
            </a:br>
            <a:br>
              <a:rPr lang="en-US" sz="2000" dirty="0">
                <a:solidFill>
                  <a:schemeClr val="bg1"/>
                </a:solidFill>
              </a:rPr>
            </a:br>
            <a:r>
              <a:rPr lang="en-US" sz="2000" dirty="0">
                <a:solidFill>
                  <a:schemeClr val="bg1"/>
                </a:solidFill>
              </a:rPr>
              <a:t>There’s a similar but different problem on page 37 of your handbook.</a:t>
            </a:r>
          </a:p>
          <a:p>
            <a:pPr marL="514350" indent="-514350">
              <a:buAutoNum type="alphaUcParenBoth"/>
            </a:pPr>
            <a:endParaRPr lang="en-US" sz="2200" dirty="0">
              <a:solidFill>
                <a:schemeClr val="bg1"/>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28161909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rgbClr val="C00000"/>
                </a:solidFill>
              </a:rPr>
              <a:t>With an 8% return, you will have $185,000 accumulated at 65.</a:t>
            </a:r>
            <a:br>
              <a:rPr lang="en-US" sz="2600" dirty="0"/>
            </a:br>
            <a:endParaRPr lang="en-US" sz="2600" dirty="0"/>
          </a:p>
          <a:p>
            <a:pPr marL="514350" indent="-514350">
              <a:buAutoNum type="alphaUcParenBoth"/>
            </a:pPr>
            <a:r>
              <a:rPr lang="en-US" sz="2600" dirty="0"/>
              <a:t>Investing $100 per month from age 35-65 (but nothing from 25-35)</a:t>
            </a:r>
            <a:br>
              <a:rPr lang="en-US" sz="2600" dirty="0"/>
            </a:br>
            <a:r>
              <a:rPr lang="en-US" sz="2600"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000" dirty="0">
                <a:solidFill>
                  <a:srgbClr val="006600"/>
                </a:solidFill>
              </a:rPr>
              <a:t>Note: If the returns on your investments are less than 6%, (B) will lead to greater wealth.</a:t>
            </a:r>
            <a:br>
              <a:rPr lang="en-US" sz="2000" dirty="0">
                <a:solidFill>
                  <a:srgbClr val="006600"/>
                </a:solidFill>
              </a:rPr>
            </a:br>
            <a:br>
              <a:rPr lang="en-US" sz="2000" dirty="0">
                <a:solidFill>
                  <a:srgbClr val="006600"/>
                </a:solidFill>
              </a:rPr>
            </a:br>
            <a:r>
              <a:rPr lang="en-US" sz="2000" dirty="0">
                <a:solidFill>
                  <a:srgbClr val="006600"/>
                </a:solidFill>
              </a:rPr>
              <a:t>There’s a similar but different problem on page 37 of your handbook.</a:t>
            </a:r>
          </a:p>
          <a:p>
            <a:pPr marL="514350" indent="-514350">
              <a:buAutoNum type="alphaUcParenBoth"/>
            </a:pPr>
            <a:endParaRPr lang="en-US" sz="2200" dirty="0">
              <a:solidFill>
                <a:srgbClr val="006600"/>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35210387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8601230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college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35091277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37659144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bank, savings &amp; investment accounts daily. I do not make changes daily (or even monthly). I just don’t want any surprises.</a:t>
            </a:r>
          </a:p>
        </p:txBody>
      </p:sp>
    </p:spTree>
    <p:extLst>
      <p:ext uri="{BB962C8B-B14F-4D97-AF65-F5344CB8AC3E}">
        <p14:creationId xmlns:p14="http://schemas.microsoft.com/office/powerpoint/2010/main" val="40363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endParaRPr lang="en-US" dirty="0">
              <a:solidFill>
                <a:srgbClr val="C00000"/>
              </a:solidFill>
            </a:endParaRPr>
          </a:p>
          <a:p>
            <a:r>
              <a:rPr lang="en-US" dirty="0">
                <a:solidFill>
                  <a:srgbClr val="C00000"/>
                </a:solidFill>
              </a:rPr>
              <a:t>If you ever invest based on personal relationships, be prepared for losses.</a:t>
            </a:r>
            <a:br>
              <a:rPr lang="en-US" dirty="0">
                <a:solidFill>
                  <a:srgbClr val="C00000"/>
                </a:solidFill>
              </a:rPr>
            </a:br>
            <a:endParaRPr lang="en-US" dirty="0">
              <a:solidFill>
                <a:srgbClr val="C00000"/>
              </a:solidFill>
            </a:endParaRPr>
          </a:p>
          <a:p>
            <a:r>
              <a:rPr lang="en-US" dirty="0"/>
              <a:t>Nobody – NOBODY – can predict the future. And investing is all about predicting the future. Be careful about thinking you can predict the future. Make sure your investments align with your goals.</a:t>
            </a:r>
            <a:br>
              <a:rPr lang="en-US" dirty="0"/>
            </a:br>
            <a:endParaRPr lang="en-US" dirty="0"/>
          </a:p>
          <a:p>
            <a:r>
              <a:rPr lang="en-US" dirty="0">
                <a:solidFill>
                  <a:srgbClr val="C00000"/>
                </a:solidFill>
              </a:rPr>
              <a:t>Be your own boss. Take control of your money and your investments. Nobody else is going to do it for you. Own your financial future. </a:t>
            </a:r>
          </a:p>
        </p:txBody>
      </p:sp>
    </p:spTree>
    <p:extLst>
      <p:ext uri="{BB962C8B-B14F-4D97-AF65-F5344CB8AC3E}">
        <p14:creationId xmlns:p14="http://schemas.microsoft.com/office/powerpoint/2010/main" val="10685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3" name="Cloud Callout 2">
            <a:extLst>
              <a:ext uri="{FF2B5EF4-FFF2-40B4-BE49-F238E27FC236}">
                <a16:creationId xmlns:a16="http://schemas.microsoft.com/office/drawing/2014/main" id="{920B8C93-273A-C43F-1CC7-C82FF0F17B1F}"/>
              </a:ext>
            </a:extLst>
          </p:cNvPr>
          <p:cNvSpPr/>
          <p:nvPr/>
        </p:nvSpPr>
        <p:spPr>
          <a:xfrm>
            <a:off x="2413791" y="1650178"/>
            <a:ext cx="7364418" cy="3999724"/>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srgbClr val="CA1E27"/>
                </a:solidFill>
              </a:rPr>
              <a:t>Don’t wait around for other people to be happy for you.</a:t>
            </a:r>
          </a:p>
          <a:p>
            <a:pPr algn="ctr"/>
            <a:r>
              <a:rPr lang="en-US" sz="2600" b="1" i="1" dirty="0">
                <a:solidFill>
                  <a:srgbClr val="CA1E27"/>
                </a:solidFill>
              </a:rPr>
              <a:t>Any happiness you get,</a:t>
            </a:r>
          </a:p>
          <a:p>
            <a:pPr algn="ctr"/>
            <a:r>
              <a:rPr lang="en-US" sz="2600" b="1" i="1" dirty="0">
                <a:solidFill>
                  <a:srgbClr val="CA1E27"/>
                </a:solidFill>
              </a:rPr>
              <a:t>You’ve got to make yourself.</a:t>
            </a:r>
            <a:br>
              <a:rPr lang="en-US" sz="2600" b="1" i="1" dirty="0">
                <a:solidFill>
                  <a:srgbClr val="CA1E27"/>
                </a:solidFill>
              </a:rPr>
            </a:br>
            <a:endParaRPr lang="en-US" sz="2600" b="1" i="1" dirty="0">
              <a:solidFill>
                <a:srgbClr val="CA1E27"/>
              </a:solidFill>
            </a:endParaRPr>
          </a:p>
          <a:p>
            <a:pPr algn="ctr"/>
            <a:r>
              <a:rPr lang="en-US" sz="2200" b="1" i="1" dirty="0">
                <a:solidFill>
                  <a:srgbClr val="CA1E27"/>
                </a:solidFill>
              </a:rPr>
              <a:t>        ~ Alice Walker, poet &amp; novelist</a:t>
            </a:r>
          </a:p>
        </p:txBody>
      </p:sp>
    </p:spTree>
    <p:extLst>
      <p:ext uri="{BB962C8B-B14F-4D97-AF65-F5344CB8AC3E}">
        <p14:creationId xmlns:p14="http://schemas.microsoft.com/office/powerpoint/2010/main" val="364351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421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err="1">
                <a:latin typeface="Times New Roman" panose="02020603050405020304" pitchFamily="18" charset="0"/>
                <a:cs typeface="Times New Roman" panose="02020603050405020304" pitchFamily="18" charset="0"/>
              </a:rPr>
              <a:t>brian.bolton@louisiana.edu</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553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15230</TotalTime>
  <Words>7658</Words>
  <Application>Microsoft Macintosh PowerPoint</Application>
  <PresentationFormat>Widescreen</PresentationFormat>
  <Paragraphs>788</Paragraphs>
  <Slides>90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99</cp:revision>
  <dcterms:created xsi:type="dcterms:W3CDTF">2019-08-26T13:43:19Z</dcterms:created>
  <dcterms:modified xsi:type="dcterms:W3CDTF">2025-06-03T15:12:19Z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2023-09-19T13:30:10Z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ccd43961-6a1d-4b2c-af1e-7851cac7afb0</vt:lpwstr>
  </property>
  <property fmtid="{D5CDD505-2E9C-101B-9397-08002B2CF9AE}" pid="8" name="MSIP_Label_638202f9-8d41-4950-b014-f183e397b746_ContentBits">
    <vt:lpwstr>0</vt:lpwstr>
  </property>
</Properties>
</file>