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sldIdLst>
    <p:sldId id="2123" r:id="rId2"/>
    <p:sldId id="2233" r:id="rId3"/>
    <p:sldId id="2234" r:id="rId4"/>
    <p:sldId id="2235" r:id="rId5"/>
    <p:sldId id="2236" r:id="rId6"/>
    <p:sldId id="2237" r:id="rId7"/>
    <p:sldId id="2154" r:id="rId8"/>
    <p:sldId id="2238" r:id="rId9"/>
    <p:sldId id="2239" r:id="rId10"/>
    <p:sldId id="2240" r:id="rId11"/>
    <p:sldId id="2241" r:id="rId12"/>
    <p:sldId id="2150" r:id="rId13"/>
    <p:sldId id="2153" r:id="rId14"/>
    <p:sldId id="2242" r:id="rId15"/>
    <p:sldId id="2243" r:id="rId16"/>
    <p:sldId id="310" r:id="rId17"/>
    <p:sldId id="1343" r:id="rId18"/>
    <p:sldId id="2056" r:id="rId19"/>
    <p:sldId id="2057" r:id="rId20"/>
    <p:sldId id="2058" r:id="rId21"/>
    <p:sldId id="1989" r:id="rId22"/>
    <p:sldId id="2109" r:id="rId23"/>
    <p:sldId id="1993" r:id="rId24"/>
    <p:sldId id="1994" r:id="rId25"/>
    <p:sldId id="1999" r:id="rId26"/>
    <p:sldId id="1350" r:id="rId27"/>
    <p:sldId id="2231" r:id="rId28"/>
    <p:sldId id="2085" r:id="rId29"/>
    <p:sldId id="2218" r:id="rId30"/>
    <p:sldId id="1262" r:id="rId31"/>
    <p:sldId id="1263" r:id="rId32"/>
    <p:sldId id="1264" r:id="rId33"/>
    <p:sldId id="1278" r:id="rId34"/>
    <p:sldId id="2012" r:id="rId35"/>
    <p:sldId id="2013" r:id="rId36"/>
    <p:sldId id="2059" r:id="rId37"/>
    <p:sldId id="2147" r:id="rId38"/>
    <p:sldId id="2049" r:id="rId39"/>
    <p:sldId id="2050" r:id="rId40"/>
    <p:sldId id="2129" r:id="rId41"/>
    <p:sldId id="2130" r:id="rId42"/>
    <p:sldId id="2131" r:id="rId43"/>
    <p:sldId id="2132" r:id="rId44"/>
    <p:sldId id="2133" r:id="rId45"/>
    <p:sldId id="1961" r:id="rId46"/>
    <p:sldId id="2066" r:id="rId47"/>
    <p:sldId id="2065" r:id="rId48"/>
    <p:sldId id="2103" r:id="rId49"/>
    <p:sldId id="2126" r:id="rId50"/>
    <p:sldId id="2273" r:id="rId51"/>
    <p:sldId id="2128" r:id="rId52"/>
    <p:sldId id="2274" r:id="rId53"/>
    <p:sldId id="2127" r:id="rId54"/>
    <p:sldId id="2125" r:id="rId55"/>
    <p:sldId id="2104" r:id="rId56"/>
    <p:sldId id="2105" r:id="rId57"/>
    <p:sldId id="2106" r:id="rId58"/>
    <p:sldId id="2107" r:id="rId59"/>
    <p:sldId id="2108" r:id="rId60"/>
    <p:sldId id="2275" r:id="rId61"/>
    <p:sldId id="2112" r:id="rId62"/>
    <p:sldId id="2110" r:id="rId63"/>
    <p:sldId id="2114" r:id="rId64"/>
    <p:sldId id="2116" r:id="rId65"/>
    <p:sldId id="2111" r:id="rId66"/>
    <p:sldId id="2113" r:id="rId67"/>
    <p:sldId id="2115" r:id="rId68"/>
    <p:sldId id="2120" r:id="rId69"/>
    <p:sldId id="2117" r:id="rId70"/>
    <p:sldId id="2118" r:id="rId71"/>
    <p:sldId id="2119" r:id="rId72"/>
    <p:sldId id="2100" r:id="rId73"/>
    <p:sldId id="1260" r:id="rId74"/>
    <p:sldId id="1311" r:id="rId75"/>
    <p:sldId id="2272" r:id="rId76"/>
    <p:sldId id="2098" r:id="rId77"/>
    <p:sldId id="2099" r:id="rId78"/>
    <p:sldId id="2088" r:id="rId79"/>
    <p:sldId id="2080"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88"/>
    <p:restoredTop sz="94680"/>
  </p:normalViewPr>
  <p:slideViewPr>
    <p:cSldViewPr snapToGrid="0" snapToObjects="1">
      <p:cViewPr varScale="1">
        <p:scale>
          <a:sx n="211" d="100"/>
          <a:sy n="211" d="100"/>
        </p:scale>
        <p:origin x="18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3/22/23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91531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51330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12738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59</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21456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60</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33119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61</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57101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62</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77824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12350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64</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78468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3019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6928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49</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48588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5758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13955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69</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09709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70</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25106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71</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363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50</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75012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51</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75835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52</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83644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4764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54</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92247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34497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84696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C7501D3-620D-726E-29E3-0C4209800728}"/>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A6F98A0A-098F-4C58-E30A-625305D6A7BC}"/>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#4:</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Investing &amp; Tax Issues</a:t>
            </a: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96369A2A-80D6-AF6C-94B4-16506663A73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D99D7BF8-7E2E-4FB7-E356-45DB9EB93162}"/>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#4:</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Investing &amp; Tax Issues</a:t>
            </a: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91B54354-9AFC-9FC9-8CDA-E9516B642533}"/>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#4:</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Investing &amp; Tax Issues</a:t>
            </a:r>
          </a:p>
        </p:txBody>
      </p:sp>
      <p:pic>
        <p:nvPicPr>
          <p:cNvPr id="5" name="Picture 4">
            <a:extLst>
              <a:ext uri="{FF2B5EF4-FFF2-40B4-BE49-F238E27FC236}">
                <a16:creationId xmlns:a16="http://schemas.microsoft.com/office/drawing/2014/main" id="{F86BCF52-2412-E01E-4117-2BA3205323B2}"/>
              </a:ext>
            </a:extLst>
          </p:cNvPr>
          <p:cNvPicPr>
            <a:picLocks noChangeAspect="1"/>
          </p:cNvPicPr>
          <p:nvPr userDrawn="1"/>
        </p:nvPicPr>
        <p:blipFill>
          <a:blip r:embed="rId2"/>
          <a:stretch>
            <a:fillRect/>
          </a:stretch>
        </p:blipFill>
        <p:spPr>
          <a:xfrm>
            <a:off x="10408356" y="6064037"/>
            <a:ext cx="1717322" cy="745986"/>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6EA68C04-7EC2-032F-8B7E-0BA014A2C2C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2E15E4E4-D278-6288-4971-FD11AEE85EB5}"/>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#4:</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Investing &amp; Tax Issues</a:t>
            </a: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FACA48F3-B3D4-EDC4-E2DE-007DA0B5B16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8D9FEDB5-2E95-202F-C268-D4F4725B9F10}"/>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#4:</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Investing &amp; Tax Issues</a:t>
            </a: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6DEC2FB-FF34-1DF9-BEC1-44C53D0A912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9" name="Title 1">
            <a:extLst>
              <a:ext uri="{FF2B5EF4-FFF2-40B4-BE49-F238E27FC236}">
                <a16:creationId xmlns:a16="http://schemas.microsoft.com/office/drawing/2014/main" id="{2971CA38-E2B1-6B42-C279-90AB77952EBA}"/>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#4:</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Investing &amp; Tax Issues</a:t>
            </a: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8D2533C5-4A7A-8062-9210-F1239F52C034}"/>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23BBEF96-EA18-893B-2F66-27C06E03FED1}"/>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#4:</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Investing &amp; Tax Issues</a:t>
            </a: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2AEDF-CD5B-9F50-A37C-CE732729480B}"/>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9F488E5C-C5A0-8E29-64AB-1A9141767147}"/>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#4:</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Investing &amp; Tax Issues</a:t>
            </a: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0E73954B-6FB9-F0A5-8EA5-059BBC17B73D}"/>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EA3C2937-1652-1355-46EB-93AB7D27A1F6}"/>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#4:</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Investing &amp; Tax Issues</a:t>
            </a: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2278EBF8-869C-C238-D098-3CCB2A90E646}"/>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8B134367-EEAD-ABBC-2580-0B6DCB043268}"/>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2023</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#4:</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Investing &amp; Tax Issues</a:t>
            </a: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3/22/23</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8CA26-8818-5688-55A3-E0EA87013C76}"/>
              </a:ext>
            </a:extLst>
          </p:cNvPr>
          <p:cNvSpPr>
            <a:spLocks noGrp="1"/>
          </p:cNvSpPr>
          <p:nvPr>
            <p:ph type="title"/>
          </p:nvPr>
        </p:nvSpPr>
        <p:spPr>
          <a:solidFill>
            <a:srgbClr val="C00000"/>
          </a:solidFill>
        </p:spPr>
        <p:txBody>
          <a:bodyPr>
            <a:normAutofit fontScale="90000"/>
          </a:bodyPr>
          <a:lstStyle/>
          <a:p>
            <a:pPr marL="0" marR="0" algn="ctr">
              <a:spcBef>
                <a:spcPts val="0"/>
              </a:spcBef>
              <a:spcAft>
                <a:spcPts val="0"/>
              </a:spcAft>
            </a:pP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Imagine that you won $1,000 playing a scratch-off lottery ticket. Congratulations!</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now you want to invest this $1,000 to work towards achieving your personal goals.</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Which of the following are you going to invest in? </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Please select up to 3 of these options and discuss your selection with a neighbor.</a:t>
            </a:r>
          </a:p>
        </p:txBody>
      </p:sp>
      <p:sp>
        <p:nvSpPr>
          <p:cNvPr id="9" name="Rectangle 5">
            <a:extLst>
              <a:ext uri="{FF2B5EF4-FFF2-40B4-BE49-F238E27FC236}">
                <a16:creationId xmlns:a16="http://schemas.microsoft.com/office/drawing/2014/main" id="{8F718587-2A29-7A08-5652-9BDB2817D6D2}"/>
              </a:ext>
            </a:extLst>
          </p:cNvPr>
          <p:cNvSpPr>
            <a:spLocks noChangeArrowheads="1"/>
          </p:cNvSpPr>
          <p:nvPr/>
        </p:nvSpPr>
        <p:spPr bwMode="auto">
          <a:xfrm>
            <a:off x="838200" y="2107635"/>
            <a:ext cx="441203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Stock of Amazon.</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Stock of Tesla.</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Stock of Bank of America.</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Stock of Bed, Bath &amp; Beyond</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Bitcoin.</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2 pairs of vintage Air Jordan shoes.</a:t>
            </a:r>
            <a:endParaRPr kumimoji="0" lang="en-US" altLang="en-US" sz="1800" b="1" i="0" u="none" strike="noStrike" cap="none" normalizeH="0" baseline="0" dirty="0">
              <a:ln>
                <a:noFill/>
              </a:ln>
              <a:solidFill>
                <a:schemeClr val="tx1"/>
              </a:solidFill>
              <a:effectLst/>
            </a:endParaRPr>
          </a:p>
        </p:txBody>
      </p:sp>
      <p:sp>
        <p:nvSpPr>
          <p:cNvPr id="11" name="Rectangle 5">
            <a:extLst>
              <a:ext uri="{FF2B5EF4-FFF2-40B4-BE49-F238E27FC236}">
                <a16:creationId xmlns:a16="http://schemas.microsoft.com/office/drawing/2014/main" id="{8C20B599-C063-40CF-B3BA-5A734900F388}"/>
              </a:ext>
            </a:extLst>
          </p:cNvPr>
          <p:cNvSpPr>
            <a:spLocks noChangeArrowheads="1"/>
          </p:cNvSpPr>
          <p:nvPr/>
        </p:nvSpPr>
        <p:spPr bwMode="auto">
          <a:xfrm>
            <a:off x="5539581" y="2027352"/>
            <a:ext cx="5911614"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7"/>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U.S. Treasury bills.</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7"/>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Stock of Gazprom, Russia’s largest energy company.</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7"/>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 fractional share of a time-share condo in Barbados.</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7"/>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 fractional share of your cousin’s friend’s new technology start-up venture.</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7"/>
              <a:tabLst/>
            </a:pPr>
            <a: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Oil. Several barrels of crude oil.</a:t>
            </a:r>
            <a:br>
              <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7"/>
              <a:tabLst/>
            </a:pPr>
            <a:r>
              <a:rPr lang="en-US"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Cash. Just put it in an envelope under your mattress.</a:t>
            </a:r>
            <a:r>
              <a:rPr lang="en-US" b="1" dirty="0">
                <a:solidFill>
                  <a:srgbClr val="C00000"/>
                </a:solidFill>
                <a:effectLst/>
              </a:rPr>
              <a:t> </a:t>
            </a:r>
            <a:br>
              <a:rPr kumimoji="0" lang="en-US" alt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kumimoji="0" lang="en-US" altLang="en-US" sz="13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968781D0-5E02-1911-7AD5-38258A209976}"/>
              </a:ext>
            </a:extLst>
          </p:cNvPr>
          <p:cNvSpPr/>
          <p:nvPr/>
        </p:nvSpPr>
        <p:spPr>
          <a:xfrm>
            <a:off x="478395" y="1828800"/>
            <a:ext cx="11166580" cy="385138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47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and spent $200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2656803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and spent $200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3552696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spend $2,500 (or more) on education expenses that are required for your degree – including tuition, books, supplies, maybe a computer – you might be able to receive a $2,500 credit on your tax return.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92153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spend $2,500 (or more) on education expenses that are required for your degree – including tuition, books, supplies, maybe a computer – you might be able to receive a $2,500 credit on your tax return.</a:t>
            </a: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r>
              <a:rPr lang="en-US" dirty="0">
                <a:solidFill>
                  <a:srgbClr val="C00000"/>
                </a:solidFill>
              </a:rPr>
              <a:t>Check out the </a:t>
            </a:r>
            <a:r>
              <a:rPr lang="en-US" i="1" dirty="0">
                <a:solidFill>
                  <a:srgbClr val="C00000"/>
                </a:solidFill>
              </a:rPr>
              <a:t>American Opportunity Tax Credit </a:t>
            </a:r>
            <a:r>
              <a:rPr lang="en-US" sz="1500" dirty="0">
                <a:solidFill>
                  <a:srgbClr val="C00000"/>
                </a:solidFill>
              </a:rPr>
              <a:t>(up to $2,500) </a:t>
            </a:r>
            <a:r>
              <a:rPr lang="en-US" dirty="0">
                <a:solidFill>
                  <a:srgbClr val="C00000"/>
                </a:solidFill>
              </a:rPr>
              <a:t>and</a:t>
            </a:r>
            <a:r>
              <a:rPr lang="en-US" i="1" dirty="0">
                <a:solidFill>
                  <a:srgbClr val="C00000"/>
                </a:solidFill>
              </a:rPr>
              <a:t> the Lifetime Learning Credit </a:t>
            </a:r>
            <a:r>
              <a:rPr lang="en-US" sz="1500" dirty="0">
                <a:solidFill>
                  <a:srgbClr val="C00000"/>
                </a:solidFill>
              </a:rPr>
              <a:t>(up to $2,000)</a:t>
            </a:r>
            <a:r>
              <a:rPr lang="en-US" dirty="0">
                <a:solidFill>
                  <a:srgbClr val="C00000"/>
                </a:solidFill>
              </a:rPr>
              <a:t> to see if you are eligible for either credit. </a:t>
            </a:r>
          </a:p>
          <a:p>
            <a:pPr marL="0" indent="0" algn="ctr">
              <a:buNone/>
            </a:pPr>
            <a:r>
              <a:rPr lang="en-US" dirty="0">
                <a:solidFill>
                  <a:srgbClr val="C00000"/>
                </a:solidFill>
              </a:rPr>
              <a:t>Credits directly reduce the taxes you owe…which is really nice.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2544614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#7 – Last One</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$43,656</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$85,035</a:t>
            </a:r>
          </a:p>
        </p:txBody>
      </p:sp>
    </p:spTree>
    <p:extLst>
      <p:ext uri="{BB962C8B-B14F-4D97-AF65-F5344CB8AC3E}">
        <p14:creationId xmlns:p14="http://schemas.microsoft.com/office/powerpoint/2010/main" val="1650585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a:t>
            </a:r>
            <a:r>
              <a:rPr lang="en-US" b="1">
                <a:solidFill>
                  <a:schemeClr val="bg1"/>
                </a:solidFill>
                <a:latin typeface="Calibri" panose="020F0502020204030204" pitchFamily="34" charset="0"/>
                <a:cs typeface="Calibri" panose="020F0502020204030204" pitchFamily="34" charset="0"/>
              </a:rPr>
              <a:t>Question #7 </a:t>
            </a:r>
            <a:r>
              <a:rPr lang="en-US" b="1" dirty="0">
                <a:solidFill>
                  <a:schemeClr val="bg1"/>
                </a:solidFill>
                <a:latin typeface="Calibri" panose="020F0502020204030204" pitchFamily="34" charset="0"/>
                <a:cs typeface="Calibri" panose="020F0502020204030204" pitchFamily="34" charset="0"/>
              </a:rPr>
              <a:t>– Last One</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54115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914400" indent="-914400" algn="ctr">
              <a:buAutoNum type="alphaUcPeriod" startAt="3"/>
            </a:pPr>
            <a:r>
              <a:rPr lang="en-US" sz="5000" b="1" dirty="0">
                <a:solidFill>
                  <a:schemeClr val="bg1"/>
                </a:solidFill>
              </a:rPr>
              <a:t>$43,656</a:t>
            </a:r>
          </a:p>
          <a:p>
            <a:pPr marL="0" indent="0" algn="ctr">
              <a:buNone/>
            </a:pPr>
            <a:r>
              <a:rPr lang="en-US" sz="1600" b="1" dirty="0">
                <a:solidFill>
                  <a:schemeClr val="bg1"/>
                </a:solidFill>
              </a:rPr>
              <a:t>That’s an annual return of just over 10% per year.</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7"/>
            <a:ext cx="5257801" cy="1541157"/>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a:t>
            </a:r>
            <a:r>
              <a:rPr lang="en-US" sz="5000" b="1">
                <a:solidFill>
                  <a:schemeClr val="bg1"/>
                </a:solidFill>
              </a:rPr>
              <a:t>$85,035</a:t>
            </a:r>
            <a:endParaRPr lang="en-US" sz="5000" b="1" dirty="0">
              <a:solidFill>
                <a:schemeClr val="bg1"/>
              </a:solidFill>
            </a:endParaRPr>
          </a:p>
        </p:txBody>
      </p:sp>
    </p:spTree>
    <p:extLst>
      <p:ext uri="{BB962C8B-B14F-4D97-AF65-F5344CB8AC3E}">
        <p14:creationId xmlns:p14="http://schemas.microsoft.com/office/powerpoint/2010/main" val="323954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5693866"/>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STUDENT SUPPORT SERVICES</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WELLNESS SERIES 2023</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Session #4</a:t>
            </a: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Investing &amp; Tax Issues</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March 22, 2023</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F541B40-5EFC-0963-FB15-3BF296C2E902}"/>
              </a:ext>
            </a:extLst>
          </p:cNvPr>
          <p:cNvPicPr>
            <a:picLocks noChangeAspect="1"/>
          </p:cNvPicPr>
          <p:nvPr/>
        </p:nvPicPr>
        <p:blipFill>
          <a:blip r:embed="rId2"/>
          <a:stretch>
            <a:fillRect/>
          </a:stretch>
        </p:blipFill>
        <p:spPr>
          <a:xfrm>
            <a:off x="241242" y="5091877"/>
            <a:ext cx="3604713" cy="1565848"/>
          </a:xfrm>
          <a:prstGeom prst="rect">
            <a:avLst/>
          </a:prstGeom>
        </p:spPr>
      </p:pic>
      <p:pic>
        <p:nvPicPr>
          <p:cNvPr id="5" name="Picture 4">
            <a:extLst>
              <a:ext uri="{FF2B5EF4-FFF2-40B4-BE49-F238E27FC236}">
                <a16:creationId xmlns:a16="http://schemas.microsoft.com/office/drawing/2014/main" id="{07D6AF60-5EC2-DFA9-C166-B838353101DE}"/>
              </a:ext>
            </a:extLst>
          </p:cNvPr>
          <p:cNvPicPr>
            <a:picLocks noChangeAspect="1"/>
          </p:cNvPicPr>
          <p:nvPr/>
        </p:nvPicPr>
        <p:blipFill>
          <a:blip r:embed="rId2"/>
          <a:stretch>
            <a:fillRect/>
          </a:stretch>
        </p:blipFill>
        <p:spPr>
          <a:xfrm>
            <a:off x="8346045" y="5091877"/>
            <a:ext cx="3604713" cy="1565848"/>
          </a:xfrm>
          <a:prstGeom prst="rect">
            <a:avLst/>
          </a:prstGeom>
        </p:spPr>
      </p:pic>
    </p:spTree>
    <p:extLst>
      <p:ext uri="{BB962C8B-B14F-4D97-AF65-F5344CB8AC3E}">
        <p14:creationId xmlns:p14="http://schemas.microsoft.com/office/powerpoint/2010/main" val="2817389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312461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GOALS, HABITS &amp; STRATEGIES</a:t>
            </a:r>
          </a:p>
          <a:p>
            <a:pPr algn="ctr"/>
            <a:r>
              <a:rPr lang="en-US" sz="3000" b="1" dirty="0"/>
              <a:t>Today, January 23</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5" y="4250448"/>
            <a:ext cx="8674715" cy="1324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CREATING AN INVESTMENT STRATEGY</a:t>
            </a:r>
          </a:p>
          <a:p>
            <a:pPr algn="ctr"/>
            <a:r>
              <a:rPr lang="en-US" sz="3000" b="1" dirty="0"/>
              <a:t>Wednesday, March 15</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2706750"/>
            <a:ext cx="8674715" cy="1324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CREDIT SCORES &amp; DEBT MANAGEMENT</a:t>
            </a:r>
          </a:p>
          <a:p>
            <a:pPr algn="ctr"/>
            <a:r>
              <a:rPr lang="en-US" sz="3000" b="1" dirty="0"/>
              <a:t>Wednesday, March 8</a:t>
            </a:r>
          </a:p>
        </p:txBody>
      </p:sp>
    </p:spTree>
    <p:extLst>
      <p:ext uri="{BB962C8B-B14F-4D97-AF65-F5344CB8AC3E}">
        <p14:creationId xmlns:p14="http://schemas.microsoft.com/office/powerpoint/2010/main" val="3150084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OPENING AN INDIVIDUAL RETIREMENT ACCOUNT</a:t>
            </a:r>
          </a:p>
          <a:p>
            <a:pPr algn="ctr"/>
            <a:r>
              <a:rPr lang="en-US" sz="3000" b="1" dirty="0"/>
              <a:t>Wednesday, March 22</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691855"/>
            <a:ext cx="8674715" cy="132484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TAX STRATEGIES</a:t>
            </a:r>
          </a:p>
          <a:p>
            <a:pPr algn="ctr"/>
            <a:r>
              <a:rPr lang="en-US" sz="3000" b="1" dirty="0"/>
              <a:t>Wednesday, April 5</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4250938"/>
            <a:ext cx="8674715" cy="132484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CAREER PLANNING: YOUR MONEY &amp; YOUR FUTURE</a:t>
            </a:r>
          </a:p>
          <a:p>
            <a:pPr algn="ctr"/>
            <a:r>
              <a:rPr lang="en-US" sz="3000" b="1" dirty="0"/>
              <a:t>Wednesday, April 26</a:t>
            </a:r>
          </a:p>
        </p:txBody>
      </p:sp>
    </p:spTree>
    <p:extLst>
      <p:ext uri="{BB962C8B-B14F-4D97-AF65-F5344CB8AC3E}">
        <p14:creationId xmlns:p14="http://schemas.microsoft.com/office/powerpoint/2010/main" val="4291954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The U.S. stock markets had a terrible 2022. But that was just 1 year.</a:t>
            </a:r>
          </a:p>
          <a:p>
            <a:pPr marL="0" indent="0" algn="ctr">
              <a:buNone/>
            </a:pPr>
            <a:r>
              <a:rPr lang="en-US" dirty="0">
                <a:solidFill>
                  <a:srgbClr val="C00000"/>
                </a:solidFill>
              </a:rPr>
              <a:t>If you had invested $1,000 in the S&amp;P 500 at the beginning of 2021 </a:t>
            </a:r>
            <a:br>
              <a:rPr lang="en-US" dirty="0">
                <a:solidFill>
                  <a:srgbClr val="C00000"/>
                </a:solidFill>
              </a:rPr>
            </a:br>
            <a:r>
              <a:rPr lang="en-US" dirty="0">
                <a:solidFill>
                  <a:srgbClr val="C00000"/>
                </a:solidFill>
              </a:rPr>
              <a:t>(2 years years ago), 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$1,058</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$755</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$3,149</a:t>
            </a:r>
          </a:p>
        </p:txBody>
      </p:sp>
    </p:spTree>
    <p:extLst>
      <p:ext uri="{BB962C8B-B14F-4D97-AF65-F5344CB8AC3E}">
        <p14:creationId xmlns:p14="http://schemas.microsoft.com/office/powerpoint/2010/main" val="229446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6" name="Content Placeholder 2">
            <a:extLst>
              <a:ext uri="{FF2B5EF4-FFF2-40B4-BE49-F238E27FC236}">
                <a16:creationId xmlns:a16="http://schemas.microsoft.com/office/drawing/2014/main" id="{C9C2BF30-7058-0BA7-2036-31E70483134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C00000"/>
                </a:solidFill>
              </a:rPr>
              <a:t>Structure of each session:</a:t>
            </a:r>
          </a:p>
          <a:p>
            <a:pPr lvl="1"/>
            <a:r>
              <a:rPr lang="en-US" sz="3600" i="1" dirty="0">
                <a:solidFill>
                  <a:srgbClr val="C00000"/>
                </a:solidFill>
              </a:rPr>
              <a:t>Open question &amp; answer session</a:t>
            </a:r>
          </a:p>
          <a:p>
            <a:pPr lvl="1"/>
            <a:r>
              <a:rPr lang="en-US" sz="3600" i="1" dirty="0">
                <a:solidFill>
                  <a:srgbClr val="C00000"/>
                </a:solidFill>
              </a:rPr>
              <a:t>Brian presents general update on investing and any relevant current events</a:t>
            </a:r>
          </a:p>
          <a:p>
            <a:pPr lvl="1"/>
            <a:r>
              <a:rPr lang="en-US" sz="3600" i="1" dirty="0">
                <a:solidFill>
                  <a:srgbClr val="C00000"/>
                </a:solidFill>
              </a:rPr>
              <a:t>Brian presents specific guidance and ideas for the session’s topic</a:t>
            </a:r>
          </a:p>
          <a:p>
            <a:pPr lvl="1"/>
            <a:r>
              <a:rPr lang="en-US" sz="3600" i="1" dirty="0">
                <a:solidFill>
                  <a:srgbClr val="C00000"/>
                </a:solidFill>
              </a:rPr>
              <a:t>Open question &amp; answer session…about any topics you wish to discuss</a:t>
            </a:r>
            <a:endParaRPr lang="en-US" sz="3600" i="1" dirty="0">
              <a:solidFill>
                <a:srgbClr val="006600"/>
              </a:solidFill>
            </a:endParaRPr>
          </a:p>
        </p:txBody>
      </p:sp>
    </p:spTree>
    <p:extLst>
      <p:ext uri="{BB962C8B-B14F-4D97-AF65-F5344CB8AC3E}">
        <p14:creationId xmlns:p14="http://schemas.microsoft.com/office/powerpoint/2010/main" val="1073894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41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28DB8-C373-B32C-A1FA-1FD6DCCB1DFF}"/>
              </a:ext>
            </a:extLst>
          </p:cNvPr>
          <p:cNvPicPr>
            <a:picLocks noChangeAspect="1"/>
          </p:cNvPicPr>
          <p:nvPr/>
        </p:nvPicPr>
        <p:blipFill>
          <a:blip r:embed="rId2"/>
          <a:stretch>
            <a:fillRect/>
          </a:stretch>
        </p:blipFill>
        <p:spPr>
          <a:xfrm>
            <a:off x="2209800" y="258893"/>
            <a:ext cx="7772400" cy="5795210"/>
          </a:xfrm>
          <a:prstGeom prst="rect">
            <a:avLst/>
          </a:prstGeom>
          <a:ln w="76200">
            <a:solidFill>
              <a:srgbClr val="C00000"/>
            </a:solidFill>
          </a:ln>
        </p:spPr>
      </p:pic>
    </p:spTree>
    <p:extLst>
      <p:ext uri="{BB962C8B-B14F-4D97-AF65-F5344CB8AC3E}">
        <p14:creationId xmlns:p14="http://schemas.microsoft.com/office/powerpoint/2010/main" val="4067282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72668"/>
            <a:ext cx="3142610" cy="416021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This is exactly how most of us think about other priorities in our lives: family, career, education.</a:t>
            </a:r>
          </a:p>
          <a:p>
            <a:pPr algn="ctr"/>
            <a:endParaRPr lang="en-US" sz="2400" b="1" dirty="0"/>
          </a:p>
          <a:p>
            <a:pPr algn="ctr"/>
            <a:r>
              <a:rPr lang="en-US" sz="2400" b="1" dirty="0"/>
              <a:t>Let’s try to have the same thinking for our financial lives.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986268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13" name="Rounded Rectangle 12">
            <a:extLst>
              <a:ext uri="{FF2B5EF4-FFF2-40B4-BE49-F238E27FC236}">
                <a16:creationId xmlns:a16="http://schemas.microsoft.com/office/drawing/2014/main" id="{405C2C7A-CF41-8F43-84DF-367AA2E3D73C}"/>
              </a:ext>
            </a:extLst>
          </p:cNvPr>
          <p:cNvSpPr/>
          <p:nvPr/>
        </p:nvSpPr>
        <p:spPr>
          <a:xfrm>
            <a:off x="3810000" y="1169268"/>
            <a:ext cx="4572000" cy="36576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Are Your Values, Dreams &amp; Goals?</a:t>
            </a:r>
          </a:p>
        </p:txBody>
      </p:sp>
      <p:sp>
        <p:nvSpPr>
          <p:cNvPr id="14" name="Rounded Rectangle 13">
            <a:extLst>
              <a:ext uri="{FF2B5EF4-FFF2-40B4-BE49-F238E27FC236}">
                <a16:creationId xmlns:a16="http://schemas.microsoft.com/office/drawing/2014/main" id="{3FCE6B7F-7A4C-6545-8B0D-CF3155372FAA}"/>
              </a:ext>
            </a:extLst>
          </p:cNvPr>
          <p:cNvSpPr/>
          <p:nvPr/>
        </p:nvSpPr>
        <p:spPr>
          <a:xfrm>
            <a:off x="3810000" y="2336863"/>
            <a:ext cx="4572000" cy="36576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Is Your Current Situation?</a:t>
            </a:r>
          </a:p>
        </p:txBody>
      </p:sp>
      <p:sp>
        <p:nvSpPr>
          <p:cNvPr id="15" name="Rounded Rectangle 14">
            <a:extLst>
              <a:ext uri="{FF2B5EF4-FFF2-40B4-BE49-F238E27FC236}">
                <a16:creationId xmlns:a16="http://schemas.microsoft.com/office/drawing/2014/main" id="{42CF3CD4-92BA-A64D-B0A1-F5ED4DC81881}"/>
              </a:ext>
            </a:extLst>
          </p:cNvPr>
          <p:cNvSpPr/>
          <p:nvPr/>
        </p:nvSpPr>
        <p:spPr>
          <a:xfrm>
            <a:off x="5318760"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6" name="Rounded Rectangle 15">
            <a:extLst>
              <a:ext uri="{FF2B5EF4-FFF2-40B4-BE49-F238E27FC236}">
                <a16:creationId xmlns:a16="http://schemas.microsoft.com/office/drawing/2014/main" id="{80F9B40B-019E-094B-A147-2CC0E1869E5F}"/>
              </a:ext>
            </a:extLst>
          </p:cNvPr>
          <p:cNvSpPr/>
          <p:nvPr/>
        </p:nvSpPr>
        <p:spPr>
          <a:xfrm>
            <a:off x="701849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17" name="Rounded Rectangle 16">
            <a:extLst>
              <a:ext uri="{FF2B5EF4-FFF2-40B4-BE49-F238E27FC236}">
                <a16:creationId xmlns:a16="http://schemas.microsoft.com/office/drawing/2014/main" id="{A795378B-3983-154F-9EB1-9378CD3EF1D8}"/>
              </a:ext>
            </a:extLst>
          </p:cNvPr>
          <p:cNvSpPr/>
          <p:nvPr/>
        </p:nvSpPr>
        <p:spPr>
          <a:xfrm>
            <a:off x="361902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18" name="Rounded Rectangle 17">
            <a:extLst>
              <a:ext uri="{FF2B5EF4-FFF2-40B4-BE49-F238E27FC236}">
                <a16:creationId xmlns:a16="http://schemas.microsoft.com/office/drawing/2014/main" id="{81D55C15-DE88-EA4F-BCEB-8447CB516A46}"/>
              </a:ext>
            </a:extLst>
          </p:cNvPr>
          <p:cNvSpPr/>
          <p:nvPr/>
        </p:nvSpPr>
        <p:spPr>
          <a:xfrm>
            <a:off x="4390805"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9" name="Rounded Rectangle 18">
            <a:extLst>
              <a:ext uri="{FF2B5EF4-FFF2-40B4-BE49-F238E27FC236}">
                <a16:creationId xmlns:a16="http://schemas.microsoft.com/office/drawing/2014/main" id="{F8597FBE-8127-6E47-A9F4-B73341B516D5}"/>
              </a:ext>
            </a:extLst>
          </p:cNvPr>
          <p:cNvSpPr/>
          <p:nvPr/>
        </p:nvSpPr>
        <p:spPr>
          <a:xfrm>
            <a:off x="6096000" y="2796493"/>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20" name="Rounded Rectangle 19">
            <a:extLst>
              <a:ext uri="{FF2B5EF4-FFF2-40B4-BE49-F238E27FC236}">
                <a16:creationId xmlns:a16="http://schemas.microsoft.com/office/drawing/2014/main" id="{52AE6871-D1B8-3D41-AE3F-B5C2C9C40342}"/>
              </a:ext>
            </a:extLst>
          </p:cNvPr>
          <p:cNvSpPr/>
          <p:nvPr/>
        </p:nvSpPr>
        <p:spPr>
          <a:xfrm>
            <a:off x="2685610"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21" name="Rounded Rectangle 20">
            <a:extLst>
              <a:ext uri="{FF2B5EF4-FFF2-40B4-BE49-F238E27FC236}">
                <a16:creationId xmlns:a16="http://schemas.microsoft.com/office/drawing/2014/main" id="{7A19E78C-DB76-2E49-AF0D-95AF3B0760DA}"/>
              </a:ext>
            </a:extLst>
          </p:cNvPr>
          <p:cNvSpPr/>
          <p:nvPr/>
        </p:nvSpPr>
        <p:spPr>
          <a:xfrm>
            <a:off x="7795735" y="279326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Financial</a:t>
            </a:r>
          </a:p>
        </p:txBody>
      </p:sp>
      <p:sp>
        <p:nvSpPr>
          <p:cNvPr id="22" name="Rounded Rectangle 21">
            <a:extLst>
              <a:ext uri="{FF2B5EF4-FFF2-40B4-BE49-F238E27FC236}">
                <a16:creationId xmlns:a16="http://schemas.microsoft.com/office/drawing/2014/main" id="{C5C768DD-DD69-7649-BE65-FD0C2075BEF1}"/>
              </a:ext>
            </a:extLst>
          </p:cNvPr>
          <p:cNvSpPr/>
          <p:nvPr/>
        </p:nvSpPr>
        <p:spPr>
          <a:xfrm>
            <a:off x="3810000" y="3652509"/>
            <a:ext cx="4572000" cy="3657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a Personal Financial Plan for You:</a:t>
            </a:r>
          </a:p>
        </p:txBody>
      </p:sp>
      <p:sp>
        <p:nvSpPr>
          <p:cNvPr id="23" name="Rounded Rectangle 22">
            <a:extLst>
              <a:ext uri="{FF2B5EF4-FFF2-40B4-BE49-F238E27FC236}">
                <a16:creationId xmlns:a16="http://schemas.microsoft.com/office/drawing/2014/main" id="{5BE3728B-511F-4648-A9A8-08BD6C01A1F7}"/>
              </a:ext>
            </a:extLst>
          </p:cNvPr>
          <p:cNvSpPr/>
          <p:nvPr/>
        </p:nvSpPr>
        <p:spPr>
          <a:xfrm>
            <a:off x="268561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Investing</a:t>
            </a:r>
          </a:p>
        </p:txBody>
      </p:sp>
      <p:sp>
        <p:nvSpPr>
          <p:cNvPr id="27" name="Rounded Rectangle 26">
            <a:extLst>
              <a:ext uri="{FF2B5EF4-FFF2-40B4-BE49-F238E27FC236}">
                <a16:creationId xmlns:a16="http://schemas.microsoft.com/office/drawing/2014/main" id="{105C5C01-4177-604E-8384-48A9D994AA58}"/>
              </a:ext>
            </a:extLst>
          </p:cNvPr>
          <p:cNvSpPr/>
          <p:nvPr/>
        </p:nvSpPr>
        <p:spPr>
          <a:xfrm>
            <a:off x="4390805" y="4086186"/>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Budgeting</a:t>
            </a:r>
          </a:p>
        </p:txBody>
      </p:sp>
      <p:sp>
        <p:nvSpPr>
          <p:cNvPr id="35" name="Rounded Rectangle 34">
            <a:extLst>
              <a:ext uri="{FF2B5EF4-FFF2-40B4-BE49-F238E27FC236}">
                <a16:creationId xmlns:a16="http://schemas.microsoft.com/office/drawing/2014/main" id="{39013835-7FF3-3141-A601-B3C9C4960593}"/>
              </a:ext>
            </a:extLst>
          </p:cNvPr>
          <p:cNvSpPr/>
          <p:nvPr/>
        </p:nvSpPr>
        <p:spPr>
          <a:xfrm>
            <a:off x="609600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Debt Management</a:t>
            </a:r>
          </a:p>
        </p:txBody>
      </p:sp>
      <p:sp>
        <p:nvSpPr>
          <p:cNvPr id="36" name="Rounded Rectangle 35">
            <a:extLst>
              <a:ext uri="{FF2B5EF4-FFF2-40B4-BE49-F238E27FC236}">
                <a16:creationId xmlns:a16="http://schemas.microsoft.com/office/drawing/2014/main" id="{2CEBB18D-906E-0544-9991-C583C96D280F}"/>
              </a:ext>
            </a:extLst>
          </p:cNvPr>
          <p:cNvSpPr/>
          <p:nvPr/>
        </p:nvSpPr>
        <p:spPr>
          <a:xfrm>
            <a:off x="7795735"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Taxes</a:t>
            </a:r>
          </a:p>
        </p:txBody>
      </p:sp>
      <p:sp>
        <p:nvSpPr>
          <p:cNvPr id="37" name="Rounded Rectangle 36">
            <a:extLst>
              <a:ext uri="{FF2B5EF4-FFF2-40B4-BE49-F238E27FC236}">
                <a16:creationId xmlns:a16="http://schemas.microsoft.com/office/drawing/2014/main" id="{ECE4CC53-AD33-E847-AD4E-A3FAC949CE44}"/>
              </a:ext>
            </a:extLst>
          </p:cNvPr>
          <p:cNvSpPr/>
          <p:nvPr/>
        </p:nvSpPr>
        <p:spPr>
          <a:xfrm>
            <a:off x="3613565" y="5012625"/>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Insurance</a:t>
            </a:r>
          </a:p>
        </p:txBody>
      </p:sp>
      <p:sp>
        <p:nvSpPr>
          <p:cNvPr id="38" name="Rounded Rectangle 37">
            <a:extLst>
              <a:ext uri="{FF2B5EF4-FFF2-40B4-BE49-F238E27FC236}">
                <a16:creationId xmlns:a16="http://schemas.microsoft.com/office/drawing/2014/main" id="{F6E2E203-BB02-654E-986C-094ED8978C3B}"/>
              </a:ext>
            </a:extLst>
          </p:cNvPr>
          <p:cNvSpPr/>
          <p:nvPr/>
        </p:nvSpPr>
        <p:spPr>
          <a:xfrm>
            <a:off x="5318760" y="5023903"/>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Retirement</a:t>
            </a:r>
          </a:p>
        </p:txBody>
      </p:sp>
      <p:sp>
        <p:nvSpPr>
          <p:cNvPr id="39" name="Rounded Rectangle 38">
            <a:extLst>
              <a:ext uri="{FF2B5EF4-FFF2-40B4-BE49-F238E27FC236}">
                <a16:creationId xmlns:a16="http://schemas.microsoft.com/office/drawing/2014/main" id="{6FAFA176-220B-604C-8140-0809A5EDE4E4}"/>
              </a:ext>
            </a:extLst>
          </p:cNvPr>
          <p:cNvSpPr/>
          <p:nvPr/>
        </p:nvSpPr>
        <p:spPr>
          <a:xfrm>
            <a:off x="7018495" y="5025438"/>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Education</a:t>
            </a:r>
          </a:p>
        </p:txBody>
      </p:sp>
      <p:sp>
        <p:nvSpPr>
          <p:cNvPr id="40" name="Rounded Rectangle 39">
            <a:extLst>
              <a:ext uri="{FF2B5EF4-FFF2-40B4-BE49-F238E27FC236}">
                <a16:creationId xmlns:a16="http://schemas.microsoft.com/office/drawing/2014/main" id="{963FC612-E1C5-434E-99BA-48181FAF51B1}"/>
              </a:ext>
            </a:extLst>
          </p:cNvPr>
          <p:cNvSpPr/>
          <p:nvPr/>
        </p:nvSpPr>
        <p:spPr>
          <a:xfrm>
            <a:off x="2685610" y="591874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Family</a:t>
            </a:r>
          </a:p>
        </p:txBody>
      </p:sp>
      <p:sp>
        <p:nvSpPr>
          <p:cNvPr id="41" name="Rounded Rectangle 40">
            <a:extLst>
              <a:ext uri="{FF2B5EF4-FFF2-40B4-BE49-F238E27FC236}">
                <a16:creationId xmlns:a16="http://schemas.microsoft.com/office/drawing/2014/main" id="{E06D5FB7-E6E3-B245-8D0C-4349CFF765A5}"/>
              </a:ext>
            </a:extLst>
          </p:cNvPr>
          <p:cNvSpPr/>
          <p:nvPr/>
        </p:nvSpPr>
        <p:spPr>
          <a:xfrm>
            <a:off x="439626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Business Planning</a:t>
            </a:r>
          </a:p>
        </p:txBody>
      </p:sp>
      <p:sp>
        <p:nvSpPr>
          <p:cNvPr id="42" name="Rounded Rectangle 41">
            <a:extLst>
              <a:ext uri="{FF2B5EF4-FFF2-40B4-BE49-F238E27FC236}">
                <a16:creationId xmlns:a16="http://schemas.microsoft.com/office/drawing/2014/main" id="{A0834413-B493-F842-891F-1B153D2F5DE2}"/>
              </a:ext>
            </a:extLst>
          </p:cNvPr>
          <p:cNvSpPr/>
          <p:nvPr/>
        </p:nvSpPr>
        <p:spPr>
          <a:xfrm>
            <a:off x="6090540" y="594424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Estate Planning</a:t>
            </a:r>
          </a:p>
        </p:txBody>
      </p:sp>
      <p:sp>
        <p:nvSpPr>
          <p:cNvPr id="43" name="Rounded Rectangle 42">
            <a:extLst>
              <a:ext uri="{FF2B5EF4-FFF2-40B4-BE49-F238E27FC236}">
                <a16:creationId xmlns:a16="http://schemas.microsoft.com/office/drawing/2014/main" id="{D99FD907-D784-E740-8D4E-A982FA28AA38}"/>
              </a:ext>
            </a:extLst>
          </p:cNvPr>
          <p:cNvSpPr/>
          <p:nvPr/>
        </p:nvSpPr>
        <p:spPr>
          <a:xfrm>
            <a:off x="779573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Philanthropy</a:t>
            </a:r>
          </a:p>
        </p:txBody>
      </p:sp>
    </p:spTree>
    <p:extLst>
      <p:ext uri="{BB962C8B-B14F-4D97-AF65-F5344CB8AC3E}">
        <p14:creationId xmlns:p14="http://schemas.microsoft.com/office/powerpoint/2010/main" val="4249770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8864" y="5431894"/>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4080790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If you don’t know where you’ve come from, you can’t know where you’re going.</a:t>
            </a:r>
          </a:p>
          <a:p>
            <a:pPr algn="ctr"/>
            <a:endParaRPr lang="en-US" sz="1500" b="1" i="1" dirty="0">
              <a:solidFill>
                <a:srgbClr val="0000CC"/>
              </a:solidFill>
            </a:endParaRPr>
          </a:p>
          <a:p>
            <a:pPr algn="ctr"/>
            <a:r>
              <a:rPr lang="en-US" sz="3500" b="1" i="1" dirty="0">
                <a:solidFill>
                  <a:srgbClr val="0000CC"/>
                </a:solidFill>
              </a:rPr>
              <a:t> - Maya Angelou</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649627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866040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
        <p:nvSpPr>
          <p:cNvPr id="5" name="Rounded Rectangle 4">
            <a:extLst>
              <a:ext uri="{FF2B5EF4-FFF2-40B4-BE49-F238E27FC236}">
                <a16:creationId xmlns:a16="http://schemas.microsoft.com/office/drawing/2014/main" id="{90CEDAA9-5916-D5AA-B7E2-2212ACF113AB}"/>
              </a:ext>
            </a:extLst>
          </p:cNvPr>
          <p:cNvSpPr/>
          <p:nvPr/>
        </p:nvSpPr>
        <p:spPr>
          <a:xfrm>
            <a:off x="9216661" y="1047624"/>
            <a:ext cx="2924869" cy="2180026"/>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962FB28B-99D4-6551-438C-3CD764121A5D}"/>
              </a:ext>
            </a:extLst>
          </p:cNvPr>
          <p:cNvSpPr/>
          <p:nvPr/>
        </p:nvSpPr>
        <p:spPr>
          <a:xfrm>
            <a:off x="568750" y="3336651"/>
            <a:ext cx="3549107" cy="2180026"/>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32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The U.S. stock markets had a terrible 2022. But that was just 1 year.</a:t>
            </a:r>
          </a:p>
          <a:p>
            <a:pPr marL="0" indent="0" algn="ctr">
              <a:buNone/>
            </a:pPr>
            <a:r>
              <a:rPr lang="en-US" dirty="0">
                <a:solidFill>
                  <a:srgbClr val="C00000"/>
                </a:solidFill>
              </a:rPr>
              <a:t>If you had invested $1,000 in the S&amp;P 500 at the beginning of 2021 </a:t>
            </a:r>
            <a:br>
              <a:rPr lang="en-US" dirty="0">
                <a:solidFill>
                  <a:srgbClr val="C00000"/>
                </a:solidFill>
              </a:rPr>
            </a:br>
            <a:r>
              <a:rPr lang="en-US" dirty="0">
                <a:solidFill>
                  <a:srgbClr val="C00000"/>
                </a:solidFill>
              </a:rPr>
              <a:t>(2 years years ago), 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$1,058</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$755</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$3,149</a:t>
            </a:r>
          </a:p>
        </p:txBody>
      </p:sp>
    </p:spTree>
    <p:extLst>
      <p:ext uri="{BB962C8B-B14F-4D97-AF65-F5344CB8AC3E}">
        <p14:creationId xmlns:p14="http://schemas.microsoft.com/office/powerpoint/2010/main" val="524917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solidFill>
                  <a:srgbClr val="0000CC"/>
                </a:solidFill>
              </a:rPr>
              <a:t>Do you want to pick individual stocks (or other securities) and monitor them regularly?</a:t>
            </a:r>
          </a:p>
          <a:p>
            <a:pPr lvl="1"/>
            <a:r>
              <a:rPr lang="en-US" dirty="0">
                <a:solidFill>
                  <a:srgbClr val="0000CC"/>
                </a:solidFill>
              </a:rPr>
              <a:t>This can help you feel more control, more connection and more personal interest in your investments.</a:t>
            </a:r>
            <a:br>
              <a:rPr lang="en-US" dirty="0">
                <a:solidFill>
                  <a:srgbClr val="0000CC"/>
                </a:solidFill>
              </a:rPr>
            </a:br>
            <a:endParaRPr lang="en-US" dirty="0">
              <a:solidFill>
                <a:srgbClr val="0000CC"/>
              </a:solidFill>
            </a:endParaRPr>
          </a:p>
          <a:p>
            <a:pPr lvl="1"/>
            <a:r>
              <a:rPr lang="en-US" dirty="0">
                <a:solidFill>
                  <a:srgbClr val="0000CC"/>
                </a:solidFill>
              </a:rPr>
              <a:t>Advantages: Potential for big gains, maybe a personal connection to the companies, you feel more engaged with the process.</a:t>
            </a:r>
          </a:p>
          <a:p>
            <a:pPr lvl="1"/>
            <a:r>
              <a:rPr lang="en-US" dirty="0">
                <a:solidFill>
                  <a:srgbClr val="0000CC"/>
                </a:solidFill>
              </a:rPr>
              <a:t>Disadvantages: Potential for big losses, requires more time and energy, transaction costs (trading, taxes) can add up, there are 1000s to choose from, potential loss of sleep and hair.</a:t>
            </a:r>
            <a:br>
              <a:rPr lang="en-US" dirty="0">
                <a:solidFill>
                  <a:srgbClr val="0000CC"/>
                </a:solidFill>
              </a:rPr>
            </a:br>
            <a:endParaRPr lang="en-US" dirty="0">
              <a:solidFill>
                <a:srgbClr val="0000CC"/>
              </a:solidFill>
            </a:endParaRPr>
          </a:p>
        </p:txBody>
      </p:sp>
    </p:spTree>
    <p:extLst>
      <p:ext uri="{BB962C8B-B14F-4D97-AF65-F5344CB8AC3E}">
        <p14:creationId xmlns:p14="http://schemas.microsoft.com/office/powerpoint/2010/main" val="267132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t>Or, would you be content investing in mutual funds and/or market indexes that pool dozens or hundreds of stocks?</a:t>
            </a:r>
            <a:br>
              <a:rPr lang="en-US" dirty="0"/>
            </a:br>
            <a:endParaRPr lang="en-US" dirty="0"/>
          </a:p>
          <a:p>
            <a:pPr lvl="1"/>
            <a:r>
              <a:rPr lang="en-US" dirty="0"/>
              <a:t>Advantages: Potential for moderate gains, lower risk (through diversification), lower trading and tax costs, you can narrow down the selection pretty quickly, less loss of sleep and hair</a:t>
            </a:r>
          </a:p>
          <a:p>
            <a:pPr lvl="1"/>
            <a:r>
              <a:rPr lang="en-US" dirty="0"/>
              <a:t>Disadvantages: Lots of singles and doubles but no home runs, no emotional connection to your investments, susceptible to big market downturns (but not necessarily more than individual stocks)</a:t>
            </a:r>
          </a:p>
        </p:txBody>
      </p:sp>
    </p:spTree>
    <p:extLst>
      <p:ext uri="{BB962C8B-B14F-4D97-AF65-F5344CB8AC3E}">
        <p14:creationId xmlns:p14="http://schemas.microsoft.com/office/powerpoint/2010/main" val="668719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If you want to invest in individual stocks, I cannot help you.</a:t>
            </a:r>
          </a:p>
          <a:p>
            <a:r>
              <a:rPr lang="en-US" dirty="0">
                <a:solidFill>
                  <a:srgbClr val="0000CC"/>
                </a:solidFill>
              </a:rPr>
              <a:t>But if you are interested in market indexes, here are some ideas:</a:t>
            </a:r>
          </a:p>
          <a:p>
            <a:pPr lvl="1"/>
            <a:r>
              <a:rPr lang="en-US" dirty="0"/>
              <a:t>SPY – The S&amp;P 500 index. 500 of the largest U.S. firms, from all industries.</a:t>
            </a:r>
          </a:p>
          <a:p>
            <a:pPr lvl="1"/>
            <a:r>
              <a:rPr lang="en-US" dirty="0">
                <a:solidFill>
                  <a:srgbClr val="0000CC"/>
                </a:solidFill>
              </a:rPr>
              <a:t>SPYD – The same as above, with a focus on those companies that pay regular dividends out to investors from their earnings. You will get more income, but possibly lower long-term capital gains.</a:t>
            </a:r>
          </a:p>
          <a:p>
            <a:pPr lvl="1"/>
            <a:r>
              <a:rPr lang="en-US" dirty="0"/>
              <a:t>IWM – The Russell 2000. 2000 smaller U.S. firms (the 2000 firms after the 1000 largest firms). More volatility, possibly higher returns.</a:t>
            </a:r>
          </a:p>
          <a:p>
            <a:pPr lvl="1"/>
            <a:r>
              <a:rPr lang="en-US" dirty="0">
                <a:solidFill>
                  <a:srgbClr val="0000CC"/>
                </a:solidFill>
              </a:rPr>
              <a:t>EFA – Index of non-US firms (Europe, Far East, Australasia). Big firms. </a:t>
            </a:r>
          </a:p>
          <a:p>
            <a:pPr lvl="1"/>
            <a:r>
              <a:rPr lang="en-US" dirty="0"/>
              <a:t>EEM – Index of non-US, emerging market stocks. Bigger firms in developing countries. More risk than any of the above.</a:t>
            </a:r>
          </a:p>
          <a:p>
            <a:pPr lvl="1"/>
            <a:r>
              <a:rPr lang="en-US" dirty="0">
                <a:solidFill>
                  <a:srgbClr val="0000CC"/>
                </a:solidFill>
              </a:rPr>
              <a:t>GBTC – A Bitcoin index. Invest in Bitcoin without mining or owning. Big Risk.</a:t>
            </a:r>
            <a:endParaRPr lang="en-US" dirty="0"/>
          </a:p>
        </p:txBody>
      </p:sp>
    </p:spTree>
    <p:extLst>
      <p:ext uri="{BB962C8B-B14F-4D97-AF65-F5344CB8AC3E}">
        <p14:creationId xmlns:p14="http://schemas.microsoft.com/office/powerpoint/2010/main" val="76542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br>
              <a:rPr lang="en-US" dirty="0"/>
            </a:br>
            <a:endParaRPr lang="en-US" dirty="0"/>
          </a:p>
          <a:p>
            <a:pPr marL="914400" lvl="1" indent="-457200">
              <a:buFont typeface="+mj-lt"/>
              <a:buAutoNum type="arabicPeriod"/>
            </a:pPr>
            <a:r>
              <a:rPr lang="en-US" dirty="0">
                <a:solidFill>
                  <a:srgbClr val="006600"/>
                </a:solidFill>
              </a:rPr>
              <a:t>Start with a small amount of money – whether that’s $20 or $2,000 – and just go for it. Pick a few investments, track them regularly and be prepared to buy more or sell more should you feel comfortable doing either.</a:t>
            </a:r>
          </a:p>
        </p:txBody>
      </p:sp>
    </p:spTree>
    <p:extLst>
      <p:ext uri="{BB962C8B-B14F-4D97-AF65-F5344CB8AC3E}">
        <p14:creationId xmlns:p14="http://schemas.microsoft.com/office/powerpoint/2010/main" val="96327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2500" dirty="0">
                <a:solidFill>
                  <a:schemeClr val="bg1"/>
                </a:solidFill>
              </a:rPr>
              <a:t>Start with a small amount of money – whether that’s $20 or $2,000 – and just go for it. Pick a few investments, track them reg</a:t>
            </a:r>
            <a:r>
              <a:rPr lang="en-US" sz="600" dirty="0">
                <a:solidFill>
                  <a:schemeClr val="bg1"/>
                </a:solidFill>
              </a:rPr>
              <a:t>ularly and be prepared to buy more or sell more should you feel comfortable doing either.</a:t>
            </a:r>
          </a:p>
          <a:p>
            <a:pPr marL="914400" lvl="1" indent="-457200">
              <a:buFont typeface="+mj-lt"/>
              <a:buAutoNum type="arabicPeriod"/>
            </a:pPr>
            <a:r>
              <a:rPr lang="en-US" dirty="0">
                <a:solidFill>
                  <a:srgbClr val="006600"/>
                </a:solidFill>
              </a:rPr>
              <a:t>Determine how much you have to invest. </a:t>
            </a:r>
          </a:p>
          <a:p>
            <a:pPr lvl="2"/>
            <a:r>
              <a:rPr lang="en-US" dirty="0">
                <a:solidFill>
                  <a:srgbClr val="006600"/>
                </a:solidFill>
              </a:rPr>
              <a:t>Put ½ of that into an index fund or a specific mutual fund. This will provide some security, generally with less or moderate risk.</a:t>
            </a:r>
          </a:p>
          <a:p>
            <a:pPr lvl="2"/>
            <a:r>
              <a:rPr lang="en-US" dirty="0">
                <a:solidFill>
                  <a:srgbClr val="006600"/>
                </a:solidFill>
              </a:rPr>
              <a:t>Put the other ½ into individual stocks or securities that intrigue you. If you’re interested in the companies, you might be more likely to follow them as investments.</a:t>
            </a:r>
          </a:p>
          <a:p>
            <a:pPr lvl="2"/>
            <a:r>
              <a:rPr lang="en-US" dirty="0">
                <a:solidFill>
                  <a:srgbClr val="006600"/>
                </a:solidFill>
              </a:rPr>
              <a:t>This half-half approach will help you figure out what kind of investor you are. In 1-2 years, you might gravitate more to either of the approaches that interest you more.</a:t>
            </a:r>
          </a:p>
        </p:txBody>
      </p:sp>
    </p:spTree>
    <p:extLst>
      <p:ext uri="{BB962C8B-B14F-4D97-AF65-F5344CB8AC3E}">
        <p14:creationId xmlns:p14="http://schemas.microsoft.com/office/powerpoint/2010/main" val="761156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1000" dirty="0">
                <a:solidFill>
                  <a:schemeClr val="bg1"/>
                </a:solidFill>
              </a:rPr>
              <a:t>Start with a small amount of money – whether that’s $20 or $2,000 – and just go for it. Pick a few investments, track them regularly and be prepared to buy more or sell more should you feel comfortable doing either.</a:t>
            </a:r>
          </a:p>
          <a:p>
            <a:pPr marL="914400" lvl="1" indent="-457200">
              <a:buFont typeface="+mj-lt"/>
              <a:buAutoNum type="arabicPeriod"/>
            </a:pPr>
            <a:r>
              <a:rPr lang="en-US" sz="1000" dirty="0">
                <a:solidFill>
                  <a:schemeClr val="bg1"/>
                </a:solidFill>
              </a:rPr>
              <a:t>Determine how much you have to invest. </a:t>
            </a:r>
          </a:p>
          <a:p>
            <a:pPr lvl="2"/>
            <a:r>
              <a:rPr lang="en-US" sz="1000" dirty="0">
                <a:solidFill>
                  <a:schemeClr val="bg1"/>
                </a:solidFill>
              </a:rPr>
              <a:t>Put ½ of that into an index fund or a specific mutual fund. This will provide some security, generally with less or moderate risk.</a:t>
            </a:r>
          </a:p>
          <a:p>
            <a:pPr lvl="2"/>
            <a:r>
              <a:rPr lang="en-US" sz="1000" dirty="0">
                <a:solidFill>
                  <a:schemeClr val="bg1"/>
                </a:solidFill>
              </a:rPr>
              <a:t>Put the other ½ into individual stocks or securities that intrigue you. If you’re interested in the companies, you might be more likely to follow them as investments.</a:t>
            </a:r>
          </a:p>
          <a:p>
            <a:pPr lvl="2"/>
            <a:r>
              <a:rPr lang="en-US" sz="1000" dirty="0">
                <a:solidFill>
                  <a:schemeClr val="bg1"/>
                </a:solidFill>
              </a:rPr>
              <a:t>This half-half approach will help you figure out what kind of investor you are. In 1-2 years, you might gravitate more to either of the approaches that interest you more.</a:t>
            </a:r>
          </a:p>
          <a:p>
            <a:pPr marL="914400" lvl="1" indent="-457200">
              <a:buFont typeface="+mj-lt"/>
              <a:buAutoNum type="arabicPeriod"/>
            </a:pPr>
            <a:r>
              <a:rPr lang="en-US" dirty="0">
                <a:solidFill>
                  <a:srgbClr val="006600"/>
                </a:solidFill>
              </a:rPr>
              <a:t>Talk to a financial advisor. Note that they generally do not (initially) tell you which specific investments to make, but they will work talk through your options with you and help you better understand what you’re getting into.</a:t>
            </a:r>
          </a:p>
          <a:p>
            <a:pPr lvl="2"/>
            <a:r>
              <a:rPr lang="en-US" dirty="0">
                <a:solidFill>
                  <a:srgbClr val="006600"/>
                </a:solidFill>
              </a:rPr>
              <a:t>They will ask you 2 questions – what are your goals and what is your risk tolerance – and then work with you to find the investments that best align with your answers to these questions.</a:t>
            </a:r>
          </a:p>
        </p:txBody>
      </p:sp>
    </p:spTree>
    <p:extLst>
      <p:ext uri="{BB962C8B-B14F-4D97-AF65-F5344CB8AC3E}">
        <p14:creationId xmlns:p14="http://schemas.microsoft.com/office/powerpoint/2010/main" val="2588425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Question From One of You</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0CC"/>
                </a:solidFill>
              </a:rPr>
              <a:t>What are some things to look out for when investing, especially when investing with a start-up?</a:t>
            </a:r>
            <a:br>
              <a:rPr lang="en-US" dirty="0">
                <a:solidFill>
                  <a:srgbClr val="0000CC"/>
                </a:solidFill>
              </a:rPr>
            </a:br>
            <a:endParaRPr lang="en-US" dirty="0">
              <a:solidFill>
                <a:srgbClr val="0000CC"/>
              </a:solidFill>
            </a:endParaRPr>
          </a:p>
          <a:p>
            <a:r>
              <a:rPr lang="en-US" dirty="0"/>
              <a:t>Focus on the team. </a:t>
            </a:r>
          </a:p>
          <a:p>
            <a:pPr lvl="1"/>
            <a:r>
              <a:rPr lang="en-US" dirty="0"/>
              <a:t>Who are the people behind the start-up? Do you trust them with your money? </a:t>
            </a:r>
          </a:p>
          <a:p>
            <a:r>
              <a:rPr lang="en-US" dirty="0"/>
              <a:t>Focus on the product or service.</a:t>
            </a:r>
          </a:p>
          <a:p>
            <a:pPr lvl="1"/>
            <a:r>
              <a:rPr lang="en-US" dirty="0"/>
              <a:t>Is this something the world needs? Can this disrupt (in a good way) existing markets? Will a big competitor want to acquire this product?</a:t>
            </a:r>
          </a:p>
          <a:p>
            <a:r>
              <a:rPr lang="en-US" dirty="0"/>
              <a:t>Focus on the return possibilities.</a:t>
            </a:r>
          </a:p>
          <a:p>
            <a:pPr lvl="1"/>
            <a:r>
              <a:rPr lang="en-US" dirty="0"/>
              <a:t>Are you able to be patient &amp; wait several years to get a return?</a:t>
            </a:r>
          </a:p>
          <a:p>
            <a:pPr lvl="1"/>
            <a:r>
              <a:rPr lang="en-US" dirty="0"/>
              <a:t>Are you willing (or able) to invest again in a future financing round?</a:t>
            </a:r>
          </a:p>
          <a:p>
            <a:pPr lvl="1"/>
            <a:r>
              <a:rPr lang="en-US" dirty="0"/>
              <a:t>Are you willing to lose 100% of your investment?</a:t>
            </a:r>
          </a:p>
        </p:txBody>
      </p:sp>
    </p:spTree>
    <p:extLst>
      <p:ext uri="{BB962C8B-B14F-4D97-AF65-F5344CB8AC3E}">
        <p14:creationId xmlns:p14="http://schemas.microsoft.com/office/powerpoint/2010/main" val="186369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linds(horizontal)">
                                      <p:cBhvr>
                                        <p:cTn id="15" dur="500"/>
                                        <p:tgtEl>
                                          <p:spTgt spid="6">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blinds(horizontal)">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blinds(horizontal)">
                                      <p:cBhvr>
                                        <p:cTn id="23" dur="500"/>
                                        <p:tgtEl>
                                          <p:spTgt spid="6">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blinds(horizontal)">
                                      <p:cBhvr>
                                        <p:cTn id="26" dur="500"/>
                                        <p:tgtEl>
                                          <p:spTgt spid="6">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blinds(horizontal)">
                                      <p:cBhvr>
                                        <p:cTn id="29" dur="500"/>
                                        <p:tgtEl>
                                          <p:spTgt spid="6">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blinds(horizontal)">
                                      <p:cBhvr>
                                        <p:cTn id="3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Inflation is decreasing…but it is still very high. Inflation was at 9.1% in June 2022; it is now at 6.5%. </a:t>
            </a:r>
          </a:p>
          <a:p>
            <a:pPr lvl="1"/>
            <a:r>
              <a:rPr lang="en-US" dirty="0">
                <a:solidFill>
                  <a:srgbClr val="C00000"/>
                </a:solidFill>
              </a:rPr>
              <a:t>My best case estimate is for it to be at 3-4% in December. It might be 8-9%.</a:t>
            </a:r>
          </a:p>
        </p:txBody>
      </p:sp>
    </p:spTree>
    <p:extLst>
      <p:ext uri="{BB962C8B-B14F-4D97-AF65-F5344CB8AC3E}">
        <p14:creationId xmlns:p14="http://schemas.microsoft.com/office/powerpoint/2010/main" val="276425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952111"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chemeClr val="bg1">
                    <a:lumMod val="50000"/>
                  </a:schemeClr>
                </a:solidFill>
              </a:rPr>
              <a:t>Inflation was at 9.1% in June 2022; it is now at 6.5%. </a:t>
            </a:r>
          </a:p>
          <a:p>
            <a:pPr lvl="1"/>
            <a:r>
              <a:rPr lang="en-US" sz="2100" dirty="0">
                <a:solidFill>
                  <a:schemeClr val="bg1">
                    <a:lumMod val="50000"/>
                  </a:schemeClr>
                </a:solidFill>
              </a:rPr>
              <a:t>My best case estimate is for it to be at 3-4% in December. It might be 8-9%.</a:t>
            </a:r>
          </a:p>
          <a:p>
            <a:r>
              <a:rPr lang="en-US" dirty="0">
                <a:solidFill>
                  <a:srgbClr val="C00000"/>
                </a:solidFill>
              </a:rPr>
              <a:t>Interest rates have gone up. This will affect future borrowing costs.</a:t>
            </a:r>
          </a:p>
          <a:p>
            <a:pPr lvl="1"/>
            <a:r>
              <a:rPr lang="en-US" dirty="0">
                <a:solidFill>
                  <a:srgbClr val="C00000"/>
                </a:solidFill>
              </a:rPr>
              <a:t>Interest rates on savings accounts are the last to go up when rates increase.</a:t>
            </a:r>
          </a:p>
          <a:p>
            <a:pPr lvl="1"/>
            <a:r>
              <a:rPr lang="en-US" dirty="0">
                <a:solidFill>
                  <a:srgbClr val="C00000"/>
                </a:solidFill>
              </a:rPr>
              <a:t>This has slowed down inflation….a lot. We should see interest rates level off soon.</a:t>
            </a:r>
          </a:p>
          <a:p>
            <a:pPr marL="457200" lvl="1" indent="0">
              <a:buNone/>
            </a:pPr>
            <a:endParaRPr lang="en-US" dirty="0">
              <a:solidFill>
                <a:srgbClr val="C00000"/>
              </a:solidFill>
            </a:endParaRPr>
          </a:p>
        </p:txBody>
      </p:sp>
    </p:spTree>
    <p:extLst>
      <p:ext uri="{BB962C8B-B14F-4D97-AF65-F5344CB8AC3E}">
        <p14:creationId xmlns:p14="http://schemas.microsoft.com/office/powerpoint/2010/main" val="1330013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chemeClr val="bg1">
                    <a:lumMod val="50000"/>
                  </a:schemeClr>
                </a:solidFill>
              </a:rPr>
              <a:t>Inflation was at 9.1% in June 2022; it is now at 6.5%. </a:t>
            </a:r>
          </a:p>
          <a:p>
            <a:pPr lvl="1"/>
            <a:r>
              <a:rPr lang="en-US" sz="2100" dirty="0">
                <a:solidFill>
                  <a:schemeClr val="bg1">
                    <a:lumMod val="50000"/>
                  </a:schemeClr>
                </a:solidFill>
              </a:rPr>
              <a:t>My best case estimate is for it to be at 3-4% in December. It might be 8-9%.</a:t>
            </a:r>
          </a:p>
          <a:p>
            <a:r>
              <a:rPr lang="en-US" sz="2100" dirty="0">
                <a:solidFill>
                  <a:schemeClr val="bg1">
                    <a:lumMod val="50000"/>
                  </a:schemeClr>
                </a:solidFill>
              </a:rPr>
              <a:t>Interest rates have gone up. This will affect future borrowing costs.</a:t>
            </a:r>
          </a:p>
          <a:p>
            <a:pPr lvl="1"/>
            <a:r>
              <a:rPr lang="en-US" sz="2100" dirty="0">
                <a:solidFill>
                  <a:schemeClr val="bg1">
                    <a:lumMod val="50000"/>
                  </a:schemeClr>
                </a:solidFill>
              </a:rPr>
              <a:t>Interest rates on savings accounts are the last to go up when rates increase.</a:t>
            </a:r>
          </a:p>
          <a:p>
            <a:pPr lvl="1"/>
            <a:r>
              <a:rPr lang="en-US" sz="2100" dirty="0">
                <a:solidFill>
                  <a:schemeClr val="bg1">
                    <a:lumMod val="50000"/>
                  </a:schemeClr>
                </a:solidFill>
              </a:rPr>
              <a:t>This has slowed down inflation….a lot. We should see interest rates level off soon.</a:t>
            </a:r>
          </a:p>
          <a:p>
            <a:r>
              <a:rPr lang="en-US" dirty="0">
                <a:solidFill>
                  <a:srgbClr val="C00000"/>
                </a:solidFill>
              </a:rPr>
              <a:t>Macro-global issues are still worth watching. And may cause turbulence.</a:t>
            </a:r>
          </a:p>
          <a:p>
            <a:pPr lvl="1"/>
            <a:r>
              <a:rPr lang="en-US" dirty="0">
                <a:solidFill>
                  <a:srgbClr val="C00000"/>
                </a:solidFill>
              </a:rPr>
              <a:t>Russia is still invading Ukraine.</a:t>
            </a:r>
          </a:p>
          <a:p>
            <a:pPr lvl="1"/>
            <a:r>
              <a:rPr lang="en-US" dirty="0">
                <a:solidFill>
                  <a:srgbClr val="C00000"/>
                </a:solidFill>
              </a:rPr>
              <a:t>Covid is still in our midst. Another surge would be a problem.</a:t>
            </a:r>
          </a:p>
          <a:p>
            <a:pPr lvl="1"/>
            <a:r>
              <a:rPr lang="en-US" dirty="0">
                <a:solidFill>
                  <a:srgbClr val="C00000"/>
                </a:solidFill>
              </a:rPr>
              <a:t>Turbulence = Uncertainty, disruption to supply chains, shocks out of nowhere.</a:t>
            </a:r>
          </a:p>
        </p:txBody>
      </p:sp>
    </p:spTree>
    <p:extLst>
      <p:ext uri="{BB962C8B-B14F-4D97-AF65-F5344CB8AC3E}">
        <p14:creationId xmlns:p14="http://schemas.microsoft.com/office/powerpoint/2010/main" val="2980024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The U.S. stock markets had a terrible 2022. But that was just 1 year.</a:t>
            </a:r>
          </a:p>
          <a:p>
            <a:pPr marL="0" indent="0" algn="ctr">
              <a:buNone/>
            </a:pPr>
            <a:r>
              <a:rPr lang="en-US" dirty="0">
                <a:solidFill>
                  <a:srgbClr val="C00000"/>
                </a:solidFill>
              </a:rPr>
              <a:t>If you had invested $1,000 in the S&amp;P 500 </a:t>
            </a:r>
            <a:r>
              <a:rPr lang="en-US" i="1" dirty="0">
                <a:solidFill>
                  <a:srgbClr val="006600"/>
                </a:solidFill>
                <a:highlight>
                  <a:srgbClr val="FFFF00"/>
                </a:highlight>
              </a:rPr>
              <a:t>at the beginning of 2013 </a:t>
            </a:r>
            <a:br>
              <a:rPr lang="en-US" i="1" dirty="0">
                <a:solidFill>
                  <a:srgbClr val="006600"/>
                </a:solidFill>
                <a:highlight>
                  <a:srgbClr val="FFFF00"/>
                </a:highlight>
              </a:rPr>
            </a:br>
            <a:r>
              <a:rPr lang="en-US" i="1" dirty="0">
                <a:solidFill>
                  <a:srgbClr val="006600"/>
                </a:solidFill>
                <a:highlight>
                  <a:srgbClr val="FFFF00"/>
                </a:highlight>
              </a:rPr>
              <a:t>(10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$1,058</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$755</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$3,149</a:t>
            </a:r>
          </a:p>
        </p:txBody>
      </p:sp>
    </p:spTree>
    <p:extLst>
      <p:ext uri="{BB962C8B-B14F-4D97-AF65-F5344CB8AC3E}">
        <p14:creationId xmlns:p14="http://schemas.microsoft.com/office/powerpoint/2010/main" val="259695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chemeClr val="bg1">
                    <a:lumMod val="50000"/>
                  </a:schemeClr>
                </a:solidFill>
              </a:rPr>
              <a:t>Inflation was at 9.1% in June 2022; it is now at 6.5%. </a:t>
            </a:r>
          </a:p>
          <a:p>
            <a:pPr lvl="1"/>
            <a:r>
              <a:rPr lang="en-US" sz="2100" dirty="0">
                <a:solidFill>
                  <a:schemeClr val="bg1">
                    <a:lumMod val="50000"/>
                  </a:schemeClr>
                </a:solidFill>
              </a:rPr>
              <a:t>My best case estimate is for it to be at 3-4% in December. It might be 8-9%.</a:t>
            </a:r>
          </a:p>
          <a:p>
            <a:r>
              <a:rPr lang="en-US" sz="2100" dirty="0">
                <a:solidFill>
                  <a:schemeClr val="bg1">
                    <a:lumMod val="50000"/>
                  </a:schemeClr>
                </a:solidFill>
              </a:rPr>
              <a:t>Interest rates have gone up. This will affect future borrowing costs.</a:t>
            </a:r>
          </a:p>
          <a:p>
            <a:pPr lvl="1"/>
            <a:r>
              <a:rPr lang="en-US" sz="2100" dirty="0">
                <a:solidFill>
                  <a:schemeClr val="bg1">
                    <a:lumMod val="50000"/>
                  </a:schemeClr>
                </a:solidFill>
              </a:rPr>
              <a:t>Interest rates on savings accounts are the last to go up when rates increase.</a:t>
            </a:r>
          </a:p>
          <a:p>
            <a:pPr lvl="1"/>
            <a:r>
              <a:rPr lang="en-US" sz="2100" dirty="0">
                <a:solidFill>
                  <a:schemeClr val="bg1">
                    <a:lumMod val="50000"/>
                  </a:schemeClr>
                </a:solidFill>
              </a:rPr>
              <a:t>This has slowed down inflation….a lot. We should see interest rates level off soon.</a:t>
            </a:r>
          </a:p>
          <a:p>
            <a:r>
              <a:rPr lang="en-US" sz="2100" dirty="0">
                <a:solidFill>
                  <a:schemeClr val="bg1">
                    <a:lumMod val="50000"/>
                  </a:schemeClr>
                </a:solidFill>
              </a:rPr>
              <a:t>Macro-global issues are still worth watching. And may cause turbulence.</a:t>
            </a:r>
          </a:p>
          <a:p>
            <a:pPr lvl="1"/>
            <a:r>
              <a:rPr lang="en-US" sz="2100" dirty="0">
                <a:solidFill>
                  <a:schemeClr val="bg1">
                    <a:lumMod val="50000"/>
                  </a:schemeClr>
                </a:solidFill>
              </a:rPr>
              <a:t>Russia is still invading Ukraine.</a:t>
            </a:r>
          </a:p>
          <a:p>
            <a:pPr lvl="1"/>
            <a:r>
              <a:rPr lang="en-US" sz="2100" dirty="0">
                <a:solidFill>
                  <a:schemeClr val="bg1">
                    <a:lumMod val="50000"/>
                  </a:schemeClr>
                </a:solidFill>
              </a:rPr>
              <a:t>Covid is still in our midst. Another surge would be a problem.</a:t>
            </a:r>
          </a:p>
          <a:p>
            <a:pPr lvl="1"/>
            <a:r>
              <a:rPr lang="en-US" sz="2100" dirty="0">
                <a:solidFill>
                  <a:schemeClr val="bg1">
                    <a:lumMod val="50000"/>
                  </a:schemeClr>
                </a:solidFill>
              </a:rPr>
              <a:t>Turbulence = Uncertainty, disruption to supply chains, shocks out of nowhere.</a:t>
            </a:r>
          </a:p>
          <a:p>
            <a:r>
              <a:rPr lang="en-US" dirty="0">
                <a:solidFill>
                  <a:srgbClr val="C00000"/>
                </a:solidFill>
              </a:rPr>
              <a:t>The job market has been strong…but may struggle during early-2023.</a:t>
            </a:r>
          </a:p>
          <a:p>
            <a:pPr lvl="1"/>
            <a:r>
              <a:rPr lang="en-US" sz="2000" dirty="0">
                <a:solidFill>
                  <a:srgbClr val="C00000"/>
                </a:solidFill>
              </a:rPr>
              <a:t>You have heard about some high-profile layoffs recently. Many other companies are still hiring. </a:t>
            </a:r>
          </a:p>
          <a:p>
            <a:pPr lvl="1"/>
            <a:r>
              <a:rPr lang="en-US" sz="2000" dirty="0">
                <a:solidFill>
                  <a:srgbClr val="C00000"/>
                </a:solidFill>
              </a:rPr>
              <a:t>Salaries for college graduates are at all-time highs. I expect this to continue.</a:t>
            </a:r>
          </a:p>
          <a:p>
            <a:pPr lvl="1"/>
            <a:r>
              <a:rPr lang="en-US" sz="2000" dirty="0">
                <a:solidFill>
                  <a:srgbClr val="C00000"/>
                </a:solidFill>
              </a:rPr>
              <a:t>But, there will be unexpected shocks…as companies try to figure out how to do business in 2023.</a:t>
            </a:r>
          </a:p>
          <a:p>
            <a:endParaRPr lang="en-US" sz="2500" dirty="0">
              <a:solidFill>
                <a:schemeClr val="bg1">
                  <a:lumMod val="50000"/>
                </a:schemeClr>
              </a:solidFill>
            </a:endParaRPr>
          </a:p>
        </p:txBody>
      </p:sp>
    </p:spTree>
    <p:extLst>
      <p:ext uri="{BB962C8B-B14F-4D97-AF65-F5344CB8AC3E}">
        <p14:creationId xmlns:p14="http://schemas.microsoft.com/office/powerpoint/2010/main" val="2512864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rgbClr val="C00000"/>
                </a:solidFill>
              </a:rPr>
              <a:t>Finish your degree. It’s the best financial investment you can make.</a:t>
            </a:r>
          </a:p>
          <a:p>
            <a:pPr lvl="1"/>
            <a:r>
              <a:rPr lang="en-US" dirty="0">
                <a:solidFill>
                  <a:srgbClr val="C00000"/>
                </a:solidFill>
              </a:rPr>
              <a:t>Cut your discretionary expenses.</a:t>
            </a:r>
          </a:p>
          <a:p>
            <a:pPr lvl="1"/>
            <a:r>
              <a:rPr lang="en-US" dirty="0">
                <a:solidFill>
                  <a:srgbClr val="C00000"/>
                </a:solidFill>
              </a:rPr>
              <a:t>Save when you can. Build your emergency fund.</a:t>
            </a:r>
            <a:br>
              <a:rPr lang="en-US" dirty="0">
                <a:solidFill>
                  <a:srgbClr val="C00000"/>
                </a:solidFill>
              </a:rPr>
            </a:br>
            <a:endParaRPr lang="en-US" dirty="0">
              <a:solidFill>
                <a:srgbClr val="C00000"/>
              </a:solidFill>
            </a:endParaRPr>
          </a:p>
        </p:txBody>
      </p:sp>
    </p:spTree>
    <p:extLst>
      <p:ext uri="{BB962C8B-B14F-4D97-AF65-F5344CB8AC3E}">
        <p14:creationId xmlns:p14="http://schemas.microsoft.com/office/powerpoint/2010/main" val="250848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linds(horizontal)">
                                      <p:cBhvr>
                                        <p:cTn id="1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rgbClr val="C00000"/>
                </a:solidFill>
              </a:rPr>
            </a:br>
            <a:endParaRPr lang="en-US" dirty="0">
              <a:solidFill>
                <a:srgbClr val="C00000"/>
              </a:solidFill>
            </a:endParaRPr>
          </a:p>
          <a:p>
            <a:pPr lvl="1"/>
            <a:r>
              <a:rPr lang="en-US" dirty="0">
                <a:solidFill>
                  <a:srgbClr val="C00000"/>
                </a:solidFill>
              </a:rPr>
              <a:t>Find extra income. Sell your old books, clothes, accessories.</a:t>
            </a:r>
            <a:br>
              <a:rPr lang="en-US" dirty="0">
                <a:solidFill>
                  <a:srgbClr val="C00000"/>
                </a:solidFill>
              </a:rPr>
            </a:br>
            <a:endParaRPr lang="en-US" dirty="0">
              <a:solidFill>
                <a:srgbClr val="C00000"/>
              </a:solidFill>
            </a:endParaRPr>
          </a:p>
        </p:txBody>
      </p:sp>
    </p:spTree>
    <p:extLst>
      <p:ext uri="{BB962C8B-B14F-4D97-AF65-F5344CB8AC3E}">
        <p14:creationId xmlns:p14="http://schemas.microsoft.com/office/powerpoint/2010/main" val="2877547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Find extra income. Sell your old books, clothes, accessories.</a:t>
            </a:r>
            <a:br>
              <a:rPr lang="en-US" dirty="0">
                <a:solidFill>
                  <a:srgbClr val="C00000"/>
                </a:solidFill>
              </a:rPr>
            </a:br>
            <a:endParaRPr lang="en-US" dirty="0">
              <a:solidFill>
                <a:srgbClr val="C00000"/>
              </a:solidFill>
            </a:endParaRPr>
          </a:p>
          <a:p>
            <a:pPr lvl="1"/>
            <a:r>
              <a:rPr lang="en-US" dirty="0">
                <a:solidFill>
                  <a:srgbClr val="C00000"/>
                </a:solidFill>
              </a:rPr>
              <a:t>Stocks lost 15% in 2022, a truly terrible year. If you are comfortable with some risk, this may be a buying opportunity.</a:t>
            </a:r>
          </a:p>
        </p:txBody>
      </p:sp>
    </p:spTree>
    <p:extLst>
      <p:ext uri="{BB962C8B-B14F-4D97-AF65-F5344CB8AC3E}">
        <p14:creationId xmlns:p14="http://schemas.microsoft.com/office/powerpoint/2010/main" val="2614337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lumMod val="50000"/>
                  </a:schemeClr>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Find extra income. Sell your old books, clothes, accessories.</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Stocks lost 15% in 2022, a truly terrible year. If you are comfortable with some risk, this may be a buying opportunity.</a:t>
            </a:r>
          </a:p>
          <a:p>
            <a:pPr lvl="1"/>
            <a:endParaRPr lang="en-US" dirty="0">
              <a:solidFill>
                <a:srgbClr val="C00000"/>
              </a:solidFill>
            </a:endParaRPr>
          </a:p>
          <a:p>
            <a:pPr lvl="1"/>
            <a:r>
              <a:rPr lang="en-US" dirty="0">
                <a:solidFill>
                  <a:srgbClr val="C00000"/>
                </a:solidFill>
              </a:rPr>
              <a:t>My savings account is paying 0.40%. </a:t>
            </a:r>
            <a:br>
              <a:rPr lang="en-US" dirty="0">
                <a:solidFill>
                  <a:srgbClr val="C00000"/>
                </a:solidFill>
              </a:rPr>
            </a:br>
            <a:r>
              <a:rPr lang="en-US" dirty="0">
                <a:solidFill>
                  <a:srgbClr val="C00000"/>
                </a:solidFill>
              </a:rPr>
              <a:t>A 1-year certificate of deposit is paying 4.65%.</a:t>
            </a:r>
            <a:endParaRPr lang="en-US" sz="2500" dirty="0">
              <a:solidFill>
                <a:schemeClr val="bg1">
                  <a:lumMod val="50000"/>
                </a:schemeClr>
              </a:solidFill>
            </a:endParaRPr>
          </a:p>
        </p:txBody>
      </p:sp>
    </p:spTree>
    <p:extLst>
      <p:ext uri="{BB962C8B-B14F-4D97-AF65-F5344CB8AC3E}">
        <p14:creationId xmlns:p14="http://schemas.microsoft.com/office/powerpoint/2010/main" val="1026664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3352193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8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016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01436"/>
            <a:ext cx="10515600" cy="4981361"/>
          </a:xfrm>
        </p:spPr>
        <p:txBody>
          <a:bodyPr>
            <a:normAutofit fontScale="55000" lnSpcReduction="20000"/>
          </a:bodyPr>
          <a:lstStyle/>
          <a:p>
            <a:r>
              <a:rPr lang="en-US" sz="4000" dirty="0"/>
              <a:t>Most of you should be eligible to do everything that we will introduce today.</a:t>
            </a:r>
          </a:p>
          <a:p>
            <a:pPr lvl="1"/>
            <a:r>
              <a:rPr lang="en-US" sz="3600" dirty="0"/>
              <a:t>The U.S. government may prohibit students from certain countries from investing in the U.S.</a:t>
            </a:r>
          </a:p>
          <a:p>
            <a:pPr lvl="1"/>
            <a:r>
              <a:rPr lang="en-US" sz="3600" dirty="0"/>
              <a:t>Your visa status may prohibit you from opening an investment or bank account in the U.S.</a:t>
            </a:r>
          </a:p>
          <a:p>
            <a:pPr lvl="1"/>
            <a:r>
              <a:rPr lang="en-US" sz="3600" dirty="0"/>
              <a:t>But, most of you can invest exactly as any U.S. citizen can</a:t>
            </a:r>
            <a:br>
              <a:rPr lang="en-US" sz="3600" dirty="0"/>
            </a:br>
            <a:endParaRPr lang="en-US" sz="3600" dirty="0"/>
          </a:p>
          <a:p>
            <a:r>
              <a:rPr lang="en-US" sz="4000" dirty="0"/>
              <a:t>The fine print:</a:t>
            </a:r>
          </a:p>
          <a:p>
            <a:pPr lvl="1"/>
            <a:r>
              <a:rPr lang="en-US" sz="3600" dirty="0"/>
              <a:t>If you return home following graduation, you do not have to close the account.</a:t>
            </a:r>
          </a:p>
          <a:p>
            <a:pPr lvl="2"/>
            <a:r>
              <a:rPr lang="en-US" sz="3200" dirty="0"/>
              <a:t>The money still belongs to you and only you can access it.</a:t>
            </a:r>
          </a:p>
          <a:p>
            <a:pPr lvl="2"/>
            <a:r>
              <a:rPr lang="en-US" sz="3200" dirty="0"/>
              <a:t>However, you are also still subject to the rules of the account. With a Roth IRA, you cannot access the funds until you turn 59 ½ years old or you will pay a 10% penalty.</a:t>
            </a:r>
          </a:p>
          <a:p>
            <a:pPr lvl="2"/>
            <a:r>
              <a:rPr lang="en-US" sz="3200" dirty="0"/>
              <a:t>There are not any future tax implications with a Roth IRA in the U.S. Whether you pay taxes in your home country depends on that country’s policies.</a:t>
            </a:r>
            <a:br>
              <a:rPr lang="en-US" sz="3200" dirty="0"/>
            </a:br>
            <a:endParaRPr lang="en-US" sz="3200" dirty="0"/>
          </a:p>
          <a:p>
            <a:pPr lvl="1"/>
            <a:r>
              <a:rPr lang="en-US" sz="3600" dirty="0"/>
              <a:t>If you stay in the U.S. following graduation, then nothing changes – the account is yours and you can keep contributing to it and changing your investments just as anyone else can.</a:t>
            </a:r>
            <a:br>
              <a:rPr lang="en-US" sz="3600" dirty="0"/>
            </a:br>
            <a:endParaRPr lang="en-US" sz="3600" dirty="0"/>
          </a:p>
          <a:p>
            <a:r>
              <a:rPr lang="en-US" sz="4000" dirty="0">
                <a:solidFill>
                  <a:srgbClr val="C00000"/>
                </a:solidFill>
              </a:rPr>
              <a:t>To me, the financial planning decision comes down to this: You may not want to lock-up some of your precious cash flow in a U.S. retirement account given that you may need that precious cash flow to navigate your future career and home uncertainty.</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Note to INTERNATIONAL STUDENTS</a:t>
            </a:r>
          </a:p>
        </p:txBody>
      </p:sp>
    </p:spTree>
    <p:extLst>
      <p:ext uri="{BB962C8B-B14F-4D97-AF65-F5344CB8AC3E}">
        <p14:creationId xmlns:p14="http://schemas.microsoft.com/office/powerpoint/2010/main" val="494739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7"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92500" lnSpcReduction="20000"/>
          </a:bodyPr>
          <a:lstStyle/>
          <a:p>
            <a:r>
              <a:rPr lang="en-US" sz="4000" dirty="0"/>
              <a:t>Conceptually, the earlier we begin saving for retirement, the more we will benefit from compound interest when we get to retirement age.</a:t>
            </a:r>
          </a:p>
          <a:p>
            <a:pPr marL="0" indent="0">
              <a:buNone/>
            </a:pPr>
            <a:endParaRPr lang="en-US" sz="4000" dirty="0"/>
          </a:p>
          <a:p>
            <a:pPr lvl="1"/>
            <a:r>
              <a:rPr lang="en-US" sz="3600" dirty="0"/>
              <a:t>If you invest $6,000 per year from age 25 to age 60, you would have</a:t>
            </a:r>
            <a:r>
              <a:rPr lang="en-US" sz="3600" b="1" dirty="0">
                <a:solidFill>
                  <a:srgbClr val="C00000"/>
                </a:solidFill>
              </a:rPr>
              <a:t> $1,300,000 </a:t>
            </a:r>
            <a:r>
              <a:rPr lang="en-US" sz="3600" dirty="0"/>
              <a:t>in your account at age 60 (assuming a 9% annual return).</a:t>
            </a:r>
          </a:p>
          <a:p>
            <a:pPr marL="457200" lvl="1" indent="0">
              <a:buNone/>
            </a:pPr>
            <a:endParaRPr lang="en-US" sz="3600" dirty="0"/>
          </a:p>
          <a:p>
            <a:pPr lvl="1"/>
            <a:r>
              <a:rPr lang="en-US" sz="3600" dirty="0"/>
              <a:t>If you wait 10 years and invest $6,000 per year from age 35 to age 60, you would have </a:t>
            </a:r>
            <a:r>
              <a:rPr lang="en-US" sz="3600" b="1" dirty="0">
                <a:solidFill>
                  <a:srgbClr val="C00000"/>
                </a:solidFill>
              </a:rPr>
              <a:t>$500,000 </a:t>
            </a:r>
            <a:r>
              <a:rPr lang="en-US" sz="3600" dirty="0"/>
              <a:t>in your account at age 60 (assuming a 9% annual return).</a:t>
            </a:r>
            <a:br>
              <a:rPr lang="en-US" sz="3600" dirty="0"/>
            </a:b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Why Do It?</a:t>
            </a:r>
          </a:p>
        </p:txBody>
      </p:sp>
    </p:spTree>
    <p:extLst>
      <p:ext uri="{BB962C8B-B14F-4D97-AF65-F5344CB8AC3E}">
        <p14:creationId xmlns:p14="http://schemas.microsoft.com/office/powerpoint/2010/main" val="3644802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The U.S. stock markets had a terrible 2022. But that was just 1 year.</a:t>
            </a:r>
          </a:p>
          <a:p>
            <a:pPr marL="0" indent="0" algn="ctr">
              <a:buNone/>
            </a:pPr>
            <a:r>
              <a:rPr lang="en-US" dirty="0">
                <a:solidFill>
                  <a:srgbClr val="C00000"/>
                </a:solidFill>
              </a:rPr>
              <a:t>If you had invested $1,000 in the S&amp;P 500 </a:t>
            </a:r>
            <a:r>
              <a:rPr lang="en-US" i="1" dirty="0">
                <a:solidFill>
                  <a:srgbClr val="006600"/>
                </a:solidFill>
                <a:highlight>
                  <a:srgbClr val="FFFF00"/>
                </a:highlight>
              </a:rPr>
              <a:t>at the beginning of 2013 </a:t>
            </a:r>
            <a:br>
              <a:rPr lang="en-US" i="1" dirty="0">
                <a:solidFill>
                  <a:srgbClr val="006600"/>
                </a:solidFill>
                <a:highlight>
                  <a:srgbClr val="FFFF00"/>
                </a:highlight>
              </a:rPr>
            </a:br>
            <a:r>
              <a:rPr lang="en-US" i="1" dirty="0">
                <a:solidFill>
                  <a:srgbClr val="006600"/>
                </a:solidFill>
                <a:highlight>
                  <a:srgbClr val="FFFF00"/>
                </a:highlight>
              </a:rPr>
              <a:t>(10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$557</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$1,058</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$755</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$3,149</a:t>
            </a:r>
            <a:br>
              <a:rPr lang="en-US" sz="5000" b="1" dirty="0">
                <a:solidFill>
                  <a:schemeClr val="bg1"/>
                </a:solidFill>
              </a:rPr>
            </a:br>
            <a:r>
              <a:rPr lang="en-US" sz="1500" b="1" dirty="0">
                <a:solidFill>
                  <a:schemeClr val="bg1"/>
                </a:solidFill>
              </a:rPr>
              <a:t>That’s an average annual return of 12% of over 10 years.</a:t>
            </a:r>
          </a:p>
        </p:txBody>
      </p:sp>
    </p:spTree>
    <p:extLst>
      <p:ext uri="{BB962C8B-B14F-4D97-AF65-F5344CB8AC3E}">
        <p14:creationId xmlns:p14="http://schemas.microsoft.com/office/powerpoint/2010/main" val="582645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116656"/>
            <a:ext cx="10515600" cy="5212714"/>
          </a:xfrm>
        </p:spPr>
        <p:txBody>
          <a:bodyPr>
            <a:normAutofit fontScale="55000" lnSpcReduction="20000"/>
          </a:bodyPr>
          <a:lstStyle/>
          <a:p>
            <a:r>
              <a:rPr lang="en-US" sz="4000" dirty="0"/>
              <a:t>But what is an IRA? Why the Roth IRA?</a:t>
            </a:r>
          </a:p>
          <a:p>
            <a:pPr lvl="1"/>
            <a:r>
              <a:rPr lang="en-US" sz="3600" dirty="0"/>
              <a:t>An IRA is an Individual Retirement Account.</a:t>
            </a:r>
          </a:p>
          <a:p>
            <a:pPr lvl="1"/>
            <a:r>
              <a:rPr lang="en-US" sz="3600" dirty="0"/>
              <a:t>You are allowed to contribute $6,500 per year</a:t>
            </a:r>
          </a:p>
          <a:p>
            <a:pPr lvl="1"/>
            <a:r>
              <a:rPr lang="en-US" sz="3600" dirty="0"/>
              <a:t>An IRA has tax advantages to a regular brokerage account, in that it allows you avoid capital gains taxes</a:t>
            </a:r>
          </a:p>
          <a:p>
            <a:pPr lvl="2"/>
            <a:r>
              <a:rPr lang="en-US" sz="3200" dirty="0"/>
              <a:t>With a Roth IRA, you use after-tax money to invest today. The money should grow over time, but then when you with withdraw the money in retirement, you do NOT pay income taxes</a:t>
            </a:r>
          </a:p>
          <a:p>
            <a:pPr lvl="2"/>
            <a:r>
              <a:rPr lang="en-US" sz="3200" dirty="0"/>
              <a:t>With a traditional IRA, you get a tax-deduction today for the amount that you invest. So you do not pay taxes today on that amount of income. But then you will pay income taxes when you withdraw the money in retirement.</a:t>
            </a:r>
            <a:br>
              <a:rPr lang="en-US" sz="3200" dirty="0"/>
            </a:br>
            <a:endParaRPr lang="en-US" sz="3200" dirty="0"/>
          </a:p>
          <a:p>
            <a:pPr lvl="2"/>
            <a:r>
              <a:rPr lang="en-US" sz="3200" dirty="0"/>
              <a:t>The key decision is based on whether you think your tax rate will be higher today or in the future. </a:t>
            </a:r>
          </a:p>
          <a:p>
            <a:pPr lvl="2"/>
            <a:r>
              <a:rPr lang="en-US" sz="3200" dirty="0"/>
              <a:t>This is why we recommend a Roth IRA to graduate students: Your income tax rate is probably lower today than it will be in the future, so you want to pay taxes today and avoid taxes in the future. The Roth lets you do this.</a:t>
            </a:r>
            <a:br>
              <a:rPr lang="en-US" sz="3200" dirty="0"/>
            </a:br>
            <a:endParaRPr lang="en-US" sz="3200" dirty="0"/>
          </a:p>
          <a:p>
            <a:pPr lvl="1"/>
            <a:r>
              <a:rPr lang="en-US" sz="3600" dirty="0"/>
              <a:t>The bad news is that the money you put into an IRA cannot be withdrawn, unless you pay a 10% penalty, until you turn 59 ½ years old</a:t>
            </a:r>
            <a:br>
              <a:rPr lang="en-US" sz="3600" dirty="0"/>
            </a:br>
            <a:endParaRPr lang="en-US" sz="3600" dirty="0"/>
          </a:p>
          <a:p>
            <a:pPr lvl="1"/>
            <a:r>
              <a:rPr lang="en-US" sz="3600" dirty="0"/>
              <a:t>There is some fine print that we are skipping over here and some minor exceptions to this overview, but this should cover most of you and most situations.</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Why Do It?</a:t>
            </a:r>
          </a:p>
        </p:txBody>
      </p:sp>
    </p:spTree>
    <p:extLst>
      <p:ext uri="{BB962C8B-B14F-4D97-AF65-F5344CB8AC3E}">
        <p14:creationId xmlns:p14="http://schemas.microsoft.com/office/powerpoint/2010/main" val="8646951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23750"/>
          </a:xfrm>
        </p:spPr>
        <p:txBody>
          <a:bodyPr>
            <a:noAutofit/>
          </a:bodyPr>
          <a:lstStyle/>
          <a:p>
            <a:pPr marL="1200150" lvl="1" indent="-742950">
              <a:buFont typeface="+mj-lt"/>
              <a:buAutoNum type="arabicPeriod"/>
            </a:pPr>
            <a:r>
              <a:rPr lang="en-US" sz="1600" dirty="0"/>
              <a:t>Research – and pick – a brokerage or financial institution to use.</a:t>
            </a:r>
          </a:p>
          <a:p>
            <a:pPr lvl="3"/>
            <a:r>
              <a:rPr lang="en-US" sz="1400" dirty="0"/>
              <a:t>Functionally, as far as managing your account and investments, they are going to be similar.</a:t>
            </a:r>
          </a:p>
          <a:p>
            <a:pPr lvl="3"/>
            <a:r>
              <a:rPr lang="en-US" sz="1400" dirty="0"/>
              <a:t>However, the user interfaces will be different…including how you use the account and resources available.</a:t>
            </a:r>
          </a:p>
          <a:p>
            <a:pPr lvl="3"/>
            <a:r>
              <a:rPr lang="en-US" sz="1400" dirty="0"/>
              <a:t>And, some brokerages may not offer certain types of accounts. For example, Robinhood does not (yet) allow  you to open a Roth IRA.</a:t>
            </a:r>
            <a:br>
              <a:rPr lang="en-US" sz="1400" dirty="0"/>
            </a:br>
            <a:endParaRPr lang="en-US" sz="1400" dirty="0"/>
          </a:p>
          <a:p>
            <a:pPr lvl="3"/>
            <a:r>
              <a:rPr lang="en-US" sz="1400" dirty="0"/>
              <a:t>Fidelity, Charles Schwab, JP Morgan Chase, Bank of America, TD Ameritrade and many others are all good.</a:t>
            </a:r>
            <a:br>
              <a:rPr lang="en-US" sz="1400" dirty="0"/>
            </a:br>
            <a:endParaRPr lang="en-US" sz="1400" dirty="0"/>
          </a:p>
          <a:p>
            <a:pPr marL="1200150" lvl="1" indent="-742950">
              <a:buFont typeface="+mj-lt"/>
              <a:buAutoNum type="arabicPeriod"/>
            </a:pPr>
            <a:r>
              <a:rPr lang="en-US" sz="1600" dirty="0"/>
              <a:t>Establish and open your Roth IRA account. </a:t>
            </a:r>
          </a:p>
          <a:p>
            <a:pPr lvl="3"/>
            <a:r>
              <a:rPr lang="en-US" sz="1400" dirty="0"/>
              <a:t>This will require your Social Security number and other personal information, but not too much. It should take 5-10 minutes.</a:t>
            </a:r>
            <a:br>
              <a:rPr lang="en-US" sz="1600" dirty="0"/>
            </a:br>
            <a:endParaRPr lang="en-US" sz="1600" dirty="0"/>
          </a:p>
          <a:p>
            <a:pPr marL="1200150" lvl="1" indent="-742950">
              <a:buFont typeface="+mj-lt"/>
              <a:buAutoNum type="arabicPeriod"/>
            </a:pPr>
            <a:r>
              <a:rPr lang="en-US" sz="1600" dirty="0"/>
              <a:t>Fund your Roth IRA account.</a:t>
            </a:r>
          </a:p>
          <a:p>
            <a:pPr lvl="3"/>
            <a:r>
              <a:rPr lang="en-US" sz="1400" dirty="0"/>
              <a:t>Link a bank account to your Roth IRA to allow online transfers. It may take 1-2 weeks initially to get the money transferred as the Roth IRA account verifies your bank accounts.</a:t>
            </a:r>
          </a:p>
          <a:p>
            <a:pPr lvl="3"/>
            <a:r>
              <a:rPr lang="en-US" sz="1400" dirty="0"/>
              <a:t>Your brokerage may allow wire transfers for a fee, but the initial transfer may still take 1-2 weeks</a:t>
            </a:r>
          </a:p>
          <a:p>
            <a:pPr lvl="3"/>
            <a:r>
              <a:rPr lang="en-US" sz="1400" dirty="0"/>
              <a:t>You may be able to upload an electronic copy of a personal check to deposit funds into your Roth IRA account.</a:t>
            </a:r>
          </a:p>
          <a:p>
            <a:pPr lvl="3"/>
            <a:r>
              <a:rPr lang="en-US" sz="1400" dirty="0"/>
              <a:t>You may be able to go old school and visit a branch of your brokerage to do everything in person. </a:t>
            </a:r>
            <a:br>
              <a:rPr lang="en-US" sz="1400" dirty="0"/>
            </a:br>
            <a:endParaRPr lang="en-US" sz="1400" dirty="0"/>
          </a:p>
          <a:p>
            <a:pPr marL="1200150" lvl="1" indent="-742950">
              <a:buFont typeface="+mj-lt"/>
              <a:buAutoNum type="arabicPeriod"/>
            </a:pPr>
            <a:r>
              <a:rPr lang="en-US" sz="1600" dirty="0"/>
              <a:t>Begin investing and saving for your retirement.</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A Checklist</a:t>
            </a:r>
          </a:p>
        </p:txBody>
      </p:sp>
    </p:spTree>
    <p:extLst>
      <p:ext uri="{BB962C8B-B14F-4D97-AF65-F5344CB8AC3E}">
        <p14:creationId xmlns:p14="http://schemas.microsoft.com/office/powerpoint/2010/main" val="2662127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7" dur="500"/>
                                        <p:tgtEl>
                                          <p:spTgt spid="2560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0" dur="500"/>
                                        <p:tgtEl>
                                          <p:spTgt spid="2560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5" dur="500"/>
                                        <p:tgtEl>
                                          <p:spTgt spid="25603">
                                            <p:txEl>
                                              <p:pRg st="7" end="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8" dur="500"/>
                                        <p:tgtEl>
                                          <p:spTgt spid="25603">
                                            <p:txEl>
                                              <p:pRg st="8" end="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21" dur="500"/>
                                        <p:tgtEl>
                                          <p:spTgt spid="25603">
                                            <p:txEl>
                                              <p:pRg st="9" end="9"/>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24" dur="500"/>
                                        <p:tgtEl>
                                          <p:spTgt spid="25603">
                                            <p:txEl>
                                              <p:pRg st="10" end="1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11" end="11"/>
                                            </p:txEl>
                                          </p:spTgt>
                                        </p:tgtEl>
                                        <p:attrNameLst>
                                          <p:attrName>style.visibility</p:attrName>
                                        </p:attrNameLst>
                                      </p:cBhvr>
                                      <p:to>
                                        <p:strVal val="visible"/>
                                      </p:to>
                                    </p:set>
                                    <p:animEffect transition="in" filter="blinds(horizontal)">
                                      <p:cBhvr>
                                        <p:cTn id="27" dur="500"/>
                                        <p:tgtEl>
                                          <p:spTgt spid="2560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5603">
                                            <p:txEl>
                                              <p:pRg st="12" end="12"/>
                                            </p:txEl>
                                          </p:spTgt>
                                        </p:tgtEl>
                                        <p:attrNameLst>
                                          <p:attrName>style.visibility</p:attrName>
                                        </p:attrNameLst>
                                      </p:cBhvr>
                                      <p:to>
                                        <p:strVal val="visible"/>
                                      </p:to>
                                    </p:set>
                                    <p:animEffect transition="in" filter="blinds(horizontal)">
                                      <p:cBhvr>
                                        <p:cTn id="32" dur="500"/>
                                        <p:tgtEl>
                                          <p:spTgt spid="2560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a:bodyPr>
          <a:lstStyle/>
          <a:p>
            <a:pPr marL="1200150" lvl="1" indent="-742950">
              <a:buFont typeface="+mj-lt"/>
              <a:buAutoNum type="arabicPeriod"/>
            </a:pPr>
            <a:r>
              <a:rPr lang="en-US" sz="900" dirty="0">
                <a:solidFill>
                  <a:schemeClr val="bg1"/>
                </a:solidFill>
              </a:rPr>
              <a:t>Research – and pick – a brokerage or financial institution to use.</a:t>
            </a:r>
          </a:p>
          <a:p>
            <a:pPr marL="1200150" lvl="1" indent="-742950">
              <a:buFont typeface="+mj-lt"/>
              <a:buAutoNum type="arabicPeriod"/>
            </a:pPr>
            <a:r>
              <a:rPr lang="en-US" sz="900" dirty="0">
                <a:solidFill>
                  <a:schemeClr val="bg1"/>
                </a:solidFill>
              </a:rPr>
              <a:t>Establish and open your Roth IRA account.</a:t>
            </a:r>
          </a:p>
          <a:p>
            <a:pPr marL="1200150" lvl="1" indent="-742950">
              <a:buFont typeface="+mj-lt"/>
              <a:buAutoNum type="arabicPeriod"/>
            </a:pPr>
            <a:r>
              <a:rPr lang="en-US" sz="900" dirty="0">
                <a:solidFill>
                  <a:schemeClr val="bg1"/>
                </a:solidFill>
              </a:rPr>
              <a:t>Fund your Roth IRA account.</a:t>
            </a:r>
            <a:endParaRPr lang="en-US" sz="3000" dirty="0">
              <a:solidFill>
                <a:schemeClr val="bg1"/>
              </a:solidFill>
            </a:endParaRPr>
          </a:p>
          <a:p>
            <a:pPr marL="1200150" lvl="1" indent="-742950">
              <a:buFont typeface="+mj-lt"/>
              <a:buAutoNum type="arabicPeriod"/>
            </a:pPr>
            <a:r>
              <a:rPr lang="en-US" sz="3600" dirty="0"/>
              <a:t>Begin investing and saving for your retirement.</a:t>
            </a:r>
            <a:br>
              <a:rPr lang="en-US" sz="3600" dirty="0"/>
            </a:br>
            <a:br>
              <a:rPr lang="en-US" sz="3600" dirty="0"/>
            </a:br>
            <a:r>
              <a:rPr lang="en-US" sz="3600" dirty="0"/>
              <a:t>This all begins with understanding who you are and what your investment goals are.</a:t>
            </a:r>
            <a:br>
              <a:rPr lang="en-US" sz="3600" dirty="0"/>
            </a:br>
            <a:br>
              <a:rPr lang="en-US" sz="3600" dirty="0"/>
            </a:br>
            <a:r>
              <a:rPr lang="en-US" sz="3600" dirty="0"/>
              <a:t>And this all begins with your </a:t>
            </a:r>
            <a:r>
              <a:rPr lang="en-US" sz="3600" b="1" i="1" dirty="0"/>
              <a:t>Investment Policy Statement</a:t>
            </a:r>
            <a:r>
              <a:rPr lang="en-US" sz="3600" dirty="0"/>
              <a:t>, the investing roadmap we created back in Session #3</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A Checklist</a:t>
            </a:r>
          </a:p>
        </p:txBody>
      </p:sp>
    </p:spTree>
    <p:extLst>
      <p:ext uri="{BB962C8B-B14F-4D97-AF65-F5344CB8AC3E}">
        <p14:creationId xmlns:p14="http://schemas.microsoft.com/office/powerpoint/2010/main" val="2657947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7"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55000" lnSpcReduction="20000"/>
          </a:bodyPr>
          <a:lstStyle/>
          <a:p>
            <a:r>
              <a:rPr lang="en-US" sz="4000" dirty="0"/>
              <a:t>An Investment Policy Statement is your personal investing roadmap and strategy.</a:t>
            </a:r>
            <a:br>
              <a:rPr lang="en-US" sz="4000" dirty="0"/>
            </a:br>
            <a:endParaRPr lang="en-US" sz="4000" dirty="0"/>
          </a:p>
          <a:p>
            <a:r>
              <a:rPr lang="en-US" sz="4000" dirty="0"/>
              <a:t>It includes a holistic perspective on what your investing goals are and what your investing preferences are.</a:t>
            </a:r>
          </a:p>
          <a:p>
            <a:pPr lvl="1"/>
            <a:r>
              <a:rPr lang="en-US" sz="3600" dirty="0"/>
              <a:t>It does not include specific details, like your income or stocks you own or want to buy. It’s focused on big-picture strategy, not on execution.</a:t>
            </a:r>
            <a:br>
              <a:rPr lang="en-US" sz="3600" dirty="0"/>
            </a:br>
            <a:endParaRPr lang="en-US" sz="3600" dirty="0"/>
          </a:p>
          <a:p>
            <a:r>
              <a:rPr lang="en-US" sz="4000" dirty="0"/>
              <a:t>It is about you, your family and your preference.</a:t>
            </a:r>
            <a:br>
              <a:rPr lang="en-US" sz="4000" dirty="0"/>
            </a:br>
            <a:endParaRPr lang="en-US" sz="4000" dirty="0"/>
          </a:p>
          <a:p>
            <a:r>
              <a:rPr lang="en-US" sz="4000" dirty="0"/>
              <a:t>We want you to be able to use this today and after you graduate and your income (hopefully) increases.</a:t>
            </a:r>
          </a:p>
          <a:p>
            <a:r>
              <a:rPr lang="en-US" sz="4000" dirty="0"/>
              <a:t>We want you to be able to share this with your family or with a financial advisor who might be able to help you execute your strategy.</a:t>
            </a:r>
            <a:br>
              <a:rPr lang="en-US" sz="4000" dirty="0"/>
            </a:br>
            <a:endParaRPr lang="en-US" sz="4000" dirty="0"/>
          </a:p>
          <a:p>
            <a:r>
              <a:rPr lang="en-US" sz="4000" dirty="0"/>
              <a:t>Even if you do not have the excess money to invest today, thinking about these issues today can help you be prepared for making such decisions when you are capable.</a:t>
            </a: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77189644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62500" lnSpcReduction="20000"/>
          </a:bodyPr>
          <a:lstStyle/>
          <a:p>
            <a:r>
              <a:rPr lang="en-US" sz="4000" dirty="0"/>
              <a:t>Let’s revisit what we did in Session #3: Creating an Investing Roadman</a:t>
            </a:r>
            <a:br>
              <a:rPr lang="en-US" sz="4000" dirty="0"/>
            </a:br>
            <a:endParaRPr lang="en-US" sz="4000" dirty="0"/>
          </a:p>
          <a:p>
            <a:r>
              <a:rPr lang="en-US" sz="4000" dirty="0"/>
              <a:t>It includes a holistic perspective on what your investing goals are and what your investing preferences are.</a:t>
            </a:r>
          </a:p>
          <a:p>
            <a:pPr lvl="1"/>
            <a:r>
              <a:rPr lang="en-US" sz="3600" dirty="0"/>
              <a:t>It does not include specific details, like your income or stocks you own or want to buy. It’s focused on big-picture strategy, not on execution.</a:t>
            </a:r>
            <a:br>
              <a:rPr lang="en-US" sz="3600" dirty="0"/>
            </a:br>
            <a:endParaRPr lang="en-US" sz="3600" dirty="0"/>
          </a:p>
          <a:p>
            <a:r>
              <a:rPr lang="en-US" sz="4000" dirty="0"/>
              <a:t>We want you to be able to use this today and after you graduate and your income (hopefully) increases.</a:t>
            </a:r>
          </a:p>
          <a:p>
            <a:r>
              <a:rPr lang="en-US" sz="4000" dirty="0"/>
              <a:t>We want you to be able to share this with your family or with a financial advisor who might be able to help you execute your strategy.</a:t>
            </a:r>
            <a:br>
              <a:rPr lang="en-US" sz="4000" dirty="0"/>
            </a:br>
            <a:endParaRPr lang="en-US" sz="4000" dirty="0"/>
          </a:p>
          <a:p>
            <a:r>
              <a:rPr lang="en-US" sz="4000" dirty="0"/>
              <a:t>Even if you do not have the excess money to invest today, thinking about these issues today can help you be prepared for making such decisions when you are capable.</a:t>
            </a: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68016224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77500" lnSpcReduction="20000"/>
          </a:bodyPr>
          <a:lstStyle/>
          <a:p>
            <a:r>
              <a:rPr lang="en-US" sz="4000" dirty="0"/>
              <a:t>An Investment Policy Statement is your personal investing roadmap and strategy.</a:t>
            </a:r>
            <a:br>
              <a:rPr lang="en-US" sz="4000" dirty="0"/>
            </a:br>
            <a:endParaRPr lang="en-US" sz="4000" dirty="0"/>
          </a:p>
          <a:p>
            <a:r>
              <a:rPr lang="en-US" sz="4000" dirty="0"/>
              <a:t>It includes the following information:</a:t>
            </a:r>
          </a:p>
          <a:p>
            <a:pPr lvl="1"/>
            <a:r>
              <a:rPr lang="en-US" sz="3600" dirty="0"/>
              <a:t>Some brief personal information, about you and your situation</a:t>
            </a:r>
          </a:p>
          <a:p>
            <a:pPr lvl="1"/>
            <a:r>
              <a:rPr lang="en-US" sz="3600" dirty="0"/>
              <a:t>Your risk tolerance</a:t>
            </a:r>
          </a:p>
          <a:p>
            <a:pPr lvl="1"/>
            <a:r>
              <a:rPr lang="en-US" sz="3600" dirty="0"/>
              <a:t>Your investing goals</a:t>
            </a:r>
          </a:p>
          <a:p>
            <a:pPr lvl="1"/>
            <a:r>
              <a:rPr lang="en-US" sz="3600" dirty="0"/>
              <a:t>Your tax, liquidity and income preferences</a:t>
            </a:r>
          </a:p>
          <a:p>
            <a:pPr lvl="1"/>
            <a:r>
              <a:rPr lang="en-US" sz="3600" dirty="0"/>
              <a:t>How you want to handle your investments</a:t>
            </a:r>
          </a:p>
          <a:p>
            <a:pPr lvl="1"/>
            <a:r>
              <a:rPr lang="en-US" sz="3600" dirty="0"/>
              <a:t>How you want to allocate your investments across different asset classes (stocks vs. bonds)</a:t>
            </a:r>
          </a:p>
          <a:p>
            <a:pPr lvl="1"/>
            <a:r>
              <a:rPr lang="en-US" sz="3600" dirty="0"/>
              <a:t>Any other personal or situational issues that may impact your ability to invest or your investment strategy</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369246687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5" name="Picture 4">
            <a:extLst>
              <a:ext uri="{FF2B5EF4-FFF2-40B4-BE49-F238E27FC236}">
                <a16:creationId xmlns:a16="http://schemas.microsoft.com/office/drawing/2014/main" id="{1D3FDD3A-5B1C-C295-4CA7-A77AA57D0477}"/>
              </a:ext>
            </a:extLst>
          </p:cNvPr>
          <p:cNvPicPr>
            <a:picLocks noChangeAspect="1"/>
          </p:cNvPicPr>
          <p:nvPr/>
        </p:nvPicPr>
        <p:blipFill>
          <a:blip r:embed="rId3"/>
          <a:stretch>
            <a:fillRect/>
          </a:stretch>
        </p:blipFill>
        <p:spPr>
          <a:xfrm>
            <a:off x="838200" y="1371600"/>
            <a:ext cx="10670434" cy="3094426"/>
          </a:xfrm>
          <a:prstGeom prst="rect">
            <a:avLst/>
          </a:prstGeom>
        </p:spPr>
      </p:pic>
    </p:spTree>
    <p:extLst>
      <p:ext uri="{BB962C8B-B14F-4D97-AF65-F5344CB8AC3E}">
        <p14:creationId xmlns:p14="http://schemas.microsoft.com/office/powerpoint/2010/main" val="412869063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2355F816-6A6E-CF8F-3EC1-6AA9F48B0936}"/>
              </a:ext>
            </a:extLst>
          </p:cNvPr>
          <p:cNvPicPr>
            <a:picLocks noChangeAspect="1"/>
          </p:cNvPicPr>
          <p:nvPr/>
        </p:nvPicPr>
        <p:blipFill>
          <a:blip r:embed="rId3"/>
          <a:stretch>
            <a:fillRect/>
          </a:stretch>
        </p:blipFill>
        <p:spPr>
          <a:xfrm>
            <a:off x="838200" y="1371600"/>
            <a:ext cx="10670264" cy="3433541"/>
          </a:xfrm>
          <a:prstGeom prst="rect">
            <a:avLst/>
          </a:prstGeom>
        </p:spPr>
      </p:pic>
    </p:spTree>
    <p:extLst>
      <p:ext uri="{BB962C8B-B14F-4D97-AF65-F5344CB8AC3E}">
        <p14:creationId xmlns:p14="http://schemas.microsoft.com/office/powerpoint/2010/main" val="386536139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8A85893E-9498-9EB9-67E4-E77E493F36A2}"/>
              </a:ext>
            </a:extLst>
          </p:cNvPr>
          <p:cNvPicPr>
            <a:picLocks noChangeAspect="1"/>
          </p:cNvPicPr>
          <p:nvPr/>
        </p:nvPicPr>
        <p:blipFill>
          <a:blip r:embed="rId3"/>
          <a:stretch>
            <a:fillRect/>
          </a:stretch>
        </p:blipFill>
        <p:spPr>
          <a:xfrm>
            <a:off x="1367093" y="1371600"/>
            <a:ext cx="9457813" cy="4568851"/>
          </a:xfrm>
          <a:prstGeom prst="rect">
            <a:avLst/>
          </a:prstGeom>
        </p:spPr>
      </p:pic>
    </p:spTree>
    <p:extLst>
      <p:ext uri="{BB962C8B-B14F-4D97-AF65-F5344CB8AC3E}">
        <p14:creationId xmlns:p14="http://schemas.microsoft.com/office/powerpoint/2010/main" val="9319454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EB055B7E-1715-9568-DA0D-DF33EB0542F6}"/>
              </a:ext>
            </a:extLst>
          </p:cNvPr>
          <p:cNvPicPr>
            <a:picLocks noChangeAspect="1"/>
          </p:cNvPicPr>
          <p:nvPr/>
        </p:nvPicPr>
        <p:blipFill>
          <a:blip r:embed="rId3"/>
          <a:stretch>
            <a:fillRect/>
          </a:stretch>
        </p:blipFill>
        <p:spPr>
          <a:xfrm>
            <a:off x="838199" y="1371600"/>
            <a:ext cx="10667679" cy="3722234"/>
          </a:xfrm>
          <a:prstGeom prst="rect">
            <a:avLst/>
          </a:prstGeom>
        </p:spPr>
      </p:pic>
    </p:spTree>
    <p:extLst>
      <p:ext uri="{BB962C8B-B14F-4D97-AF65-F5344CB8AC3E}">
        <p14:creationId xmlns:p14="http://schemas.microsoft.com/office/powerpoint/2010/main" val="118722824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currently </a:t>
            </a:r>
            <a:br>
              <a:rPr lang="en-US" dirty="0">
                <a:solidFill>
                  <a:srgbClr val="C00000"/>
                </a:solidFill>
              </a:rPr>
            </a:br>
            <a:r>
              <a:rPr lang="en-US" dirty="0">
                <a:solidFill>
                  <a:srgbClr val="C00000"/>
                </a:solidFill>
              </a:rPr>
              <a:t>has the highest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p>
        </p:txBody>
      </p:sp>
    </p:spTree>
    <p:extLst>
      <p:ext uri="{BB962C8B-B14F-4D97-AF65-F5344CB8AC3E}">
        <p14:creationId xmlns:p14="http://schemas.microsoft.com/office/powerpoint/2010/main" val="34626428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E06807F1-856F-2710-ECCA-5CCDD05297A1}"/>
              </a:ext>
            </a:extLst>
          </p:cNvPr>
          <p:cNvPicPr>
            <a:picLocks noChangeAspect="1"/>
          </p:cNvPicPr>
          <p:nvPr/>
        </p:nvPicPr>
        <p:blipFill>
          <a:blip r:embed="rId3"/>
          <a:stretch>
            <a:fillRect/>
          </a:stretch>
        </p:blipFill>
        <p:spPr>
          <a:xfrm>
            <a:off x="838200" y="1371600"/>
            <a:ext cx="10681004" cy="3595828"/>
          </a:xfrm>
          <a:prstGeom prst="rect">
            <a:avLst/>
          </a:prstGeom>
        </p:spPr>
      </p:pic>
    </p:spTree>
    <p:extLst>
      <p:ext uri="{BB962C8B-B14F-4D97-AF65-F5344CB8AC3E}">
        <p14:creationId xmlns:p14="http://schemas.microsoft.com/office/powerpoint/2010/main" val="111188396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9C943CFB-84CC-74BC-A543-2FB78DBFFB08}"/>
              </a:ext>
            </a:extLst>
          </p:cNvPr>
          <p:cNvPicPr>
            <a:picLocks noChangeAspect="1"/>
          </p:cNvPicPr>
          <p:nvPr/>
        </p:nvPicPr>
        <p:blipFill>
          <a:blip r:embed="rId3"/>
          <a:stretch>
            <a:fillRect/>
          </a:stretch>
        </p:blipFill>
        <p:spPr>
          <a:xfrm>
            <a:off x="838199" y="1371600"/>
            <a:ext cx="10651331" cy="2440419"/>
          </a:xfrm>
          <a:prstGeom prst="rect">
            <a:avLst/>
          </a:prstGeom>
        </p:spPr>
      </p:pic>
    </p:spTree>
    <p:extLst>
      <p:ext uri="{BB962C8B-B14F-4D97-AF65-F5344CB8AC3E}">
        <p14:creationId xmlns:p14="http://schemas.microsoft.com/office/powerpoint/2010/main" val="222312226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342D1926-FC54-B042-B6C2-109A61530E9A}"/>
              </a:ext>
            </a:extLst>
          </p:cNvPr>
          <p:cNvPicPr>
            <a:picLocks noChangeAspect="1"/>
          </p:cNvPicPr>
          <p:nvPr/>
        </p:nvPicPr>
        <p:blipFill>
          <a:blip r:embed="rId3"/>
          <a:stretch>
            <a:fillRect/>
          </a:stretch>
        </p:blipFill>
        <p:spPr>
          <a:xfrm>
            <a:off x="838200" y="1371600"/>
            <a:ext cx="10655731" cy="2706866"/>
          </a:xfrm>
          <a:prstGeom prst="rect">
            <a:avLst/>
          </a:prstGeom>
        </p:spPr>
      </p:pic>
    </p:spTree>
    <p:extLst>
      <p:ext uri="{BB962C8B-B14F-4D97-AF65-F5344CB8AC3E}">
        <p14:creationId xmlns:p14="http://schemas.microsoft.com/office/powerpoint/2010/main" val="425120370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BAA78364-537E-55DD-0275-2B643B8099E8}"/>
              </a:ext>
            </a:extLst>
          </p:cNvPr>
          <p:cNvPicPr>
            <a:picLocks noChangeAspect="1"/>
          </p:cNvPicPr>
          <p:nvPr/>
        </p:nvPicPr>
        <p:blipFill>
          <a:blip r:embed="rId3"/>
          <a:stretch>
            <a:fillRect/>
          </a:stretch>
        </p:blipFill>
        <p:spPr>
          <a:xfrm>
            <a:off x="838199" y="1371600"/>
            <a:ext cx="10695605" cy="3631070"/>
          </a:xfrm>
          <a:prstGeom prst="rect">
            <a:avLst/>
          </a:prstGeom>
        </p:spPr>
      </p:pic>
    </p:spTree>
    <p:extLst>
      <p:ext uri="{BB962C8B-B14F-4D97-AF65-F5344CB8AC3E}">
        <p14:creationId xmlns:p14="http://schemas.microsoft.com/office/powerpoint/2010/main" val="27502250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3453AE26-F95F-2C1F-20A3-0CCC4C846627}"/>
              </a:ext>
            </a:extLst>
          </p:cNvPr>
          <p:cNvPicPr>
            <a:picLocks noChangeAspect="1"/>
          </p:cNvPicPr>
          <p:nvPr/>
        </p:nvPicPr>
        <p:blipFill>
          <a:blip r:embed="rId3"/>
          <a:stretch>
            <a:fillRect/>
          </a:stretch>
        </p:blipFill>
        <p:spPr>
          <a:xfrm>
            <a:off x="838199" y="1371600"/>
            <a:ext cx="10661777" cy="3761533"/>
          </a:xfrm>
          <a:prstGeom prst="rect">
            <a:avLst/>
          </a:prstGeom>
        </p:spPr>
      </p:pic>
    </p:spTree>
    <p:extLst>
      <p:ext uri="{BB962C8B-B14F-4D97-AF65-F5344CB8AC3E}">
        <p14:creationId xmlns:p14="http://schemas.microsoft.com/office/powerpoint/2010/main" val="336552683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
        <p:nvSpPr>
          <p:cNvPr id="4" name="TextBox 3">
            <a:extLst>
              <a:ext uri="{FF2B5EF4-FFF2-40B4-BE49-F238E27FC236}">
                <a16:creationId xmlns:a16="http://schemas.microsoft.com/office/drawing/2014/main" id="{61430992-2C03-0E98-33A6-04A8FC1995F2}"/>
              </a:ext>
            </a:extLst>
          </p:cNvPr>
          <p:cNvSpPr txBox="1"/>
          <p:nvPr/>
        </p:nvSpPr>
        <p:spPr>
          <a:xfrm>
            <a:off x="838200" y="1371600"/>
            <a:ext cx="10670628" cy="5139869"/>
          </a:xfrm>
          <a:prstGeom prst="rect">
            <a:avLst/>
          </a:prstGeom>
          <a:noFill/>
        </p:spPr>
        <p:txBody>
          <a:bodyPr wrap="square">
            <a:spAutoFit/>
          </a:bodyPr>
          <a:lstStyle/>
          <a:p>
            <a:pPr marL="0" marR="0" algn="ctr">
              <a:spcBef>
                <a:spcPts val="0"/>
              </a:spcBef>
              <a:spcAft>
                <a:spcPts val="0"/>
              </a:spcAft>
            </a:pPr>
            <a:r>
              <a:rPr lang="en-US" sz="3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ASSET ALLOCATION</a:t>
            </a:r>
          </a:p>
          <a:p>
            <a:pPr marL="0" marR="0" algn="ctr">
              <a:spcBef>
                <a:spcPts val="0"/>
              </a:spcBef>
              <a:spcAft>
                <a:spcPts val="0"/>
              </a:spcAft>
            </a:pPr>
            <a:endParaRPr lang="en-US" sz="3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 know that the asset classes or categories you choose are responsible for 90% of portfolio returns, while specific security selection within classes is responsible for 10% of returns.</a:t>
            </a:r>
          </a:p>
          <a:p>
            <a:pPr marL="0" marR="0" algn="ctr">
              <a:spcBef>
                <a:spcPts val="0"/>
              </a:spcBef>
              <a:spcAft>
                <a:spcPts val="0"/>
              </a:spcAft>
            </a:pP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means that how you decide to allocate your investments is the primary driver of your investment returns.</a:t>
            </a:r>
            <a:b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Think about which geographic regions you want to invest in.</a:t>
            </a:r>
            <a:b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Think about how to distribute your investment across asset categories.</a:t>
            </a:r>
          </a:p>
          <a:p>
            <a:pPr marL="1257300" lvl="2" indent="-342900">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Stocks, bonds, currency, real </a:t>
            </a: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estate, crypto, value stocks, growth stocks, </a:t>
            </a:r>
            <a:b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large companies, small companies, oil, gold…</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058718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F66986C4-0871-FBAF-DAA8-49007E3E3BE2}"/>
              </a:ext>
            </a:extLst>
          </p:cNvPr>
          <p:cNvPicPr>
            <a:picLocks noChangeAspect="1"/>
          </p:cNvPicPr>
          <p:nvPr/>
        </p:nvPicPr>
        <p:blipFill>
          <a:blip r:embed="rId3"/>
          <a:stretch>
            <a:fillRect/>
          </a:stretch>
        </p:blipFill>
        <p:spPr>
          <a:xfrm>
            <a:off x="838200" y="1371600"/>
            <a:ext cx="10643392" cy="4547407"/>
          </a:xfrm>
          <a:prstGeom prst="rect">
            <a:avLst/>
          </a:prstGeom>
        </p:spPr>
      </p:pic>
    </p:spTree>
    <p:extLst>
      <p:ext uri="{BB962C8B-B14F-4D97-AF65-F5344CB8AC3E}">
        <p14:creationId xmlns:p14="http://schemas.microsoft.com/office/powerpoint/2010/main" val="310805981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AACC7F2F-0FE3-CB1D-57D1-6CE3BDFC62A2}"/>
              </a:ext>
            </a:extLst>
          </p:cNvPr>
          <p:cNvPicPr>
            <a:picLocks noChangeAspect="1"/>
          </p:cNvPicPr>
          <p:nvPr/>
        </p:nvPicPr>
        <p:blipFill>
          <a:blip r:embed="rId3"/>
          <a:stretch>
            <a:fillRect/>
          </a:stretch>
        </p:blipFill>
        <p:spPr>
          <a:xfrm>
            <a:off x="2089957" y="1371600"/>
            <a:ext cx="8012085" cy="4794924"/>
          </a:xfrm>
          <a:prstGeom prst="rect">
            <a:avLst/>
          </a:prstGeom>
        </p:spPr>
      </p:pic>
    </p:spTree>
    <p:extLst>
      <p:ext uri="{BB962C8B-B14F-4D97-AF65-F5344CB8AC3E}">
        <p14:creationId xmlns:p14="http://schemas.microsoft.com/office/powerpoint/2010/main" val="272876177"/>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993784EE-E3C9-107C-D463-85B055914836}"/>
              </a:ext>
            </a:extLst>
          </p:cNvPr>
          <p:cNvPicPr/>
          <p:nvPr/>
        </p:nvPicPr>
        <p:blipFill>
          <a:blip r:embed="rId3"/>
          <a:stretch>
            <a:fillRect/>
          </a:stretch>
        </p:blipFill>
        <p:spPr>
          <a:xfrm>
            <a:off x="2538065" y="1150571"/>
            <a:ext cx="7115870" cy="5662014"/>
          </a:xfrm>
          <a:prstGeom prst="rect">
            <a:avLst/>
          </a:prstGeom>
        </p:spPr>
      </p:pic>
    </p:spTree>
    <p:extLst>
      <p:ext uri="{BB962C8B-B14F-4D97-AF65-F5344CB8AC3E}">
        <p14:creationId xmlns:p14="http://schemas.microsoft.com/office/powerpoint/2010/main" val="190069934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AACC7F2F-0FE3-CB1D-57D1-6CE3BDFC62A2}"/>
              </a:ext>
            </a:extLst>
          </p:cNvPr>
          <p:cNvPicPr>
            <a:picLocks noChangeAspect="1"/>
          </p:cNvPicPr>
          <p:nvPr/>
        </p:nvPicPr>
        <p:blipFill>
          <a:blip r:embed="rId3"/>
          <a:stretch>
            <a:fillRect/>
          </a:stretch>
        </p:blipFill>
        <p:spPr>
          <a:xfrm>
            <a:off x="3839269" y="1371600"/>
            <a:ext cx="4664087" cy="2791276"/>
          </a:xfrm>
          <a:prstGeom prst="rect">
            <a:avLst/>
          </a:prstGeom>
        </p:spPr>
      </p:pic>
      <p:pic>
        <p:nvPicPr>
          <p:cNvPr id="2" name="Picture 1">
            <a:extLst>
              <a:ext uri="{FF2B5EF4-FFF2-40B4-BE49-F238E27FC236}">
                <a16:creationId xmlns:a16="http://schemas.microsoft.com/office/drawing/2014/main" id="{D0EFC442-B123-39DD-9386-B0E8CC9397FB}"/>
              </a:ext>
            </a:extLst>
          </p:cNvPr>
          <p:cNvPicPr>
            <a:picLocks noChangeAspect="1"/>
          </p:cNvPicPr>
          <p:nvPr/>
        </p:nvPicPr>
        <p:blipFill>
          <a:blip r:embed="rId4"/>
          <a:stretch>
            <a:fillRect/>
          </a:stretch>
        </p:blipFill>
        <p:spPr>
          <a:xfrm>
            <a:off x="2285112" y="4316147"/>
            <a:ext cx="7772400" cy="1883312"/>
          </a:xfrm>
          <a:prstGeom prst="rect">
            <a:avLst/>
          </a:prstGeom>
        </p:spPr>
      </p:pic>
    </p:spTree>
    <p:extLst>
      <p:ext uri="{BB962C8B-B14F-4D97-AF65-F5344CB8AC3E}">
        <p14:creationId xmlns:p14="http://schemas.microsoft.com/office/powerpoint/2010/main" val="5184541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currently </a:t>
            </a:r>
            <a:br>
              <a:rPr lang="en-US" dirty="0">
                <a:solidFill>
                  <a:srgbClr val="C00000"/>
                </a:solidFill>
              </a:rPr>
            </a:br>
            <a:r>
              <a:rPr lang="en-US" dirty="0">
                <a:solidFill>
                  <a:srgbClr val="C00000"/>
                </a:solidFill>
              </a:rPr>
              <a:t>has the highest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endParaRPr lang="en-US" sz="2000" b="1" dirty="0">
              <a:solidFill>
                <a:schemeClr val="bg1"/>
              </a:solidFill>
            </a:endParaRP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endParaRPr lang="en-US" sz="2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endParaRPr lang="en-US" sz="2000" b="1" dirty="0">
              <a:solidFill>
                <a:schemeClr val="bg1"/>
              </a:solidFill>
            </a:endParaRP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endParaRPr lang="en-US" sz="2000" b="1" dirty="0">
              <a:solidFill>
                <a:schemeClr val="bg1"/>
              </a:solidFill>
            </a:endParaRPr>
          </a:p>
        </p:txBody>
      </p:sp>
    </p:spTree>
    <p:extLst>
      <p:ext uri="{BB962C8B-B14F-4D97-AF65-F5344CB8AC3E}">
        <p14:creationId xmlns:p14="http://schemas.microsoft.com/office/powerpoint/2010/main" val="18436384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4" name="Picture 3">
            <a:extLst>
              <a:ext uri="{FF2B5EF4-FFF2-40B4-BE49-F238E27FC236}">
                <a16:creationId xmlns:a16="http://schemas.microsoft.com/office/drawing/2014/main" id="{FD006FD7-7A6A-875D-105A-A7E497F4E2E3}"/>
              </a:ext>
            </a:extLst>
          </p:cNvPr>
          <p:cNvPicPr>
            <a:picLocks noChangeAspect="1"/>
          </p:cNvPicPr>
          <p:nvPr/>
        </p:nvPicPr>
        <p:blipFill>
          <a:blip r:embed="rId3"/>
          <a:stretch>
            <a:fillRect/>
          </a:stretch>
        </p:blipFill>
        <p:spPr>
          <a:xfrm>
            <a:off x="881553" y="1371600"/>
            <a:ext cx="10428894" cy="3781377"/>
          </a:xfrm>
          <a:prstGeom prst="rect">
            <a:avLst/>
          </a:prstGeom>
        </p:spPr>
      </p:pic>
    </p:spTree>
    <p:extLst>
      <p:ext uri="{BB962C8B-B14F-4D97-AF65-F5344CB8AC3E}">
        <p14:creationId xmlns:p14="http://schemas.microsoft.com/office/powerpoint/2010/main" val="146373307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85000" lnSpcReduction="20000"/>
          </a:bodyPr>
          <a:lstStyle/>
          <a:p>
            <a:r>
              <a:rPr lang="en-US" sz="4000" dirty="0"/>
              <a:t>Once you complete this worksheet….</a:t>
            </a:r>
            <a:br>
              <a:rPr lang="en-US" sz="4000" dirty="0"/>
            </a:br>
            <a:br>
              <a:rPr lang="en-US" sz="4000" dirty="0"/>
            </a:br>
            <a:r>
              <a:rPr lang="en-US" sz="4000" dirty="0"/>
              <a:t>And once you open your Roth IRA account…</a:t>
            </a:r>
            <a:br>
              <a:rPr lang="en-US" sz="4000" dirty="0"/>
            </a:br>
            <a:br>
              <a:rPr lang="en-US" sz="4000" dirty="0"/>
            </a:br>
            <a:r>
              <a:rPr lang="en-US" sz="4000" dirty="0"/>
              <a:t>You are ready to begin investing. Now you just have to decide which of the 10,000+ securities to invest in.</a:t>
            </a:r>
          </a:p>
          <a:p>
            <a:endParaRPr lang="en-US" sz="4000" dirty="0"/>
          </a:p>
          <a:p>
            <a:r>
              <a:rPr lang="en-US" sz="4000" dirty="0"/>
              <a:t>Work on this with your spouse or family.</a:t>
            </a:r>
          </a:p>
          <a:p>
            <a:r>
              <a:rPr lang="en-US" sz="4000" dirty="0"/>
              <a:t>Revise and update it after you graduate.</a:t>
            </a:r>
          </a:p>
          <a:p>
            <a:r>
              <a:rPr lang="en-US" sz="4000" dirty="0"/>
              <a:t>Continue refining it throughout your investing life…make it about you and your goals.</a:t>
            </a: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1366783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7" dur="500"/>
                                        <p:tgtEl>
                                          <p:spTgt spid="2560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0" dur="500"/>
                                        <p:tgtEl>
                                          <p:spTgt spid="2560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3"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4660997"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4660997"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4660993"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4660995"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4660994"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4660993"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13832674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2977594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2" name="Rectangle 2">
            <a:extLst>
              <a:ext uri="{FF2B5EF4-FFF2-40B4-BE49-F238E27FC236}">
                <a16:creationId xmlns:a16="http://schemas.microsoft.com/office/drawing/2014/main" id="{0ED3F75D-8309-3F28-8A51-44605EE18E60}"/>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Tree>
    <p:extLst>
      <p:ext uri="{BB962C8B-B14F-4D97-AF65-F5344CB8AC3E}">
        <p14:creationId xmlns:p14="http://schemas.microsoft.com/office/powerpoint/2010/main" val="26587578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35615377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GOALS, HABITS &amp; STRATEGIES</a:t>
            </a:r>
          </a:p>
          <a:p>
            <a:pPr algn="ctr"/>
            <a:r>
              <a:rPr lang="en-US" sz="3000" b="1" dirty="0"/>
              <a:t>Today, January 23</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4" y="4158160"/>
            <a:ext cx="8674715" cy="132484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CREATING AN INVESTMENT STRATEGY</a:t>
            </a:r>
          </a:p>
          <a:p>
            <a:pPr algn="ctr"/>
            <a:r>
              <a:rPr lang="en-US" sz="3000" b="1" dirty="0"/>
              <a:t>Wednesday, March 15</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4" y="2660606"/>
            <a:ext cx="8674715" cy="132484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CREDIT SCORES &amp; DEBT MANAGEMENT</a:t>
            </a:r>
          </a:p>
          <a:p>
            <a:pPr algn="ctr"/>
            <a:r>
              <a:rPr lang="en-US" sz="3000" b="1" dirty="0"/>
              <a:t>Wednesday, March 8</a:t>
            </a:r>
          </a:p>
        </p:txBody>
      </p:sp>
    </p:spTree>
    <p:extLst>
      <p:ext uri="{BB962C8B-B14F-4D97-AF65-F5344CB8AC3E}">
        <p14:creationId xmlns:p14="http://schemas.microsoft.com/office/powerpoint/2010/main" val="6153542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&amp; TAX STRATEGIES</a:t>
            </a:r>
          </a:p>
          <a:p>
            <a:pPr algn="ctr"/>
            <a:r>
              <a:rPr lang="en-US" sz="3000" b="1" dirty="0"/>
              <a:t>Wednesday, March 22</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691855"/>
            <a:ext cx="8674715" cy="1324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TAX STRATEGIES</a:t>
            </a:r>
          </a:p>
          <a:p>
            <a:pPr algn="ctr"/>
            <a:r>
              <a:rPr lang="en-US" sz="3000" b="1" dirty="0"/>
              <a:t>Wednesday, April 5</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4250938"/>
            <a:ext cx="8674715" cy="1324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CAREER PLANNING: YOUR MONEY &amp; YOUR FUTURE</a:t>
            </a:r>
          </a:p>
          <a:p>
            <a:pPr algn="ctr"/>
            <a:r>
              <a:rPr lang="en-US" sz="3000" b="1" dirty="0"/>
              <a:t>Wednesday, April 26</a:t>
            </a:r>
          </a:p>
        </p:txBody>
      </p:sp>
    </p:spTree>
    <p:extLst>
      <p:ext uri="{BB962C8B-B14F-4D97-AF65-F5344CB8AC3E}">
        <p14:creationId xmlns:p14="http://schemas.microsoft.com/office/powerpoint/2010/main" val="12049112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56893"/>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361557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2349929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a:t>
            </a:r>
            <a:br>
              <a:rPr lang="en-US" dirty="0">
                <a:solidFill>
                  <a:srgbClr val="C00000"/>
                </a:solidFill>
              </a:rPr>
            </a:br>
            <a:r>
              <a:rPr lang="en-US" dirty="0">
                <a:solidFill>
                  <a:srgbClr val="C00000"/>
                </a:solidFill>
              </a:rPr>
              <a:t>currently has the LOWEST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p>
        </p:txBody>
      </p:sp>
    </p:spTree>
    <p:extLst>
      <p:ext uri="{BB962C8B-B14F-4D97-AF65-F5344CB8AC3E}">
        <p14:creationId xmlns:p14="http://schemas.microsoft.com/office/powerpoint/2010/main" val="3850240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a:t>
            </a:r>
            <a:br>
              <a:rPr lang="en-US" dirty="0">
                <a:solidFill>
                  <a:srgbClr val="C00000"/>
                </a:solidFill>
              </a:rPr>
            </a:br>
            <a:r>
              <a:rPr lang="en-US" dirty="0">
                <a:solidFill>
                  <a:srgbClr val="C00000"/>
                </a:solidFill>
              </a:rPr>
              <a:t>currently has the LOWEST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 </a:t>
            </a:r>
            <a:r>
              <a:rPr lang="en-US" sz="2000" b="1" dirty="0">
                <a:solidFill>
                  <a:schemeClr val="bg1"/>
                </a:solidFill>
              </a:rPr>
              <a:t>(6.5%)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r>
              <a:rPr lang="en-US" sz="2000" b="1" dirty="0">
                <a:solidFill>
                  <a:schemeClr val="bg1"/>
                </a:solidFill>
              </a:rPr>
              <a:t> (8.6%)</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 </a:t>
            </a:r>
            <a:r>
              <a:rPr lang="en-US" sz="2000" b="1" dirty="0">
                <a:solidFill>
                  <a:schemeClr val="bg1"/>
                </a:solidFill>
              </a:rPr>
              <a:t>(10.2%)</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r>
              <a:rPr lang="en-US" sz="2000" b="1" dirty="0">
                <a:solidFill>
                  <a:schemeClr val="bg1"/>
                </a:solidFill>
              </a:rPr>
              <a:t> (7.8%)</a:t>
            </a:r>
          </a:p>
        </p:txBody>
      </p:sp>
    </p:spTree>
    <p:extLst>
      <p:ext uri="{BB962C8B-B14F-4D97-AF65-F5344CB8AC3E}">
        <p14:creationId xmlns:p14="http://schemas.microsoft.com/office/powerpoint/2010/main" val="3524449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21243</TotalTime>
  <Words>5486</Words>
  <Application>Microsoft Macintosh PowerPoint</Application>
  <PresentationFormat>Widescreen</PresentationFormat>
  <Paragraphs>581</Paragraphs>
  <Slides>79</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Arial</vt:lpstr>
      <vt:lpstr>Calibri</vt:lpstr>
      <vt:lpstr>Calibri Light</vt:lpstr>
      <vt:lpstr>Garamond</vt:lpstr>
      <vt:lpstr>Times New Roman</vt:lpstr>
      <vt:lpstr>Office Theme</vt:lpstr>
      <vt:lpstr>Imagine that you won $1,000 playing a scratch-off lottery ticket. Congratulations! And now you want to invest this $1,000 to work towards achieving your personal goals.   Which of the following are you going to invest in?  Please select up to 3 of these options and discuss your selection with a neighbor.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114</cp:revision>
  <dcterms:created xsi:type="dcterms:W3CDTF">2019-08-26T13:43:19Z</dcterms:created>
  <dcterms:modified xsi:type="dcterms:W3CDTF">2023-03-22T14:31:56Z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2023-01-25T14:29:43Z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45fae7bd-7875-44e7-8016-776810133c64</vt:lpwstr>
  </property>
  <property fmtid="{D5CDD505-2E9C-101B-9397-08002B2CF9AE}" pid="8" name="MSIP_Label_638202f9-8d41-4950-b014-f183e397b746_ContentBits">
    <vt:lpwstr>0</vt:lpwstr>
  </property>
</Properties>
</file>