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310" r:id="rId2"/>
    <p:sldId id="2328" r:id="rId3"/>
    <p:sldId id="1343" r:id="rId4"/>
    <p:sldId id="2151" r:id="rId5"/>
    <p:sldId id="2152" r:id="rId6"/>
    <p:sldId id="2282" r:id="rId7"/>
    <p:sldId id="2154" r:id="rId8"/>
    <p:sldId id="2109" r:id="rId9"/>
    <p:sldId id="2048" r:id="rId10"/>
    <p:sldId id="2060" r:id="rId11"/>
    <p:sldId id="2061" r:id="rId12"/>
    <p:sldId id="2062" r:id="rId13"/>
    <p:sldId id="2139" r:id="rId14"/>
    <p:sldId id="2140" r:id="rId15"/>
    <p:sldId id="2141" r:id="rId16"/>
    <p:sldId id="2142" r:id="rId17"/>
    <p:sldId id="2143" r:id="rId18"/>
    <p:sldId id="2144" r:id="rId19"/>
    <p:sldId id="2145" r:id="rId20"/>
    <p:sldId id="2146" r:id="rId21"/>
    <p:sldId id="2326" r:id="rId22"/>
    <p:sldId id="2325" r:id="rId23"/>
    <p:sldId id="2322" r:id="rId24"/>
    <p:sldId id="1372" r:id="rId25"/>
    <p:sldId id="2302" r:id="rId26"/>
    <p:sldId id="2293" r:id="rId27"/>
    <p:sldId id="2294" r:id="rId28"/>
    <p:sldId id="2295" r:id="rId29"/>
    <p:sldId id="2129" r:id="rId30"/>
    <p:sldId id="2128" r:id="rId31"/>
    <p:sldId id="2130" r:id="rId32"/>
    <p:sldId id="2127" r:id="rId33"/>
    <p:sldId id="2104" r:id="rId34"/>
    <p:sldId id="2125" r:id="rId35"/>
    <p:sldId id="2105" r:id="rId36"/>
    <p:sldId id="2106" r:id="rId37"/>
    <p:sldId id="2107" r:id="rId38"/>
    <p:sldId id="2108" r:id="rId39"/>
    <p:sldId id="2327" r:id="rId40"/>
    <p:sldId id="2289" r:id="rId41"/>
    <p:sldId id="2110" r:id="rId42"/>
    <p:sldId id="2290" r:id="rId43"/>
    <p:sldId id="2116" r:id="rId44"/>
    <p:sldId id="2111" r:id="rId45"/>
    <p:sldId id="2113" r:id="rId46"/>
    <p:sldId id="2115" r:id="rId47"/>
    <p:sldId id="2120" r:id="rId48"/>
    <p:sldId id="2117" r:id="rId49"/>
    <p:sldId id="2118" r:id="rId50"/>
    <p:sldId id="2119" r:id="rId51"/>
    <p:sldId id="1262" r:id="rId52"/>
    <p:sldId id="1263" r:id="rId53"/>
    <p:sldId id="1264" r:id="rId54"/>
    <p:sldId id="1278" r:id="rId55"/>
    <p:sldId id="2012" r:id="rId56"/>
    <p:sldId id="2013" r:id="rId57"/>
    <p:sldId id="1258" r:id="rId58"/>
    <p:sldId id="2014" r:id="rId59"/>
    <p:sldId id="2015" r:id="rId60"/>
    <p:sldId id="1301" r:id="rId61"/>
    <p:sldId id="1242" r:id="rId62"/>
    <p:sldId id="1246" r:id="rId63"/>
    <p:sldId id="1244" r:id="rId64"/>
    <p:sldId id="1279" r:id="rId65"/>
    <p:sldId id="1248" r:id="rId66"/>
    <p:sldId id="1249" r:id="rId67"/>
    <p:sldId id="1250" r:id="rId68"/>
    <p:sldId id="1251" r:id="rId69"/>
    <p:sldId id="1284" r:id="rId70"/>
    <p:sldId id="1252" r:id="rId71"/>
    <p:sldId id="1253" r:id="rId72"/>
    <p:sldId id="1254" r:id="rId73"/>
    <p:sldId id="1255" r:id="rId74"/>
    <p:sldId id="1256" r:id="rId75"/>
    <p:sldId id="1266" r:id="rId76"/>
    <p:sldId id="1270" r:id="rId77"/>
    <p:sldId id="1268" r:id="rId78"/>
    <p:sldId id="1269" r:id="rId79"/>
    <p:sldId id="1271" r:id="rId80"/>
    <p:sldId id="1267" r:id="rId81"/>
    <p:sldId id="1273" r:id="rId82"/>
    <p:sldId id="1274" r:id="rId83"/>
    <p:sldId id="1348" r:id="rId84"/>
    <p:sldId id="1277" r:id="rId85"/>
    <p:sldId id="1313" r:id="rId86"/>
    <p:sldId id="1346" r:id="rId87"/>
    <p:sldId id="1280" r:id="rId88"/>
    <p:sldId id="1337" r:id="rId89"/>
    <p:sldId id="1336" r:id="rId90"/>
    <p:sldId id="1281" r:id="rId91"/>
    <p:sldId id="1282" r:id="rId92"/>
    <p:sldId id="2201" r:id="rId93"/>
    <p:sldId id="2202" r:id="rId94"/>
    <p:sldId id="2035"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91</a:t>
            </a:fld>
            <a:endParaRPr lang="en-US"/>
          </a:p>
        </p:txBody>
      </p:sp>
    </p:spTree>
    <p:extLst>
      <p:ext uri="{BB962C8B-B14F-4D97-AF65-F5344CB8AC3E}">
        <p14:creationId xmlns:p14="http://schemas.microsoft.com/office/powerpoint/2010/main" val="414511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764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224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F4687BC9-6418-DE5F-6565-07E17F2A235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8AAAD632-76D7-84A9-61C1-E0CDCE07339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3B13769-60E3-EA15-23B2-DF18170EC06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71888DB5-F1C8-5E33-B49A-20E92031530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9464E9E1-C10D-00C9-8C2F-390049ED426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084C8AB0-2DA2-7374-78A2-6FB7E76C156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30E734CE-5EAF-1D03-AA14-A31EF829635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1D24839C-E284-8BF1-7B5A-FF1A3B97D38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11539ACC-EADF-D75B-4627-45BF79A7670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3413F18D-4815-7D39-426D-F182C5205BE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p>
          <a:p>
            <a:pPr algn="ctr"/>
            <a:r>
              <a:rPr lang="en-US" sz="800" b="1" dirty="0">
                <a:solidFill>
                  <a:schemeClr val="bg1"/>
                </a:solidFill>
                <a:latin typeface="Garamond" panose="02020404030301010803" pitchFamily="18" charset="0"/>
              </a:rPr>
              <a:t>Building Generational Wealth</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309420"/>
          </a:xfrm>
          <a:prstGeom prst="rect">
            <a:avLst/>
          </a:prstGeom>
        </p:spPr>
        <p:txBody>
          <a:bodyPr wrap="square">
            <a:spAutoFit/>
          </a:bodyPr>
          <a:lstStyle/>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THIS IS:</a:t>
            </a:r>
          </a:p>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40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 Investing for Your Future: </a:t>
            </a:r>
          </a:p>
          <a:p>
            <a:pPr algn="ctr"/>
            <a:r>
              <a:rPr lang="en-US" sz="40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How to Build Generational Wealth</a:t>
            </a:r>
          </a:p>
          <a:p>
            <a:pPr algn="ctr"/>
            <a:endPar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I’m Brian. I’ll be your host. We’ll start around 6:02.</a:t>
            </a:r>
          </a:p>
          <a:p>
            <a:pPr algn="ctr"/>
            <a: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I don’t have much of a voice tonight, but we’ll make the most of it </a:t>
            </a:r>
            <a:b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and try to learn some stuff about money and investing.</a:t>
            </a:r>
            <a:endParaRPr lang="en-US"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$1,386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$2,815</a:t>
            </a:r>
          </a:p>
        </p:txBody>
      </p:sp>
    </p:spTree>
    <p:extLst>
      <p:ext uri="{BB962C8B-B14F-4D97-AF65-F5344CB8AC3E}">
        <p14:creationId xmlns:p14="http://schemas.microsoft.com/office/powerpoint/2010/main" val="102954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2014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$1,386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$2,815</a:t>
            </a:r>
          </a:p>
        </p:txBody>
      </p:sp>
    </p:spTree>
    <p:extLst>
      <p:ext uri="{BB962C8B-B14F-4D97-AF65-F5344CB8AC3E}">
        <p14:creationId xmlns:p14="http://schemas.microsoft.com/office/powerpoint/2010/main" val="57879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2014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$1,386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$2,815</a:t>
            </a:r>
            <a:br>
              <a:rPr lang="en-US" sz="5000" b="1" dirty="0">
                <a:solidFill>
                  <a:schemeClr val="bg1"/>
                </a:solidFill>
              </a:rPr>
            </a:br>
            <a:r>
              <a:rPr lang="en-US" sz="1500" b="1" dirty="0">
                <a:solidFill>
                  <a:schemeClr val="bg1"/>
                </a:solidFill>
              </a:rPr>
              <a:t>That’s an average annual return of 11% of over 10 years.</a:t>
            </a:r>
          </a:p>
        </p:txBody>
      </p:sp>
    </p:spTree>
    <p:extLst>
      <p:ext uri="{BB962C8B-B14F-4D97-AF65-F5344CB8AC3E}">
        <p14:creationId xmlns:p14="http://schemas.microsoft.com/office/powerpoint/2010/main" val="133206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2023?</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375874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2023?</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(+102%)</a:t>
            </a:r>
          </a:p>
          <a:p>
            <a:pPr marL="0" indent="0" algn="ctr">
              <a:buNone/>
            </a:pPr>
            <a:r>
              <a:rPr lang="en-US" sz="1200" b="1" dirty="0">
                <a:solidFill>
                  <a:schemeClr val="bg1"/>
                </a:solidFill>
              </a:rPr>
              <a:t>(And it’s now down34% in 2024)</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27342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2023?</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97085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2023?</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+81%</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31992"/>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+102%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631991"/>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br>
              <a:rPr lang="en-US" sz="4500" b="1" dirty="0">
                <a:solidFill>
                  <a:schemeClr val="bg1"/>
                </a:solidFill>
              </a:rPr>
            </a:br>
            <a:r>
              <a:rPr lang="en-US" sz="3000" b="1" dirty="0">
                <a:solidFill>
                  <a:schemeClr val="bg1"/>
                </a:solidFill>
              </a:rPr>
              <a:t>-100%</a:t>
            </a:r>
          </a:p>
        </p:txBody>
      </p:sp>
    </p:spTree>
    <p:extLst>
      <p:ext uri="{BB962C8B-B14F-4D97-AF65-F5344CB8AC3E}">
        <p14:creationId xmlns:p14="http://schemas.microsoft.com/office/powerpoint/2010/main" val="282162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p>
        </p:txBody>
      </p:sp>
    </p:spTree>
    <p:extLst>
      <p:ext uri="{BB962C8B-B14F-4D97-AF65-F5344CB8AC3E}">
        <p14:creationId xmlns:p14="http://schemas.microsoft.com/office/powerpoint/2010/main" val="399176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+85%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07770"/>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+24%</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+942%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607770"/>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br>
              <a:rPr lang="en-US" sz="5000" b="1" dirty="0">
                <a:solidFill>
                  <a:schemeClr val="bg1"/>
                </a:solidFill>
              </a:rPr>
            </a:br>
            <a:r>
              <a:rPr lang="en-US" sz="3000" b="1" dirty="0">
                <a:solidFill>
                  <a:schemeClr val="bg1"/>
                </a:solidFill>
              </a:rPr>
              <a:t>+1,118%</a:t>
            </a:r>
          </a:p>
        </p:txBody>
      </p:sp>
    </p:spTree>
    <p:extLst>
      <p:ext uri="{BB962C8B-B14F-4D97-AF65-F5344CB8AC3E}">
        <p14:creationId xmlns:p14="http://schemas.microsoft.com/office/powerpoint/2010/main" val="64274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$85,035</a:t>
            </a:r>
          </a:p>
        </p:txBody>
      </p:sp>
    </p:spTree>
    <p:extLst>
      <p:ext uri="{BB962C8B-B14F-4D97-AF65-F5344CB8AC3E}">
        <p14:creationId xmlns:p14="http://schemas.microsoft.com/office/powerpoint/2010/main" val="176114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52486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 Investing for Your Future: </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How to Build Generational Wealth</a:t>
            </a:r>
            <a:endParaRPr lang="en-US" sz="4800" b="1"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3,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1104221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$85,035</a:t>
            </a:r>
          </a:p>
        </p:txBody>
      </p:sp>
    </p:spTree>
    <p:extLst>
      <p:ext uri="{BB962C8B-B14F-4D97-AF65-F5344CB8AC3E}">
        <p14:creationId xmlns:p14="http://schemas.microsoft.com/office/powerpoint/2010/main" val="90132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25A3A754-B05F-1131-8509-3383C4A90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555" y="5032162"/>
            <a:ext cx="3274853" cy="1658707"/>
          </a:xfrm>
          <a:prstGeom prst="rect">
            <a:avLst/>
          </a:prstGeom>
          <a:ln w="38100">
            <a:solidFill>
              <a:srgbClr val="FF0000"/>
            </a:solidFill>
          </a:ln>
        </p:spPr>
      </p:pic>
      <p:pic>
        <p:nvPicPr>
          <p:cNvPr id="5" name="Picture 4" descr="Chart, line chart&#10;&#10;Description automatically generated">
            <a:extLst>
              <a:ext uri="{FF2B5EF4-FFF2-40B4-BE49-F238E27FC236}">
                <a16:creationId xmlns:a16="http://schemas.microsoft.com/office/drawing/2014/main" id="{89F6B0F0-E49B-EAE7-8C53-536C3D609D64}"/>
              </a:ext>
            </a:extLst>
          </p:cNvPr>
          <p:cNvPicPr>
            <a:picLocks noChangeAspect="1"/>
          </p:cNvPicPr>
          <p:nvPr/>
        </p:nvPicPr>
        <p:blipFill>
          <a:blip r:embed="rId3"/>
          <a:stretch>
            <a:fillRect/>
          </a:stretch>
        </p:blipFill>
        <p:spPr>
          <a:xfrm>
            <a:off x="104964" y="400885"/>
            <a:ext cx="11976200" cy="4510229"/>
          </a:xfrm>
          <a:prstGeom prst="rect">
            <a:avLst/>
          </a:prstGeom>
        </p:spPr>
      </p:pic>
    </p:spTree>
    <p:extLst>
      <p:ext uri="{BB962C8B-B14F-4D97-AF65-F5344CB8AC3E}">
        <p14:creationId xmlns:p14="http://schemas.microsoft.com/office/powerpoint/2010/main" val="229192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236437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C00000"/>
                </a:solidFill>
              </a:rPr>
              <a:t>IMPULSE is bad.</a:t>
            </a:r>
            <a:endParaRPr lang="en-US" sz="6600" dirty="0">
              <a:solidFill>
                <a:srgbClr val="C00000"/>
              </a:solidFill>
            </a:endParaRPr>
          </a:p>
        </p:txBody>
      </p:sp>
    </p:spTree>
    <p:extLst>
      <p:ext uri="{BB962C8B-B14F-4D97-AF65-F5344CB8AC3E}">
        <p14:creationId xmlns:p14="http://schemas.microsoft.com/office/powerpoint/2010/main" val="33841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579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7718964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62500" lnSpcReduction="20000"/>
          </a:bodyPr>
          <a:lstStyle/>
          <a:p>
            <a:r>
              <a:rPr lang="en-US" sz="4000" dirty="0"/>
              <a:t>Let’s create your own, personal </a:t>
            </a:r>
            <a:r>
              <a:rPr lang="en-US" sz="4000" b="1" i="1" dirty="0"/>
              <a:t>Investing Roadmap</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6801622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Once you complete this worksheet….</a:t>
            </a:r>
            <a:br>
              <a:rPr lang="en-US" sz="4000" dirty="0"/>
            </a:br>
            <a:br>
              <a:rPr lang="en-US" sz="4000" dirty="0"/>
            </a:br>
            <a:r>
              <a:rPr lang="en-US" sz="4000" dirty="0"/>
              <a:t>And once you open your Roth IRA account…</a:t>
            </a:r>
            <a:br>
              <a:rPr lang="en-US" sz="4000" dirty="0"/>
            </a:br>
            <a:br>
              <a:rPr lang="en-US" sz="4000" dirty="0"/>
            </a:br>
            <a:r>
              <a:rPr lang="en-US" sz="4000" dirty="0"/>
              <a:t>You are ready to begin investing. Now you just have to decide which of the 10,000+ securities to invest in.</a:t>
            </a:r>
          </a:p>
          <a:p>
            <a:endParaRPr lang="en-US" sz="4000" dirty="0"/>
          </a:p>
          <a:p>
            <a:r>
              <a:rPr lang="en-US" sz="4000" dirty="0"/>
              <a:t>Work on this with your spouse or family.</a:t>
            </a:r>
          </a:p>
          <a:p>
            <a:r>
              <a:rPr lang="en-US" sz="4000" dirty="0"/>
              <a:t>Revise and update it after you graduate.</a:t>
            </a:r>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923161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3925608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3428941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1701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17421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42873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1350406" y="436595"/>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+100%</a:t>
            </a:r>
          </a:p>
        </p:txBody>
      </p:sp>
      <p:sp>
        <p:nvSpPr>
          <p:cNvPr id="9" name="Rounded Rectangle 8">
            <a:extLst>
              <a:ext uri="{FF2B5EF4-FFF2-40B4-BE49-F238E27FC236}">
                <a16:creationId xmlns:a16="http://schemas.microsoft.com/office/drawing/2014/main" id="{E8B42A95-8CB3-9F42-B8BB-D67FF9413E83}"/>
              </a:ext>
            </a:extLst>
          </p:cNvPr>
          <p:cNvSpPr/>
          <p:nvPr/>
        </p:nvSpPr>
        <p:spPr>
          <a:xfrm>
            <a:off x="10228968" y="3428999"/>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+300%</a:t>
            </a:r>
          </a:p>
        </p:txBody>
      </p:sp>
      <p:sp>
        <p:nvSpPr>
          <p:cNvPr id="10" name="Rounded Rectangle 9">
            <a:extLst>
              <a:ext uri="{FF2B5EF4-FFF2-40B4-BE49-F238E27FC236}">
                <a16:creationId xmlns:a16="http://schemas.microsoft.com/office/drawing/2014/main" id="{F512B38D-3B71-384A-BAD2-C4BEB6775961}"/>
              </a:ext>
            </a:extLst>
          </p:cNvPr>
          <p:cNvSpPr/>
          <p:nvPr/>
        </p:nvSpPr>
        <p:spPr>
          <a:xfrm>
            <a:off x="4168293" y="3429000"/>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-92%</a:t>
            </a:r>
          </a:p>
        </p:txBody>
      </p:sp>
      <p:sp>
        <p:nvSpPr>
          <p:cNvPr id="11" name="Rounded Rectangle 10">
            <a:extLst>
              <a:ext uri="{FF2B5EF4-FFF2-40B4-BE49-F238E27FC236}">
                <a16:creationId xmlns:a16="http://schemas.microsoft.com/office/drawing/2014/main" id="{ECCFD3BA-A07E-2A48-8BDE-BF3A20B70194}"/>
              </a:ext>
            </a:extLst>
          </p:cNvPr>
          <p:cNvSpPr/>
          <p:nvPr/>
        </p:nvSpPr>
        <p:spPr>
          <a:xfrm>
            <a:off x="7374355" y="436594"/>
            <a:ext cx="132758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+3120%</a:t>
            </a:r>
          </a:p>
        </p:txBody>
      </p:sp>
    </p:spTree>
    <p:extLst>
      <p:ext uri="{BB962C8B-B14F-4D97-AF65-F5344CB8AC3E}">
        <p14:creationId xmlns:p14="http://schemas.microsoft.com/office/powerpoint/2010/main" val="26617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354820" y="2138227"/>
            <a:ext cx="5038282" cy="2536719"/>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a:t>All 4 charts are for </a:t>
            </a:r>
            <a:r>
              <a:rPr lang="en-US" sz="2500" b="1" dirty="0" err="1"/>
              <a:t>Gamestop</a:t>
            </a:r>
            <a:r>
              <a:rPr lang="en-US" sz="2500" b="1" dirty="0"/>
              <a:t> – Just over different periods of time.</a:t>
            </a:r>
          </a:p>
          <a:p>
            <a:pPr marL="342900" indent="-342900">
              <a:buFont typeface="Arial" panose="020B0604020202020204" pitchFamily="34" charset="0"/>
              <a:buChar char="•"/>
            </a:pPr>
            <a:r>
              <a:rPr lang="en-US" sz="2500" b="1" dirty="0"/>
              <a:t>First 11 Months in 2020</a:t>
            </a:r>
          </a:p>
          <a:p>
            <a:pPr marL="342900" indent="-342900">
              <a:buFont typeface="Arial" panose="020B0604020202020204" pitchFamily="34" charset="0"/>
              <a:buChar char="•"/>
            </a:pPr>
            <a:r>
              <a:rPr lang="en-US" sz="2500" b="1" dirty="0"/>
              <a:t>December 2020 to January 27</a:t>
            </a:r>
          </a:p>
          <a:p>
            <a:pPr marL="342900" indent="-342900">
              <a:buFont typeface="Arial" panose="020B0604020202020204" pitchFamily="34" charset="0"/>
              <a:buChar char="•"/>
            </a:pPr>
            <a:r>
              <a:rPr lang="en-US" sz="2500" b="1" dirty="0"/>
              <a:t>January 27 to February 18</a:t>
            </a:r>
          </a:p>
          <a:p>
            <a:pPr marL="342900" indent="-342900">
              <a:buFont typeface="Arial" panose="020B0604020202020204" pitchFamily="34" charset="0"/>
              <a:buChar char="•"/>
            </a:pPr>
            <a:r>
              <a:rPr lang="en-US" sz="2500" b="1" dirty="0"/>
              <a:t>February 18 to today</a:t>
            </a:r>
          </a:p>
        </p:txBody>
      </p:sp>
    </p:spTree>
    <p:extLst>
      <p:ext uri="{BB962C8B-B14F-4D97-AF65-F5344CB8AC3E}">
        <p14:creationId xmlns:p14="http://schemas.microsoft.com/office/powerpoint/2010/main" val="93754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5A95C-0717-722E-7F9E-85268A4BC050}"/>
              </a:ext>
            </a:extLst>
          </p:cNvPr>
          <p:cNvPicPr>
            <a:picLocks noChangeAspect="1"/>
          </p:cNvPicPr>
          <p:nvPr/>
        </p:nvPicPr>
        <p:blipFill>
          <a:blip r:embed="rId2"/>
          <a:stretch>
            <a:fillRect/>
          </a:stretch>
        </p:blipFill>
        <p:spPr>
          <a:xfrm>
            <a:off x="86684" y="265673"/>
            <a:ext cx="12018631" cy="5456895"/>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66612" y="-1"/>
            <a:ext cx="4002772" cy="445694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r>
              <a:rPr lang="en-US" sz="2500" b="1" dirty="0"/>
              <a:t>From January 2020 to Today</a:t>
            </a:r>
          </a:p>
          <a:p>
            <a:pPr algn="ctr"/>
            <a:endParaRPr lang="en-US" sz="2500" b="1" dirty="0"/>
          </a:p>
          <a:p>
            <a:pPr algn="ctr"/>
            <a:r>
              <a:rPr lang="en-US" sz="2500" b="1" dirty="0"/>
              <a:t>+625%</a:t>
            </a:r>
          </a:p>
          <a:p>
            <a:pPr algn="ctr"/>
            <a:endParaRPr lang="en-US" sz="2500" b="1" dirty="0"/>
          </a:p>
          <a:p>
            <a:pPr algn="ctr"/>
            <a:r>
              <a:rPr lang="en-US" sz="2500" b="1" dirty="0"/>
              <a:t>If you had invested $1000 in </a:t>
            </a:r>
            <a:r>
              <a:rPr lang="en-US" sz="2500" b="1" dirty="0" err="1"/>
              <a:t>Gamestop</a:t>
            </a:r>
            <a:r>
              <a:rPr lang="en-US" sz="2500" b="1" dirty="0"/>
              <a:t> at the beginning of 2020, that investment would be worth $7250 today.</a:t>
            </a:r>
          </a:p>
        </p:txBody>
      </p:sp>
    </p:spTree>
    <p:extLst>
      <p:ext uri="{BB962C8B-B14F-4D97-AF65-F5344CB8AC3E}">
        <p14:creationId xmlns:p14="http://schemas.microsoft.com/office/powerpoint/2010/main" val="1768655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02BB3-4C76-134C-B9E5-7E535538F5B6}"/>
              </a:ext>
            </a:extLst>
          </p:cNvPr>
          <p:cNvPicPr>
            <a:picLocks noChangeAspect="1"/>
          </p:cNvPicPr>
          <p:nvPr/>
        </p:nvPicPr>
        <p:blipFill>
          <a:blip r:embed="rId2"/>
          <a:stretch>
            <a:fillRect/>
          </a:stretch>
        </p:blipFill>
        <p:spPr>
          <a:xfrm>
            <a:off x="0" y="111333"/>
            <a:ext cx="12192000" cy="5617988"/>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064148" y="4009415"/>
            <a:ext cx="8181153" cy="1967491"/>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endParaRPr lang="en-US" sz="2500" b="1" dirty="0"/>
          </a:p>
          <a:p>
            <a:pPr algn="ctr"/>
            <a:r>
              <a:rPr lang="en-US" sz="2500" b="1" dirty="0"/>
              <a:t>If you had invested $100 in </a:t>
            </a:r>
            <a:r>
              <a:rPr lang="en-US" sz="2500" b="1" dirty="0" err="1"/>
              <a:t>Gamestop</a:t>
            </a:r>
            <a:r>
              <a:rPr lang="en-US" sz="2500" b="1" dirty="0"/>
              <a:t> on January 26, 2021, it would have been worth $8 three weeks later.</a:t>
            </a:r>
          </a:p>
          <a:p>
            <a:pPr algn="ctr"/>
            <a:r>
              <a:rPr lang="en-US" sz="2500" b="1" dirty="0"/>
              <a:t>It would be worth $45 today.</a:t>
            </a:r>
          </a:p>
        </p:txBody>
      </p:sp>
    </p:spTree>
    <p:extLst>
      <p:ext uri="{BB962C8B-B14F-4D97-AF65-F5344CB8AC3E}">
        <p14:creationId xmlns:p14="http://schemas.microsoft.com/office/powerpoint/2010/main" val="3989324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Timing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could tell similar stories about ups-and-downs for Bitcoin, Tesla, Dogecoin, AMC, Viacom and many other investments</a:t>
            </a:r>
            <a:br>
              <a:rPr lang="en-US" dirty="0"/>
            </a:br>
            <a:endParaRPr lang="en-US" dirty="0"/>
          </a:p>
          <a:p>
            <a:r>
              <a:rPr lang="en-US" dirty="0">
                <a:solidFill>
                  <a:srgbClr val="C00000"/>
                </a:solidFill>
              </a:rPr>
              <a:t>It is very, very, very, very, very, very, very, very, very, very, difficult to consistently have perfect timing when making investments</a:t>
            </a:r>
          </a:p>
          <a:p>
            <a:pPr lvl="1"/>
            <a:r>
              <a:rPr lang="en-US" dirty="0">
                <a:solidFill>
                  <a:srgbClr val="C00000"/>
                </a:solidFill>
              </a:rPr>
              <a:t>People who research this phenomenon for a living will tell you it’s impossible</a:t>
            </a:r>
          </a:p>
          <a:p>
            <a:pPr lvl="1"/>
            <a:endParaRPr lang="en-US" dirty="0"/>
          </a:p>
          <a:p>
            <a:r>
              <a:rPr lang="en-US" dirty="0"/>
              <a:t>Do you think you’re unique and that you will be able to consistently time the market so  you gain from the up moves and never lose from the down moves?</a:t>
            </a:r>
            <a:endParaRPr lang="en-US" dirty="0">
              <a:solidFill>
                <a:srgbClr val="006600"/>
              </a:solidFill>
            </a:endParaRPr>
          </a:p>
        </p:txBody>
      </p:sp>
    </p:spTree>
    <p:extLst>
      <p:ext uri="{BB962C8B-B14F-4D97-AF65-F5344CB8AC3E}">
        <p14:creationId xmlns:p14="http://schemas.microsoft.com/office/powerpoint/2010/main" val="29237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0363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6480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2284212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3428518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3583303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7631788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1168882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6903990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876689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1475584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37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$1,386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$2,815</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21577</TotalTime>
  <Words>5827</Words>
  <Application>Microsoft Macintosh PowerPoint</Application>
  <PresentationFormat>Widescreen</PresentationFormat>
  <Paragraphs>593</Paragraphs>
  <Slides>94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Calibri Light</vt:lpstr>
      <vt:lpstr>Garamond</vt:lpstr>
      <vt:lpstr>Times New Roman</vt:lpstr>
      <vt:lpstr>Office Theme</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132</cp:revision>
  <dcterms:created xsi:type="dcterms:W3CDTF">2019-08-26T13:43:19Z</dcterms:created>
  <dcterms:modified xsi:type="dcterms:W3CDTF">2024-04-04T00:00:33Z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