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310" r:id="rId2"/>
    <p:sldId id="1343" r:id="rId3"/>
    <p:sldId id="2151" r:id="rId4"/>
    <p:sldId id="2152" r:id="rId5"/>
    <p:sldId id="2282" r:id="rId6"/>
    <p:sldId id="2154" r:id="rId7"/>
    <p:sldId id="2109" r:id="rId8"/>
    <p:sldId id="2155" r:id="rId9"/>
    <p:sldId id="1285" r:id="rId10"/>
    <p:sldId id="1290" r:id="rId11"/>
    <p:sldId id="2302" r:id="rId12"/>
    <p:sldId id="2206" r:id="rId13"/>
    <p:sldId id="2303" r:id="rId14"/>
    <p:sldId id="2294" r:id="rId15"/>
    <p:sldId id="2309" r:id="rId16"/>
    <p:sldId id="2310" r:id="rId17"/>
    <p:sldId id="2311" r:id="rId18"/>
    <p:sldId id="2312" r:id="rId19"/>
    <p:sldId id="2313" r:id="rId20"/>
    <p:sldId id="2314" r:id="rId21"/>
    <p:sldId id="2315" r:id="rId22"/>
    <p:sldId id="2316" r:id="rId23"/>
    <p:sldId id="2317" r:id="rId24"/>
    <p:sldId id="2318" r:id="rId25"/>
    <p:sldId id="2319" r:id="rId26"/>
    <p:sldId id="2100" r:id="rId27"/>
    <p:sldId id="1260" r:id="rId28"/>
    <p:sldId id="1311" r:id="rId29"/>
    <p:sldId id="2299" r:id="rId30"/>
    <p:sldId id="2305" r:id="rId31"/>
    <p:sldId id="1266" r:id="rId32"/>
    <p:sldId id="1957" r:id="rId33"/>
    <p:sldId id="2201" r:id="rId34"/>
    <p:sldId id="2202" r:id="rId35"/>
    <p:sldId id="203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9051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80"/>
  </p:normalViewPr>
  <p:slideViewPr>
    <p:cSldViewPr snapToGrid="0" snapToObjects="1">
      <p:cViewPr varScale="1">
        <p:scale>
          <a:sx n="211" d="100"/>
          <a:sy n="211" d="100"/>
        </p:scale>
        <p:origin x="18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3052-2D10-BA4E-AA4A-FF3A60595744}" type="datetimeFigureOut">
              <a:rPr lang="en-US" smtClean="0"/>
              <a:t>3/23/24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4C6F1-94A6-8148-A699-A2975CBCF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1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47F8-B021-2F4E-88C8-BB982A374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5CF07-57C6-7C41-8CDE-E450205BB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21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C58C-3E1F-9841-9955-8D672312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E7171-289F-174A-8A84-C99EA49FD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501D3-620D-726E-29E3-0C4209800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8356" y="6064037"/>
            <a:ext cx="1717322" cy="745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A9DDF7-7CF5-1328-CC7A-2FE3D7826A0E}"/>
              </a:ext>
            </a:extLst>
          </p:cNvPr>
          <p:cNvSpPr txBox="1">
            <a:spLocks/>
          </p:cNvSpPr>
          <p:nvPr userDrawn="1"/>
        </p:nvSpPr>
        <p:spPr>
          <a:xfrm>
            <a:off x="66323" y="6064037"/>
            <a:ext cx="1717322" cy="745986"/>
          </a:xfrm>
          <a:prstGeom prst="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Student Support Services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Financial Wellness 2024</a:t>
            </a:r>
          </a:p>
          <a:p>
            <a:pPr algn="ctr"/>
            <a:endParaRPr lang="en-US" sz="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Session #1: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A Financial 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Planning To-Do List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2A9E9-7FA2-434F-B0B4-BE534E517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806F-6531-2A41-B5B2-3B7CCC64E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69A2A-80D6-AF6C-94B4-16506663A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8356" y="6064037"/>
            <a:ext cx="1717322" cy="745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639489-357B-45CF-3743-841ED26CDAD4}"/>
              </a:ext>
            </a:extLst>
          </p:cNvPr>
          <p:cNvSpPr txBox="1">
            <a:spLocks/>
          </p:cNvSpPr>
          <p:nvPr userDrawn="1"/>
        </p:nvSpPr>
        <p:spPr>
          <a:xfrm>
            <a:off x="66323" y="6064037"/>
            <a:ext cx="1717322" cy="745986"/>
          </a:xfrm>
          <a:prstGeom prst="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Student Support Services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Financial Wellness 2024</a:t>
            </a:r>
          </a:p>
          <a:p>
            <a:pPr algn="ctr"/>
            <a:endParaRPr lang="en-US" sz="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Session #1: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A Financial 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Planning To-Do List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5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2">
    <p:bg>
      <p:bgPr>
        <a:solidFill>
          <a:srgbClr val="C000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6733"/>
            <a:ext cx="10972800" cy="1021541"/>
          </a:xfrm>
        </p:spPr>
        <p:txBody>
          <a:bodyPr/>
          <a:lstStyle>
            <a:lvl1pPr algn="ctr">
              <a:defRPr sz="4800" b="1" i="1" cap="none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err="1"/>
              <a:t>brian.bolton@louisiana.edu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2C259-7C64-F54B-BF8F-D51CED9AD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" y="4634000"/>
            <a:ext cx="11004803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6F67-177F-1F4A-AB34-2E8212DD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8CA2-82D2-214D-88C5-A5B78A1FC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BCF52-2412-E01E-4117-2BA320532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8356" y="6064037"/>
            <a:ext cx="1717322" cy="745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6B7D1D1-012A-48A6-4F52-CFFE7086A65C}"/>
              </a:ext>
            </a:extLst>
          </p:cNvPr>
          <p:cNvSpPr txBox="1">
            <a:spLocks/>
          </p:cNvSpPr>
          <p:nvPr userDrawn="1"/>
        </p:nvSpPr>
        <p:spPr>
          <a:xfrm>
            <a:off x="66323" y="6064037"/>
            <a:ext cx="1717322" cy="745986"/>
          </a:xfrm>
          <a:prstGeom prst="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Student Support Services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Financial Wellness 2024</a:t>
            </a:r>
          </a:p>
          <a:p>
            <a:pPr algn="ctr"/>
            <a:endParaRPr lang="en-US" sz="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Session #1: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A Financial 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Planning To-Do List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7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A67F-6569-624B-822D-C49E113E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DC462-1161-DC42-BE7F-200B108A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68C04-7EC2-032F-8B7E-0BA014A2C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8356" y="6064037"/>
            <a:ext cx="1717322" cy="745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B18570-3DB8-AEE4-D757-D5AD6EBD1950}"/>
              </a:ext>
            </a:extLst>
          </p:cNvPr>
          <p:cNvSpPr txBox="1">
            <a:spLocks/>
          </p:cNvSpPr>
          <p:nvPr userDrawn="1"/>
        </p:nvSpPr>
        <p:spPr>
          <a:xfrm>
            <a:off x="66323" y="6064037"/>
            <a:ext cx="1717322" cy="745986"/>
          </a:xfrm>
          <a:prstGeom prst="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Student Support Services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Financial Wellness 2024</a:t>
            </a:r>
          </a:p>
          <a:p>
            <a:pPr algn="ctr"/>
            <a:endParaRPr lang="en-US" sz="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Session #1: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A Financial 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Planning To-Do List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3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735F-18BD-F548-9E41-3045217E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1893-2BAE-DC4E-B35F-22896E933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4858D-A4E0-314B-B0EE-656E0340D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CA48F3-B3D4-EDC4-E2DE-007DA0B5B1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8356" y="6064037"/>
            <a:ext cx="1717322" cy="7459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88C6D3-6109-8A6B-282E-F66C898AD1F7}"/>
              </a:ext>
            </a:extLst>
          </p:cNvPr>
          <p:cNvSpPr txBox="1">
            <a:spLocks/>
          </p:cNvSpPr>
          <p:nvPr userDrawn="1"/>
        </p:nvSpPr>
        <p:spPr>
          <a:xfrm>
            <a:off x="66323" y="6064037"/>
            <a:ext cx="1717322" cy="745986"/>
          </a:xfrm>
          <a:prstGeom prst="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Student Support Services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Financial Wellness 2024</a:t>
            </a:r>
          </a:p>
          <a:p>
            <a:pPr algn="ctr"/>
            <a:endParaRPr lang="en-US" sz="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Session #1: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A Financial 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Planning To-Do List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6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23A3-C291-974E-8D9B-CE73B4DC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1D6DE-ABF9-C34B-93B6-CBEABCC4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9EB0E-1B9E-524A-B3FF-BE633D335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098BA-AC93-E14B-A159-8D13636B8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8D742-8AD1-D64F-9409-0018A9B05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DEC2FB-FF34-1DF9-BEC1-44C53D0A91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8356" y="6064037"/>
            <a:ext cx="1717322" cy="74598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FE9D2B-7FCB-F78F-D76B-230823ACD0EE}"/>
              </a:ext>
            </a:extLst>
          </p:cNvPr>
          <p:cNvSpPr txBox="1">
            <a:spLocks/>
          </p:cNvSpPr>
          <p:nvPr userDrawn="1"/>
        </p:nvSpPr>
        <p:spPr>
          <a:xfrm>
            <a:off x="66323" y="6064037"/>
            <a:ext cx="1717322" cy="745986"/>
          </a:xfrm>
          <a:prstGeom prst="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Student Support Services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Financial Wellness 2024</a:t>
            </a:r>
          </a:p>
          <a:p>
            <a:pPr algn="ctr"/>
            <a:endParaRPr lang="en-US" sz="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Session #1: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A Financial 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Planning To-Do List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0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472A-A3C9-F04B-8C7C-F4BF2447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2533C5-4A7A-8062-9210-F1239F52C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8356" y="6064037"/>
            <a:ext cx="1717322" cy="7459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F9DF75-4F07-B356-58E2-CF37D72909F6}"/>
              </a:ext>
            </a:extLst>
          </p:cNvPr>
          <p:cNvSpPr txBox="1">
            <a:spLocks/>
          </p:cNvSpPr>
          <p:nvPr userDrawn="1"/>
        </p:nvSpPr>
        <p:spPr>
          <a:xfrm>
            <a:off x="66323" y="6064037"/>
            <a:ext cx="1717322" cy="745986"/>
          </a:xfrm>
          <a:prstGeom prst="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Student Support Services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Financial Wellness 2024</a:t>
            </a:r>
          </a:p>
          <a:p>
            <a:pPr algn="ctr"/>
            <a:endParaRPr lang="en-US" sz="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Session #1: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A Financial 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Planning To-Do List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C2AEDF-CD5B-9F50-A37C-CE7327294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8356" y="6064037"/>
            <a:ext cx="1717322" cy="7459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E109EA3-0565-E460-47A9-68DDC0DD177A}"/>
              </a:ext>
            </a:extLst>
          </p:cNvPr>
          <p:cNvSpPr txBox="1">
            <a:spLocks/>
          </p:cNvSpPr>
          <p:nvPr userDrawn="1"/>
        </p:nvSpPr>
        <p:spPr>
          <a:xfrm>
            <a:off x="66323" y="6064037"/>
            <a:ext cx="1717322" cy="745986"/>
          </a:xfrm>
          <a:prstGeom prst="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Student Support Services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Financial Wellness 2024</a:t>
            </a:r>
          </a:p>
          <a:p>
            <a:pPr algn="ctr"/>
            <a:endParaRPr lang="en-US" sz="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Session #1: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A Financial 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Planning To-Do List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65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D8C7-7997-3247-824B-1E7FBA6C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BAF3-9831-0649-8F70-72975D6E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7394A-9026-AC48-8433-EFE0A8946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73954B-6FB9-F0A5-8EA5-059BBC17B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8356" y="6064037"/>
            <a:ext cx="1717322" cy="7459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49FFC7-BF63-3B38-DC4E-79F4CC85A4DF}"/>
              </a:ext>
            </a:extLst>
          </p:cNvPr>
          <p:cNvSpPr txBox="1">
            <a:spLocks/>
          </p:cNvSpPr>
          <p:nvPr userDrawn="1"/>
        </p:nvSpPr>
        <p:spPr>
          <a:xfrm>
            <a:off x="66323" y="6064037"/>
            <a:ext cx="1717322" cy="745986"/>
          </a:xfrm>
          <a:prstGeom prst="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Student Support Services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Financial Wellness 2024</a:t>
            </a:r>
          </a:p>
          <a:p>
            <a:pPr algn="ctr"/>
            <a:endParaRPr lang="en-US" sz="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Session #1: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A Financial 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Planning To-Do List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B546-87EF-5348-B380-780328FA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CC803-4EF5-594A-B49D-30334762C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5F991-0973-5D45-9F42-D363C51F3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8EBF8-869C-C238-D098-3CCB2A90E6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8356" y="6064037"/>
            <a:ext cx="1717322" cy="7459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C4FF46-45BE-0F0A-9DED-4D27F64D64AF}"/>
              </a:ext>
            </a:extLst>
          </p:cNvPr>
          <p:cNvSpPr txBox="1">
            <a:spLocks/>
          </p:cNvSpPr>
          <p:nvPr userDrawn="1"/>
        </p:nvSpPr>
        <p:spPr>
          <a:xfrm>
            <a:off x="66323" y="6064037"/>
            <a:ext cx="1717322" cy="745986"/>
          </a:xfrm>
          <a:prstGeom prst="rect">
            <a:avLst/>
          </a:prstGeom>
          <a:solidFill>
            <a:schemeClr val="tx1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Student Support Services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Financial Wellness 2024</a:t>
            </a:r>
          </a:p>
          <a:p>
            <a:pPr algn="ctr"/>
            <a:endParaRPr lang="en-US" sz="4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Session #1: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A Financial </a:t>
            </a:r>
            <a:b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Planning To-Do List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A55F9-6875-6A43-8265-5D930DCC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50B9D-7089-9A4C-8E02-E76CF953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0DF22-6E0D-A141-9D1F-713704100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5C5A-D224-AA43-BB03-DCCC78B25673}" type="datetimeFigureOut">
              <a:rPr lang="en-US" smtClean="0"/>
              <a:t>3/23/24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19766-8740-7B40-AD10-1AA433446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2150-09C2-D846-8599-691D3F219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D608-4A3F-D64C-84F4-6E3C8DD26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280C45-1E37-4342-899E-930A139437D2}"/>
              </a:ext>
            </a:extLst>
          </p:cNvPr>
          <p:cNvSpPr/>
          <p:nvPr/>
        </p:nvSpPr>
        <p:spPr>
          <a:xfrm>
            <a:off x="0" y="200275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STUDENT SUPPORT SERVICES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FINANCIAL WELLNESS SERIES 2024</a:t>
            </a:r>
          </a:p>
          <a:p>
            <a:pPr algn="ctr"/>
            <a:endParaRPr lang="en-US" sz="5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Session #1</a:t>
            </a:r>
          </a:p>
          <a:p>
            <a:pPr algn="ctr"/>
            <a:r>
              <a:rPr lang="en-US" sz="5400" b="1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Your Financial Planning To-Do List</a:t>
            </a:r>
          </a:p>
          <a:p>
            <a:pPr algn="ctr"/>
            <a:endParaRPr lang="en-US" sz="5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February 28, 2024</a:t>
            </a:r>
            <a:endParaRPr lang="en-US" sz="40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41B40-5EFC-0963-FB15-3BF296C2E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3" y="5328925"/>
            <a:ext cx="3059006" cy="1328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D6AF60-5EC2-DFA9-C166-B83835310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752" y="5328925"/>
            <a:ext cx="3059006" cy="13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2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i="1" dirty="0">
                <a:solidFill>
                  <a:srgbClr val="C00000"/>
                </a:solidFill>
              </a:rPr>
              <a:t>Because personal finance is personal, it is virtually impossible for me to give you any specific advice.</a:t>
            </a:r>
          </a:p>
          <a:p>
            <a:pPr marL="0" indent="0" algn="ctr">
              <a:buNone/>
            </a:pPr>
            <a:endParaRPr lang="en-US" sz="40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3900" b="1" i="1" dirty="0">
                <a:solidFill>
                  <a:srgbClr val="C00000"/>
                </a:solidFill>
              </a:rPr>
              <a:t>However, there is one word of advice that applies to 99% of people working on their finances:</a:t>
            </a:r>
          </a:p>
          <a:p>
            <a:pPr marL="0" indent="0" algn="ctr">
              <a:buNone/>
            </a:pPr>
            <a:r>
              <a:rPr lang="en-US" sz="6000" b="1" i="1" dirty="0">
                <a:solidFill>
                  <a:srgbClr val="006600"/>
                </a:solidFill>
              </a:rPr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205467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600" b="1" i="1" dirty="0">
                <a:solidFill>
                  <a:srgbClr val="006600"/>
                </a:solidFill>
              </a:rPr>
              <a:t>INDULGENCE is good.</a:t>
            </a:r>
          </a:p>
          <a:p>
            <a:pPr marL="0" indent="0" algn="ctr">
              <a:buNone/>
            </a:pPr>
            <a:endParaRPr lang="en-US" sz="6600" b="1" i="1" dirty="0"/>
          </a:p>
          <a:p>
            <a:pPr marL="0" indent="0" algn="ctr">
              <a:buNone/>
            </a:pPr>
            <a:r>
              <a:rPr lang="en-US" sz="6600" b="1" i="1" dirty="0">
                <a:solidFill>
                  <a:srgbClr val="C00000"/>
                </a:solidFill>
              </a:rPr>
              <a:t>IMPULSE is bad.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86E7-297C-0F87-3492-9550BC37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065" y="0"/>
            <a:ext cx="9523869" cy="503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92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86E7-297C-0F87-3492-9550BC37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065" y="0"/>
            <a:ext cx="9523869" cy="5035753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EDAB37F-944B-F179-7607-7E8A33A617F2}"/>
              </a:ext>
            </a:extLst>
          </p:cNvPr>
          <p:cNvSpPr/>
          <p:nvPr/>
        </p:nvSpPr>
        <p:spPr>
          <a:xfrm>
            <a:off x="1334065" y="5129117"/>
            <a:ext cx="2184256" cy="545007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HAPPINESS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480EA98-1B66-9492-4113-B0DB2307F878}"/>
              </a:ext>
            </a:extLst>
          </p:cNvPr>
          <p:cNvSpPr/>
          <p:nvPr/>
        </p:nvSpPr>
        <p:spPr>
          <a:xfrm>
            <a:off x="3781548" y="5129116"/>
            <a:ext cx="2184256" cy="545007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 FUN VACATION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B0E3151-4549-9CEB-4124-2AF4165A8C43}"/>
              </a:ext>
            </a:extLst>
          </p:cNvPr>
          <p:cNvSpPr/>
          <p:nvPr/>
        </p:nvSpPr>
        <p:spPr>
          <a:xfrm>
            <a:off x="6226198" y="5129115"/>
            <a:ext cx="2184256" cy="545007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 NEW CAR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A560E00-91FF-804E-3A3C-D9569380A2CD}"/>
              </a:ext>
            </a:extLst>
          </p:cNvPr>
          <p:cNvSpPr/>
          <p:nvPr/>
        </p:nvSpPr>
        <p:spPr>
          <a:xfrm>
            <a:off x="8673678" y="5129115"/>
            <a:ext cx="2184256" cy="545007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SATURDAY NIGHT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8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Activities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D797D65-E416-A607-4C7A-ACA750175CE3}"/>
              </a:ext>
            </a:extLst>
          </p:cNvPr>
          <p:cNvSpPr/>
          <p:nvPr/>
        </p:nvSpPr>
        <p:spPr>
          <a:xfrm>
            <a:off x="423898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TRACK EVERY PENNY THAT YOU SPEND &amp; TRACK EVERY PENNY THAT YOU EARN.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3445B4-13F7-7DBD-0242-1311CFC89985}"/>
              </a:ext>
            </a:extLst>
          </p:cNvPr>
          <p:cNvSpPr/>
          <p:nvPr/>
        </p:nvSpPr>
        <p:spPr>
          <a:xfrm>
            <a:off x="8567702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IDENTIFY WAYS TO DECREASE YOUR DISCRETIONARY SPENDING BY 25%.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83EBAB5-640E-540E-102D-878FE1C540E3}"/>
              </a:ext>
            </a:extLst>
          </p:cNvPr>
          <p:cNvSpPr/>
          <p:nvPr/>
        </p:nvSpPr>
        <p:spPr>
          <a:xfrm>
            <a:off x="4495800" y="1147542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CATEGORIZE EVERY EXPENSE AS EITHER ‘NON-DISCRETIONARY’ (needs) or ‘DISCRETIONARY’ (wants).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54033A-EED5-95CA-681B-7C26E663F875}"/>
              </a:ext>
            </a:extLst>
          </p:cNvPr>
          <p:cNvSpPr/>
          <p:nvPr/>
        </p:nvSpPr>
        <p:spPr>
          <a:xfrm>
            <a:off x="423898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REVISIT YOUR COMPANY-SPONSORED RETIREMENT PLAN CONTRIBUTIONS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Are you maximizing the company match?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04B085-4A1A-2409-FF12-875A48A991AC}"/>
              </a:ext>
            </a:extLst>
          </p:cNvPr>
          <p:cNvSpPr/>
          <p:nvPr/>
        </p:nvSpPr>
        <p:spPr>
          <a:xfrm>
            <a:off x="8567702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BEGIN THINKING ABOUT AND AGGREGATING INFORMATION TO COMPLETE LAST YEAR’S TAX RETURN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F5F93AC-99D4-EC1A-C0F9-1BC4A5543EDE}"/>
              </a:ext>
            </a:extLst>
          </p:cNvPr>
          <p:cNvSpPr/>
          <p:nvPr/>
        </p:nvSpPr>
        <p:spPr>
          <a:xfrm>
            <a:off x="4495800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MAKE A LIST OF YOUR FINANCIAL GOALS FOR THE YEAR….AND IDENTIFY HOW YOU ARE GOING TO ACHIEVE EACH GOAL?</a:t>
            </a:r>
          </a:p>
        </p:txBody>
      </p:sp>
    </p:spTree>
    <p:extLst>
      <p:ext uri="{BB962C8B-B14F-4D97-AF65-F5344CB8AC3E}">
        <p14:creationId xmlns:p14="http://schemas.microsoft.com/office/powerpoint/2010/main" val="3726742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Activities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D797D65-E416-A607-4C7A-ACA750175CE3}"/>
              </a:ext>
            </a:extLst>
          </p:cNvPr>
          <p:cNvSpPr/>
          <p:nvPr/>
        </p:nvSpPr>
        <p:spPr>
          <a:xfrm>
            <a:off x="423898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UNDERSTAND ALL OF YOUR DEBT.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IDENTIFY YOUR GOOD DEBT AND YOUR BAD DEBT.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3445B4-13F7-7DBD-0242-1311CFC89985}"/>
              </a:ext>
            </a:extLst>
          </p:cNvPr>
          <p:cNvSpPr/>
          <p:nvPr/>
        </p:nvSpPr>
        <p:spPr>
          <a:xfrm>
            <a:off x="8567702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IDENTIFY WAYS TO DECREASE YOUR NON-DISCRETIONARY SPENDING BY 10%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83EBAB5-640E-540E-102D-878FE1C540E3}"/>
              </a:ext>
            </a:extLst>
          </p:cNvPr>
          <p:cNvSpPr/>
          <p:nvPr/>
        </p:nvSpPr>
        <p:spPr>
          <a:xfrm>
            <a:off x="4495800" y="1147542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MAKE A PLAN TO PAY DOWN YOUR BAD DEBT.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BEGIN PAYING $10 or $100 MORE THAN YOU NEED TO FOR EACH BAD DEBT.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54033A-EED5-95CA-681B-7C26E663F875}"/>
              </a:ext>
            </a:extLst>
          </p:cNvPr>
          <p:cNvSpPr/>
          <p:nvPr/>
        </p:nvSpPr>
        <p:spPr>
          <a:xfrm>
            <a:off x="423898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CANCEL AT LEAST 1 SUBSCRIPTION.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04B085-4A1A-2409-FF12-875A48A991AC}"/>
              </a:ext>
            </a:extLst>
          </p:cNvPr>
          <p:cNvSpPr/>
          <p:nvPr/>
        </p:nvSpPr>
        <p:spPr>
          <a:xfrm>
            <a:off x="8567702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IF YOU ARE GETTING A TAX REFUND, CONSIDER TALKING TO HUMAN RESOURCES AND DECREASING YOUR WITHHOLDING.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F5F93AC-99D4-EC1A-C0F9-1BC4A5543EDE}"/>
              </a:ext>
            </a:extLst>
          </p:cNvPr>
          <p:cNvSpPr/>
          <p:nvPr/>
        </p:nvSpPr>
        <p:spPr>
          <a:xfrm>
            <a:off x="4495800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PREPARE LAST YEAR’S TAX RETURN.</a:t>
            </a: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FILE IF YOU ARE GETTING A REFUND.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WAIT UNTIL APRIL IF YOU OWE.</a:t>
            </a:r>
          </a:p>
        </p:txBody>
      </p:sp>
    </p:spTree>
    <p:extLst>
      <p:ext uri="{BB962C8B-B14F-4D97-AF65-F5344CB8AC3E}">
        <p14:creationId xmlns:p14="http://schemas.microsoft.com/office/powerpoint/2010/main" val="3328289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Activities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D797D65-E416-A607-4C7A-ACA750175CE3}"/>
              </a:ext>
            </a:extLst>
          </p:cNvPr>
          <p:cNvSpPr/>
          <p:nvPr/>
        </p:nvSpPr>
        <p:spPr>
          <a:xfrm>
            <a:off x="423898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DO NOT GO TO THE GROCERY STORE – Except for beverages and perishables.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See if you can empty your pantry and freezer.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3445B4-13F7-7DBD-0242-1311CFC89985}"/>
              </a:ext>
            </a:extLst>
          </p:cNvPr>
          <p:cNvSpPr/>
          <p:nvPr/>
        </p:nvSpPr>
        <p:spPr>
          <a:xfrm>
            <a:off x="8567702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SET A BUDGET FOR </a:t>
            </a:r>
            <a:br>
              <a:rPr lang="en-US" b="1" dirty="0">
                <a:solidFill>
                  <a:srgbClr val="0000CC"/>
                </a:solidFill>
              </a:rPr>
            </a:br>
            <a:r>
              <a:rPr lang="en-US" b="1" dirty="0">
                <a:solidFill>
                  <a:srgbClr val="0000CC"/>
                </a:solidFill>
              </a:rPr>
              <a:t>SPRING &amp; SUMMER.</a:t>
            </a:r>
          </a:p>
          <a:p>
            <a:pPr algn="ctr"/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MAKE SURE YOU KNOW WHAT INCOME &amp; EXPENSES YOU WILL HAVE DURING THE NEXT 6 MONTHS.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83EBAB5-640E-540E-102D-878FE1C540E3}"/>
              </a:ext>
            </a:extLst>
          </p:cNvPr>
          <p:cNvSpPr/>
          <p:nvPr/>
        </p:nvSpPr>
        <p:spPr>
          <a:xfrm>
            <a:off x="4495800" y="1147542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CHECK YOUR CREDIT SCORE.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CHECK YOUR CREDIT REPORT.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Verify that what is in the Report belongs to you. Make a plan to improve your Score.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54033A-EED5-95CA-681B-7C26E663F875}"/>
              </a:ext>
            </a:extLst>
          </p:cNvPr>
          <p:cNvSpPr/>
          <p:nvPr/>
        </p:nvSpPr>
        <p:spPr>
          <a:xfrm>
            <a:off x="2555480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REVISIT SOME OF YOUR NON-DISCRETIONARY EXPENSES TO SEE IF YOU CAN DECREASE THEM – Insurance, Cable, Phone, Subscriptions.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04B085-4A1A-2409-FF12-875A48A991AC}"/>
              </a:ext>
            </a:extLst>
          </p:cNvPr>
          <p:cNvSpPr/>
          <p:nvPr/>
        </p:nvSpPr>
        <p:spPr>
          <a:xfrm>
            <a:off x="6436122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IF YOU HAVE RECEIVED YOUR TAX REFUND, DO SOMETHING POSITIVE WITH IT – Pay down debt, invest it, put it in an IRA, donate it.</a:t>
            </a:r>
          </a:p>
          <a:p>
            <a:pPr algn="ctr"/>
            <a:r>
              <a:rPr lang="en-US" b="1" dirty="0">
                <a:solidFill>
                  <a:srgbClr val="006600"/>
                </a:solidFill>
              </a:rPr>
              <a:t>It’s not free money – it’s yours!</a:t>
            </a:r>
          </a:p>
        </p:txBody>
      </p:sp>
    </p:spTree>
    <p:extLst>
      <p:ext uri="{BB962C8B-B14F-4D97-AF65-F5344CB8AC3E}">
        <p14:creationId xmlns:p14="http://schemas.microsoft.com/office/powerpoint/2010/main" val="2804175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00206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Activities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D797D65-E416-A607-4C7A-ACA750175CE3}"/>
              </a:ext>
            </a:extLst>
          </p:cNvPr>
          <p:cNvSpPr/>
          <p:nvPr/>
        </p:nvSpPr>
        <p:spPr>
          <a:xfrm>
            <a:off x="423898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TRY A DRY APRIL.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NO ALCOHOL ALL MONTH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Alternatively, only drink at  home. Or do the same with coffee.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3445B4-13F7-7DBD-0242-1311CFC89985}"/>
              </a:ext>
            </a:extLst>
          </p:cNvPr>
          <p:cNvSpPr/>
          <p:nvPr/>
        </p:nvSpPr>
        <p:spPr>
          <a:xfrm>
            <a:off x="8567702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REVIEW YOUR INVESTMENT PORTFOLIOS.</a:t>
            </a:r>
          </a:p>
          <a:p>
            <a:pPr algn="ctr"/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DO YOU WANT MORE RISK?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NEW SECURITIES?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NEW ADVISORS?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83EBAB5-640E-540E-102D-878FE1C540E3}"/>
              </a:ext>
            </a:extLst>
          </p:cNvPr>
          <p:cNvSpPr/>
          <p:nvPr/>
        </p:nvSpPr>
        <p:spPr>
          <a:xfrm>
            <a:off x="4495800" y="1147542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PAY AN EXTRA $100 ON AT LEAST 1 DEBT BALANCE.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54033A-EED5-95CA-681B-7C26E663F875}"/>
              </a:ext>
            </a:extLst>
          </p:cNvPr>
          <p:cNvSpPr/>
          <p:nvPr/>
        </p:nvSpPr>
        <p:spPr>
          <a:xfrm>
            <a:off x="2555480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MAKE SURE YOU HAVE A BASIC ESTATE PLAN.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MAKE SURE YOU HAVE A WILL. THINK ABOUT WHETHER YOU NEED TRUSTS FOR THE MOST EFFICIENT TRANSFER OR ASSETS.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04B085-4A1A-2409-FF12-875A48A991AC}"/>
              </a:ext>
            </a:extLst>
          </p:cNvPr>
          <p:cNvSpPr/>
          <p:nvPr/>
        </p:nvSpPr>
        <p:spPr>
          <a:xfrm>
            <a:off x="6436122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IF YOU OWE TAXES, PUT YOUR RETURN AND CHECK IN SNAIL MAIL ON APRIL 15. </a:t>
            </a:r>
          </a:p>
          <a:p>
            <a:pPr algn="ctr"/>
            <a:r>
              <a:rPr lang="en-US" b="1" dirty="0">
                <a:solidFill>
                  <a:srgbClr val="006600"/>
                </a:solidFill>
              </a:rPr>
              <a:t>WAIT AS LONG AS POSSIBLE.</a:t>
            </a:r>
          </a:p>
        </p:txBody>
      </p:sp>
    </p:spTree>
    <p:extLst>
      <p:ext uri="{BB962C8B-B14F-4D97-AF65-F5344CB8AC3E}">
        <p14:creationId xmlns:p14="http://schemas.microsoft.com/office/powerpoint/2010/main" val="2476540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7030A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Activities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D797D65-E416-A607-4C7A-ACA750175CE3}"/>
              </a:ext>
            </a:extLst>
          </p:cNvPr>
          <p:cNvSpPr/>
          <p:nvPr/>
        </p:nvSpPr>
        <p:spPr>
          <a:xfrm>
            <a:off x="423898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TRACK EVERY PENNY THAT YOU SPEND &amp; TRACK EVERY PENNY THAT YOU EARN.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3445B4-13F7-7DBD-0242-1311CFC89985}"/>
              </a:ext>
            </a:extLst>
          </p:cNvPr>
          <p:cNvSpPr/>
          <p:nvPr/>
        </p:nvSpPr>
        <p:spPr>
          <a:xfrm>
            <a:off x="8567702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SET UP AUTOMATIC TRANSFERS SO YOU PAY YOURSELF FIRST WITH EACH PAYCHECK. AUTOMATICALLY MOVE $XXX FROM DEBIT TO SAVINGS ACCOUNTS.</a:t>
            </a:r>
          </a:p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83EBAB5-640E-540E-102D-878FE1C540E3}"/>
              </a:ext>
            </a:extLst>
          </p:cNvPr>
          <p:cNvSpPr/>
          <p:nvPr/>
        </p:nvSpPr>
        <p:spPr>
          <a:xfrm>
            <a:off x="4495800" y="1147542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SET UP A NEW SAVINGS ACCOUNT FOR DIFFERENT GOALS – Vacation, Car, House, Retirement.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Having different accounts utilizes ‘mental budgeting.’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54033A-EED5-95CA-681B-7C26E663F875}"/>
              </a:ext>
            </a:extLst>
          </p:cNvPr>
          <p:cNvSpPr/>
          <p:nvPr/>
        </p:nvSpPr>
        <p:spPr>
          <a:xfrm>
            <a:off x="2555480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GET SAVINGS, INVESTING &amp; POSSIBLY EDUCATION &amp; RETIREMENT ACCOUNTS FOR YOUR CHILDREN.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Help them begin learning how to own their financial futures.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04B085-4A1A-2409-FF12-875A48A991AC}"/>
              </a:ext>
            </a:extLst>
          </p:cNvPr>
          <p:cNvSpPr/>
          <p:nvPr/>
        </p:nvSpPr>
        <p:spPr>
          <a:xfrm>
            <a:off x="6436122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INVENTORY ALL OF YOUR PERSONAL ASSETS </a:t>
            </a:r>
            <a:br>
              <a:rPr lang="en-US" b="1" dirty="0">
                <a:solidFill>
                  <a:srgbClr val="006600"/>
                </a:solidFill>
              </a:rPr>
            </a:br>
            <a:r>
              <a:rPr lang="en-US" b="1" dirty="0">
                <a:solidFill>
                  <a:srgbClr val="006600"/>
                </a:solidFill>
              </a:rPr>
              <a:t>(maybe do this twice a year).</a:t>
            </a:r>
          </a:p>
          <a:p>
            <a:pPr algn="ctr"/>
            <a:endParaRPr lang="en-US" b="1" dirty="0">
              <a:solidFill>
                <a:srgbClr val="006600"/>
              </a:solidFill>
            </a:endParaRPr>
          </a:p>
          <a:p>
            <a:pPr algn="ctr"/>
            <a:r>
              <a:rPr lang="en-US" b="1" dirty="0">
                <a:solidFill>
                  <a:srgbClr val="006600"/>
                </a:solidFill>
              </a:rPr>
              <a:t>TAKE PHOTOS &amp; VIDEOS. REVIEW YOUR INSURANCE POLICIES.</a:t>
            </a:r>
          </a:p>
        </p:txBody>
      </p:sp>
    </p:spTree>
    <p:extLst>
      <p:ext uri="{BB962C8B-B14F-4D97-AF65-F5344CB8AC3E}">
        <p14:creationId xmlns:p14="http://schemas.microsoft.com/office/powerpoint/2010/main" val="2633551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0066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Activities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D797D65-E416-A607-4C7A-ACA750175CE3}"/>
              </a:ext>
            </a:extLst>
          </p:cNvPr>
          <p:cNvSpPr/>
          <p:nvPr/>
        </p:nvSpPr>
        <p:spPr>
          <a:xfrm>
            <a:off x="423898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REVISIT YOUR FINANCIAL GOALS FOR THE YEAR.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MAKE ADJUSTMENTS TO MOVE FORWARD THE REST OF THE YEAR.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3445B4-13F7-7DBD-0242-1311CFC89985}"/>
              </a:ext>
            </a:extLst>
          </p:cNvPr>
          <p:cNvSpPr/>
          <p:nvPr/>
        </p:nvSpPr>
        <p:spPr>
          <a:xfrm>
            <a:off x="8567702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OPEN AN INDIVIDUAL RETIREMENT ACCOUNT OR ROTH IRA.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83EBAB5-640E-540E-102D-878FE1C540E3}"/>
              </a:ext>
            </a:extLst>
          </p:cNvPr>
          <p:cNvSpPr/>
          <p:nvPr/>
        </p:nvSpPr>
        <p:spPr>
          <a:xfrm>
            <a:off x="4495800" y="1147542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PERFORM A MID-YEAR CHECK ON ALL OF YOUR ACCOUNTS &amp; ACTIVITIES.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IS EVERYTHING ON TRACK.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54033A-EED5-95CA-681B-7C26E663F875}"/>
              </a:ext>
            </a:extLst>
          </p:cNvPr>
          <p:cNvSpPr/>
          <p:nvPr/>
        </p:nvSpPr>
        <p:spPr>
          <a:xfrm>
            <a:off x="2555480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NO DINING OUT.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(Or, no fast food, or coffee, or only on weekends, or only for dinner …anything to improve habits &amp; spending)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04B085-4A1A-2409-FF12-875A48A991AC}"/>
              </a:ext>
            </a:extLst>
          </p:cNvPr>
          <p:cNvSpPr/>
          <p:nvPr/>
        </p:nvSpPr>
        <p:spPr>
          <a:xfrm>
            <a:off x="6436122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HAVE FUN. </a:t>
            </a:r>
          </a:p>
          <a:p>
            <a:pPr algn="ctr"/>
            <a:r>
              <a:rPr lang="en-US" b="1" dirty="0">
                <a:solidFill>
                  <a:srgbClr val="006600"/>
                </a:solidFill>
              </a:rPr>
              <a:t>ENJOY YOUR SUMMER.</a:t>
            </a:r>
          </a:p>
          <a:p>
            <a:pPr algn="ctr"/>
            <a:endParaRPr lang="en-US" b="1" dirty="0">
              <a:solidFill>
                <a:srgbClr val="006600"/>
              </a:solidFill>
            </a:endParaRPr>
          </a:p>
          <a:p>
            <a:pPr algn="ctr"/>
            <a:r>
              <a:rPr lang="en-US" b="1" dirty="0">
                <a:solidFill>
                  <a:srgbClr val="006600"/>
                </a:solidFill>
              </a:rPr>
              <a:t>THE PURPOSE OF PLANNING IS TO BE HAPPY &amp; INDULGE </a:t>
            </a:r>
            <a:br>
              <a:rPr lang="en-US" b="1" dirty="0">
                <a:solidFill>
                  <a:srgbClr val="006600"/>
                </a:solidFill>
              </a:rPr>
            </a:br>
            <a:r>
              <a:rPr lang="en-US" b="1" dirty="0">
                <a:solidFill>
                  <a:srgbClr val="006600"/>
                </a:solidFill>
              </a:rPr>
              <a:t>(AND TO AVOID IMPULSES)</a:t>
            </a:r>
          </a:p>
        </p:txBody>
      </p:sp>
    </p:spTree>
    <p:extLst>
      <p:ext uri="{BB962C8B-B14F-4D97-AF65-F5344CB8AC3E}">
        <p14:creationId xmlns:p14="http://schemas.microsoft.com/office/powerpoint/2010/main" val="92529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44843"/>
            <a:ext cx="10972800" cy="2263432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 Bolton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Finance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brian.bolton@louisiana.edu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http://business.louisiana.edu/financeispersonal</a:t>
            </a:r>
          </a:p>
        </p:txBody>
      </p:sp>
    </p:spTree>
    <p:extLst>
      <p:ext uri="{BB962C8B-B14F-4D97-AF65-F5344CB8AC3E}">
        <p14:creationId xmlns:p14="http://schemas.microsoft.com/office/powerpoint/2010/main" val="366752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Activities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D797D65-E416-A607-4C7A-ACA750175CE3}"/>
              </a:ext>
            </a:extLst>
          </p:cNvPr>
          <p:cNvSpPr/>
          <p:nvPr/>
        </p:nvSpPr>
        <p:spPr>
          <a:xfrm>
            <a:off x="423898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FIND A PERSONAL FINANCE PODCAST, VIDEO OR BOOK TO ENGAGE WITH.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Finance is personal. Find the tools that help you most.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3445B4-13F7-7DBD-0242-1311CFC89985}"/>
              </a:ext>
            </a:extLst>
          </p:cNvPr>
          <p:cNvSpPr/>
          <p:nvPr/>
        </p:nvSpPr>
        <p:spPr>
          <a:xfrm>
            <a:off x="8567702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ASK FOR A CREDIT LIMIT INCREASE ON ALL OF YOUR CREDIT CARDS TO IMPROVE YOUR CREDIT SCORE.**</a:t>
            </a:r>
          </a:p>
          <a:p>
            <a:pPr algn="ctr"/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** DO NOT do this if it will lead to more spending.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83EBAB5-640E-540E-102D-878FE1C540E3}"/>
              </a:ext>
            </a:extLst>
          </p:cNvPr>
          <p:cNvSpPr/>
          <p:nvPr/>
        </p:nvSpPr>
        <p:spPr>
          <a:xfrm>
            <a:off x="4495800" y="1147542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HAVE A FINANCIAL HEART-TO-HEART WITH YOUR SPOUSE.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OR PARENTS.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OR CHILDREN.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54033A-EED5-95CA-681B-7C26E663F875}"/>
              </a:ext>
            </a:extLst>
          </p:cNvPr>
          <p:cNvSpPr/>
          <p:nvPr/>
        </p:nvSpPr>
        <p:spPr>
          <a:xfrm>
            <a:off x="2555480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DO YOU HAVE AN EMERGENCY FUND? DO YOU HAVE A FUND WITH 3-6 MONTHS OF NON-DISCRETIONARY EXPENSES SAVED? CAN YOU?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8FC50C2-5898-C1A5-421A-2E84457CFD5A}"/>
              </a:ext>
            </a:extLst>
          </p:cNvPr>
          <p:cNvSpPr/>
          <p:nvPr/>
        </p:nvSpPr>
        <p:spPr>
          <a:xfrm>
            <a:off x="6436122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HAVE FUN. </a:t>
            </a:r>
          </a:p>
          <a:p>
            <a:pPr algn="ctr"/>
            <a:r>
              <a:rPr lang="en-US" b="1" dirty="0">
                <a:solidFill>
                  <a:srgbClr val="006600"/>
                </a:solidFill>
              </a:rPr>
              <a:t>ENJOY YOUR SUMMER.</a:t>
            </a:r>
          </a:p>
          <a:p>
            <a:pPr algn="ctr"/>
            <a:endParaRPr lang="en-US" b="1" dirty="0">
              <a:solidFill>
                <a:srgbClr val="006600"/>
              </a:solidFill>
            </a:endParaRPr>
          </a:p>
          <a:p>
            <a:pPr algn="ctr"/>
            <a:r>
              <a:rPr lang="en-US" b="1" dirty="0">
                <a:solidFill>
                  <a:srgbClr val="006600"/>
                </a:solidFill>
              </a:rPr>
              <a:t>THE PURPOSE OF PLANNING IS TO BE HAPPY &amp; INDULGE </a:t>
            </a:r>
            <a:br>
              <a:rPr lang="en-US" b="1" dirty="0">
                <a:solidFill>
                  <a:srgbClr val="006600"/>
                </a:solidFill>
              </a:rPr>
            </a:br>
            <a:r>
              <a:rPr lang="en-US" b="1" dirty="0">
                <a:solidFill>
                  <a:srgbClr val="006600"/>
                </a:solidFill>
              </a:rPr>
              <a:t>(AND TO AVOID IMPULSES)</a:t>
            </a:r>
          </a:p>
        </p:txBody>
      </p:sp>
    </p:spTree>
    <p:extLst>
      <p:ext uri="{BB962C8B-B14F-4D97-AF65-F5344CB8AC3E}">
        <p14:creationId xmlns:p14="http://schemas.microsoft.com/office/powerpoint/2010/main" val="615858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chemeClr val="tx1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Activities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D797D65-E416-A607-4C7A-ACA750175CE3}"/>
              </a:ext>
            </a:extLst>
          </p:cNvPr>
          <p:cNvSpPr/>
          <p:nvPr/>
        </p:nvSpPr>
        <p:spPr>
          <a:xfrm>
            <a:off x="423898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ASK FOR A RAISE.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3445B4-13F7-7DBD-0242-1311CFC89985}"/>
              </a:ext>
            </a:extLst>
          </p:cNvPr>
          <p:cNvSpPr/>
          <p:nvPr/>
        </p:nvSpPr>
        <p:spPr>
          <a:xfrm>
            <a:off x="8567702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REVIEW YOUR SUMMER BUDGETS AND SPENDING.</a:t>
            </a:r>
          </a:p>
          <a:p>
            <a:pPr algn="ctr"/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WHAT CAN YOU LEARN FROM THIS FOR THE REST OF THE YEAR OR FOR NEXT YEAR?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83EBAB5-640E-540E-102D-878FE1C540E3}"/>
              </a:ext>
            </a:extLst>
          </p:cNvPr>
          <p:cNvSpPr/>
          <p:nvPr/>
        </p:nvSpPr>
        <p:spPr>
          <a:xfrm>
            <a:off x="4495800" y="1147542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PREPARE A BACK-TO-SCHOOL BUDGET.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54033A-EED5-95CA-681B-7C26E663F875}"/>
              </a:ext>
            </a:extLst>
          </p:cNvPr>
          <p:cNvSpPr/>
          <p:nvPr/>
        </p:nvSpPr>
        <p:spPr>
          <a:xfrm>
            <a:off x="2555480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REVISIT ANY INSURANCE and/or LIFE INSURANCE POLICIES.</a:t>
            </a:r>
          </a:p>
          <a:p>
            <a:pPr algn="ctr"/>
            <a:endParaRPr lang="en-US" sz="1400" b="1" dirty="0">
              <a:solidFill>
                <a:srgbClr val="002060"/>
              </a:solidFill>
            </a:endParaRP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DO YOU HAVE THE COVERAGE YOU NEED FOR THE TIME PERIODS YOU NEED?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04B085-4A1A-2409-FF12-875A48A991AC}"/>
              </a:ext>
            </a:extLst>
          </p:cNvPr>
          <p:cNvSpPr/>
          <p:nvPr/>
        </p:nvSpPr>
        <p:spPr>
          <a:xfrm>
            <a:off x="6436122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START YOUR OWN BUSINESS. </a:t>
            </a:r>
          </a:p>
          <a:p>
            <a:pPr algn="ctr"/>
            <a:endParaRPr lang="en-US" b="1" dirty="0">
              <a:solidFill>
                <a:srgbClr val="006600"/>
              </a:solidFill>
            </a:endParaRPr>
          </a:p>
          <a:p>
            <a:pPr algn="ctr"/>
            <a:r>
              <a:rPr lang="en-US" b="1" dirty="0">
                <a:solidFill>
                  <a:srgbClr val="006600"/>
                </a:solidFill>
              </a:rPr>
              <a:t>IT CAN BE VERY EASY – WHETHER YOU ARE SELLING SOMETHING OR CONSULTING – TO CREATE ANOTHER INCOME STREAM</a:t>
            </a:r>
          </a:p>
        </p:txBody>
      </p:sp>
    </p:spTree>
    <p:extLst>
      <p:ext uri="{BB962C8B-B14F-4D97-AF65-F5344CB8AC3E}">
        <p14:creationId xmlns:p14="http://schemas.microsoft.com/office/powerpoint/2010/main" val="1514147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000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Activities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D797D65-E416-A607-4C7A-ACA750175CE3}"/>
              </a:ext>
            </a:extLst>
          </p:cNvPr>
          <p:cNvSpPr/>
          <p:nvPr/>
        </p:nvSpPr>
        <p:spPr>
          <a:xfrm>
            <a:off x="423898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TRACK EVERY PENNY THAT YOU SPEND &amp; TRACK EVERY PENNY THAT YOU EARN.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3445B4-13F7-7DBD-0242-1311CFC89985}"/>
              </a:ext>
            </a:extLst>
          </p:cNvPr>
          <p:cNvSpPr/>
          <p:nvPr/>
        </p:nvSpPr>
        <p:spPr>
          <a:xfrm>
            <a:off x="8567702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REVIEW YOUR INVESTMENT &amp; RETIREMENT PORTFOLIOS. REBALANCE FOR THE REST OF THE YEAR.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83EBAB5-640E-540E-102D-878FE1C540E3}"/>
              </a:ext>
            </a:extLst>
          </p:cNvPr>
          <p:cNvSpPr/>
          <p:nvPr/>
        </p:nvSpPr>
        <p:spPr>
          <a:xfrm>
            <a:off x="4495800" y="1147542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CREATE SAVINGS GAMES FOR YOU AND YOUR CHILDREN.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If we save $XXX this month, we will reward ourselves with…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54033A-EED5-95CA-681B-7C26E663F875}"/>
              </a:ext>
            </a:extLst>
          </p:cNvPr>
          <p:cNvSpPr/>
          <p:nvPr/>
        </p:nvSpPr>
        <p:spPr>
          <a:xfrm>
            <a:off x="2555480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BUDGET FOR YOUR ANNUAL CHARITABLE DONATIONS. 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ALIGN YOUR GOALS WITH YOUR PLANS. MAKE SURE THE MONEY IS AVAILABLE.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04B085-4A1A-2409-FF12-875A48A991AC}"/>
              </a:ext>
            </a:extLst>
          </p:cNvPr>
          <p:cNvSpPr/>
          <p:nvPr/>
        </p:nvSpPr>
        <p:spPr>
          <a:xfrm>
            <a:off x="6436122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PAY AN EXTRA $100 ON AT LEAST 1 DEBT BALANCE.</a:t>
            </a:r>
          </a:p>
        </p:txBody>
      </p:sp>
    </p:spTree>
    <p:extLst>
      <p:ext uri="{BB962C8B-B14F-4D97-AF65-F5344CB8AC3E}">
        <p14:creationId xmlns:p14="http://schemas.microsoft.com/office/powerpoint/2010/main" val="2549034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00206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Activities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D797D65-E416-A607-4C7A-ACA750175CE3}"/>
              </a:ext>
            </a:extLst>
          </p:cNvPr>
          <p:cNvSpPr/>
          <p:nvPr/>
        </p:nvSpPr>
        <p:spPr>
          <a:xfrm>
            <a:off x="423898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OCTOBER IS USUALLY HEALTH INSURANCE OPEN ENROLLMENT MONTH, WHEN YOU CAN CHANGE PLANS – MAKE SURE YOU HAVE THE RIGHT PLAN FOR YOU &amp; YOUR FAMILY.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3445B4-13F7-7DBD-0242-1311CFC89985}"/>
              </a:ext>
            </a:extLst>
          </p:cNvPr>
          <p:cNvSpPr/>
          <p:nvPr/>
        </p:nvSpPr>
        <p:spPr>
          <a:xfrm>
            <a:off x="8567702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COMPLETE THE FAFSA – FREE APPLICATION FOR FEDERAL STUDENT AID – FOR YOU and/or YOUR CHILDREN IN SCHOOL.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83EBAB5-640E-540E-102D-878FE1C540E3}"/>
              </a:ext>
            </a:extLst>
          </p:cNvPr>
          <p:cNvSpPr/>
          <p:nvPr/>
        </p:nvSpPr>
        <p:spPr>
          <a:xfrm>
            <a:off x="4495800" y="1147542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EVALUATE ANY CONTRIBUTIONS TO AN HSA (Health Savings Account) or FSA (Flexible Spending Account).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Make sure you are optimizing these benefits.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54033A-EED5-95CA-681B-7C26E663F875}"/>
              </a:ext>
            </a:extLst>
          </p:cNvPr>
          <p:cNvSpPr/>
          <p:nvPr/>
        </p:nvSpPr>
        <p:spPr>
          <a:xfrm>
            <a:off x="2555480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BUDGET FOR YOUR HOLIDAY SPENDING. MAKE SURE THE MONEY IS AVAILABLE.</a:t>
            </a:r>
          </a:p>
          <a:p>
            <a:pPr algn="ctr"/>
            <a:endParaRPr lang="en-US" sz="1400" b="1" dirty="0">
              <a:solidFill>
                <a:srgbClr val="002060"/>
              </a:solidFill>
            </a:endParaRPr>
          </a:p>
          <a:p>
            <a:pPr algn="ctr"/>
            <a:r>
              <a:rPr lang="en-US" sz="1400" b="1" dirty="0">
                <a:solidFill>
                  <a:srgbClr val="002060"/>
                </a:solidFill>
              </a:rPr>
              <a:t>MAKE A LIST OF WHAT YOU ARE NOT GOING TO SPEND, TOO.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04B085-4A1A-2409-FF12-875A48A991AC}"/>
              </a:ext>
            </a:extLst>
          </p:cNvPr>
          <p:cNvSpPr/>
          <p:nvPr/>
        </p:nvSpPr>
        <p:spPr>
          <a:xfrm>
            <a:off x="6436122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IF YOU REQURESTED A 6-MONTH INCOME TAX FILING EXTENSION…FILE YOUR TAXES.</a:t>
            </a:r>
          </a:p>
        </p:txBody>
      </p:sp>
    </p:spTree>
    <p:extLst>
      <p:ext uri="{BB962C8B-B14F-4D97-AF65-F5344CB8AC3E}">
        <p14:creationId xmlns:p14="http://schemas.microsoft.com/office/powerpoint/2010/main" val="1836219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7030A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Activities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D797D65-E416-A607-4C7A-ACA750175CE3}"/>
              </a:ext>
            </a:extLst>
          </p:cNvPr>
          <p:cNvSpPr/>
          <p:nvPr/>
        </p:nvSpPr>
        <p:spPr>
          <a:xfrm>
            <a:off x="423898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FOR YOUR HOLIDAY SPENDING, BEGIN LOOKING FOR THE BEST DEALS. 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(THE FIRST DEALS ARE NOT ALWAYS THE BEST.)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3445B4-13F7-7DBD-0242-1311CFC89985}"/>
              </a:ext>
            </a:extLst>
          </p:cNvPr>
          <p:cNvSpPr/>
          <p:nvPr/>
        </p:nvSpPr>
        <p:spPr>
          <a:xfrm>
            <a:off x="8567702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IDENTIFY YOUR TOP 5-10 VALUES IN LIFE.</a:t>
            </a:r>
          </a:p>
          <a:p>
            <a:pPr algn="ctr"/>
            <a:endParaRPr lang="en-US" b="1" dirty="0">
              <a:solidFill>
                <a:srgbClr val="0000CC"/>
              </a:solidFill>
            </a:endParaRP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How do these values connect to your family? How do these values connect to your finances?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83EBAB5-640E-540E-102D-878FE1C540E3}"/>
              </a:ext>
            </a:extLst>
          </p:cNvPr>
          <p:cNvSpPr/>
          <p:nvPr/>
        </p:nvSpPr>
        <p:spPr>
          <a:xfrm>
            <a:off x="4495800" y="1147542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PAY AN EXTRA $100 ON AT LEAST 1 DEBT ACCOUNT.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(BEFORE YOU BECOME FOCUSED ON HOLIDAY SPENDING.)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54033A-EED5-95CA-681B-7C26E663F875}"/>
              </a:ext>
            </a:extLst>
          </p:cNvPr>
          <p:cNvSpPr/>
          <p:nvPr/>
        </p:nvSpPr>
        <p:spPr>
          <a:xfrm>
            <a:off x="423898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DO YOU NEED A NEW JOB?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DID YOUR CURRENT JOB HELP YOU ACHIEVE YOUR PERSONAL, PROFESSIONAL &amp; FINANCIAL GOALS?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04B085-4A1A-2409-FF12-875A48A991AC}"/>
              </a:ext>
            </a:extLst>
          </p:cNvPr>
          <p:cNvSpPr/>
          <p:nvPr/>
        </p:nvSpPr>
        <p:spPr>
          <a:xfrm>
            <a:off x="8567702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REVIEW YOUR LIST OF FINANCIAL GOALS FOR THE YEAR.</a:t>
            </a:r>
          </a:p>
          <a:p>
            <a:pPr algn="ctr"/>
            <a:endParaRPr lang="en-US" b="1" dirty="0">
              <a:solidFill>
                <a:srgbClr val="006600"/>
              </a:solidFill>
            </a:endParaRPr>
          </a:p>
          <a:p>
            <a:pPr algn="ctr"/>
            <a:r>
              <a:rPr lang="en-US" b="1" dirty="0">
                <a:solidFill>
                  <a:srgbClr val="006600"/>
                </a:solidFill>
              </a:rPr>
              <a:t>HOW DID YOU DO?</a:t>
            </a:r>
          </a:p>
          <a:p>
            <a:pPr algn="ctr"/>
            <a:r>
              <a:rPr lang="en-US" b="1" dirty="0">
                <a:solidFill>
                  <a:srgbClr val="006600"/>
                </a:solidFill>
              </a:rPr>
              <a:t>CAN YOU DO BETTER?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F5F93AC-99D4-EC1A-C0F9-1BC4A5543EDE}"/>
              </a:ext>
            </a:extLst>
          </p:cNvPr>
          <p:cNvSpPr/>
          <p:nvPr/>
        </p:nvSpPr>
        <p:spPr>
          <a:xfrm>
            <a:off x="4495800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CAN YOU MAKE YOUR SIDE-HUSTLE OR BUSINESS MORE PROFESSIONAL?</a:t>
            </a: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FILE FOR AN LLC WITH THE STATE? HIRE EMPLOYEES? NEW BUSINESS PLAN?</a:t>
            </a:r>
          </a:p>
        </p:txBody>
      </p:sp>
    </p:spTree>
    <p:extLst>
      <p:ext uri="{BB962C8B-B14F-4D97-AF65-F5344CB8AC3E}">
        <p14:creationId xmlns:p14="http://schemas.microsoft.com/office/powerpoint/2010/main" val="3897139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0066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Activities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D797D65-E416-A607-4C7A-ACA750175CE3}"/>
              </a:ext>
            </a:extLst>
          </p:cNvPr>
          <p:cNvSpPr/>
          <p:nvPr/>
        </p:nvSpPr>
        <p:spPr>
          <a:xfrm>
            <a:off x="423898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PRIORITIZE YOUR MENTAL AND PERSONAL HEALTH.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Without mental wellness, nothing else in this conversation matters.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53445B4-13F7-7DBD-0242-1311CFC89985}"/>
              </a:ext>
            </a:extLst>
          </p:cNvPr>
          <p:cNvSpPr/>
          <p:nvPr/>
        </p:nvSpPr>
        <p:spPr>
          <a:xfrm>
            <a:off x="8567702" y="1143000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DON’T JUST BUY GIFTS FOR OTHERS. </a:t>
            </a:r>
            <a:br>
              <a:rPr lang="en-US" b="1" dirty="0">
                <a:solidFill>
                  <a:srgbClr val="0000CC"/>
                </a:solidFill>
              </a:rPr>
            </a:br>
            <a:br>
              <a:rPr lang="en-US" b="1" dirty="0">
                <a:solidFill>
                  <a:srgbClr val="0000CC"/>
                </a:solidFill>
              </a:rPr>
            </a:br>
            <a:r>
              <a:rPr lang="en-US" b="1" dirty="0">
                <a:solidFill>
                  <a:srgbClr val="0000CC"/>
                </a:solidFill>
              </a:rPr>
              <a:t>TREAT YOURSELF, TOO.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83EBAB5-640E-540E-102D-878FE1C540E3}"/>
              </a:ext>
            </a:extLst>
          </p:cNvPr>
          <p:cNvSpPr/>
          <p:nvPr/>
        </p:nvSpPr>
        <p:spPr>
          <a:xfrm>
            <a:off x="4495800" y="1147542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MAKE 2-3 FINANCIAL NEW YEAR RESOLUTIONS.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Make sure your goals are aligned with your values.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54033A-EED5-95CA-681B-7C26E663F875}"/>
              </a:ext>
            </a:extLst>
          </p:cNvPr>
          <p:cNvSpPr/>
          <p:nvPr/>
        </p:nvSpPr>
        <p:spPr>
          <a:xfrm>
            <a:off x="423898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HAVE ANY OF YOUR INVESTMENTS LOST MONEY THIS YEAR? DO YOU WANT TO SELL THEM TO RECOGNIZE THE LOSSES (AND THE TAX BENEFITS)?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A04B085-4A1A-2409-FF12-875A48A991AC}"/>
              </a:ext>
            </a:extLst>
          </p:cNvPr>
          <p:cNvSpPr/>
          <p:nvPr/>
        </p:nvSpPr>
        <p:spPr>
          <a:xfrm>
            <a:off x="8567702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00"/>
                </a:solidFill>
              </a:rPr>
              <a:t>CELEBRATE ALL OF YOUR SUCCESS FOR THE YEAR.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F5F93AC-99D4-EC1A-C0F9-1BC4A5543EDE}"/>
              </a:ext>
            </a:extLst>
          </p:cNvPr>
          <p:cNvSpPr/>
          <p:nvPr/>
        </p:nvSpPr>
        <p:spPr>
          <a:xfrm>
            <a:off x="4495800" y="3557678"/>
            <a:ext cx="3200400" cy="228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IF IT’S IMPORTANT TO YOU, DONATE TIME AND/OR MONEY. </a:t>
            </a:r>
          </a:p>
          <a:p>
            <a:pPr algn="ctr"/>
            <a:endParaRPr lang="en-US" b="1" dirty="0">
              <a:solidFill>
                <a:srgbClr val="7030A0"/>
              </a:solidFill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For many recipients, your time is just as valuable as your money.</a:t>
            </a:r>
          </a:p>
        </p:txBody>
      </p:sp>
    </p:spTree>
    <p:extLst>
      <p:ext uri="{BB962C8B-B14F-4D97-AF65-F5344CB8AC3E}">
        <p14:creationId xmlns:p14="http://schemas.microsoft.com/office/powerpoint/2010/main" val="2391821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Financial Planning a Priority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9CB2A33-6829-B146-A419-BCBBCE83A482}"/>
              </a:ext>
            </a:extLst>
          </p:cNvPr>
          <p:cNvSpPr/>
          <p:nvPr/>
        </p:nvSpPr>
        <p:spPr>
          <a:xfrm>
            <a:off x="4660997" y="1234386"/>
            <a:ext cx="3204437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EDUCATION  STRATEGIES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44CF3E9-7F2F-BD49-BC1D-E720FD74082C}"/>
              </a:ext>
            </a:extLst>
          </p:cNvPr>
          <p:cNvSpPr/>
          <p:nvPr/>
        </p:nvSpPr>
        <p:spPr>
          <a:xfrm>
            <a:off x="4660997" y="2028683"/>
            <a:ext cx="3204437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SCHOOL STRATEGIES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BFF8281-6077-F443-BE6F-462DD8A384FC}"/>
              </a:ext>
            </a:extLst>
          </p:cNvPr>
          <p:cNvSpPr/>
          <p:nvPr/>
        </p:nvSpPr>
        <p:spPr>
          <a:xfrm>
            <a:off x="4660993" y="2895405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Identify Your Resources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0ABB4F1-BAD2-B24D-9D76-078C451986F5}"/>
              </a:ext>
            </a:extLst>
          </p:cNvPr>
          <p:cNvSpPr/>
          <p:nvPr/>
        </p:nvSpPr>
        <p:spPr>
          <a:xfrm>
            <a:off x="4660995" y="3728641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Identify Your </a:t>
            </a:r>
            <a:br>
              <a:rPr lang="en-US" sz="2500" b="1" dirty="0">
                <a:solidFill>
                  <a:srgbClr val="006600"/>
                </a:solidFill>
              </a:rPr>
            </a:br>
            <a:r>
              <a:rPr lang="en-US" sz="2500" b="1" dirty="0">
                <a:solidFill>
                  <a:srgbClr val="006600"/>
                </a:solidFill>
              </a:rPr>
              <a:t>Priorities &amp; Goals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84F6AA8-62E8-D64E-917A-5FFE30810173}"/>
              </a:ext>
            </a:extLst>
          </p:cNvPr>
          <p:cNvSpPr/>
          <p:nvPr/>
        </p:nvSpPr>
        <p:spPr>
          <a:xfrm>
            <a:off x="4660994" y="4558962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Do Your Planning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BC2C29A-4F46-3748-96C0-DD3A5E953AA5}"/>
              </a:ext>
            </a:extLst>
          </p:cNvPr>
          <p:cNvSpPr/>
          <p:nvPr/>
        </p:nvSpPr>
        <p:spPr>
          <a:xfrm>
            <a:off x="4660993" y="5389283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Monitor &amp; Modify Your Progress &amp; Plan</a:t>
            </a:r>
          </a:p>
        </p:txBody>
      </p:sp>
    </p:spTree>
    <p:extLst>
      <p:ext uri="{BB962C8B-B14F-4D97-AF65-F5344CB8AC3E}">
        <p14:creationId xmlns:p14="http://schemas.microsoft.com/office/powerpoint/2010/main" val="3454318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Financial Planning a Priority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BBE51AB-8250-3C45-80E6-BE8E97F262C4}"/>
              </a:ext>
            </a:extLst>
          </p:cNvPr>
          <p:cNvSpPr/>
          <p:nvPr/>
        </p:nvSpPr>
        <p:spPr>
          <a:xfrm>
            <a:off x="2235014" y="1234386"/>
            <a:ext cx="3204437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FINANCIAL STRATEGIES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87AD49-8887-4840-A8AE-FC9FA60679A4}"/>
              </a:ext>
            </a:extLst>
          </p:cNvPr>
          <p:cNvSpPr/>
          <p:nvPr/>
        </p:nvSpPr>
        <p:spPr>
          <a:xfrm>
            <a:off x="2235014" y="2028683"/>
            <a:ext cx="3204437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BUDGETING</a:t>
            </a:r>
          </a:p>
          <a:p>
            <a:pPr algn="ctr"/>
            <a:r>
              <a:rPr lang="en-US" sz="2500" b="1" dirty="0"/>
              <a:t>STRATEGIES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8F1D5FA-E976-724A-8786-912277B29590}"/>
              </a:ext>
            </a:extLst>
          </p:cNvPr>
          <p:cNvSpPr/>
          <p:nvPr/>
        </p:nvSpPr>
        <p:spPr>
          <a:xfrm>
            <a:off x="2235010" y="2895405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Identify Your </a:t>
            </a:r>
            <a:br>
              <a:rPr lang="en-US" sz="2500" b="1" dirty="0">
                <a:solidFill>
                  <a:srgbClr val="002060"/>
                </a:solidFill>
              </a:rPr>
            </a:br>
            <a:r>
              <a:rPr lang="en-US" sz="2500" b="1" dirty="0">
                <a:solidFill>
                  <a:srgbClr val="002060"/>
                </a:solidFill>
              </a:rPr>
              <a:t>Income &amp; Expenses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C908178-A5F1-1E48-9A04-B1EF2D48CB1D}"/>
              </a:ext>
            </a:extLst>
          </p:cNvPr>
          <p:cNvSpPr/>
          <p:nvPr/>
        </p:nvSpPr>
        <p:spPr>
          <a:xfrm>
            <a:off x="2235012" y="3728641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Identify Your </a:t>
            </a:r>
            <a:br>
              <a:rPr lang="en-US" sz="2500" b="1" dirty="0">
                <a:solidFill>
                  <a:srgbClr val="002060"/>
                </a:solidFill>
              </a:rPr>
            </a:br>
            <a:r>
              <a:rPr lang="en-US" sz="2500" b="1" dirty="0">
                <a:solidFill>
                  <a:srgbClr val="002060"/>
                </a:solidFill>
              </a:rPr>
              <a:t>Priorities &amp; Goals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A3B8A94-DD0C-AE45-80E9-D8455AF14C49}"/>
              </a:ext>
            </a:extLst>
          </p:cNvPr>
          <p:cNvSpPr/>
          <p:nvPr/>
        </p:nvSpPr>
        <p:spPr>
          <a:xfrm>
            <a:off x="2235011" y="4558962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Do Your Planning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1A18E1D-2E66-C347-824C-7CCF056BB25C}"/>
              </a:ext>
            </a:extLst>
          </p:cNvPr>
          <p:cNvSpPr/>
          <p:nvPr/>
        </p:nvSpPr>
        <p:spPr>
          <a:xfrm>
            <a:off x="2235010" y="5389283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Monitor &amp; Modify Budgeting Activities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9CB2A33-6829-B146-A419-BCBBCE83A482}"/>
              </a:ext>
            </a:extLst>
          </p:cNvPr>
          <p:cNvSpPr/>
          <p:nvPr/>
        </p:nvSpPr>
        <p:spPr>
          <a:xfrm>
            <a:off x="6752549" y="1234386"/>
            <a:ext cx="3204437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EDUCATION  STRATEGIES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44CF3E9-7F2F-BD49-BC1D-E720FD74082C}"/>
              </a:ext>
            </a:extLst>
          </p:cNvPr>
          <p:cNvSpPr/>
          <p:nvPr/>
        </p:nvSpPr>
        <p:spPr>
          <a:xfrm>
            <a:off x="6752549" y="2028683"/>
            <a:ext cx="3204437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SCHOOL STRATEGIES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BFF8281-6077-F443-BE6F-462DD8A384FC}"/>
              </a:ext>
            </a:extLst>
          </p:cNvPr>
          <p:cNvSpPr/>
          <p:nvPr/>
        </p:nvSpPr>
        <p:spPr>
          <a:xfrm>
            <a:off x="6752545" y="2895405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Identify Your Resources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0ABB4F1-BAD2-B24D-9D76-078C451986F5}"/>
              </a:ext>
            </a:extLst>
          </p:cNvPr>
          <p:cNvSpPr/>
          <p:nvPr/>
        </p:nvSpPr>
        <p:spPr>
          <a:xfrm>
            <a:off x="6752547" y="3728641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Identify Your </a:t>
            </a:r>
            <a:br>
              <a:rPr lang="en-US" sz="2500" b="1" dirty="0">
                <a:solidFill>
                  <a:srgbClr val="006600"/>
                </a:solidFill>
              </a:rPr>
            </a:br>
            <a:r>
              <a:rPr lang="en-US" sz="2500" b="1" dirty="0">
                <a:solidFill>
                  <a:srgbClr val="006600"/>
                </a:solidFill>
              </a:rPr>
              <a:t>Priorities &amp; Goals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84F6AA8-62E8-D64E-917A-5FFE30810173}"/>
              </a:ext>
            </a:extLst>
          </p:cNvPr>
          <p:cNvSpPr/>
          <p:nvPr/>
        </p:nvSpPr>
        <p:spPr>
          <a:xfrm>
            <a:off x="6752546" y="4558962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Do Your Planning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BC2C29A-4F46-3748-96C0-DD3A5E953AA5}"/>
              </a:ext>
            </a:extLst>
          </p:cNvPr>
          <p:cNvSpPr/>
          <p:nvPr/>
        </p:nvSpPr>
        <p:spPr>
          <a:xfrm>
            <a:off x="6752545" y="5389283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Monitor &amp; Modify Your Progress &amp; Plan</a:t>
            </a:r>
          </a:p>
        </p:txBody>
      </p:sp>
    </p:spTree>
    <p:extLst>
      <p:ext uri="{BB962C8B-B14F-4D97-AF65-F5344CB8AC3E}">
        <p14:creationId xmlns:p14="http://schemas.microsoft.com/office/powerpoint/2010/main" val="1172315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BBE51AB-8250-3C45-80E6-BE8E97F262C4}"/>
              </a:ext>
            </a:extLst>
          </p:cNvPr>
          <p:cNvSpPr/>
          <p:nvPr/>
        </p:nvSpPr>
        <p:spPr>
          <a:xfrm>
            <a:off x="1436744" y="1234386"/>
            <a:ext cx="3204437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FINANCIAL STRATEGIES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87AD49-8887-4840-A8AE-FC9FA60679A4}"/>
              </a:ext>
            </a:extLst>
          </p:cNvPr>
          <p:cNvSpPr/>
          <p:nvPr/>
        </p:nvSpPr>
        <p:spPr>
          <a:xfrm>
            <a:off x="1436744" y="2028683"/>
            <a:ext cx="3204437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BUDGETING</a:t>
            </a:r>
          </a:p>
          <a:p>
            <a:pPr algn="ctr"/>
            <a:r>
              <a:rPr lang="en-US" sz="2500" b="1" dirty="0"/>
              <a:t>STRATEGIES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8F1D5FA-E976-724A-8786-912277B29590}"/>
              </a:ext>
            </a:extLst>
          </p:cNvPr>
          <p:cNvSpPr/>
          <p:nvPr/>
        </p:nvSpPr>
        <p:spPr>
          <a:xfrm>
            <a:off x="1436740" y="2895405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Identify Your </a:t>
            </a:r>
            <a:br>
              <a:rPr lang="en-US" sz="2500" b="1" dirty="0">
                <a:solidFill>
                  <a:srgbClr val="002060"/>
                </a:solidFill>
              </a:rPr>
            </a:br>
            <a:r>
              <a:rPr lang="en-US" sz="2500" b="1" dirty="0">
                <a:solidFill>
                  <a:srgbClr val="002060"/>
                </a:solidFill>
              </a:rPr>
              <a:t>Income &amp; Expenses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C908178-A5F1-1E48-9A04-B1EF2D48CB1D}"/>
              </a:ext>
            </a:extLst>
          </p:cNvPr>
          <p:cNvSpPr/>
          <p:nvPr/>
        </p:nvSpPr>
        <p:spPr>
          <a:xfrm>
            <a:off x="1436742" y="3728641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Identify Your </a:t>
            </a:r>
            <a:br>
              <a:rPr lang="en-US" sz="2500" b="1" dirty="0">
                <a:solidFill>
                  <a:srgbClr val="002060"/>
                </a:solidFill>
              </a:rPr>
            </a:br>
            <a:r>
              <a:rPr lang="en-US" sz="2500" b="1" dirty="0">
                <a:solidFill>
                  <a:srgbClr val="002060"/>
                </a:solidFill>
              </a:rPr>
              <a:t>Priorities &amp; Goals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A3B8A94-DD0C-AE45-80E9-D8455AF14C49}"/>
              </a:ext>
            </a:extLst>
          </p:cNvPr>
          <p:cNvSpPr/>
          <p:nvPr/>
        </p:nvSpPr>
        <p:spPr>
          <a:xfrm>
            <a:off x="1436741" y="4558962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Do Your Planning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1A18E1D-2E66-C347-824C-7CCF056BB25C}"/>
              </a:ext>
            </a:extLst>
          </p:cNvPr>
          <p:cNvSpPr/>
          <p:nvPr/>
        </p:nvSpPr>
        <p:spPr>
          <a:xfrm>
            <a:off x="1436740" y="5389283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2060"/>
                </a:solidFill>
              </a:rPr>
              <a:t>Monitor &amp; Modify Budgeting Activities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9CB2A33-6829-B146-A419-BCBBCE83A482}"/>
              </a:ext>
            </a:extLst>
          </p:cNvPr>
          <p:cNvSpPr/>
          <p:nvPr/>
        </p:nvSpPr>
        <p:spPr>
          <a:xfrm>
            <a:off x="7550819" y="1234386"/>
            <a:ext cx="3204437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EDUCATION  STRATEGIES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44CF3E9-7F2F-BD49-BC1D-E720FD74082C}"/>
              </a:ext>
            </a:extLst>
          </p:cNvPr>
          <p:cNvSpPr/>
          <p:nvPr/>
        </p:nvSpPr>
        <p:spPr>
          <a:xfrm>
            <a:off x="7550819" y="2028683"/>
            <a:ext cx="3204437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SCHOOL STRATEGIES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BFF8281-6077-F443-BE6F-462DD8A384FC}"/>
              </a:ext>
            </a:extLst>
          </p:cNvPr>
          <p:cNvSpPr/>
          <p:nvPr/>
        </p:nvSpPr>
        <p:spPr>
          <a:xfrm>
            <a:off x="7550815" y="2895405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Identify Your Resources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0ABB4F1-BAD2-B24D-9D76-078C451986F5}"/>
              </a:ext>
            </a:extLst>
          </p:cNvPr>
          <p:cNvSpPr/>
          <p:nvPr/>
        </p:nvSpPr>
        <p:spPr>
          <a:xfrm>
            <a:off x="7550817" y="3728641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Identify Your </a:t>
            </a:r>
            <a:br>
              <a:rPr lang="en-US" sz="2500" b="1" dirty="0">
                <a:solidFill>
                  <a:srgbClr val="006600"/>
                </a:solidFill>
              </a:rPr>
            </a:br>
            <a:r>
              <a:rPr lang="en-US" sz="2500" b="1" dirty="0">
                <a:solidFill>
                  <a:srgbClr val="006600"/>
                </a:solidFill>
              </a:rPr>
              <a:t>Priorities &amp; Goals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84F6AA8-62E8-D64E-917A-5FFE30810173}"/>
              </a:ext>
            </a:extLst>
          </p:cNvPr>
          <p:cNvSpPr/>
          <p:nvPr/>
        </p:nvSpPr>
        <p:spPr>
          <a:xfrm>
            <a:off x="7550816" y="4558962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Do Your Planning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BC2C29A-4F46-3748-96C0-DD3A5E953AA5}"/>
              </a:ext>
            </a:extLst>
          </p:cNvPr>
          <p:cNvSpPr/>
          <p:nvPr/>
        </p:nvSpPr>
        <p:spPr>
          <a:xfrm>
            <a:off x="7550815" y="5389283"/>
            <a:ext cx="3204437" cy="7226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006600"/>
                </a:solidFill>
              </a:rPr>
              <a:t>Monitor &amp; Modify Your Progress &amp; Plan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D8B493C-6CAE-F244-8835-D408B9357586}"/>
              </a:ext>
            </a:extLst>
          </p:cNvPr>
          <p:cNvSpPr/>
          <p:nvPr/>
        </p:nvSpPr>
        <p:spPr>
          <a:xfrm>
            <a:off x="4822037" y="1289850"/>
            <a:ext cx="2547926" cy="482212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YOU,</a:t>
            </a:r>
          </a:p>
          <a:p>
            <a:pPr algn="ctr"/>
            <a:r>
              <a:rPr lang="en-US" sz="2000" b="1" dirty="0"/>
              <a:t>as students, are better wired and equipped to make long-term plans – education, career, financial &amp; otherwise – than 99% of humanity.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Be confident. </a:t>
            </a:r>
            <a:br>
              <a:rPr lang="en-US" sz="2000" b="1" dirty="0"/>
            </a:br>
            <a:r>
              <a:rPr lang="en-US" sz="2000" b="1" dirty="0"/>
              <a:t>Be intentional.</a:t>
            </a:r>
          </a:p>
          <a:p>
            <a:pPr algn="ctr"/>
            <a:r>
              <a:rPr lang="en-US" sz="2000" b="1" dirty="0"/>
              <a:t>Be diligent.</a:t>
            </a:r>
          </a:p>
          <a:p>
            <a:pPr algn="ctr"/>
            <a:r>
              <a:rPr lang="en-US" sz="2000" b="1" dirty="0"/>
              <a:t>Be awesome.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ED3F75D-8309-3F28-8A51-44605EE18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Financial Planning a Priority</a:t>
            </a:r>
          </a:p>
        </p:txBody>
      </p:sp>
    </p:spTree>
    <p:extLst>
      <p:ext uri="{BB962C8B-B14F-4D97-AF65-F5344CB8AC3E}">
        <p14:creationId xmlns:p14="http://schemas.microsoft.com/office/powerpoint/2010/main" val="3687411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884111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SAVINGS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INVESTING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		OWNERSHIP</a:t>
            </a:r>
          </a:p>
          <a:p>
            <a:pPr marL="0" indent="0">
              <a:buNone/>
            </a:pPr>
            <a:endParaRPr lang="en-US" sz="40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4000" b="1" i="1" dirty="0">
                <a:solidFill>
                  <a:srgbClr val="006600"/>
                </a:solidFill>
              </a:rPr>
              <a:t>								WEALTH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E3FDF3F-4874-6441-98DB-E24C192B6B9A}"/>
              </a:ext>
            </a:extLst>
          </p:cNvPr>
          <p:cNvCxnSpPr>
            <a:cxnSpLocks/>
          </p:cNvCxnSpPr>
          <p:nvPr/>
        </p:nvCxnSpPr>
        <p:spPr>
          <a:xfrm>
            <a:off x="2385918" y="1659231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9DB0D9D-153B-2148-9007-0D922FD7926D}"/>
              </a:ext>
            </a:extLst>
          </p:cNvPr>
          <p:cNvCxnSpPr>
            <a:cxnSpLocks/>
          </p:cNvCxnSpPr>
          <p:nvPr/>
        </p:nvCxnSpPr>
        <p:spPr>
          <a:xfrm>
            <a:off x="4070392" y="1211114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E74792-01A2-9F42-A697-D22640B80C43}"/>
              </a:ext>
            </a:extLst>
          </p:cNvPr>
          <p:cNvCxnSpPr>
            <a:cxnSpLocks/>
          </p:cNvCxnSpPr>
          <p:nvPr/>
        </p:nvCxnSpPr>
        <p:spPr>
          <a:xfrm>
            <a:off x="4464008" y="3003581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7E235E-7FFC-1844-A109-9BAD0EEE4952}"/>
              </a:ext>
            </a:extLst>
          </p:cNvPr>
          <p:cNvCxnSpPr>
            <a:cxnSpLocks/>
          </p:cNvCxnSpPr>
          <p:nvPr/>
        </p:nvCxnSpPr>
        <p:spPr>
          <a:xfrm>
            <a:off x="6148482" y="2555464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76A394-62F0-2C46-B4FB-A94E1347FDEA}"/>
              </a:ext>
            </a:extLst>
          </p:cNvPr>
          <p:cNvCxnSpPr>
            <a:cxnSpLocks/>
          </p:cNvCxnSpPr>
          <p:nvPr/>
        </p:nvCxnSpPr>
        <p:spPr>
          <a:xfrm>
            <a:off x="6705600" y="4518498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1ACA2D-4890-BF49-8629-510E72C3636C}"/>
              </a:ext>
            </a:extLst>
          </p:cNvPr>
          <p:cNvCxnSpPr>
            <a:cxnSpLocks/>
          </p:cNvCxnSpPr>
          <p:nvPr/>
        </p:nvCxnSpPr>
        <p:spPr>
          <a:xfrm>
            <a:off x="8390074" y="4070381"/>
            <a:ext cx="872010" cy="89623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58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1559CF-8AC7-BC43-8479-8B1A2428FB80}"/>
              </a:ext>
            </a:extLst>
          </p:cNvPr>
          <p:cNvSpPr/>
          <p:nvPr/>
        </p:nvSpPr>
        <p:spPr>
          <a:xfrm>
            <a:off x="926511" y="0"/>
            <a:ext cx="9573950" cy="2064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39560-E813-8E30-7327-544A77DC8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91" y="197902"/>
            <a:ext cx="10237617" cy="544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86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1562352" y="611619"/>
            <a:ext cx="9791447" cy="5565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b="1" i="1" dirty="0">
                <a:solidFill>
                  <a:srgbClr val="006600"/>
                </a:solidFill>
              </a:rPr>
              <a:t>	SAVINGS</a:t>
            </a:r>
          </a:p>
          <a:p>
            <a:pPr marL="0" indent="0">
              <a:buNone/>
            </a:pPr>
            <a:endParaRPr lang="en-US" sz="66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en-US" sz="66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en-US" sz="6600" b="1" i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sz="6600" b="1" i="1" dirty="0">
                <a:solidFill>
                  <a:srgbClr val="006600"/>
                </a:solidFill>
              </a:rPr>
              <a:t>					HAPPINESS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E74792-01A2-9F42-A697-D22640B80C43}"/>
              </a:ext>
            </a:extLst>
          </p:cNvPr>
          <p:cNvCxnSpPr>
            <a:cxnSpLocks/>
          </p:cNvCxnSpPr>
          <p:nvPr/>
        </p:nvCxnSpPr>
        <p:spPr>
          <a:xfrm>
            <a:off x="2985425" y="1677409"/>
            <a:ext cx="3110575" cy="335481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7E235E-7FFC-1844-A109-9BAD0EEE4952}"/>
              </a:ext>
            </a:extLst>
          </p:cNvPr>
          <p:cNvCxnSpPr>
            <a:cxnSpLocks/>
          </p:cNvCxnSpPr>
          <p:nvPr/>
        </p:nvCxnSpPr>
        <p:spPr>
          <a:xfrm>
            <a:off x="5565123" y="1677409"/>
            <a:ext cx="2706866" cy="290064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107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A993A-392E-7546-9DFE-C4684622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31"/>
            <a:ext cx="12192000" cy="524212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D4CF24A-0B1A-7F4A-A1ED-99D89060D5EE}"/>
              </a:ext>
            </a:extLst>
          </p:cNvPr>
          <p:cNvSpPr/>
          <p:nvPr/>
        </p:nvSpPr>
        <p:spPr>
          <a:xfrm>
            <a:off x="2482808" y="5819459"/>
            <a:ext cx="7042697" cy="6297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Isn’t this a lot like what you do with your education planning?</a:t>
            </a:r>
          </a:p>
        </p:txBody>
      </p:sp>
    </p:spTree>
    <p:extLst>
      <p:ext uri="{BB962C8B-B14F-4D97-AF65-F5344CB8AC3E}">
        <p14:creationId xmlns:p14="http://schemas.microsoft.com/office/powerpoint/2010/main" val="1737409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A993A-392E-7546-9DFE-C4684622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31"/>
            <a:ext cx="12192000" cy="524212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D4CF24A-0B1A-7F4A-A1ED-99D89060D5EE}"/>
              </a:ext>
            </a:extLst>
          </p:cNvPr>
          <p:cNvSpPr/>
          <p:nvPr/>
        </p:nvSpPr>
        <p:spPr>
          <a:xfrm>
            <a:off x="2482808" y="5819459"/>
            <a:ext cx="7042697" cy="6297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Isn’t this a lot like what you do with your education planning?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1239B4A-6F6F-FB45-93E5-711A2022D7E8}"/>
              </a:ext>
            </a:extLst>
          </p:cNvPr>
          <p:cNvSpPr/>
          <p:nvPr/>
        </p:nvSpPr>
        <p:spPr>
          <a:xfrm>
            <a:off x="6207020" y="490506"/>
            <a:ext cx="5722569" cy="4886893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And as you begin to develop your full financial plan – seeing the trade-offs with Budgeting, Investing and Debt Management – you will begin to see how interconnected all of these aspects are.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Finance is just a matter of managing money across time.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And one thing we know about time is that our plans will change – so the better you have control of your initial financial plan, the more you will be able to adjust when life and time give you new goals.</a:t>
            </a:r>
          </a:p>
        </p:txBody>
      </p:sp>
    </p:spTree>
    <p:extLst>
      <p:ext uri="{BB962C8B-B14F-4D97-AF65-F5344CB8AC3E}">
        <p14:creationId xmlns:p14="http://schemas.microsoft.com/office/powerpoint/2010/main" val="2979306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A4D48F-CD13-4746-A3DA-7888E8C07C76}"/>
              </a:ext>
            </a:extLst>
          </p:cNvPr>
          <p:cNvSpPr/>
          <p:nvPr/>
        </p:nvSpPr>
        <p:spPr>
          <a:xfrm>
            <a:off x="4524694" y="561523"/>
            <a:ext cx="3142610" cy="193006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Financial Wellness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466404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1301214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8525195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7690381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4715195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You cannot escape the responsibility of tomorrow by avoiding it today.</a:t>
            </a:r>
          </a:p>
        </p:txBody>
      </p:sp>
    </p:spTree>
    <p:extLst>
      <p:ext uri="{BB962C8B-B14F-4D97-AF65-F5344CB8AC3E}">
        <p14:creationId xmlns:p14="http://schemas.microsoft.com/office/powerpoint/2010/main" val="2818821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466404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1301214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8525195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7690381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4715195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You cannot escape the responsibility of tomorrow by avoiding it today.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DDABB7BF-8B78-75B5-9BBF-E269BD4AFE9E}"/>
              </a:ext>
            </a:extLst>
          </p:cNvPr>
          <p:cNvSpPr/>
          <p:nvPr/>
        </p:nvSpPr>
        <p:spPr>
          <a:xfrm>
            <a:off x="3906654" y="81770"/>
            <a:ext cx="4572000" cy="244162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rgbClr val="CA1E27"/>
                </a:solidFill>
              </a:rPr>
              <a:t>Don’t wait around for other people to be happy for you.</a:t>
            </a:r>
          </a:p>
          <a:p>
            <a:r>
              <a:rPr lang="en-US" b="1" i="1" dirty="0">
                <a:solidFill>
                  <a:srgbClr val="CA1E27"/>
                </a:solidFill>
              </a:rPr>
              <a:t>Any happiness you get,</a:t>
            </a:r>
          </a:p>
          <a:p>
            <a:r>
              <a:rPr lang="en-US" b="1" i="1" dirty="0">
                <a:solidFill>
                  <a:srgbClr val="CA1E27"/>
                </a:solidFill>
              </a:rPr>
              <a:t>You’ve got to make yourself.</a:t>
            </a:r>
          </a:p>
          <a:p>
            <a:r>
              <a:rPr lang="en-US" b="1" i="1" dirty="0">
                <a:solidFill>
                  <a:srgbClr val="CA1E27"/>
                </a:solidFill>
              </a:rPr>
              <a:t>        ~ Alice Walker, </a:t>
            </a:r>
            <a:r>
              <a:rPr lang="en-US" sz="1000" b="1" i="1" dirty="0">
                <a:solidFill>
                  <a:srgbClr val="CA1E27"/>
                </a:solidFill>
              </a:rPr>
              <a:t>poet &amp; novelist</a:t>
            </a:r>
          </a:p>
        </p:txBody>
      </p:sp>
    </p:spTree>
    <p:extLst>
      <p:ext uri="{BB962C8B-B14F-4D97-AF65-F5344CB8AC3E}">
        <p14:creationId xmlns:p14="http://schemas.microsoft.com/office/powerpoint/2010/main" val="2493604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brian.bolton@louisiana.edu</a:t>
            </a:r>
            <a:br>
              <a:rPr lang="en-US" sz="5400" u="sng" dirty="0"/>
            </a:br>
            <a:br>
              <a:rPr lang="en-US" sz="5400" dirty="0"/>
            </a:br>
            <a:r>
              <a:rPr lang="en-US" sz="4800" dirty="0"/>
              <a:t>http//:business.louisiana.edu/financeispersonal</a:t>
            </a:r>
          </a:p>
        </p:txBody>
      </p:sp>
    </p:spTree>
    <p:extLst>
      <p:ext uri="{BB962C8B-B14F-4D97-AF65-F5344CB8AC3E}">
        <p14:creationId xmlns:p14="http://schemas.microsoft.com/office/powerpoint/2010/main" val="59294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3C31E6-C6D8-064C-A958-74D32146B58C}"/>
              </a:ext>
            </a:extLst>
          </p:cNvPr>
          <p:cNvSpPr/>
          <p:nvPr/>
        </p:nvSpPr>
        <p:spPr>
          <a:xfrm>
            <a:off x="4493780" y="1213001"/>
            <a:ext cx="3204437" cy="72269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VALUES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CFA2F0-D932-AC48-B018-ED8275B2BF0A}"/>
              </a:ext>
            </a:extLst>
          </p:cNvPr>
          <p:cNvSpPr/>
          <p:nvPr/>
        </p:nvSpPr>
        <p:spPr>
          <a:xfrm>
            <a:off x="4267199" y="2248667"/>
            <a:ext cx="3657600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GOALS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BBCEA9-EBDF-CD4C-9379-6E086AE9ED96}"/>
              </a:ext>
            </a:extLst>
          </p:cNvPr>
          <p:cNvSpPr/>
          <p:nvPr/>
        </p:nvSpPr>
        <p:spPr>
          <a:xfrm>
            <a:off x="4796562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43C296-9584-8449-B0C6-9BD11C30C601}"/>
              </a:ext>
            </a:extLst>
          </p:cNvPr>
          <p:cNvSpPr/>
          <p:nvPr/>
        </p:nvSpPr>
        <p:spPr>
          <a:xfrm>
            <a:off x="747163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CC8E6D-533D-8143-986F-25B75942206E}"/>
              </a:ext>
            </a:extLst>
          </p:cNvPr>
          <p:cNvSpPr/>
          <p:nvPr/>
        </p:nvSpPr>
        <p:spPr>
          <a:xfrm>
            <a:off x="212148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3847243" y="3780584"/>
            <a:ext cx="4652542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FINANCIAL STRATEGIES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F7E42-6B02-D749-BCDC-981324BD1602}"/>
              </a:ext>
            </a:extLst>
          </p:cNvPr>
          <p:cNvSpPr/>
          <p:nvPr/>
        </p:nvSpPr>
        <p:spPr>
          <a:xfrm>
            <a:off x="758965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Investing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318BA2-A959-D941-9A32-851411F4C47A}"/>
              </a:ext>
            </a:extLst>
          </p:cNvPr>
          <p:cNvSpPr/>
          <p:nvPr/>
        </p:nvSpPr>
        <p:spPr>
          <a:xfrm>
            <a:off x="6127541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Debt Management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2E315C-0D49-2440-A3F2-682CE227D778}"/>
              </a:ext>
            </a:extLst>
          </p:cNvPr>
          <p:cNvSpPr/>
          <p:nvPr/>
        </p:nvSpPr>
        <p:spPr>
          <a:xfrm>
            <a:off x="3420924" y="4617097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Income &amp; Expense Management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E10B83-F223-2941-AFE3-12DF5222609F}"/>
              </a:ext>
            </a:extLst>
          </p:cNvPr>
          <p:cNvSpPr/>
          <p:nvPr/>
        </p:nvSpPr>
        <p:spPr>
          <a:xfrm>
            <a:off x="8834158" y="4586066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Taxes, Insurance &amp; Other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130A78-A675-64AE-DBC7-500367A5819D}"/>
              </a:ext>
            </a:extLst>
          </p:cNvPr>
          <p:cNvCxnSpPr>
            <a:cxnSpLocks/>
          </p:cNvCxnSpPr>
          <p:nvPr/>
        </p:nvCxnSpPr>
        <p:spPr>
          <a:xfrm>
            <a:off x="4673795" y="1822652"/>
            <a:ext cx="451287" cy="1514000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D88E1B-3963-23DA-970D-CDE1938DCB90}"/>
              </a:ext>
            </a:extLst>
          </p:cNvPr>
          <p:cNvCxnSpPr>
            <a:cxnSpLocks/>
          </p:cNvCxnSpPr>
          <p:nvPr/>
        </p:nvCxnSpPr>
        <p:spPr>
          <a:xfrm flipH="1">
            <a:off x="7066919" y="1822652"/>
            <a:ext cx="358990" cy="1514000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2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3C31E6-C6D8-064C-A958-74D32146B58C}"/>
              </a:ext>
            </a:extLst>
          </p:cNvPr>
          <p:cNvSpPr/>
          <p:nvPr/>
        </p:nvSpPr>
        <p:spPr>
          <a:xfrm>
            <a:off x="4493780" y="1213001"/>
            <a:ext cx="3204437" cy="72269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VALUES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CFA2F0-D932-AC48-B018-ED8275B2BF0A}"/>
              </a:ext>
            </a:extLst>
          </p:cNvPr>
          <p:cNvSpPr/>
          <p:nvPr/>
        </p:nvSpPr>
        <p:spPr>
          <a:xfrm>
            <a:off x="4267199" y="2248667"/>
            <a:ext cx="3657600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GOALS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BBCEA9-EBDF-CD4C-9379-6E086AE9ED96}"/>
              </a:ext>
            </a:extLst>
          </p:cNvPr>
          <p:cNvSpPr/>
          <p:nvPr/>
        </p:nvSpPr>
        <p:spPr>
          <a:xfrm>
            <a:off x="4796562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43C296-9584-8449-B0C6-9BD11C30C601}"/>
              </a:ext>
            </a:extLst>
          </p:cNvPr>
          <p:cNvSpPr/>
          <p:nvPr/>
        </p:nvSpPr>
        <p:spPr>
          <a:xfrm>
            <a:off x="747163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CC8E6D-533D-8143-986F-25B75942206E}"/>
              </a:ext>
            </a:extLst>
          </p:cNvPr>
          <p:cNvSpPr/>
          <p:nvPr/>
        </p:nvSpPr>
        <p:spPr>
          <a:xfrm>
            <a:off x="212148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3847243" y="3780584"/>
            <a:ext cx="4652542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FINANCIAL STRATEGIES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F7E42-6B02-D749-BCDC-981324BD1602}"/>
              </a:ext>
            </a:extLst>
          </p:cNvPr>
          <p:cNvSpPr/>
          <p:nvPr/>
        </p:nvSpPr>
        <p:spPr>
          <a:xfrm>
            <a:off x="758965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Investing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318BA2-A959-D941-9A32-851411F4C47A}"/>
              </a:ext>
            </a:extLst>
          </p:cNvPr>
          <p:cNvSpPr/>
          <p:nvPr/>
        </p:nvSpPr>
        <p:spPr>
          <a:xfrm>
            <a:off x="6127541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Debt Management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2E315C-0D49-2440-A3F2-682CE227D778}"/>
              </a:ext>
            </a:extLst>
          </p:cNvPr>
          <p:cNvSpPr/>
          <p:nvPr/>
        </p:nvSpPr>
        <p:spPr>
          <a:xfrm>
            <a:off x="3420924" y="4617097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Income &amp; Expense Management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E10B83-F223-2941-AFE3-12DF5222609F}"/>
              </a:ext>
            </a:extLst>
          </p:cNvPr>
          <p:cNvSpPr/>
          <p:nvPr/>
        </p:nvSpPr>
        <p:spPr>
          <a:xfrm>
            <a:off x="8834158" y="4586066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Taxes, Insurance &amp; Other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44DB77E-8139-41BA-8F2E-99B40CC2C0B9}"/>
              </a:ext>
            </a:extLst>
          </p:cNvPr>
          <p:cNvCxnSpPr>
            <a:cxnSpLocks/>
          </p:cNvCxnSpPr>
          <p:nvPr/>
        </p:nvCxnSpPr>
        <p:spPr>
          <a:xfrm flipH="1">
            <a:off x="1638496" y="1453351"/>
            <a:ext cx="2779084" cy="3132715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130A78-A675-64AE-DBC7-500367A5819D}"/>
              </a:ext>
            </a:extLst>
          </p:cNvPr>
          <p:cNvCxnSpPr>
            <a:cxnSpLocks/>
          </p:cNvCxnSpPr>
          <p:nvPr/>
        </p:nvCxnSpPr>
        <p:spPr>
          <a:xfrm flipH="1">
            <a:off x="3815053" y="1822652"/>
            <a:ext cx="858742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D88E1B-3963-23DA-970D-CDE1938DCB90}"/>
              </a:ext>
            </a:extLst>
          </p:cNvPr>
          <p:cNvCxnSpPr>
            <a:cxnSpLocks/>
          </p:cNvCxnSpPr>
          <p:nvPr/>
        </p:nvCxnSpPr>
        <p:spPr>
          <a:xfrm>
            <a:off x="7425909" y="1822652"/>
            <a:ext cx="1073876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C94DC0-F986-7A33-4470-704D35168A42}"/>
              </a:ext>
            </a:extLst>
          </p:cNvPr>
          <p:cNvCxnSpPr>
            <a:cxnSpLocks/>
          </p:cNvCxnSpPr>
          <p:nvPr/>
        </p:nvCxnSpPr>
        <p:spPr>
          <a:xfrm>
            <a:off x="7817716" y="1477446"/>
            <a:ext cx="3197473" cy="3025834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53C31E6-C6D8-064C-A958-74D32146B58C}"/>
              </a:ext>
            </a:extLst>
          </p:cNvPr>
          <p:cNvSpPr/>
          <p:nvPr/>
        </p:nvSpPr>
        <p:spPr>
          <a:xfrm>
            <a:off x="4493780" y="1213001"/>
            <a:ext cx="3204437" cy="72269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VALUES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0CFA2F0-D932-AC48-B018-ED8275B2BF0A}"/>
              </a:ext>
            </a:extLst>
          </p:cNvPr>
          <p:cNvSpPr/>
          <p:nvPr/>
        </p:nvSpPr>
        <p:spPr>
          <a:xfrm>
            <a:off x="4267199" y="2248667"/>
            <a:ext cx="3657600" cy="72269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YOUR GOALS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FBBCEA9-EBDF-CD4C-9379-6E086AE9ED96}"/>
              </a:ext>
            </a:extLst>
          </p:cNvPr>
          <p:cNvSpPr/>
          <p:nvPr/>
        </p:nvSpPr>
        <p:spPr>
          <a:xfrm>
            <a:off x="4796562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Career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643C296-9584-8449-B0C6-9BD11C30C601}"/>
              </a:ext>
            </a:extLst>
          </p:cNvPr>
          <p:cNvSpPr/>
          <p:nvPr/>
        </p:nvSpPr>
        <p:spPr>
          <a:xfrm>
            <a:off x="747163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Family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4CC8E6D-533D-8143-986F-25B75942206E}"/>
              </a:ext>
            </a:extLst>
          </p:cNvPr>
          <p:cNvSpPr/>
          <p:nvPr/>
        </p:nvSpPr>
        <p:spPr>
          <a:xfrm>
            <a:off x="2121487" y="2994577"/>
            <a:ext cx="2598875" cy="4599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Education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6838B02-27E1-914E-8454-9C2A7B856710}"/>
              </a:ext>
            </a:extLst>
          </p:cNvPr>
          <p:cNvSpPr/>
          <p:nvPr/>
        </p:nvSpPr>
        <p:spPr>
          <a:xfrm>
            <a:off x="3847243" y="3780584"/>
            <a:ext cx="4652542" cy="72269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FINANCIAL STRATEGIES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A4F7E42-6B02-D749-BCDC-981324BD1602}"/>
              </a:ext>
            </a:extLst>
          </p:cNvPr>
          <p:cNvSpPr/>
          <p:nvPr/>
        </p:nvSpPr>
        <p:spPr>
          <a:xfrm>
            <a:off x="758965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</a:rPr>
              <a:t>Investing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18318BA2-A959-D941-9A32-851411F4C47A}"/>
              </a:ext>
            </a:extLst>
          </p:cNvPr>
          <p:cNvSpPr/>
          <p:nvPr/>
        </p:nvSpPr>
        <p:spPr>
          <a:xfrm>
            <a:off x="6127541" y="4606390"/>
            <a:ext cx="2598875" cy="101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Debt Management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E2E315C-0D49-2440-A3F2-682CE227D778}"/>
              </a:ext>
            </a:extLst>
          </p:cNvPr>
          <p:cNvSpPr/>
          <p:nvPr/>
        </p:nvSpPr>
        <p:spPr>
          <a:xfrm>
            <a:off x="3420924" y="4617097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Income &amp; Expense Management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E10B83-F223-2941-AFE3-12DF5222609F}"/>
              </a:ext>
            </a:extLst>
          </p:cNvPr>
          <p:cNvSpPr/>
          <p:nvPr/>
        </p:nvSpPr>
        <p:spPr>
          <a:xfrm>
            <a:off x="8834158" y="4586066"/>
            <a:ext cx="2598875" cy="102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Taxes, Insurance &amp; Other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44DB77E-8139-41BA-8F2E-99B40CC2C0B9}"/>
              </a:ext>
            </a:extLst>
          </p:cNvPr>
          <p:cNvCxnSpPr>
            <a:cxnSpLocks/>
          </p:cNvCxnSpPr>
          <p:nvPr/>
        </p:nvCxnSpPr>
        <p:spPr>
          <a:xfrm flipH="1">
            <a:off x="1638496" y="1453351"/>
            <a:ext cx="2779084" cy="3132715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3130A78-A675-64AE-DBC7-500367A5819D}"/>
              </a:ext>
            </a:extLst>
          </p:cNvPr>
          <p:cNvCxnSpPr>
            <a:cxnSpLocks/>
          </p:cNvCxnSpPr>
          <p:nvPr/>
        </p:nvCxnSpPr>
        <p:spPr>
          <a:xfrm flipH="1">
            <a:off x="3815053" y="1822652"/>
            <a:ext cx="858742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D88E1B-3963-23DA-970D-CDE1938DCB90}"/>
              </a:ext>
            </a:extLst>
          </p:cNvPr>
          <p:cNvCxnSpPr>
            <a:cxnSpLocks/>
          </p:cNvCxnSpPr>
          <p:nvPr/>
        </p:nvCxnSpPr>
        <p:spPr>
          <a:xfrm>
            <a:off x="7425909" y="1822652"/>
            <a:ext cx="1073876" cy="300663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C94DC0-F986-7A33-4470-704D35168A42}"/>
              </a:ext>
            </a:extLst>
          </p:cNvPr>
          <p:cNvCxnSpPr>
            <a:cxnSpLocks/>
          </p:cNvCxnSpPr>
          <p:nvPr/>
        </p:nvCxnSpPr>
        <p:spPr>
          <a:xfrm>
            <a:off x="7817716" y="1477446"/>
            <a:ext cx="3197473" cy="3025834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FDABA9-1E2D-F484-5F9F-7A7A42FBA8FC}"/>
              </a:ext>
            </a:extLst>
          </p:cNvPr>
          <p:cNvCxnSpPr>
            <a:cxnSpLocks/>
          </p:cNvCxnSpPr>
          <p:nvPr/>
        </p:nvCxnSpPr>
        <p:spPr>
          <a:xfrm>
            <a:off x="4462189" y="3325970"/>
            <a:ext cx="868724" cy="607268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070BF0-D66B-70A5-BF85-28817121BB58}"/>
              </a:ext>
            </a:extLst>
          </p:cNvPr>
          <p:cNvCxnSpPr>
            <a:cxnSpLocks/>
          </p:cNvCxnSpPr>
          <p:nvPr/>
        </p:nvCxnSpPr>
        <p:spPr>
          <a:xfrm flipH="1">
            <a:off x="7000307" y="3325970"/>
            <a:ext cx="817409" cy="607268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6F62BE-F8F7-671A-ABA6-C223D32D25F3}"/>
              </a:ext>
            </a:extLst>
          </p:cNvPr>
          <p:cNvCxnSpPr>
            <a:cxnSpLocks/>
          </p:cNvCxnSpPr>
          <p:nvPr/>
        </p:nvCxnSpPr>
        <p:spPr>
          <a:xfrm>
            <a:off x="6237656" y="3325970"/>
            <a:ext cx="0" cy="694675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90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828DB8-C373-B32C-A1FA-1FD6DCCB1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8893"/>
            <a:ext cx="7772400" cy="579521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6728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34D705-836F-71F3-1B8B-93C02A4DCFF7}"/>
              </a:ext>
            </a:extLst>
          </p:cNvPr>
          <p:cNvSpPr/>
          <p:nvPr/>
        </p:nvSpPr>
        <p:spPr>
          <a:xfrm>
            <a:off x="376458" y="266447"/>
            <a:ext cx="11439084" cy="4178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i="1" dirty="0"/>
              <a:t>TODAY   	    THE NEXT 6 MONTHS       THE NEXT 12 MONTHS           2 YEARS AFTER GRADUATION       3 YEARS AFTER GRADUATION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8B1E666-1521-ABE6-3689-75E5E1CA0A21}"/>
              </a:ext>
            </a:extLst>
          </p:cNvPr>
          <p:cNvSpPr/>
          <p:nvPr/>
        </p:nvSpPr>
        <p:spPr>
          <a:xfrm>
            <a:off x="151395" y="1211130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ONCE EVERY SEMESTER: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TRACK EVERY PENNY THAT YOU SPEND &amp; TRACK EVERY PENNY THAT YOU EARN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0858BE3-B6DE-B7A9-83ED-05843EDB4108}"/>
              </a:ext>
            </a:extLst>
          </p:cNvPr>
          <p:cNvSpPr/>
          <p:nvPr/>
        </p:nvSpPr>
        <p:spPr>
          <a:xfrm>
            <a:off x="759945" y="3512264"/>
            <a:ext cx="32004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 THE NEXT 12 MONTHS, OPEN AN IRA OR ROTH IRA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52E0EC-E7DB-4E57-5257-03FDD3E50C25}"/>
              </a:ext>
            </a:extLst>
          </p:cNvPr>
          <p:cNvSpPr/>
          <p:nvPr/>
        </p:nvSpPr>
        <p:spPr>
          <a:xfrm>
            <a:off x="3209487" y="1220214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IN THE NEXT 3 MONTHS: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IDENTIFY WAYS TO DECREASE YOUR DISCRETIONARY SPENDING BY 25%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82AF8EC-975A-CBEA-45EE-04A53FC74CD0}"/>
              </a:ext>
            </a:extLst>
          </p:cNvPr>
          <p:cNvSpPr/>
          <p:nvPr/>
        </p:nvSpPr>
        <p:spPr>
          <a:xfrm>
            <a:off x="6267579" y="1211130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 THE NEXT 6 MONTHS: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MAKE A PLAN TO MANAGE – AND PAY OFF – YOUR DEBT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2CF108-2A7A-7522-473B-7236ED6FA6D7}"/>
              </a:ext>
            </a:extLst>
          </p:cNvPr>
          <p:cNvSpPr/>
          <p:nvPr/>
        </p:nvSpPr>
        <p:spPr>
          <a:xfrm>
            <a:off x="9325671" y="1223242"/>
            <a:ext cx="27432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IN THE NEXT 6-12 MONTHS: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OPEN MULTIPLE SAVINGS ACCOUNTS, 1 FOR EACH GOAL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05D64BD-E3C4-26A7-3B32-4665C6C9CFE7}"/>
              </a:ext>
            </a:extLst>
          </p:cNvPr>
          <p:cNvSpPr/>
          <p:nvPr/>
        </p:nvSpPr>
        <p:spPr>
          <a:xfrm>
            <a:off x="4495800" y="3512264"/>
            <a:ext cx="32004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</a:rPr>
              <a:t>WITHIN 2 YEARS OF GRADUATION:</a:t>
            </a:r>
          </a:p>
          <a:p>
            <a:pPr algn="ctr"/>
            <a:r>
              <a:rPr lang="en-US" b="1" dirty="0">
                <a:solidFill>
                  <a:srgbClr val="0000CC"/>
                </a:solidFill>
              </a:rPr>
              <a:t>HAVE AN “EMERGENCY FUND” ACCOUNT, WITH 3-6 MONTHS OF NON-DISCRETIONARY EXPENSES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C8BDE3-8D2A-6CFE-E15C-9427FF4244A8}"/>
              </a:ext>
            </a:extLst>
          </p:cNvPr>
          <p:cNvSpPr/>
          <p:nvPr/>
        </p:nvSpPr>
        <p:spPr>
          <a:xfrm>
            <a:off x="8225581" y="3518319"/>
            <a:ext cx="3200400" cy="182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WITHIN 3 YEARS OF GRADUATION: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ELIMINATE ALL OF YOUR BAD DEBT.</a:t>
            </a:r>
          </a:p>
        </p:txBody>
      </p:sp>
    </p:spTree>
    <p:extLst>
      <p:ext uri="{BB962C8B-B14F-4D97-AF65-F5344CB8AC3E}">
        <p14:creationId xmlns:p14="http://schemas.microsoft.com/office/powerpoint/2010/main" val="112606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i="1" dirty="0"/>
              <a:t>Personal Finance is…personal.</a:t>
            </a:r>
          </a:p>
          <a:p>
            <a:pPr marL="0" indent="0" algn="ctr">
              <a:buNone/>
            </a:pPr>
            <a:endParaRPr lang="en-US" sz="4000" b="1" i="1" dirty="0"/>
          </a:p>
          <a:p>
            <a:pPr marL="0" indent="0" algn="ctr">
              <a:buNone/>
            </a:pPr>
            <a:r>
              <a:rPr lang="en-US" sz="4000" b="1" i="1" dirty="0"/>
              <a:t>It’s about you and not about anyone else.</a:t>
            </a:r>
          </a:p>
          <a:p>
            <a:pPr marL="0" indent="0" algn="ctr">
              <a:buNone/>
            </a:pPr>
            <a:r>
              <a:rPr lang="en-US" sz="4000" b="1" i="1" dirty="0"/>
              <a:t>You have to make it about you and your goals.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0435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21456</TotalTime>
  <Words>2134</Words>
  <Application>Microsoft Macintosh PowerPoint</Application>
  <PresentationFormat>Widescreen</PresentationFormat>
  <Paragraphs>301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Brian Bolton Professor of Finance brian.bolton@louisiana.edu  http://business.louisiana.edu/financeispersonal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brian.bolton@louisiana.edu  http//:business.louisiana.edu/financeispersonal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#1 August 27 &amp; 29  INTRODUCTION TO BUSINESS FINANCE  FNAN 300 Business Finance Fall 2019 Brian Bolton</dc:title>
  <dc:subject/>
  <dc:creator>Brian Bolton</dc:creator>
  <cp:keywords/>
  <dc:description/>
  <cp:lastModifiedBy>Brian J Bolton</cp:lastModifiedBy>
  <cp:revision>127</cp:revision>
  <dcterms:created xsi:type="dcterms:W3CDTF">2019-08-26T13:43:19Z</dcterms:created>
  <dcterms:modified xsi:type="dcterms:W3CDTF">2024-03-23T17:49:18Z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8202f9-8d41-4950-b014-f183e397b746_Enabled">
    <vt:lpwstr>true</vt:lpwstr>
  </property>
  <property fmtid="{D5CDD505-2E9C-101B-9397-08002B2CF9AE}" pid="3" name="MSIP_Label_638202f9-8d41-4950-b014-f183e397b746_SetDate">
    <vt:lpwstr>2023-01-25T14:29:43Z</vt:lpwstr>
  </property>
  <property fmtid="{D5CDD505-2E9C-101B-9397-08002B2CF9AE}" pid="4" name="MSIP_Label_638202f9-8d41-4950-b014-f183e397b746_Method">
    <vt:lpwstr>Standard</vt:lpwstr>
  </property>
  <property fmtid="{D5CDD505-2E9C-101B-9397-08002B2CF9AE}" pid="5" name="MSIP_Label_638202f9-8d41-4950-b014-f183e397b746_Name">
    <vt:lpwstr>defa4170-0d19-0005-0004-bc88714345d2</vt:lpwstr>
  </property>
  <property fmtid="{D5CDD505-2E9C-101B-9397-08002B2CF9AE}" pid="6" name="MSIP_Label_638202f9-8d41-4950-b014-f183e397b746_SiteId">
    <vt:lpwstr>13b3b0ce-cd75-49a4-bfea-0a03b01ff1ab</vt:lpwstr>
  </property>
  <property fmtid="{D5CDD505-2E9C-101B-9397-08002B2CF9AE}" pid="7" name="MSIP_Label_638202f9-8d41-4950-b014-f183e397b746_ActionId">
    <vt:lpwstr>45fae7bd-7875-44e7-8016-776810133c64</vt:lpwstr>
  </property>
  <property fmtid="{D5CDD505-2E9C-101B-9397-08002B2CF9AE}" pid="8" name="MSIP_Label_638202f9-8d41-4950-b014-f183e397b746_ContentBits">
    <vt:lpwstr>0</vt:lpwstr>
  </property>
</Properties>
</file>