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10" r:id="rId2"/>
    <p:sldId id="1242" r:id="rId3"/>
    <p:sldId id="2028" r:id="rId4"/>
    <p:sldId id="1245" r:id="rId5"/>
    <p:sldId id="1997" r:id="rId6"/>
    <p:sldId id="2005" r:id="rId7"/>
    <p:sldId id="2006" r:id="rId8"/>
    <p:sldId id="1246" r:id="rId9"/>
    <p:sldId id="1998" r:id="rId10"/>
    <p:sldId id="2020" r:id="rId11"/>
    <p:sldId id="2255" r:id="rId12"/>
    <p:sldId id="2232" r:id="rId13"/>
    <p:sldId id="2241" r:id="rId14"/>
    <p:sldId id="2004" r:id="rId15"/>
    <p:sldId id="1417" r:id="rId16"/>
    <p:sldId id="2234" r:id="rId17"/>
    <p:sldId id="2235" r:id="rId18"/>
    <p:sldId id="2236" r:id="rId19"/>
    <p:sldId id="2237" r:id="rId20"/>
    <p:sldId id="2238" r:id="rId21"/>
    <p:sldId id="2239" r:id="rId22"/>
    <p:sldId id="2240" r:id="rId23"/>
    <p:sldId id="2254" r:id="rId24"/>
    <p:sldId id="2242" r:id="rId25"/>
    <p:sldId id="2243" r:id="rId26"/>
    <p:sldId id="2244" r:id="rId27"/>
    <p:sldId id="2245" r:id="rId28"/>
    <p:sldId id="2246" r:id="rId29"/>
    <p:sldId id="2247" r:id="rId30"/>
    <p:sldId id="2248" r:id="rId31"/>
    <p:sldId id="2249" r:id="rId32"/>
    <p:sldId id="2251" r:id="rId33"/>
    <p:sldId id="2252" r:id="rId34"/>
    <p:sldId id="2250" r:id="rId35"/>
    <p:sldId id="1957" r:id="rId36"/>
    <p:sldId id="2256" r:id="rId37"/>
    <p:sldId id="2014" r:id="rId38"/>
    <p:sldId id="2257" r:id="rId39"/>
    <p:sldId id="2064" r:id="rId40"/>
    <p:sldId id="92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81F"/>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chemeClr val="accent5">
            <a:lumMod val="50000"/>
          </a:schemeClr>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1/29/24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 Id="rId5" Type="http://schemas.openxmlformats.org/officeDocument/2006/relationships/hyperlink" Target="https://internationalaffairs.louisiana.edu/"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Clara.mantaux@Louisiana.edu"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taxprep.sprintax.com/?utm_ref=louisiana-edu"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internationalaffairs.louisiana.edu/current-students/working-usa/optional-practical-training-opt"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internationalaffairs.louisiana.edu/" TargetMode="External"/><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Clara.mantaux@Louisiana.edu"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6140142"/>
          </a:xfrm>
          <a:prstGeom prst="rect">
            <a:avLst/>
          </a:prstGeom>
        </p:spPr>
        <p:txBody>
          <a:bodyPr wrap="square">
            <a:spAutoFit/>
          </a:bodyPr>
          <a:lstStyle/>
          <a:p>
            <a:pPr algn="ctr"/>
            <a:r>
              <a:rPr lang="en-US" sz="3500" b="1" dirty="0">
                <a:latin typeface="Calibri" panose="020F0502020204030204" pitchFamily="34" charset="0"/>
                <a:ea typeface="Times New Roman" panose="02020603050405020304" pitchFamily="18" charset="0"/>
                <a:cs typeface="Calibri" panose="020F0502020204030204" pitchFamily="34" charset="0"/>
              </a:rPr>
              <a:t>MONEY MATTERS SESSION #1 - Spring 2024</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PLANNING FOR INTERNATIONAL STUDENTS</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Focusing on financial planning opportunities, challenges and situations that might be unique to international graduate students.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January 31, 2024</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250440" y="1430670"/>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Dr. Rose Honegger</a:t>
            </a:r>
          </a:p>
          <a:p>
            <a:pPr marL="0" indent="0">
              <a:buNone/>
            </a:pPr>
            <a:r>
              <a:rPr lang="en-US" sz="3200" dirty="0"/>
              <a:t>Associate Director</a:t>
            </a:r>
            <a:br>
              <a:rPr lang="en-US" sz="3200" dirty="0"/>
            </a:br>
            <a:r>
              <a:rPr lang="en-US" sz="3200" dirty="0"/>
              <a:t>  of Global Engagement</a:t>
            </a:r>
          </a:p>
          <a:p>
            <a:pPr marL="0" indent="0">
              <a:buNone/>
            </a:pPr>
            <a:r>
              <a:rPr lang="en-US" sz="3200" dirty="0"/>
              <a:t>UL Lafayette Office of</a:t>
            </a:r>
            <a:br>
              <a:rPr lang="en-US" sz="3200" dirty="0"/>
            </a:br>
            <a:r>
              <a:rPr lang="en-US" sz="3200" dirty="0"/>
              <a:t>  International Affairs</a:t>
            </a:r>
          </a:p>
          <a:p>
            <a:pPr marL="0" indent="0">
              <a:buNone/>
            </a:pPr>
            <a:r>
              <a:rPr lang="en-US" sz="3200" dirty="0">
                <a:hlinkClick r:id="rId2"/>
              </a:rPr>
              <a:t>roseh@louisiana.edu</a:t>
            </a:r>
            <a:r>
              <a:rPr lang="en-US" sz="3200" dirty="0"/>
              <a:t> </a:t>
            </a:r>
          </a:p>
          <a:p>
            <a:pPr marL="0" indent="0">
              <a:buNone/>
            </a:pPr>
            <a:endParaRPr lang="en-US" sz="3200" dirty="0"/>
          </a:p>
          <a:p>
            <a:pPr marL="0" indent="0">
              <a:buNone/>
            </a:pPr>
            <a:endParaRPr lang="en-US" sz="32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607" y="1217182"/>
            <a:ext cx="2560221" cy="38403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552FBB-8E33-85D8-8EBB-1EDC9BF9AFA0}"/>
              </a:ext>
            </a:extLst>
          </p:cNvPr>
          <p:cNvPicPr>
            <a:picLocks noChangeAspect="1"/>
          </p:cNvPicPr>
          <p:nvPr/>
        </p:nvPicPr>
        <p:blipFill>
          <a:blip r:embed="rId4"/>
          <a:stretch>
            <a:fillRect/>
          </a:stretch>
        </p:blipFill>
        <p:spPr>
          <a:xfrm>
            <a:off x="4254282" y="1217181"/>
            <a:ext cx="3683433" cy="3840334"/>
          </a:xfrm>
          <a:prstGeom prst="rect">
            <a:avLst/>
          </a:prstGeom>
        </p:spPr>
      </p:pic>
      <p:sp>
        <p:nvSpPr>
          <p:cNvPr id="4" name="Content Placeholder 2">
            <a:extLst>
              <a:ext uri="{FF2B5EF4-FFF2-40B4-BE49-F238E27FC236}">
                <a16:creationId xmlns:a16="http://schemas.microsoft.com/office/drawing/2014/main" id="{6F1C1C8F-8E63-E3F5-6FF5-AA29C1EBA55D}"/>
              </a:ext>
            </a:extLst>
          </p:cNvPr>
          <p:cNvSpPr txBox="1">
            <a:spLocks/>
          </p:cNvSpPr>
          <p:nvPr/>
        </p:nvSpPr>
        <p:spPr>
          <a:xfrm>
            <a:off x="1946450" y="5505631"/>
            <a:ext cx="8299099" cy="722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hlinkClick r:id="rId5"/>
              </a:rPr>
              <a:t>https://internationalaffairs.louisiana.edu</a:t>
            </a:r>
            <a:r>
              <a:rPr lang="en-US" sz="3200" b="1" dirty="0"/>
              <a:t> </a:t>
            </a:r>
            <a:endParaRPr lang="en-US" sz="3200" dirty="0"/>
          </a:p>
        </p:txBody>
      </p:sp>
    </p:spTree>
    <p:extLst>
      <p:ext uri="{BB962C8B-B14F-4D97-AF65-F5344CB8AC3E}">
        <p14:creationId xmlns:p14="http://schemas.microsoft.com/office/powerpoint/2010/main" val="114825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696181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Clara </a:t>
            </a:r>
            <a:r>
              <a:rPr lang="en-US" sz="5000" b="1" dirty="0" err="1"/>
              <a:t>Mantaux</a:t>
            </a:r>
            <a:endParaRPr lang="en-US" sz="5000" b="1" dirty="0"/>
          </a:p>
          <a:p>
            <a:pPr marL="0" indent="0">
              <a:buNone/>
            </a:pPr>
            <a:r>
              <a:rPr lang="en-US" sz="3200" dirty="0"/>
              <a:t>Manager – Finance &amp; Administration</a:t>
            </a:r>
          </a:p>
          <a:p>
            <a:pPr marL="0" indent="0">
              <a:buNone/>
            </a:pPr>
            <a:r>
              <a:rPr lang="en-US" sz="3200" dirty="0"/>
              <a:t>UL Lafayette Athletics Department</a:t>
            </a:r>
          </a:p>
          <a:p>
            <a:pPr marL="0" indent="0">
              <a:buNone/>
            </a:pPr>
            <a:r>
              <a:rPr lang="en-US" sz="3200" dirty="0"/>
              <a:t>2023 UL MBA Graduate</a:t>
            </a:r>
          </a:p>
          <a:p>
            <a:pPr marL="0" indent="0">
              <a:buNone/>
            </a:pPr>
            <a:r>
              <a:rPr lang="en-US" sz="3200" dirty="0"/>
              <a:t>Former UL tennis player </a:t>
            </a:r>
          </a:p>
          <a:p>
            <a:pPr marL="0" indent="0">
              <a:buNone/>
            </a:pPr>
            <a:r>
              <a:rPr lang="en-US" sz="3200" dirty="0"/>
              <a:t>Current pickleball afficionado</a:t>
            </a:r>
          </a:p>
          <a:p>
            <a:pPr marL="0" indent="0">
              <a:buNone/>
            </a:pPr>
            <a:r>
              <a:rPr lang="en-US" sz="3200" dirty="0">
                <a:hlinkClick r:id="rId2"/>
              </a:rPr>
              <a:t>clara.mantaux@louisiana.edu</a:t>
            </a:r>
            <a:r>
              <a:rPr lang="en-US" sz="3200" dirty="0"/>
              <a:t> </a:t>
            </a:r>
          </a:p>
        </p:txBody>
      </p:sp>
      <p:pic>
        <p:nvPicPr>
          <p:cNvPr id="2" name="Picture 2" descr="player image">
            <a:extLst>
              <a:ext uri="{FF2B5EF4-FFF2-40B4-BE49-F238E27FC236}">
                <a16:creationId xmlns:a16="http://schemas.microsoft.com/office/drawing/2014/main" id="{3863254B-DF93-9D7F-9B12-932076D45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162" y="2005954"/>
            <a:ext cx="2401224" cy="240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2400" dirty="0">
                <a:solidFill>
                  <a:srgbClr val="2D2D83"/>
                </a:solidFill>
              </a:rPr>
              <a:t>You must file a tax return, each year, whether you earn income or not.</a:t>
            </a:r>
          </a:p>
          <a:p>
            <a:pPr marL="1371600" lvl="0" indent="-1371600">
              <a:buFont typeface="+mj-lt"/>
              <a:buAutoNum type="arabicPeriod"/>
            </a:pPr>
            <a:r>
              <a:rPr lang="en-US" sz="2400" dirty="0"/>
              <a:t>You may be limited in what income you can earn in the U.S. This makes it all the more important that  you (a) control your expenses, and (b) finish your degree.</a:t>
            </a:r>
          </a:p>
          <a:p>
            <a:pPr marL="1371600" lvl="0" indent="-1371600">
              <a:buFont typeface="+mj-lt"/>
              <a:buAutoNum type="arabicPeriod"/>
            </a:pPr>
            <a:r>
              <a:rPr lang="en-US" sz="2400" dirty="0">
                <a:solidFill>
                  <a:srgbClr val="2D2D83"/>
                </a:solidFill>
              </a:rPr>
              <a:t>OPT </a:t>
            </a:r>
            <a:r>
              <a:rPr lang="en-US" sz="2400">
                <a:solidFill>
                  <a:srgbClr val="2D2D83"/>
                </a:solidFill>
              </a:rPr>
              <a:t>(Optional </a:t>
            </a:r>
            <a:r>
              <a:rPr lang="en-US" sz="2400" dirty="0">
                <a:solidFill>
                  <a:srgbClr val="2D2D83"/>
                </a:solidFill>
              </a:rPr>
              <a:t>Practical Training) is a bridge from being a student in the U.S. to being a professional. If you want to stay in the U.S. long-term, begin looking for OPT opportunities early (and budget for the $410 fee).</a:t>
            </a:r>
          </a:p>
          <a:p>
            <a:pPr marL="1371600" lvl="0" indent="-1371600">
              <a:buFont typeface="+mj-lt"/>
              <a:buAutoNum type="arabicPeriod"/>
            </a:pPr>
            <a:r>
              <a:rPr lang="en-US" sz="2400" dirty="0"/>
              <a:t>CPT (Curricular Practical Training) is an opportunity to have a paying job or internship while you are still in school.</a:t>
            </a:r>
          </a:p>
          <a:p>
            <a:pPr marL="1371600" lvl="0" indent="-1371600">
              <a:buFont typeface="+mj-lt"/>
              <a:buAutoNum type="arabicPeriod"/>
            </a:pPr>
            <a:r>
              <a:rPr lang="en-US" sz="2400" dirty="0">
                <a:solidFill>
                  <a:srgbClr val="2D2D83"/>
                </a:solidFill>
              </a:rPr>
              <a:t>Yes, you are </a:t>
            </a:r>
            <a:r>
              <a:rPr lang="en-US" sz="1200" dirty="0">
                <a:solidFill>
                  <a:srgbClr val="2D2D83"/>
                </a:solidFill>
              </a:rPr>
              <a:t>(probably) </a:t>
            </a:r>
            <a:r>
              <a:rPr lang="en-US" sz="2400" dirty="0">
                <a:solidFill>
                  <a:srgbClr val="2D2D83"/>
                </a:solidFill>
              </a:rPr>
              <a:t>allowed to engage in all the financial activities that any permanent resident can – investing in stocks, bonds, crypto, real estate, anything.</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a:t>
            </a:r>
            <a:r>
              <a:rPr lang="en-US" b="1">
                <a:solidFill>
                  <a:schemeClr val="bg1"/>
                </a:solidFill>
                <a:latin typeface="Calibri" panose="020F0502020204030204" pitchFamily="34" charset="0"/>
                <a:cs typeface="Calibri" panose="020F0502020204030204" pitchFamily="34" charset="0"/>
              </a:rPr>
              <a:t>KEY ISSUES </a:t>
            </a:r>
            <a:r>
              <a:rPr lang="en-US" b="1" dirty="0">
                <a:solidFill>
                  <a:schemeClr val="bg1"/>
                </a:solidFill>
                <a:latin typeface="Calibri" panose="020F0502020204030204" pitchFamily="34" charset="0"/>
                <a:cs typeface="Calibri" panose="020F0502020204030204" pitchFamily="34" charset="0"/>
              </a:rPr>
              <a:t>FOR INTERNATIONAL STUDENTS</a:t>
            </a:r>
          </a:p>
        </p:txBody>
      </p:sp>
    </p:spTree>
    <p:extLst>
      <p:ext uri="{BB962C8B-B14F-4D97-AF65-F5344CB8AC3E}">
        <p14:creationId xmlns:p14="http://schemas.microsoft.com/office/powerpoint/2010/main" val="7575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000" dirty="0"/>
              <a:t>It’s important to be aware that, as a nonresident student in the US, you’re legally required to file a tax return if you received US income during each year.</a:t>
            </a:r>
            <a:br>
              <a:rPr lang="en-US" sz="2000" dirty="0"/>
            </a:br>
            <a:endParaRPr lang="en-US" sz="2000" dirty="0"/>
          </a:p>
          <a:p>
            <a:r>
              <a:rPr lang="en-US" sz="2000" dirty="0"/>
              <a:t>And even if you didn’t work or receive income in the US, you’re still obliged to file a Form 8843 with the IRS.</a:t>
            </a:r>
            <a:br>
              <a:rPr lang="en-US" sz="2000" dirty="0"/>
            </a:br>
            <a:endParaRPr lang="en-US" sz="2000" dirty="0"/>
          </a:p>
          <a:p>
            <a:r>
              <a:rPr lang="en-US" sz="2000" dirty="0"/>
              <a:t>University of Louisiana at Lafayette has arranged discounted access to Sprintax Tax Preparation for you. Check to see if your institution has similar programs. </a:t>
            </a:r>
            <a:r>
              <a:rPr lang="en-US" sz="2000" dirty="0" err="1"/>
              <a:t>Sprintax</a:t>
            </a:r>
            <a:r>
              <a:rPr lang="en-US" sz="2000" dirty="0"/>
              <a:t> will guide you through the tax preparation process, arrange the necessary documents and check if you’re due a tax refund.</a:t>
            </a:r>
            <a:br>
              <a:rPr lang="en-US" sz="2000" dirty="0"/>
            </a:br>
            <a:endParaRPr lang="en-US" sz="2000" dirty="0"/>
          </a:p>
          <a:p>
            <a:r>
              <a:rPr lang="en-US" sz="2000" dirty="0"/>
              <a:t>Sprintax was used by over 225,000 international students and scholars last year, and the average Federal refund received by eligible students was over $1,185.</a:t>
            </a:r>
          </a:p>
        </p:txBody>
      </p:sp>
    </p:spTree>
    <p:extLst>
      <p:ext uri="{BB962C8B-B14F-4D97-AF65-F5344CB8AC3E}">
        <p14:creationId xmlns:p14="http://schemas.microsoft.com/office/powerpoint/2010/main" val="84145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All you need to do is: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a:t>Complete the online questionnaire</a:t>
            </a:r>
          </a:p>
          <a:p>
            <a:pPr marL="514350" indent="-514350">
              <a:buFont typeface="+mj-lt"/>
              <a:buAutoNum type="arabicPeriod"/>
            </a:pPr>
            <a:r>
              <a:rPr lang="en-US" dirty="0"/>
              <a:t>If you have a discount code, enter it in the box on the ‘Review your order’ page</a:t>
            </a:r>
          </a:p>
          <a:p>
            <a:pPr marL="514350" indent="-514350">
              <a:buFont typeface="+mj-lt"/>
              <a:buAutoNum type="arabicPeriod"/>
            </a:pPr>
            <a:r>
              <a:rPr lang="en-US" dirty="0"/>
              <a:t>Sprintax will help you prepare your tax return here: </a:t>
            </a:r>
            <a:r>
              <a:rPr lang="en-US" dirty="0">
                <a:hlinkClick r:id="rId2"/>
              </a:rPr>
              <a:t>https://taxprep.sprintax.com/?utm_ref=louisiana-edu</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653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6A212-28C9-0788-F01E-4C93081206F2}"/>
              </a:ext>
            </a:extLst>
          </p:cNvPr>
          <p:cNvPicPr>
            <a:picLocks noChangeAspect="1"/>
          </p:cNvPicPr>
          <p:nvPr/>
        </p:nvPicPr>
        <p:blipFill>
          <a:blip r:embed="rId2"/>
          <a:stretch>
            <a:fillRect/>
          </a:stretch>
        </p:blipFill>
        <p:spPr>
          <a:xfrm>
            <a:off x="191173" y="1139426"/>
            <a:ext cx="7340600" cy="4203700"/>
          </a:xfrm>
          <a:prstGeom prst="rect">
            <a:avLst/>
          </a:prstGeom>
        </p:spPr>
      </p:pic>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 – Another Option</a:t>
            </a:r>
          </a:p>
        </p:txBody>
      </p:sp>
      <p:sp>
        <p:nvSpPr>
          <p:cNvPr id="6" name="TextBox 5">
            <a:extLst>
              <a:ext uri="{FF2B5EF4-FFF2-40B4-BE49-F238E27FC236}">
                <a16:creationId xmlns:a16="http://schemas.microsoft.com/office/drawing/2014/main" id="{8C7F4761-68D6-4647-AEA2-28F9E6BAB3A2}"/>
              </a:ext>
            </a:extLst>
          </p:cNvPr>
          <p:cNvSpPr txBox="1"/>
          <p:nvPr/>
        </p:nvSpPr>
        <p:spPr>
          <a:xfrm>
            <a:off x="6429366" y="1455682"/>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$79,000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6429366" y="2776981"/>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The IRS does not prepare your taxes.</a:t>
            </a:r>
          </a:p>
          <a:p>
            <a:pPr algn="ctr"/>
            <a:r>
              <a:rPr lang="en-US" sz="2200" b="1" dirty="0">
                <a:solidFill>
                  <a:srgbClr val="C00000"/>
                </a:solidFill>
              </a:rPr>
              <a:t>Your return will be prepared by a partner firm of the IRS</a:t>
            </a:r>
            <a:r>
              <a:rPr lang="en-US" b="1" dirty="0">
                <a:solidFill>
                  <a:srgbClr val="C00000"/>
                </a:solidFill>
              </a:rPr>
              <a:t> (HR Block, Jackson-Hewitt, Intuit…)</a:t>
            </a:r>
            <a:r>
              <a:rPr lang="en-US" sz="2200" b="1" dirty="0">
                <a:solidFill>
                  <a:srgbClr val="C00000"/>
                </a:solidFill>
              </a:rPr>
              <a:t>.</a:t>
            </a:r>
          </a:p>
        </p:txBody>
      </p:sp>
      <p:sp>
        <p:nvSpPr>
          <p:cNvPr id="10" name="TextBox 9">
            <a:extLst>
              <a:ext uri="{FF2B5EF4-FFF2-40B4-BE49-F238E27FC236}">
                <a16:creationId xmlns:a16="http://schemas.microsoft.com/office/drawing/2014/main" id="{93C32132-A8AD-6546-B5D1-18881FD10827}"/>
              </a:ext>
            </a:extLst>
          </p:cNvPr>
          <p:cNvSpPr txBox="1"/>
          <p:nvPr/>
        </p:nvSpPr>
        <p:spPr>
          <a:xfrm>
            <a:off x="611619" y="5294754"/>
            <a:ext cx="5250231" cy="307777"/>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https://www.irs.gov/filing/free-file-do-your-federal-taxes-for-free</a:t>
            </a:r>
          </a:p>
        </p:txBody>
      </p:sp>
      <p:sp>
        <p:nvSpPr>
          <p:cNvPr id="11" name="TextBox 10">
            <a:extLst>
              <a:ext uri="{FF2B5EF4-FFF2-40B4-BE49-F238E27FC236}">
                <a16:creationId xmlns:a16="http://schemas.microsoft.com/office/drawing/2014/main" id="{D0B28C75-4336-C249-8A5F-6C7707114D0F}"/>
              </a:ext>
            </a:extLst>
          </p:cNvPr>
          <p:cNvSpPr txBox="1"/>
          <p:nvPr/>
        </p:nvSpPr>
        <p:spPr>
          <a:xfrm>
            <a:off x="6429366" y="4098280"/>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$79,000, most online tax software will cost you anywhere from $30 to $250 to do both federal and state filings.</a:t>
            </a:r>
          </a:p>
        </p:txBody>
      </p:sp>
    </p:spTree>
    <p:extLst>
      <p:ext uri="{BB962C8B-B14F-4D97-AF65-F5344CB8AC3E}">
        <p14:creationId xmlns:p14="http://schemas.microsoft.com/office/powerpoint/2010/main" val="42265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D2D83"/>
                </a:solidFill>
              </a:rPr>
              <a:t>How do I manage my time and finances to become financially comfortable upon graduation?</a:t>
            </a:r>
            <a:br>
              <a:rPr lang="en-US" sz="3200" dirty="0">
                <a:solidFill>
                  <a:srgbClr val="2D2D83"/>
                </a:solidFill>
              </a:rPr>
            </a:br>
            <a:endParaRPr lang="en-US" sz="3200" dirty="0">
              <a:solidFill>
                <a:srgbClr val="2D2D83"/>
              </a:solidFill>
            </a:endParaRPr>
          </a:p>
          <a:p>
            <a:pPr lvl="1"/>
            <a:r>
              <a:rPr lang="en-US" sz="2500" dirty="0">
                <a:solidFill>
                  <a:srgbClr val="006600"/>
                </a:solidFill>
              </a:rPr>
              <a:t>There’s no easy way. It’s all about budgeting and planning.</a:t>
            </a:r>
          </a:p>
          <a:p>
            <a:pPr lvl="1"/>
            <a:r>
              <a:rPr lang="en-US" sz="2500" dirty="0">
                <a:solidFill>
                  <a:srgbClr val="006600"/>
                </a:solidFill>
              </a:rPr>
              <a:t>Sit down and analyze your situation: amount of debt, income, expenses, impulse spending.</a:t>
            </a:r>
          </a:p>
          <a:p>
            <a:pPr lvl="1"/>
            <a:r>
              <a:rPr lang="en-US" sz="2500" dirty="0">
                <a:solidFill>
                  <a:srgbClr val="006600"/>
                </a:solidFill>
              </a:rPr>
              <a:t>Analyze your bad habits and make plans to change them.</a:t>
            </a:r>
            <a:br>
              <a:rPr lang="en-US" sz="2500" dirty="0">
                <a:solidFill>
                  <a:srgbClr val="006600"/>
                </a:solidFill>
              </a:rPr>
            </a:br>
            <a:endParaRPr lang="en-US" sz="2500" dirty="0">
              <a:solidFill>
                <a:srgbClr val="006600"/>
              </a:solidFill>
            </a:endParaRPr>
          </a:p>
          <a:p>
            <a:pPr lvl="1"/>
            <a:r>
              <a:rPr lang="en-US" sz="2500" dirty="0">
                <a:solidFill>
                  <a:srgbClr val="006600"/>
                </a:solidFill>
              </a:rPr>
              <a:t>You may not really become financial comfortable until you get the job you want and your income increases. But having a plan and knowing your numbers is the best place to start.</a:t>
            </a:r>
          </a:p>
        </p:txBody>
      </p:sp>
    </p:spTree>
    <p:extLst>
      <p:ext uri="{BB962C8B-B14F-4D97-AF65-F5344CB8AC3E}">
        <p14:creationId xmlns:p14="http://schemas.microsoft.com/office/powerpoint/2010/main" val="119318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Are international students allowed to invest in stocks, bonds and financial products with our social security number?</a:t>
            </a:r>
            <a:br>
              <a:rPr lang="en-US" sz="3200" dirty="0"/>
            </a:br>
            <a:endParaRPr lang="en-US" sz="3200" dirty="0"/>
          </a:p>
          <a:p>
            <a:pPr lvl="1"/>
            <a:r>
              <a:rPr lang="en-US" sz="2800" dirty="0">
                <a:solidFill>
                  <a:srgbClr val="C00000"/>
                </a:solidFill>
              </a:rPr>
              <a:t>Yes.</a:t>
            </a:r>
            <a:br>
              <a:rPr lang="en-US" sz="2800" dirty="0">
                <a:solidFill>
                  <a:srgbClr val="C00000"/>
                </a:solidFill>
              </a:rPr>
            </a:br>
            <a:endParaRPr lang="en-US" sz="2800" dirty="0">
              <a:solidFill>
                <a:srgbClr val="C00000"/>
              </a:solidFill>
            </a:endParaRPr>
          </a:p>
          <a:p>
            <a:pPr lvl="1"/>
            <a:r>
              <a:rPr lang="en-US" sz="2800" dirty="0">
                <a:solidFill>
                  <a:srgbClr val="C00000"/>
                </a:solidFill>
              </a:rPr>
              <a:t>With a social security number, international students have all the investing and financial privileges as anyone else.</a:t>
            </a:r>
            <a:endParaRPr lang="en-US" sz="3200" dirty="0">
              <a:solidFill>
                <a:srgbClr val="C00000"/>
              </a:solidFill>
            </a:endParaRPr>
          </a:p>
        </p:txBody>
      </p:sp>
      <p:sp>
        <p:nvSpPr>
          <p:cNvPr id="2" name="Rectangle 2">
            <a:extLst>
              <a:ext uri="{FF2B5EF4-FFF2-40B4-BE49-F238E27FC236}">
                <a16:creationId xmlns:a16="http://schemas.microsoft.com/office/drawing/2014/main" id="{27B410BA-2372-2D4A-2D52-9079C2A61CF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318692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are our responsibilities with taxes in bank accounts?</a:t>
            </a:r>
          </a:p>
          <a:p>
            <a:endParaRPr lang="en-US" sz="1600" dirty="0"/>
          </a:p>
          <a:p>
            <a:pPr lvl="1"/>
            <a:r>
              <a:rPr lang="en-US" dirty="0">
                <a:solidFill>
                  <a:srgbClr val="006600"/>
                </a:solidFill>
              </a:rPr>
              <a:t>You owe ordinary income taxes on interest earned in a bank account. You do not pay taxes on just the balance.</a:t>
            </a:r>
          </a:p>
          <a:p>
            <a:pPr lvl="2"/>
            <a:r>
              <a:rPr lang="en-US" sz="2400" dirty="0">
                <a:solidFill>
                  <a:srgbClr val="006600"/>
                </a:solidFill>
              </a:rPr>
              <a:t>If you have $250 in a savings account and you get $15 in interest during the year, you will owe ordinary income taxes on that $15 only.</a:t>
            </a:r>
            <a:br>
              <a:rPr lang="en-US" sz="2400" dirty="0">
                <a:solidFill>
                  <a:srgbClr val="006600"/>
                </a:solidFill>
              </a:rPr>
            </a:br>
            <a:endParaRPr lang="en-US" sz="2400" dirty="0">
              <a:solidFill>
                <a:srgbClr val="006600"/>
              </a:solidFill>
            </a:endParaRPr>
          </a:p>
          <a:p>
            <a:pPr lvl="1"/>
            <a:r>
              <a:rPr lang="en-US" dirty="0">
                <a:solidFill>
                  <a:srgbClr val="006600"/>
                </a:solidFill>
              </a:rPr>
              <a:t>If you move beyond a bank account and do some investing, you will owe taxes on any investment </a:t>
            </a:r>
            <a:r>
              <a:rPr lang="en-US" b="1" i="1" dirty="0">
                <a:solidFill>
                  <a:srgbClr val="006600"/>
                </a:solidFill>
              </a:rPr>
              <a:t>gains </a:t>
            </a:r>
            <a:r>
              <a:rPr lang="en-US" dirty="0">
                <a:solidFill>
                  <a:srgbClr val="006600"/>
                </a:solidFill>
              </a:rPr>
              <a:t>or </a:t>
            </a:r>
            <a:r>
              <a:rPr lang="en-US" b="1" i="1" dirty="0">
                <a:solidFill>
                  <a:srgbClr val="006600"/>
                </a:solidFill>
              </a:rPr>
              <a:t>income</a:t>
            </a:r>
            <a:r>
              <a:rPr lang="en-US" dirty="0">
                <a:solidFill>
                  <a:srgbClr val="006600"/>
                </a:solidFill>
              </a:rPr>
              <a:t> you earn, as with the bank account.</a:t>
            </a:r>
          </a:p>
          <a:p>
            <a:pPr lvl="2"/>
            <a:r>
              <a:rPr lang="en-US" sz="2400" dirty="0">
                <a:solidFill>
                  <a:srgbClr val="006600"/>
                </a:solidFill>
              </a:rPr>
              <a:t>You may owe ordinary income taxes if your gains are short-term, you may owe capital gains taxes (which are lower) if your gains are long-term.</a:t>
            </a:r>
          </a:p>
        </p:txBody>
      </p:sp>
      <p:sp>
        <p:nvSpPr>
          <p:cNvPr id="2" name="Rectangle 2">
            <a:extLst>
              <a:ext uri="{FF2B5EF4-FFF2-40B4-BE49-F238E27FC236}">
                <a16:creationId xmlns:a16="http://schemas.microsoft.com/office/drawing/2014/main" id="{9A512263-C6B4-56D3-A9D0-9C856F9F1FC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75749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about Individual Retirement Accounts (IRA) and Roth IRA - which one is better for international students please?</a:t>
            </a:r>
          </a:p>
          <a:p>
            <a:endParaRPr lang="en-US" sz="3200" dirty="0"/>
          </a:p>
          <a:p>
            <a:pPr lvl="1"/>
            <a:r>
              <a:rPr lang="en-US" dirty="0">
                <a:solidFill>
                  <a:srgbClr val="C00000"/>
                </a:solidFill>
              </a:rPr>
              <a:t>I suspect for 95% of international students, a Roth IRA is better for you (now).</a:t>
            </a:r>
          </a:p>
          <a:p>
            <a:pPr lvl="1"/>
            <a:r>
              <a:rPr lang="en-US" dirty="0">
                <a:solidFill>
                  <a:srgbClr val="C00000"/>
                </a:solidFill>
              </a:rPr>
              <a:t>Roth IRAs are best when your income is low and your tax rate is low. Traditional IRAs are best when your income is higher and your tax rate is lower.</a:t>
            </a:r>
            <a:br>
              <a:rPr lang="en-US" dirty="0">
                <a:solidFill>
                  <a:srgbClr val="C00000"/>
                </a:solidFill>
              </a:rPr>
            </a:br>
            <a:endParaRPr lang="en-US" dirty="0">
              <a:solidFill>
                <a:srgbClr val="C00000"/>
              </a:solidFill>
            </a:endParaRPr>
          </a:p>
          <a:p>
            <a:pPr lvl="1"/>
            <a:r>
              <a:rPr lang="en-US" dirty="0">
                <a:solidFill>
                  <a:srgbClr val="C00000"/>
                </a:solidFill>
              </a:rPr>
              <a:t>The catch: with a Roth IRA, you pay taxes on income today, so you may have less after-tax cash flow from your salary…which may not be ideal for many cash-strapped graduate students.</a:t>
            </a:r>
          </a:p>
        </p:txBody>
      </p:sp>
      <p:sp>
        <p:nvSpPr>
          <p:cNvPr id="2" name="Rectangle 2">
            <a:extLst>
              <a:ext uri="{FF2B5EF4-FFF2-40B4-BE49-F238E27FC236}">
                <a16:creationId xmlns:a16="http://schemas.microsoft.com/office/drawing/2014/main" id="{EDC437B6-4536-7233-1E9F-D4EEF784337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spTree>
    <p:extLst>
      <p:ext uri="{BB962C8B-B14F-4D97-AF65-F5344CB8AC3E}">
        <p14:creationId xmlns:p14="http://schemas.microsoft.com/office/powerpoint/2010/main" val="311917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22</a:t>
            </a:r>
            <a:br>
              <a:rPr lang="en-US" sz="2600" b="1" dirty="0">
                <a:solidFill>
                  <a:schemeClr val="tx1"/>
                </a:solidFill>
              </a:rPr>
            </a:b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JANUARY 31</a:t>
            </a:r>
          </a:p>
          <a:p>
            <a:pPr algn="ctr"/>
            <a:endParaRPr lang="en-US" sz="2600" b="1" dirty="0">
              <a:solidFill>
                <a:schemeClr val="tx1"/>
              </a:solidFill>
            </a:endParaRPr>
          </a:p>
          <a:p>
            <a:pPr algn="ctr"/>
            <a:r>
              <a:rPr lang="en-US" sz="2600" b="1" dirty="0">
                <a:solidFill>
                  <a:schemeClr val="tx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8</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7486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How does  an international graduate student that does not earn during summer pay for his/her rent?</a:t>
            </a:r>
          </a:p>
          <a:p>
            <a:endParaRPr lang="en-US" sz="1600" dirty="0"/>
          </a:p>
          <a:p>
            <a:pPr lvl="1"/>
            <a:r>
              <a:rPr lang="en-US" sz="2200" dirty="0">
                <a:solidFill>
                  <a:srgbClr val="006600"/>
                </a:solidFill>
              </a:rPr>
              <a:t>CPT – Curricular Practical Training – allows you to have a paying internship while in school.</a:t>
            </a:r>
          </a:p>
          <a:p>
            <a:pPr lvl="2"/>
            <a:r>
              <a:rPr lang="en-US" sz="1800" dirty="0">
                <a:solidFill>
                  <a:srgbClr val="006600"/>
                </a:solidFill>
              </a:rPr>
              <a:t>The job must be related to your degree.</a:t>
            </a:r>
          </a:p>
          <a:p>
            <a:pPr lvl="2"/>
            <a:r>
              <a:rPr lang="en-US" sz="1800" dirty="0">
                <a:solidFill>
                  <a:srgbClr val="006600"/>
                </a:solidFill>
              </a:rPr>
              <a:t>The job must be coordinated by your school.</a:t>
            </a:r>
          </a:p>
          <a:p>
            <a:pPr lvl="2"/>
            <a:r>
              <a:rPr lang="en-US" sz="1800" dirty="0">
                <a:solidFill>
                  <a:srgbClr val="006600"/>
                </a:solidFill>
              </a:rPr>
              <a:t>If you have the job for more than 12 months, you cannot get OPT.</a:t>
            </a:r>
            <a:br>
              <a:rPr lang="en-US" sz="1800" dirty="0">
                <a:solidFill>
                  <a:srgbClr val="006600"/>
                </a:solidFill>
              </a:rPr>
            </a:br>
            <a:endParaRPr lang="en-US" sz="1800" dirty="0">
              <a:solidFill>
                <a:srgbClr val="006600"/>
              </a:solidFill>
            </a:endParaRPr>
          </a:p>
          <a:p>
            <a:pPr lvl="1"/>
            <a:r>
              <a:rPr lang="en-US" sz="2200" dirty="0">
                <a:solidFill>
                  <a:srgbClr val="006600"/>
                </a:solidFill>
              </a:rPr>
              <a:t>Beyond that, here’s no easy way. It’s all about budgeting and planning.</a:t>
            </a:r>
          </a:p>
          <a:p>
            <a:pPr lvl="1"/>
            <a:r>
              <a:rPr lang="en-US" sz="2200" dirty="0">
                <a:solidFill>
                  <a:srgbClr val="006600"/>
                </a:solidFill>
              </a:rPr>
              <a:t>Sit down and analyze your situation: amount of debt, income, expenses, impulse spending.</a:t>
            </a:r>
          </a:p>
          <a:p>
            <a:pPr lvl="1"/>
            <a:r>
              <a:rPr lang="en-US" sz="2200" dirty="0">
                <a:solidFill>
                  <a:srgbClr val="006600"/>
                </a:solidFill>
              </a:rPr>
              <a:t>Analyze your bad habits and make plans to change them.</a:t>
            </a:r>
            <a:endParaRPr lang="en-US" dirty="0">
              <a:solidFill>
                <a:srgbClr val="006600"/>
              </a:solidFill>
            </a:endParaRPr>
          </a:p>
        </p:txBody>
      </p:sp>
      <p:sp>
        <p:nvSpPr>
          <p:cNvPr id="2" name="Rectangle 2">
            <a:extLst>
              <a:ext uri="{FF2B5EF4-FFF2-40B4-BE49-F238E27FC236}">
                <a16:creationId xmlns:a16="http://schemas.microsoft.com/office/drawing/2014/main" id="{9AFD246F-08CE-AB14-AC49-778CE6B81D4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314225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Create a budget on how you will spend your money each month</a:t>
            </a:r>
          </a:p>
          <a:p>
            <a:pPr lvl="1"/>
            <a:r>
              <a:rPr lang="en-US" dirty="0"/>
              <a:t>Fixed expenses (rent, tuition, books, utilities, food, insurance, car payments, phone bill)</a:t>
            </a:r>
          </a:p>
          <a:p>
            <a:pPr lvl="1"/>
            <a:r>
              <a:rPr lang="en-US" dirty="0"/>
              <a:t>Discretionary expenses (clothing, entertainment, travel, emergencies)</a:t>
            </a:r>
          </a:p>
          <a:p>
            <a:pPr lvl="1"/>
            <a:r>
              <a:rPr lang="en-US" dirty="0"/>
              <a:t>Unexpected expenses (medical bills, taxes)</a:t>
            </a:r>
            <a:br>
              <a:rPr lang="en-US" dirty="0"/>
            </a:br>
            <a:endParaRPr lang="en-US" dirty="0"/>
          </a:p>
          <a:p>
            <a:pPr marL="514350" indent="-514350">
              <a:buFont typeface="+mj-lt"/>
              <a:buAutoNum type="arabicPeriod"/>
            </a:pPr>
            <a:r>
              <a:rPr lang="en-US" dirty="0"/>
              <a:t>Learn to live within your means (avoid going into debt to maintain your lifestyle). Unpaid debt will follow you everywhere you go.</a:t>
            </a:r>
            <a:br>
              <a:rPr lang="en-US" dirty="0"/>
            </a:br>
            <a:endParaRPr lang="en-US" dirty="0"/>
          </a:p>
          <a:p>
            <a:pPr marL="514350" indent="-514350">
              <a:buFont typeface="+mj-lt"/>
              <a:buAutoNum type="arabicPeriod"/>
            </a:pPr>
            <a:r>
              <a:rPr lang="en-US" dirty="0"/>
              <a:t>You have limited opportunities to increase your income, which makes controlling your expenses even more important.</a:t>
            </a:r>
          </a:p>
          <a:p>
            <a:endParaRPr lang="en-US" dirty="0"/>
          </a:p>
        </p:txBody>
      </p:sp>
    </p:spTree>
    <p:extLst>
      <p:ext uri="{BB962C8B-B14F-4D97-AF65-F5344CB8AC3E}">
        <p14:creationId xmlns:p14="http://schemas.microsoft.com/office/powerpoint/2010/main" val="211460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Prepare and invest in your future. </a:t>
            </a:r>
            <a:br>
              <a:rPr lang="en-US" dirty="0"/>
            </a:br>
            <a:br>
              <a:rPr lang="en-US" dirty="0"/>
            </a:br>
            <a:r>
              <a:rPr lang="en-US" dirty="0"/>
              <a:t>If you’re about to graduate, plan to save $410  USD for your OPT (Optional Practical Training) application fees: </a:t>
            </a:r>
            <a:br>
              <a:rPr lang="en-US" dirty="0"/>
            </a:br>
            <a:r>
              <a:rPr lang="en-US" dirty="0"/>
              <a:t>                                                       </a:t>
            </a:r>
            <a:r>
              <a:rPr lang="en-US" sz="1800" dirty="0"/>
              <a:t>(see next slide for a new, premium processing option)</a:t>
            </a:r>
            <a:r>
              <a:rPr lang="en-US" dirty="0"/>
              <a:t> </a:t>
            </a:r>
            <a:br>
              <a:rPr lang="en-US" dirty="0"/>
            </a:br>
            <a:endParaRPr lang="en-US" dirty="0"/>
          </a:p>
          <a:p>
            <a:pPr lvl="1"/>
            <a:r>
              <a:rPr lang="en-US" dirty="0"/>
              <a:t>OPT is an off-campus employment benefit for F-1 students that have completed their education at an American university. </a:t>
            </a:r>
            <a:br>
              <a:rPr lang="en-US" dirty="0"/>
            </a:br>
            <a:endParaRPr lang="en-US" dirty="0"/>
          </a:p>
          <a:p>
            <a:pPr lvl="1"/>
            <a:r>
              <a:rPr lang="en-US" dirty="0"/>
              <a:t>Employment has to be related to field of study: </a:t>
            </a:r>
            <a:r>
              <a:rPr lang="en-US" dirty="0">
                <a:hlinkClick r:id="rId2"/>
              </a:rPr>
              <a:t>https://internationalaffairs.louisiana.edu/current-students/working-usa/optional-practical-training-opt</a:t>
            </a:r>
            <a:r>
              <a:rPr lang="en-US" dirty="0"/>
              <a:t> </a:t>
            </a:r>
          </a:p>
        </p:txBody>
      </p:sp>
    </p:spTree>
    <p:extLst>
      <p:ext uri="{BB962C8B-B14F-4D97-AF65-F5344CB8AC3E}">
        <p14:creationId xmlns:p14="http://schemas.microsoft.com/office/powerpoint/2010/main" val="188830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en-US" sz="2200" b="0" i="0" u="none" strike="noStrike" dirty="0">
                <a:solidFill>
                  <a:srgbClr val="000000"/>
                </a:solidFill>
                <a:effectLst/>
                <a:latin typeface="Calibri" panose="020F0502020204030204" pitchFamily="34" charset="0"/>
              </a:rPr>
              <a:t>USCIS introduced the </a:t>
            </a:r>
            <a:r>
              <a:rPr lang="en-US" sz="2200" b="1" i="0" u="none" strike="noStrike" dirty="0">
                <a:solidFill>
                  <a:srgbClr val="000000"/>
                </a:solidFill>
                <a:effectLst/>
                <a:latin typeface="Calibri" panose="020F0502020204030204" pitchFamily="34" charset="0"/>
              </a:rPr>
              <a:t>Premium processing fee for OPT and STEM OPT Extension.</a:t>
            </a: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202124"/>
                </a:solidFill>
                <a:effectLst/>
                <a:latin typeface="Calibri" panose="020F0502020204030204" pitchFamily="34" charset="0"/>
              </a:rPr>
              <a:t>For OPT and STEM OPT Extension premium processing, </a:t>
            </a:r>
            <a:r>
              <a:rPr lang="en-US" sz="2200" b="1" i="0" u="none" strike="noStrike" dirty="0">
                <a:solidFill>
                  <a:srgbClr val="FF0000"/>
                </a:solidFill>
                <a:effectLst/>
                <a:latin typeface="Calibri" panose="020F0502020204030204" pitchFamily="34" charset="0"/>
              </a:rPr>
              <a:t>USCIS guarantees they will process the application within (up to) 30 calendar days of receipt </a:t>
            </a:r>
            <a:r>
              <a:rPr lang="en-US" sz="2200" b="0" i="0" u="none" strike="noStrike" dirty="0">
                <a:solidFill>
                  <a:srgbClr val="040C28"/>
                </a:solidFill>
                <a:effectLst/>
                <a:latin typeface="Calibri" panose="020F0502020204030204" pitchFamily="34" charset="0"/>
              </a:rPr>
              <a:t>of the premium processing request</a:t>
            </a:r>
            <a:r>
              <a:rPr lang="en-US" sz="2200" b="0" i="0" u="none" strike="noStrike" dirty="0">
                <a:solidFill>
                  <a:srgbClr val="202124"/>
                </a:solidFill>
                <a:effectLst/>
                <a:latin typeface="Calibri" panose="020F0502020204030204" pitchFamily="34" charset="0"/>
              </a:rPr>
              <a:t>. (Normal processing time might be 3-6 months.)</a:t>
            </a:r>
            <a:br>
              <a:rPr lang="en-US" sz="2200" b="0" i="0" u="none" strike="noStrike" dirty="0">
                <a:solidFill>
                  <a:srgbClr val="202124"/>
                </a:solidFill>
                <a:effectLst/>
                <a:latin typeface="Calibri" panose="020F0502020204030204" pitchFamily="34" charset="0"/>
              </a:rPr>
            </a:b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000000"/>
                </a:solidFill>
                <a:effectLst/>
                <a:latin typeface="Calibri" panose="020F0502020204030204" pitchFamily="34" charset="0"/>
              </a:rPr>
              <a:t>How much does premium processing cost? </a:t>
            </a:r>
          </a:p>
          <a:p>
            <a:pPr lvl="1" fontAlgn="base">
              <a:buFont typeface="+mj-lt"/>
              <a:buAutoNum type="arabicPeriod"/>
            </a:pPr>
            <a:r>
              <a:rPr lang="en-US" sz="2200" b="0" i="0" u="none" strike="noStrike" dirty="0">
                <a:solidFill>
                  <a:srgbClr val="000000"/>
                </a:solidFill>
                <a:effectLst/>
                <a:latin typeface="Calibri" panose="020F0502020204030204" pitchFamily="34" charset="0"/>
              </a:rPr>
              <a:t>$1,500 if you are filing the premium processing Form I-907 for a Form I-765 with eligibility category (C)(3)(B) (for post-completion OPT), or </a:t>
            </a:r>
          </a:p>
          <a:p>
            <a:pPr lvl="1" fontAlgn="base">
              <a:buFont typeface="+mj-lt"/>
              <a:buAutoNum type="arabicPeriod"/>
            </a:pPr>
            <a:r>
              <a:rPr lang="en-US" sz="2200" b="0" i="0" u="none" strike="noStrike" dirty="0">
                <a:solidFill>
                  <a:srgbClr val="000000"/>
                </a:solidFill>
                <a:effectLst/>
                <a:latin typeface="Calibri" panose="020F0502020204030204" pitchFamily="34" charset="0"/>
              </a:rPr>
              <a:t>$1,500 if you are filing the premium processing Form I-907 for a Form I-765 with eligibility category(C)(3)(C) (for the 24-month STEM OPT Extension).</a:t>
            </a:r>
            <a:br>
              <a:rPr lang="en-US" sz="2200" b="0" i="0" u="none" strike="noStrike" dirty="0">
                <a:solidFill>
                  <a:srgbClr val="000000"/>
                </a:solidFill>
                <a:effectLst/>
                <a:latin typeface="inherit"/>
              </a:rPr>
            </a:b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202124"/>
                </a:solidFill>
                <a:effectLst/>
                <a:latin typeface="Calibri" panose="020F0502020204030204" pitchFamily="34" charset="0"/>
              </a:rPr>
              <a:t>This $1,500 premium processing fee is in addition to the $410 OPT filing fee. Currently, </a:t>
            </a:r>
            <a:r>
              <a:rPr lang="en-US" sz="2200" b="0" i="0" u="none" strike="noStrike" dirty="0">
                <a:solidFill>
                  <a:srgbClr val="040C28"/>
                </a:solidFill>
                <a:effectLst/>
                <a:latin typeface="Calibri" panose="020F0502020204030204" pitchFamily="34" charset="0"/>
              </a:rPr>
              <a:t>USCIS charges a fee of $410 for the I-765 form</a:t>
            </a:r>
            <a:r>
              <a:rPr lang="en-US" sz="2200" b="0" i="0" u="none" strike="noStrike" dirty="0">
                <a:solidFill>
                  <a:srgbClr val="202124"/>
                </a:solidFill>
                <a:effectLst/>
                <a:latin typeface="Calibri" panose="020F0502020204030204" pitchFamily="34" charset="0"/>
              </a:rPr>
              <a:t>, which students use to apply for their OPT and STEM OPT Extension.</a:t>
            </a:r>
          </a:p>
          <a:p>
            <a:pPr lvl="1" fontAlgn="base"/>
            <a:r>
              <a:rPr lang="en-US" dirty="0">
                <a:solidFill>
                  <a:srgbClr val="202124"/>
                </a:solidFill>
                <a:latin typeface="Calibri" panose="020F0502020204030204" pitchFamily="34" charset="0"/>
              </a:rPr>
              <a:t>This fee is increasing to $1,685 on February 26, 2024</a:t>
            </a:r>
            <a:endParaRPr lang="en-US"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56695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Tree>
    <p:extLst>
      <p:ext uri="{BB962C8B-B14F-4D97-AF65-F5344CB8AC3E}">
        <p14:creationId xmlns:p14="http://schemas.microsoft.com/office/powerpoint/2010/main" val="389130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You are required to have health insurance while in school. The University provides this for students on F1 and J1 visas, but does not provide insurance for family members. Shop around, plan ahead.</a:t>
            </a:r>
          </a:p>
          <a:p>
            <a:pPr marL="0" indent="0">
              <a:buNone/>
            </a:pPr>
            <a:endParaRPr lang="en-US" sz="2600" dirty="0">
              <a:solidFill>
                <a:srgbClr val="C00000"/>
              </a:solidFill>
            </a:endParaRPr>
          </a:p>
          <a:p>
            <a:pPr marL="0" indent="0">
              <a:buNone/>
            </a:pPr>
            <a:r>
              <a:rPr lang="en-US" sz="2600" dirty="0">
                <a:solidFill>
                  <a:srgbClr val="C00000"/>
                </a:solidFill>
              </a:rPr>
              <a:t>The U.S. hospital bills and insurance practices may be different from what you’re used to. Ask lots of questions. Never pay before you absolutely have to or before you are absolutely sure of what you owe.</a:t>
            </a:r>
          </a:p>
        </p:txBody>
      </p:sp>
    </p:spTree>
    <p:extLst>
      <p:ext uri="{BB962C8B-B14F-4D97-AF65-F5344CB8AC3E}">
        <p14:creationId xmlns:p14="http://schemas.microsoft.com/office/powerpoint/2010/main" val="174079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b="1" dirty="0">
                <a:solidFill>
                  <a:srgbClr val="0000CC"/>
                </a:solidFill>
              </a:rPr>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CC"/>
                </a:solidFill>
              </a:rPr>
              <a:t>Rent, food, insurance and other costs of living may be very different in the U.S.</a:t>
            </a:r>
          </a:p>
          <a:p>
            <a:pPr marL="0" indent="0">
              <a:buNone/>
            </a:pPr>
            <a:endParaRPr lang="en-US" sz="1200" dirty="0">
              <a:solidFill>
                <a:srgbClr val="0000CC"/>
              </a:solidFill>
            </a:endParaRPr>
          </a:p>
          <a:p>
            <a:pPr marL="0" indent="0">
              <a:buNone/>
            </a:pPr>
            <a:r>
              <a:rPr lang="en-US" sz="2400" dirty="0">
                <a:solidFill>
                  <a:srgbClr val="0000CC"/>
                </a:solidFill>
              </a:rPr>
              <a:t>When you prepare your short- and long-term budgets, make sure you are using U.S. costs and not home costs. Ask for help when in doubt.</a:t>
            </a:r>
          </a:p>
          <a:p>
            <a:pPr marL="0" indent="0">
              <a:buNone/>
            </a:pPr>
            <a:endParaRPr lang="en-US" sz="1200" dirty="0">
              <a:solidFill>
                <a:srgbClr val="0000CC"/>
              </a:solidFill>
            </a:endParaRPr>
          </a:p>
          <a:p>
            <a:pPr marL="0" indent="0">
              <a:buNone/>
            </a:pPr>
            <a:r>
              <a:rPr lang="en-US" sz="2400" dirty="0">
                <a:solidFill>
                  <a:srgbClr val="0000CC"/>
                </a:solidFill>
              </a:rPr>
              <a:t>Always avoid pressure to live a U.S. standard of living. You are here to get a degree – you can worry about your standard of living once you graduate.</a:t>
            </a:r>
          </a:p>
        </p:txBody>
      </p:sp>
    </p:spTree>
    <p:extLst>
      <p:ext uri="{BB962C8B-B14F-4D97-AF65-F5344CB8AC3E}">
        <p14:creationId xmlns:p14="http://schemas.microsoft.com/office/powerpoint/2010/main" val="109771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91007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b="1" dirty="0">
                <a:solidFill>
                  <a:srgbClr val="006600"/>
                </a:solidFill>
              </a:rPr>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352032"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6600"/>
                </a:solidFill>
              </a:rPr>
              <a:t>Get a bank account – with checking and savings accounts.</a:t>
            </a:r>
          </a:p>
          <a:p>
            <a:pPr marL="0" indent="0">
              <a:buNone/>
            </a:pPr>
            <a:endParaRPr lang="en-US" sz="1200" dirty="0">
              <a:solidFill>
                <a:srgbClr val="006600"/>
              </a:solidFill>
            </a:endParaRPr>
          </a:p>
          <a:p>
            <a:pPr marL="0" indent="0">
              <a:buNone/>
            </a:pPr>
            <a:r>
              <a:rPr lang="en-US" sz="2600" dirty="0">
                <a:solidFill>
                  <a:srgbClr val="006600"/>
                </a:solidFill>
              </a:rPr>
              <a:t>Get a credit card – it will help you build your U.S. credit history.</a:t>
            </a:r>
          </a:p>
          <a:p>
            <a:pPr marL="0" indent="0">
              <a:buNone/>
            </a:pPr>
            <a:endParaRPr lang="en-US" sz="1200" dirty="0">
              <a:solidFill>
                <a:srgbClr val="006600"/>
              </a:solidFill>
            </a:endParaRPr>
          </a:p>
          <a:p>
            <a:pPr marL="0" indent="0">
              <a:buNone/>
            </a:pPr>
            <a:r>
              <a:rPr lang="en-US" sz="2600" dirty="0">
                <a:solidFill>
                  <a:srgbClr val="006600"/>
                </a:solidFill>
              </a:rPr>
              <a:t>If you plan to borrow in the U.S., you may have to have someone co-sign on your loans.</a:t>
            </a:r>
          </a:p>
          <a:p>
            <a:pPr marL="0" indent="0">
              <a:buNone/>
            </a:pPr>
            <a:endParaRPr lang="en-US" sz="1200" dirty="0">
              <a:solidFill>
                <a:srgbClr val="006600"/>
              </a:solidFill>
            </a:endParaRPr>
          </a:p>
          <a:p>
            <a:pPr marL="0" indent="0">
              <a:buNone/>
            </a:pPr>
            <a:r>
              <a:rPr lang="en-US" sz="2600" dirty="0">
                <a:solidFill>
                  <a:srgbClr val="006600"/>
                </a:solidFill>
              </a:rPr>
              <a:t>Set aside $410 for your OPT as you get closer to graduating.</a:t>
            </a:r>
          </a:p>
        </p:txBody>
      </p:sp>
    </p:spTree>
    <p:extLst>
      <p:ext uri="{BB962C8B-B14F-4D97-AF65-F5344CB8AC3E}">
        <p14:creationId xmlns:p14="http://schemas.microsoft.com/office/powerpoint/2010/main" val="58298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b="1" dirty="0">
                <a:solidFill>
                  <a:srgbClr val="7030A0"/>
                </a:solidFill>
              </a:rPr>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7030A0"/>
                </a:solidFill>
              </a:rPr>
              <a:t>Filing for your OPT should be Step #1, if you plan to stay in the U.S. beyond graduation.</a:t>
            </a:r>
          </a:p>
          <a:p>
            <a:pPr marL="0" indent="0">
              <a:buNone/>
            </a:pPr>
            <a:endParaRPr lang="en-US" sz="2400" dirty="0">
              <a:solidFill>
                <a:srgbClr val="7030A0"/>
              </a:solidFill>
            </a:endParaRPr>
          </a:p>
          <a:p>
            <a:pPr marL="0" indent="0">
              <a:buNone/>
            </a:pPr>
            <a:r>
              <a:rPr lang="en-US" sz="2400" dirty="0">
                <a:solidFill>
                  <a:srgbClr val="7030A0"/>
                </a:solidFill>
              </a:rPr>
              <a:t>Think ahead and plan ahead for lots of future decisions:</a:t>
            </a:r>
          </a:p>
          <a:p>
            <a:r>
              <a:rPr lang="en-US" sz="2400" dirty="0">
                <a:solidFill>
                  <a:srgbClr val="7030A0"/>
                </a:solidFill>
              </a:rPr>
              <a:t>Should you get another degree?</a:t>
            </a:r>
          </a:p>
          <a:p>
            <a:r>
              <a:rPr lang="en-US" sz="2400" dirty="0">
                <a:solidFill>
                  <a:srgbClr val="7030A0"/>
                </a:solidFill>
              </a:rPr>
              <a:t>Where will you live?</a:t>
            </a:r>
          </a:p>
          <a:p>
            <a:r>
              <a:rPr lang="en-US" sz="2400" dirty="0">
                <a:solidFill>
                  <a:srgbClr val="7030A0"/>
                </a:solidFill>
              </a:rPr>
              <a:t>Should you take a good job with uncertain visa options or a mediocre job with the promise of a visa?</a:t>
            </a:r>
          </a:p>
          <a:p>
            <a:r>
              <a:rPr lang="en-US" sz="2400" dirty="0">
                <a:solidFill>
                  <a:srgbClr val="7030A0"/>
                </a:solidFill>
              </a:rPr>
              <a:t>Should you go back home?</a:t>
            </a:r>
          </a:p>
        </p:txBody>
      </p:sp>
    </p:spTree>
    <p:extLst>
      <p:ext uri="{BB962C8B-B14F-4D97-AF65-F5344CB8AC3E}">
        <p14:creationId xmlns:p14="http://schemas.microsoft.com/office/powerpoint/2010/main" val="141528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b="1" dirty="0">
                <a:solidFill>
                  <a:schemeClr val="accent2">
                    <a:lumMod val="75000"/>
                  </a:schemeClr>
                </a:solidFill>
              </a:rPr>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2">
                    <a:lumMod val="75000"/>
                  </a:schemeClr>
                </a:solidFill>
              </a:rPr>
              <a:t>We can never control uncertainty.</a:t>
            </a:r>
          </a:p>
          <a:p>
            <a:pPr marL="0" indent="0">
              <a:buNone/>
            </a:pPr>
            <a:r>
              <a:rPr lang="en-US" sz="2400" dirty="0">
                <a:solidFill>
                  <a:schemeClr val="accent2">
                    <a:lumMod val="75000"/>
                  </a:schemeClr>
                </a:solidFill>
              </a:rPr>
              <a:t>But we can create plans with different scenarios that will make uncertainty less of a surprise when it happens.</a:t>
            </a:r>
          </a:p>
          <a:p>
            <a:r>
              <a:rPr lang="en-US" sz="2400" dirty="0">
                <a:solidFill>
                  <a:schemeClr val="accent2">
                    <a:lumMod val="75000"/>
                  </a:schemeClr>
                </a:solidFill>
              </a:rPr>
              <a:t>What if there’s another pandemic?</a:t>
            </a:r>
          </a:p>
          <a:p>
            <a:r>
              <a:rPr lang="en-US" sz="2400" dirty="0">
                <a:solidFill>
                  <a:schemeClr val="accent2">
                    <a:lumMod val="75000"/>
                  </a:schemeClr>
                </a:solidFill>
              </a:rPr>
              <a:t>What if your advisor retires?</a:t>
            </a:r>
          </a:p>
          <a:p>
            <a:r>
              <a:rPr lang="en-US" sz="2400" dirty="0">
                <a:solidFill>
                  <a:schemeClr val="accent2">
                    <a:lumMod val="75000"/>
                  </a:schemeClr>
                </a:solidFill>
              </a:rPr>
              <a:t>What if the U.S. dollar strengthens?</a:t>
            </a:r>
          </a:p>
          <a:p>
            <a:r>
              <a:rPr lang="en-US" sz="2400" dirty="0">
                <a:solidFill>
                  <a:schemeClr val="accent2">
                    <a:lumMod val="75000"/>
                  </a:schemeClr>
                </a:solidFill>
              </a:rPr>
              <a:t>What if  you start a family?</a:t>
            </a:r>
          </a:p>
          <a:p>
            <a:r>
              <a:rPr lang="en-US" sz="2400" dirty="0">
                <a:solidFill>
                  <a:schemeClr val="accent2">
                    <a:lumMod val="75000"/>
                  </a:schemeClr>
                </a:solidFill>
              </a:rPr>
              <a:t>What if you win the lottery?</a:t>
            </a:r>
          </a:p>
        </p:txBody>
      </p:sp>
    </p:spTree>
    <p:extLst>
      <p:ext uri="{BB962C8B-B14F-4D97-AF65-F5344CB8AC3E}">
        <p14:creationId xmlns:p14="http://schemas.microsoft.com/office/powerpoint/2010/main" val="293725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extLst>
              <p:ext uri="{D42A27DB-BD31-4B8C-83A1-F6EECF244321}">
                <p14:modId xmlns:p14="http://schemas.microsoft.com/office/powerpoint/2010/main" val="43657804"/>
              </p:ext>
            </p:extLst>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02401"/>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D2D83"/>
                </a:solidFill>
              </a:rPr>
              <a:t>Ask for help!</a:t>
            </a:r>
          </a:p>
          <a:p>
            <a:pPr lvl="1"/>
            <a:r>
              <a:rPr lang="en-US" dirty="0">
                <a:solidFill>
                  <a:srgbClr val="2D2D83"/>
                </a:solidFill>
              </a:rPr>
              <a:t>In many cases, your best source of information will be international faculty, either in your department or elsewhere</a:t>
            </a:r>
          </a:p>
          <a:p>
            <a:r>
              <a:rPr lang="en-US" dirty="0">
                <a:solidFill>
                  <a:srgbClr val="2D2D83"/>
                </a:solidFill>
              </a:rPr>
              <a:t>Plan ahead.</a:t>
            </a:r>
          </a:p>
          <a:p>
            <a:pPr lvl="1"/>
            <a:r>
              <a:rPr lang="en-US" dirty="0">
                <a:solidFill>
                  <a:srgbClr val="2D2D83"/>
                </a:solidFill>
              </a:rPr>
              <a:t>Uncertainty will be a fact of life. Try to avoid major surprises.</a:t>
            </a:r>
          </a:p>
          <a:p>
            <a:r>
              <a:rPr lang="en-US" dirty="0">
                <a:solidFill>
                  <a:srgbClr val="2D2D83"/>
                </a:solidFill>
              </a:rPr>
              <a:t>Communicate with family, both in the U.S. and at home.</a:t>
            </a:r>
          </a:p>
          <a:p>
            <a:pPr lvl="1"/>
            <a:r>
              <a:rPr lang="en-US" dirty="0">
                <a:solidFill>
                  <a:srgbClr val="2D2D83"/>
                </a:solidFill>
              </a:rPr>
              <a:t>In many cases, they are (directly or emotionally) going through this experience with you. Let them help. Share your issues with them.</a:t>
            </a:r>
          </a:p>
          <a:p>
            <a:r>
              <a:rPr lang="en-US" dirty="0">
                <a:solidFill>
                  <a:srgbClr val="2D2D83"/>
                </a:solidFill>
              </a:rPr>
              <a:t>Finish your degree. </a:t>
            </a:r>
          </a:p>
          <a:p>
            <a:pPr lvl="1"/>
            <a:r>
              <a:rPr lang="en-US" dirty="0">
                <a:solidFill>
                  <a:srgbClr val="2D2D83"/>
                </a:solidFill>
              </a:rPr>
              <a:t>Given the constraints many of you will have, such as with limits on having a job, completing what you came here for should be your #1 priority.</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Concluding Tips</a:t>
            </a:r>
          </a:p>
        </p:txBody>
      </p:sp>
    </p:spTree>
    <p:extLst>
      <p:ext uri="{BB962C8B-B14F-4D97-AF65-F5344CB8AC3E}">
        <p14:creationId xmlns:p14="http://schemas.microsoft.com/office/powerpoint/2010/main" val="61178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9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903651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36851ED4-46ED-E7F1-533E-69417D4E1122}"/>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1610093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22</a:t>
            </a:r>
            <a:br>
              <a:rPr lang="en-US" sz="2600" b="1" dirty="0">
                <a:solidFill>
                  <a:schemeClr val="tx1"/>
                </a:solidFill>
              </a:rPr>
            </a:b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8</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485817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a:t> </a:t>
            </a:r>
          </a:p>
          <a:p>
            <a:pPr marL="0" indent="0">
              <a:buNone/>
            </a:pPr>
            <a:r>
              <a:rPr lang="en-US" sz="2400" dirty="0">
                <a:hlinkClick r:id="rId3"/>
              </a:rPr>
              <a:t>https://internationalaffairs.louisiana.edu</a:t>
            </a:r>
            <a:r>
              <a:rPr lang="en-US" sz="2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18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696181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Clara </a:t>
            </a:r>
            <a:r>
              <a:rPr lang="en-US" sz="5000" b="1" dirty="0" err="1"/>
              <a:t>Mantaux</a:t>
            </a:r>
            <a:endParaRPr lang="en-US" sz="5000" b="1" dirty="0"/>
          </a:p>
          <a:p>
            <a:pPr marL="0" indent="0">
              <a:buNone/>
            </a:pPr>
            <a:r>
              <a:rPr lang="en-US" sz="3200" dirty="0"/>
              <a:t>Manager – Finance &amp; Administration</a:t>
            </a:r>
          </a:p>
          <a:p>
            <a:pPr marL="0" indent="0">
              <a:buNone/>
            </a:pPr>
            <a:r>
              <a:rPr lang="en-US" sz="3200" dirty="0"/>
              <a:t>UL Lafayette Athletics Department</a:t>
            </a:r>
          </a:p>
          <a:p>
            <a:pPr marL="0" indent="0">
              <a:buNone/>
            </a:pPr>
            <a:r>
              <a:rPr lang="en-US" sz="3200" dirty="0"/>
              <a:t>2023 UL MBA Graduate</a:t>
            </a:r>
          </a:p>
          <a:p>
            <a:pPr marL="0" indent="0">
              <a:buNone/>
            </a:pPr>
            <a:r>
              <a:rPr lang="en-US" sz="3200" dirty="0"/>
              <a:t>Former UL tennis player </a:t>
            </a:r>
          </a:p>
          <a:p>
            <a:pPr marL="0" indent="0">
              <a:buNone/>
            </a:pPr>
            <a:r>
              <a:rPr lang="en-US" sz="3200" dirty="0"/>
              <a:t>Current pickleball afficionado</a:t>
            </a:r>
          </a:p>
          <a:p>
            <a:pPr marL="0" indent="0">
              <a:buNone/>
            </a:pPr>
            <a:r>
              <a:rPr lang="en-US" sz="3200" dirty="0">
                <a:hlinkClick r:id="rId2"/>
              </a:rPr>
              <a:t>clara.mantaux@louisiana.edu</a:t>
            </a:r>
            <a:r>
              <a:rPr lang="en-US" sz="3200" dirty="0"/>
              <a:t> </a:t>
            </a:r>
          </a:p>
        </p:txBody>
      </p:sp>
      <p:pic>
        <p:nvPicPr>
          <p:cNvPr id="2" name="Picture 2" descr="player image">
            <a:extLst>
              <a:ext uri="{FF2B5EF4-FFF2-40B4-BE49-F238E27FC236}">
                <a16:creationId xmlns:a16="http://schemas.microsoft.com/office/drawing/2014/main" id="{3863254B-DF93-9D7F-9B12-932076D45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162" y="2005954"/>
            <a:ext cx="2401224" cy="240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0232"/>
            <a:ext cx="12192000" cy="1965325"/>
          </a:xfrm>
        </p:spPr>
        <p:txBody>
          <a:bodyPr>
            <a:normAutofit fontScale="90000"/>
          </a:bodyPr>
          <a:lstStyle/>
          <a:p>
            <a:pPr algn="ctr"/>
            <a:r>
              <a:rPr lang="en-US" sz="6000" b="1" i="1" dirty="0">
                <a:solidFill>
                  <a:srgbClr val="CF181F"/>
                </a:solidFill>
                <a:latin typeface="Times New Roman" panose="02020603050405020304" pitchFamily="18" charset="0"/>
                <a:cs typeface="Times New Roman" panose="02020603050405020304" pitchFamily="18" charset="0"/>
              </a:rPr>
              <a:t>gradschool@louisiana.edu</a:t>
            </a:r>
            <a:br>
              <a:rPr lang="en-US" sz="6000" b="1" u="sng" dirty="0">
                <a:solidFill>
                  <a:srgbClr val="CF181F"/>
                </a:solidFill>
                <a:latin typeface="Times New Roman" panose="02020603050405020304" pitchFamily="18" charset="0"/>
                <a:cs typeface="Times New Roman" panose="02020603050405020304" pitchFamily="18" charset="0"/>
              </a:rPr>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31</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31</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cxnSp>
        <p:nvCxnSpPr>
          <p:cNvPr id="18" name="Straight Arrow Connector 17">
            <a:extLst>
              <a:ext uri="{FF2B5EF4-FFF2-40B4-BE49-F238E27FC236}">
                <a16:creationId xmlns:a16="http://schemas.microsoft.com/office/drawing/2014/main" id="{3D9C21AB-5CC3-EA47-9B8D-0EB007112EB3}"/>
              </a:ext>
            </a:extLst>
          </p:cNvPr>
          <p:cNvCxnSpPr>
            <a:cxnSpLocks/>
          </p:cNvCxnSpPr>
          <p:nvPr/>
        </p:nvCxnSpPr>
        <p:spPr>
          <a:xfrm>
            <a:off x="9024330" y="1571449"/>
            <a:ext cx="226580" cy="134352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560C4F-B658-5347-AEFE-0B9DF12CD150}"/>
              </a:ext>
            </a:extLst>
          </p:cNvPr>
          <p:cNvCxnSpPr>
            <a:cxnSpLocks/>
          </p:cNvCxnSpPr>
          <p:nvPr/>
        </p:nvCxnSpPr>
        <p:spPr>
          <a:xfrm>
            <a:off x="10590266" y="1496050"/>
            <a:ext cx="579777" cy="3074737"/>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C2C78D8-80EE-914B-8201-12FB21579E42}"/>
              </a:ext>
            </a:extLst>
          </p:cNvPr>
          <p:cNvCxnSpPr>
            <a:cxnSpLocks/>
          </p:cNvCxnSpPr>
          <p:nvPr/>
        </p:nvCxnSpPr>
        <p:spPr>
          <a:xfrm flipH="1">
            <a:off x="2732111" y="1432474"/>
            <a:ext cx="294572" cy="154650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D9E6B5-BE98-EC4C-AF8C-C9FE0D7EA20B}"/>
              </a:ext>
            </a:extLst>
          </p:cNvPr>
          <p:cNvCxnSpPr>
            <a:cxnSpLocks/>
          </p:cNvCxnSpPr>
          <p:nvPr/>
        </p:nvCxnSpPr>
        <p:spPr>
          <a:xfrm flipH="1">
            <a:off x="1601734" y="1483029"/>
            <a:ext cx="699608" cy="292327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DA11128-9174-3348-852D-8A72129FA95C}"/>
              </a:ext>
            </a:extLst>
          </p:cNvPr>
          <p:cNvCxnSpPr>
            <a:cxnSpLocks/>
          </p:cNvCxnSpPr>
          <p:nvPr/>
        </p:nvCxnSpPr>
        <p:spPr>
          <a:xfrm>
            <a:off x="8093373" y="1463879"/>
            <a:ext cx="477963" cy="1236363"/>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296EA7-C147-4B4D-825B-89554335890D}"/>
              </a:ext>
            </a:extLst>
          </p:cNvPr>
          <p:cNvCxnSpPr>
            <a:cxnSpLocks/>
          </p:cNvCxnSpPr>
          <p:nvPr/>
        </p:nvCxnSpPr>
        <p:spPr>
          <a:xfrm>
            <a:off x="9890611" y="1463879"/>
            <a:ext cx="457811" cy="2831960"/>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7638691-1229-5340-ADD3-CA0A423A3BEA}"/>
              </a:ext>
            </a:extLst>
          </p:cNvPr>
          <p:cNvCxnSpPr>
            <a:cxnSpLocks/>
          </p:cNvCxnSpPr>
          <p:nvPr/>
        </p:nvCxnSpPr>
        <p:spPr>
          <a:xfrm flipH="1">
            <a:off x="3541858" y="1496050"/>
            <a:ext cx="305385" cy="120419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74E36D-CF2E-7348-9BDC-13942DDFA16E}"/>
              </a:ext>
            </a:extLst>
          </p:cNvPr>
          <p:cNvCxnSpPr>
            <a:cxnSpLocks/>
          </p:cNvCxnSpPr>
          <p:nvPr/>
        </p:nvCxnSpPr>
        <p:spPr>
          <a:xfrm flipH="1">
            <a:off x="998733" y="1455353"/>
            <a:ext cx="507879" cy="311543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5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3623DF-8AFE-B447-AE65-7E56A8EF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421" y="76022"/>
            <a:ext cx="8017157" cy="6392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D5BC24-ADE8-E043-8EF3-D765A39E3AA8}"/>
              </a:ext>
            </a:extLst>
          </p:cNvPr>
          <p:cNvSpPr txBox="1"/>
          <p:nvPr/>
        </p:nvSpPr>
        <p:spPr>
          <a:xfrm>
            <a:off x="3047488" y="6468439"/>
            <a:ext cx="6097022" cy="323165"/>
          </a:xfrm>
          <a:prstGeom prst="rect">
            <a:avLst/>
          </a:prstGeom>
          <a:noFill/>
        </p:spPr>
        <p:txBody>
          <a:bodyPr wrap="square">
            <a:spAutoFit/>
          </a:bodyPr>
          <a:lstStyle/>
          <a:p>
            <a:pPr algn="ctr"/>
            <a:r>
              <a:rPr lang="en-US" sz="1500" i="1" dirty="0">
                <a:solidFill>
                  <a:schemeClr val="bg1">
                    <a:lumMod val="65000"/>
                  </a:schemeClr>
                </a:solidFill>
              </a:rPr>
              <a:t>Source: Russell, K. (2018). The Next Financial Calamity Is Coming.</a:t>
            </a:r>
          </a:p>
        </p:txBody>
      </p:sp>
    </p:spTree>
    <p:extLst>
      <p:ext uri="{BB962C8B-B14F-4D97-AF65-F5344CB8AC3E}">
        <p14:creationId xmlns:p14="http://schemas.microsoft.com/office/powerpoint/2010/main" val="71963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33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1517"/>
            <a:ext cx="10515600" cy="470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Questions from you</a:t>
            </a:r>
            <a:br>
              <a:rPr lang="en-US" sz="3200" dirty="0"/>
            </a:br>
            <a:endParaRPr lang="en-US" sz="3200" dirty="0"/>
          </a:p>
          <a:p>
            <a:r>
              <a:rPr lang="en-US" sz="3200" dirty="0"/>
              <a:t>International Student Perspectives from Dr. Rose Honegger</a:t>
            </a:r>
          </a:p>
          <a:p>
            <a:r>
              <a:rPr lang="en-US" sz="3200" dirty="0"/>
              <a:t>Job Searching Perspectives from Clara </a:t>
            </a:r>
            <a:r>
              <a:rPr lang="en-US" sz="3200" dirty="0" err="1"/>
              <a:t>Mantaux</a:t>
            </a:r>
            <a:br>
              <a:rPr lang="en-US" sz="3200" dirty="0"/>
            </a:br>
            <a:endParaRPr lang="en-US" sz="3200" dirty="0"/>
          </a:p>
          <a:p>
            <a:r>
              <a:rPr lang="en-US" sz="3200" dirty="0"/>
              <a:t>Overview of common financial issues for international students..…both short-term &amp; long-term</a:t>
            </a:r>
            <a:br>
              <a:rPr lang="en-US" sz="3200" dirty="0"/>
            </a:br>
            <a:endParaRPr lang="en-US" sz="3200" dirty="0"/>
          </a:p>
          <a:p>
            <a:r>
              <a:rPr lang="en-US" sz="3200" dirty="0"/>
              <a:t>More questions from you</a:t>
            </a:r>
          </a:p>
        </p:txBody>
      </p:sp>
    </p:spTree>
    <p:extLst>
      <p:ext uri="{BB962C8B-B14F-4D97-AF65-F5344CB8AC3E}">
        <p14:creationId xmlns:p14="http://schemas.microsoft.com/office/powerpoint/2010/main" val="392560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66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19244</TotalTime>
  <Words>2858</Words>
  <Application>Microsoft Macintosh PowerPoint</Application>
  <PresentationFormat>Widescreen</PresentationFormat>
  <Paragraphs>326</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gradschool@louisiana.edu  </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114</cp:revision>
  <dcterms:created xsi:type="dcterms:W3CDTF">2019-08-26T13:43:19Z</dcterms:created>
  <dcterms:modified xsi:type="dcterms:W3CDTF">2024-01-29T19:37:42Z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