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2048" r:id="rId2"/>
    <p:sldId id="2137" r:id="rId3"/>
    <p:sldId id="2138" r:id="rId4"/>
    <p:sldId id="2139" r:id="rId5"/>
    <p:sldId id="2140" r:id="rId6"/>
    <p:sldId id="2141" r:id="rId7"/>
    <p:sldId id="2142" r:id="rId8"/>
    <p:sldId id="2143" r:id="rId9"/>
    <p:sldId id="2144" r:id="rId10"/>
    <p:sldId id="2145" r:id="rId11"/>
    <p:sldId id="310" r:id="rId12"/>
    <p:sldId id="1989" r:id="rId13"/>
    <p:sldId id="2017" r:id="rId14"/>
    <p:sldId id="2125" r:id="rId15"/>
    <p:sldId id="2124" r:id="rId16"/>
    <p:sldId id="2126" r:id="rId17"/>
    <p:sldId id="1961" r:id="rId18"/>
    <p:sldId id="2066" r:id="rId19"/>
    <p:sldId id="2065" r:id="rId20"/>
    <p:sldId id="2100" r:id="rId21"/>
    <p:sldId id="1260" r:id="rId22"/>
    <p:sldId id="1311" r:id="rId23"/>
    <p:sldId id="2085" r:id="rId24"/>
    <p:sldId id="2099" r:id="rId25"/>
    <p:sldId id="2136" r:id="rId26"/>
    <p:sldId id="2148" r:id="rId27"/>
    <p:sldId id="2146" r:id="rId28"/>
    <p:sldId id="2149" r:id="rId29"/>
    <p:sldId id="2147" r:id="rId30"/>
    <p:sldId id="2029" r:id="rId31"/>
    <p:sldId id="2003" r:id="rId32"/>
    <p:sldId id="2022" r:id="rId33"/>
    <p:sldId id="2023" r:id="rId34"/>
    <p:sldId id="2021" r:id="rId35"/>
    <p:sldId id="2016" r:id="rId36"/>
    <p:sldId id="2004" r:id="rId37"/>
    <p:sldId id="2128" r:id="rId38"/>
    <p:sldId id="2001" r:id="rId39"/>
    <p:sldId id="2018" r:id="rId40"/>
    <p:sldId id="2020" r:id="rId41"/>
    <p:sldId id="2025" r:id="rId42"/>
    <p:sldId id="2024" r:id="rId43"/>
    <p:sldId id="2027" r:id="rId44"/>
    <p:sldId id="2028" r:id="rId45"/>
    <p:sldId id="2042" r:id="rId46"/>
    <p:sldId id="2031" r:id="rId47"/>
    <p:sldId id="2032" r:id="rId48"/>
    <p:sldId id="2033" r:id="rId49"/>
    <p:sldId id="2036" r:id="rId50"/>
    <p:sldId id="2040" r:id="rId51"/>
    <p:sldId id="2129" r:id="rId52"/>
    <p:sldId id="2041" r:id="rId53"/>
    <p:sldId id="2037" r:id="rId54"/>
    <p:sldId id="2026" r:id="rId55"/>
    <p:sldId id="2130" r:id="rId56"/>
    <p:sldId id="2131" r:id="rId57"/>
    <p:sldId id="2038" r:id="rId58"/>
    <p:sldId id="2039" r:id="rId59"/>
    <p:sldId id="1266" r:id="rId60"/>
    <p:sldId id="1957" r:id="rId61"/>
    <p:sldId id="2132" r:id="rId62"/>
    <p:sldId id="2133" r:id="rId63"/>
    <p:sldId id="2030" r:id="rId64"/>
    <p:sldId id="2135" r:id="rId65"/>
    <p:sldId id="2088" r:id="rId66"/>
    <p:sldId id="2035" r:id="rId67"/>
    <p:sldId id="2064"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9"/>
    <p:restoredTop sz="94680"/>
  </p:normalViewPr>
  <p:slideViewPr>
    <p:cSldViewPr snapToGrid="0" snapToObjects="1">
      <p:cViewPr varScale="1">
        <p:scale>
          <a:sx n="211" d="100"/>
          <a:sy n="211" d="100"/>
        </p:scale>
        <p:origin x="63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D6B2EA-38D2-FE49-A5FE-396B1EA4DE85}" type="doc">
      <dgm:prSet loTypeId="urn:microsoft.com/office/officeart/2005/8/layout/venn1" loCatId="" qsTypeId="urn:microsoft.com/office/officeart/2005/8/quickstyle/3d3" qsCatId="3D" csTypeId="urn:microsoft.com/office/officeart/2005/8/colors/accent1_2" csCatId="accent1" phldr="1"/>
      <dgm:spPr/>
    </dgm:pt>
    <dgm:pt modelId="{C03853BE-8BDC-424D-978E-1E573EBFBF4A}">
      <dgm:prSet phldrT="[Text]"/>
      <dgm:spPr/>
      <dgm:t>
        <a:bodyPr/>
        <a:lstStyle/>
        <a:p>
          <a:r>
            <a:rPr lang="en-US" dirty="0"/>
            <a:t>Being a Professional</a:t>
          </a:r>
        </a:p>
      </dgm:t>
    </dgm:pt>
    <dgm:pt modelId="{D862386A-72BC-C74D-83F0-7BD1464A58EA}" type="parTrans" cxnId="{8FD740FE-58DA-1948-90FF-5AAC44B4B49F}">
      <dgm:prSet/>
      <dgm:spPr/>
      <dgm:t>
        <a:bodyPr/>
        <a:lstStyle/>
        <a:p>
          <a:endParaRPr lang="en-US"/>
        </a:p>
      </dgm:t>
    </dgm:pt>
    <dgm:pt modelId="{BFCA2ADA-9962-BF4E-8EEE-830837D10F63}" type="sibTrans" cxnId="{8FD740FE-58DA-1948-90FF-5AAC44B4B49F}">
      <dgm:prSet/>
      <dgm:spPr/>
      <dgm:t>
        <a:bodyPr/>
        <a:lstStyle/>
        <a:p>
          <a:endParaRPr lang="en-US"/>
        </a:p>
      </dgm:t>
    </dgm:pt>
    <dgm:pt modelId="{7FCE3D6D-2C36-E04B-8B3D-351F1A0C9682}">
      <dgm:prSet phldrT="[Text]"/>
      <dgm:spPr>
        <a:solidFill>
          <a:srgbClr val="006600">
            <a:alpha val="50000"/>
          </a:srgbClr>
        </a:solidFill>
      </dgm:spPr>
      <dgm:t>
        <a:bodyPr/>
        <a:lstStyle/>
        <a:p>
          <a:r>
            <a:rPr lang="en-US" dirty="0"/>
            <a:t>Being an Entrepreneur</a:t>
          </a:r>
        </a:p>
      </dgm:t>
    </dgm:pt>
    <dgm:pt modelId="{0C14BCF8-CDB7-A24B-851C-45F4644ED10B}" type="parTrans" cxnId="{0828788F-8CF1-9845-8EF0-8A2F34F6B172}">
      <dgm:prSet/>
      <dgm:spPr/>
      <dgm:t>
        <a:bodyPr/>
        <a:lstStyle/>
        <a:p>
          <a:endParaRPr lang="en-US"/>
        </a:p>
      </dgm:t>
    </dgm:pt>
    <dgm:pt modelId="{2DCB0718-6568-AF4E-8BEF-F2F30DBF186F}" type="sibTrans" cxnId="{0828788F-8CF1-9845-8EF0-8A2F34F6B172}">
      <dgm:prSet/>
      <dgm:spPr/>
      <dgm:t>
        <a:bodyPr/>
        <a:lstStyle/>
        <a:p>
          <a:endParaRPr lang="en-US"/>
        </a:p>
      </dgm:t>
    </dgm:pt>
    <dgm:pt modelId="{A9E4CC94-C27E-BC47-8128-34AFBF3AE630}">
      <dgm:prSet phldrT="[Text]"/>
      <dgm:spPr>
        <a:solidFill>
          <a:srgbClr val="7030A0">
            <a:alpha val="50000"/>
          </a:srgbClr>
        </a:solidFill>
      </dgm:spPr>
      <dgm:t>
        <a:bodyPr/>
        <a:lstStyle/>
        <a:p>
          <a:r>
            <a:rPr lang="en-US" dirty="0"/>
            <a:t>Being an Academic</a:t>
          </a:r>
        </a:p>
      </dgm:t>
    </dgm:pt>
    <dgm:pt modelId="{F887564E-A6B3-CF46-967E-965FB25A507E}" type="parTrans" cxnId="{61266C6B-EC2D-E64C-A4BA-429A686CB14E}">
      <dgm:prSet/>
      <dgm:spPr/>
      <dgm:t>
        <a:bodyPr/>
        <a:lstStyle/>
        <a:p>
          <a:endParaRPr lang="en-US"/>
        </a:p>
      </dgm:t>
    </dgm:pt>
    <dgm:pt modelId="{8AA8A323-AEA2-F640-832B-9508F6DAA25C}" type="sibTrans" cxnId="{61266C6B-EC2D-E64C-A4BA-429A686CB14E}">
      <dgm:prSet/>
      <dgm:spPr/>
      <dgm:t>
        <a:bodyPr/>
        <a:lstStyle/>
        <a:p>
          <a:endParaRPr lang="en-US"/>
        </a:p>
      </dgm:t>
    </dgm:pt>
    <dgm:pt modelId="{27AC6642-1847-AA4A-B869-CDE4C53BB686}" type="pres">
      <dgm:prSet presAssocID="{09D6B2EA-38D2-FE49-A5FE-396B1EA4DE85}" presName="compositeShape" presStyleCnt="0">
        <dgm:presLayoutVars>
          <dgm:chMax val="7"/>
          <dgm:dir/>
          <dgm:resizeHandles val="exact"/>
        </dgm:presLayoutVars>
      </dgm:prSet>
      <dgm:spPr/>
    </dgm:pt>
    <dgm:pt modelId="{860490BE-0A18-2C4D-AECE-FA958AFA9AC1}" type="pres">
      <dgm:prSet presAssocID="{C03853BE-8BDC-424D-978E-1E573EBFBF4A}" presName="circ1" presStyleLbl="vennNode1" presStyleIdx="0" presStyleCnt="3"/>
      <dgm:spPr/>
    </dgm:pt>
    <dgm:pt modelId="{F1CD6034-08F8-344B-AB4C-015BA5261076}" type="pres">
      <dgm:prSet presAssocID="{C03853BE-8BDC-424D-978E-1E573EBFBF4A}" presName="circ1Tx" presStyleLbl="revTx" presStyleIdx="0" presStyleCnt="0">
        <dgm:presLayoutVars>
          <dgm:chMax val="0"/>
          <dgm:chPref val="0"/>
          <dgm:bulletEnabled val="1"/>
        </dgm:presLayoutVars>
      </dgm:prSet>
      <dgm:spPr/>
    </dgm:pt>
    <dgm:pt modelId="{0D746EE5-8ED0-C04B-B6F4-7B44955E0769}" type="pres">
      <dgm:prSet presAssocID="{7FCE3D6D-2C36-E04B-8B3D-351F1A0C9682}" presName="circ2" presStyleLbl="vennNode1" presStyleIdx="1" presStyleCnt="3"/>
      <dgm:spPr/>
    </dgm:pt>
    <dgm:pt modelId="{AC8B8E1A-6A23-9249-BFB3-A8F465E570C4}" type="pres">
      <dgm:prSet presAssocID="{7FCE3D6D-2C36-E04B-8B3D-351F1A0C9682}" presName="circ2Tx" presStyleLbl="revTx" presStyleIdx="0" presStyleCnt="0">
        <dgm:presLayoutVars>
          <dgm:chMax val="0"/>
          <dgm:chPref val="0"/>
          <dgm:bulletEnabled val="1"/>
        </dgm:presLayoutVars>
      </dgm:prSet>
      <dgm:spPr/>
    </dgm:pt>
    <dgm:pt modelId="{314A3B1D-2680-AA43-AAC7-46FF1983D6DF}" type="pres">
      <dgm:prSet presAssocID="{A9E4CC94-C27E-BC47-8128-34AFBF3AE630}" presName="circ3" presStyleLbl="vennNode1" presStyleIdx="2" presStyleCnt="3"/>
      <dgm:spPr/>
    </dgm:pt>
    <dgm:pt modelId="{32EE2D25-0A77-524A-B62D-C47EF168AAA1}" type="pres">
      <dgm:prSet presAssocID="{A9E4CC94-C27E-BC47-8128-34AFBF3AE630}" presName="circ3Tx" presStyleLbl="revTx" presStyleIdx="0" presStyleCnt="0">
        <dgm:presLayoutVars>
          <dgm:chMax val="0"/>
          <dgm:chPref val="0"/>
          <dgm:bulletEnabled val="1"/>
        </dgm:presLayoutVars>
      </dgm:prSet>
      <dgm:spPr/>
    </dgm:pt>
  </dgm:ptLst>
  <dgm:cxnLst>
    <dgm:cxn modelId="{D7551208-6134-5144-ABC8-64BEEF2D0D6C}" type="presOf" srcId="{C03853BE-8BDC-424D-978E-1E573EBFBF4A}" destId="{F1CD6034-08F8-344B-AB4C-015BA5261076}" srcOrd="1" destOrd="0" presId="urn:microsoft.com/office/officeart/2005/8/layout/venn1"/>
    <dgm:cxn modelId="{28352C51-A960-8F45-9DB3-9321A1FEFB07}" type="presOf" srcId="{09D6B2EA-38D2-FE49-A5FE-396B1EA4DE85}" destId="{27AC6642-1847-AA4A-B869-CDE4C53BB686}" srcOrd="0" destOrd="0" presId="urn:microsoft.com/office/officeart/2005/8/layout/venn1"/>
    <dgm:cxn modelId="{61266C6B-EC2D-E64C-A4BA-429A686CB14E}" srcId="{09D6B2EA-38D2-FE49-A5FE-396B1EA4DE85}" destId="{A9E4CC94-C27E-BC47-8128-34AFBF3AE630}" srcOrd="2" destOrd="0" parTransId="{F887564E-A6B3-CF46-967E-965FB25A507E}" sibTransId="{8AA8A323-AEA2-F640-832B-9508F6DAA25C}"/>
    <dgm:cxn modelId="{AA908479-99FC-2D46-B02C-3D23F3D6EE62}" type="presOf" srcId="{C03853BE-8BDC-424D-978E-1E573EBFBF4A}" destId="{860490BE-0A18-2C4D-AECE-FA958AFA9AC1}" srcOrd="0" destOrd="0" presId="urn:microsoft.com/office/officeart/2005/8/layout/venn1"/>
    <dgm:cxn modelId="{4C88198D-276C-444C-BBFF-B03210CBAE88}" type="presOf" srcId="{7FCE3D6D-2C36-E04B-8B3D-351F1A0C9682}" destId="{0D746EE5-8ED0-C04B-B6F4-7B44955E0769}" srcOrd="0" destOrd="0" presId="urn:microsoft.com/office/officeart/2005/8/layout/venn1"/>
    <dgm:cxn modelId="{0828788F-8CF1-9845-8EF0-8A2F34F6B172}" srcId="{09D6B2EA-38D2-FE49-A5FE-396B1EA4DE85}" destId="{7FCE3D6D-2C36-E04B-8B3D-351F1A0C9682}" srcOrd="1" destOrd="0" parTransId="{0C14BCF8-CDB7-A24B-851C-45F4644ED10B}" sibTransId="{2DCB0718-6568-AF4E-8BEF-F2F30DBF186F}"/>
    <dgm:cxn modelId="{F9330AAB-F7EF-B043-8DD0-D1360EDDABEA}" type="presOf" srcId="{7FCE3D6D-2C36-E04B-8B3D-351F1A0C9682}" destId="{AC8B8E1A-6A23-9249-BFB3-A8F465E570C4}" srcOrd="1" destOrd="0" presId="urn:microsoft.com/office/officeart/2005/8/layout/venn1"/>
    <dgm:cxn modelId="{6BA3B0B4-45DC-C34B-8698-DF6E313B950D}" type="presOf" srcId="{A9E4CC94-C27E-BC47-8128-34AFBF3AE630}" destId="{32EE2D25-0A77-524A-B62D-C47EF168AAA1}" srcOrd="1" destOrd="0" presId="urn:microsoft.com/office/officeart/2005/8/layout/venn1"/>
    <dgm:cxn modelId="{1A64F0ED-6B13-2741-8C70-F3D337356379}" type="presOf" srcId="{A9E4CC94-C27E-BC47-8128-34AFBF3AE630}" destId="{314A3B1D-2680-AA43-AAC7-46FF1983D6DF}" srcOrd="0" destOrd="0" presId="urn:microsoft.com/office/officeart/2005/8/layout/venn1"/>
    <dgm:cxn modelId="{8FD740FE-58DA-1948-90FF-5AAC44B4B49F}" srcId="{09D6B2EA-38D2-FE49-A5FE-396B1EA4DE85}" destId="{C03853BE-8BDC-424D-978E-1E573EBFBF4A}" srcOrd="0" destOrd="0" parTransId="{D862386A-72BC-C74D-83F0-7BD1464A58EA}" sibTransId="{BFCA2ADA-9962-BF4E-8EEE-830837D10F63}"/>
    <dgm:cxn modelId="{F6D96CED-2182-6D48-9B70-FD2D501FADD5}" type="presParOf" srcId="{27AC6642-1847-AA4A-B869-CDE4C53BB686}" destId="{860490BE-0A18-2C4D-AECE-FA958AFA9AC1}" srcOrd="0" destOrd="0" presId="urn:microsoft.com/office/officeart/2005/8/layout/venn1"/>
    <dgm:cxn modelId="{177318E5-063D-2F48-BE15-FC9BADC2EC92}" type="presParOf" srcId="{27AC6642-1847-AA4A-B869-CDE4C53BB686}" destId="{F1CD6034-08F8-344B-AB4C-015BA5261076}" srcOrd="1" destOrd="0" presId="urn:microsoft.com/office/officeart/2005/8/layout/venn1"/>
    <dgm:cxn modelId="{AC66B200-D69D-3D4B-AF06-997C59A25317}" type="presParOf" srcId="{27AC6642-1847-AA4A-B869-CDE4C53BB686}" destId="{0D746EE5-8ED0-C04B-B6F4-7B44955E0769}" srcOrd="2" destOrd="0" presId="urn:microsoft.com/office/officeart/2005/8/layout/venn1"/>
    <dgm:cxn modelId="{CB1DBD71-C5D8-AA41-B098-32BAFBFEBAB0}" type="presParOf" srcId="{27AC6642-1847-AA4A-B869-CDE4C53BB686}" destId="{AC8B8E1A-6A23-9249-BFB3-A8F465E570C4}" srcOrd="3" destOrd="0" presId="urn:microsoft.com/office/officeart/2005/8/layout/venn1"/>
    <dgm:cxn modelId="{10E7F012-940E-6C49-B25E-A03E48422802}" type="presParOf" srcId="{27AC6642-1847-AA4A-B869-CDE4C53BB686}" destId="{314A3B1D-2680-AA43-AAC7-46FF1983D6DF}" srcOrd="4" destOrd="0" presId="urn:microsoft.com/office/officeart/2005/8/layout/venn1"/>
    <dgm:cxn modelId="{E9C569D7-455F-F84E-B0C2-C691523A71B0}" type="presParOf" srcId="{27AC6642-1847-AA4A-B869-CDE4C53BB686}" destId="{32EE2D25-0A77-524A-B62D-C47EF168AAA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D6B2EA-38D2-FE49-A5FE-396B1EA4DE85}" type="doc">
      <dgm:prSet loTypeId="urn:microsoft.com/office/officeart/2005/8/layout/venn1" loCatId="" qsTypeId="urn:microsoft.com/office/officeart/2005/8/quickstyle/3d3" qsCatId="3D" csTypeId="urn:microsoft.com/office/officeart/2005/8/colors/accent1_2" csCatId="accent1" phldr="1"/>
      <dgm:spPr/>
    </dgm:pt>
    <dgm:pt modelId="{C03853BE-8BDC-424D-978E-1E573EBFBF4A}">
      <dgm:prSet phldrT="[Text]"/>
      <dgm:spPr/>
      <dgm:t>
        <a:bodyPr/>
        <a:lstStyle/>
        <a:p>
          <a:r>
            <a:rPr lang="en-US" dirty="0"/>
            <a:t>Being a Professional</a:t>
          </a:r>
        </a:p>
      </dgm:t>
    </dgm:pt>
    <dgm:pt modelId="{D862386A-72BC-C74D-83F0-7BD1464A58EA}" type="parTrans" cxnId="{8FD740FE-58DA-1948-90FF-5AAC44B4B49F}">
      <dgm:prSet/>
      <dgm:spPr/>
      <dgm:t>
        <a:bodyPr/>
        <a:lstStyle/>
        <a:p>
          <a:endParaRPr lang="en-US"/>
        </a:p>
      </dgm:t>
    </dgm:pt>
    <dgm:pt modelId="{BFCA2ADA-9962-BF4E-8EEE-830837D10F63}" type="sibTrans" cxnId="{8FD740FE-58DA-1948-90FF-5AAC44B4B49F}">
      <dgm:prSet/>
      <dgm:spPr/>
      <dgm:t>
        <a:bodyPr/>
        <a:lstStyle/>
        <a:p>
          <a:endParaRPr lang="en-US"/>
        </a:p>
      </dgm:t>
    </dgm:pt>
    <dgm:pt modelId="{7FCE3D6D-2C36-E04B-8B3D-351F1A0C9682}">
      <dgm:prSet phldrT="[Text]"/>
      <dgm:spPr>
        <a:solidFill>
          <a:srgbClr val="006600">
            <a:alpha val="50000"/>
          </a:srgbClr>
        </a:solidFill>
      </dgm:spPr>
      <dgm:t>
        <a:bodyPr/>
        <a:lstStyle/>
        <a:p>
          <a:r>
            <a:rPr lang="en-US" dirty="0"/>
            <a:t>Being an Entrepreneur</a:t>
          </a:r>
        </a:p>
      </dgm:t>
    </dgm:pt>
    <dgm:pt modelId="{0C14BCF8-CDB7-A24B-851C-45F4644ED10B}" type="parTrans" cxnId="{0828788F-8CF1-9845-8EF0-8A2F34F6B172}">
      <dgm:prSet/>
      <dgm:spPr/>
      <dgm:t>
        <a:bodyPr/>
        <a:lstStyle/>
        <a:p>
          <a:endParaRPr lang="en-US"/>
        </a:p>
      </dgm:t>
    </dgm:pt>
    <dgm:pt modelId="{2DCB0718-6568-AF4E-8BEF-F2F30DBF186F}" type="sibTrans" cxnId="{0828788F-8CF1-9845-8EF0-8A2F34F6B172}">
      <dgm:prSet/>
      <dgm:spPr/>
      <dgm:t>
        <a:bodyPr/>
        <a:lstStyle/>
        <a:p>
          <a:endParaRPr lang="en-US"/>
        </a:p>
      </dgm:t>
    </dgm:pt>
    <dgm:pt modelId="{A9E4CC94-C27E-BC47-8128-34AFBF3AE630}">
      <dgm:prSet phldrT="[Text]"/>
      <dgm:spPr>
        <a:solidFill>
          <a:srgbClr val="7030A0">
            <a:alpha val="50000"/>
          </a:srgbClr>
        </a:solidFill>
      </dgm:spPr>
      <dgm:t>
        <a:bodyPr/>
        <a:lstStyle/>
        <a:p>
          <a:r>
            <a:rPr lang="en-US" dirty="0"/>
            <a:t>Being an Academic</a:t>
          </a:r>
        </a:p>
      </dgm:t>
    </dgm:pt>
    <dgm:pt modelId="{F887564E-A6B3-CF46-967E-965FB25A507E}" type="parTrans" cxnId="{61266C6B-EC2D-E64C-A4BA-429A686CB14E}">
      <dgm:prSet/>
      <dgm:spPr/>
      <dgm:t>
        <a:bodyPr/>
        <a:lstStyle/>
        <a:p>
          <a:endParaRPr lang="en-US"/>
        </a:p>
      </dgm:t>
    </dgm:pt>
    <dgm:pt modelId="{8AA8A323-AEA2-F640-832B-9508F6DAA25C}" type="sibTrans" cxnId="{61266C6B-EC2D-E64C-A4BA-429A686CB14E}">
      <dgm:prSet/>
      <dgm:spPr/>
      <dgm:t>
        <a:bodyPr/>
        <a:lstStyle/>
        <a:p>
          <a:endParaRPr lang="en-US"/>
        </a:p>
      </dgm:t>
    </dgm:pt>
    <dgm:pt modelId="{27AC6642-1847-AA4A-B869-CDE4C53BB686}" type="pres">
      <dgm:prSet presAssocID="{09D6B2EA-38D2-FE49-A5FE-396B1EA4DE85}" presName="compositeShape" presStyleCnt="0">
        <dgm:presLayoutVars>
          <dgm:chMax val="7"/>
          <dgm:dir/>
          <dgm:resizeHandles val="exact"/>
        </dgm:presLayoutVars>
      </dgm:prSet>
      <dgm:spPr/>
    </dgm:pt>
    <dgm:pt modelId="{860490BE-0A18-2C4D-AECE-FA958AFA9AC1}" type="pres">
      <dgm:prSet presAssocID="{C03853BE-8BDC-424D-978E-1E573EBFBF4A}" presName="circ1" presStyleLbl="vennNode1" presStyleIdx="0" presStyleCnt="3"/>
      <dgm:spPr/>
    </dgm:pt>
    <dgm:pt modelId="{F1CD6034-08F8-344B-AB4C-015BA5261076}" type="pres">
      <dgm:prSet presAssocID="{C03853BE-8BDC-424D-978E-1E573EBFBF4A}" presName="circ1Tx" presStyleLbl="revTx" presStyleIdx="0" presStyleCnt="0">
        <dgm:presLayoutVars>
          <dgm:chMax val="0"/>
          <dgm:chPref val="0"/>
          <dgm:bulletEnabled val="1"/>
        </dgm:presLayoutVars>
      </dgm:prSet>
      <dgm:spPr/>
    </dgm:pt>
    <dgm:pt modelId="{0D746EE5-8ED0-C04B-B6F4-7B44955E0769}" type="pres">
      <dgm:prSet presAssocID="{7FCE3D6D-2C36-E04B-8B3D-351F1A0C9682}" presName="circ2" presStyleLbl="vennNode1" presStyleIdx="1" presStyleCnt="3"/>
      <dgm:spPr/>
    </dgm:pt>
    <dgm:pt modelId="{AC8B8E1A-6A23-9249-BFB3-A8F465E570C4}" type="pres">
      <dgm:prSet presAssocID="{7FCE3D6D-2C36-E04B-8B3D-351F1A0C9682}" presName="circ2Tx" presStyleLbl="revTx" presStyleIdx="0" presStyleCnt="0">
        <dgm:presLayoutVars>
          <dgm:chMax val="0"/>
          <dgm:chPref val="0"/>
          <dgm:bulletEnabled val="1"/>
        </dgm:presLayoutVars>
      </dgm:prSet>
      <dgm:spPr/>
    </dgm:pt>
    <dgm:pt modelId="{314A3B1D-2680-AA43-AAC7-46FF1983D6DF}" type="pres">
      <dgm:prSet presAssocID="{A9E4CC94-C27E-BC47-8128-34AFBF3AE630}" presName="circ3" presStyleLbl="vennNode1" presStyleIdx="2" presStyleCnt="3"/>
      <dgm:spPr/>
    </dgm:pt>
    <dgm:pt modelId="{32EE2D25-0A77-524A-B62D-C47EF168AAA1}" type="pres">
      <dgm:prSet presAssocID="{A9E4CC94-C27E-BC47-8128-34AFBF3AE630}" presName="circ3Tx" presStyleLbl="revTx" presStyleIdx="0" presStyleCnt="0">
        <dgm:presLayoutVars>
          <dgm:chMax val="0"/>
          <dgm:chPref val="0"/>
          <dgm:bulletEnabled val="1"/>
        </dgm:presLayoutVars>
      </dgm:prSet>
      <dgm:spPr/>
    </dgm:pt>
  </dgm:ptLst>
  <dgm:cxnLst>
    <dgm:cxn modelId="{D7551208-6134-5144-ABC8-64BEEF2D0D6C}" type="presOf" srcId="{C03853BE-8BDC-424D-978E-1E573EBFBF4A}" destId="{F1CD6034-08F8-344B-AB4C-015BA5261076}" srcOrd="1" destOrd="0" presId="urn:microsoft.com/office/officeart/2005/8/layout/venn1"/>
    <dgm:cxn modelId="{28352C51-A960-8F45-9DB3-9321A1FEFB07}" type="presOf" srcId="{09D6B2EA-38D2-FE49-A5FE-396B1EA4DE85}" destId="{27AC6642-1847-AA4A-B869-CDE4C53BB686}" srcOrd="0" destOrd="0" presId="urn:microsoft.com/office/officeart/2005/8/layout/venn1"/>
    <dgm:cxn modelId="{61266C6B-EC2D-E64C-A4BA-429A686CB14E}" srcId="{09D6B2EA-38D2-FE49-A5FE-396B1EA4DE85}" destId="{A9E4CC94-C27E-BC47-8128-34AFBF3AE630}" srcOrd="2" destOrd="0" parTransId="{F887564E-A6B3-CF46-967E-965FB25A507E}" sibTransId="{8AA8A323-AEA2-F640-832B-9508F6DAA25C}"/>
    <dgm:cxn modelId="{AA908479-99FC-2D46-B02C-3D23F3D6EE62}" type="presOf" srcId="{C03853BE-8BDC-424D-978E-1E573EBFBF4A}" destId="{860490BE-0A18-2C4D-AECE-FA958AFA9AC1}" srcOrd="0" destOrd="0" presId="urn:microsoft.com/office/officeart/2005/8/layout/venn1"/>
    <dgm:cxn modelId="{4C88198D-276C-444C-BBFF-B03210CBAE88}" type="presOf" srcId="{7FCE3D6D-2C36-E04B-8B3D-351F1A0C9682}" destId="{0D746EE5-8ED0-C04B-B6F4-7B44955E0769}" srcOrd="0" destOrd="0" presId="urn:microsoft.com/office/officeart/2005/8/layout/venn1"/>
    <dgm:cxn modelId="{0828788F-8CF1-9845-8EF0-8A2F34F6B172}" srcId="{09D6B2EA-38D2-FE49-A5FE-396B1EA4DE85}" destId="{7FCE3D6D-2C36-E04B-8B3D-351F1A0C9682}" srcOrd="1" destOrd="0" parTransId="{0C14BCF8-CDB7-A24B-851C-45F4644ED10B}" sibTransId="{2DCB0718-6568-AF4E-8BEF-F2F30DBF186F}"/>
    <dgm:cxn modelId="{F9330AAB-F7EF-B043-8DD0-D1360EDDABEA}" type="presOf" srcId="{7FCE3D6D-2C36-E04B-8B3D-351F1A0C9682}" destId="{AC8B8E1A-6A23-9249-BFB3-A8F465E570C4}" srcOrd="1" destOrd="0" presId="urn:microsoft.com/office/officeart/2005/8/layout/venn1"/>
    <dgm:cxn modelId="{6BA3B0B4-45DC-C34B-8698-DF6E313B950D}" type="presOf" srcId="{A9E4CC94-C27E-BC47-8128-34AFBF3AE630}" destId="{32EE2D25-0A77-524A-B62D-C47EF168AAA1}" srcOrd="1" destOrd="0" presId="urn:microsoft.com/office/officeart/2005/8/layout/venn1"/>
    <dgm:cxn modelId="{1A64F0ED-6B13-2741-8C70-F3D337356379}" type="presOf" srcId="{A9E4CC94-C27E-BC47-8128-34AFBF3AE630}" destId="{314A3B1D-2680-AA43-AAC7-46FF1983D6DF}" srcOrd="0" destOrd="0" presId="urn:microsoft.com/office/officeart/2005/8/layout/venn1"/>
    <dgm:cxn modelId="{8FD740FE-58DA-1948-90FF-5AAC44B4B49F}" srcId="{09D6B2EA-38D2-FE49-A5FE-396B1EA4DE85}" destId="{C03853BE-8BDC-424D-978E-1E573EBFBF4A}" srcOrd="0" destOrd="0" parTransId="{D862386A-72BC-C74D-83F0-7BD1464A58EA}" sibTransId="{BFCA2ADA-9962-BF4E-8EEE-830837D10F63}"/>
    <dgm:cxn modelId="{F6D96CED-2182-6D48-9B70-FD2D501FADD5}" type="presParOf" srcId="{27AC6642-1847-AA4A-B869-CDE4C53BB686}" destId="{860490BE-0A18-2C4D-AECE-FA958AFA9AC1}" srcOrd="0" destOrd="0" presId="urn:microsoft.com/office/officeart/2005/8/layout/venn1"/>
    <dgm:cxn modelId="{177318E5-063D-2F48-BE15-FC9BADC2EC92}" type="presParOf" srcId="{27AC6642-1847-AA4A-B869-CDE4C53BB686}" destId="{F1CD6034-08F8-344B-AB4C-015BA5261076}" srcOrd="1" destOrd="0" presId="urn:microsoft.com/office/officeart/2005/8/layout/venn1"/>
    <dgm:cxn modelId="{AC66B200-D69D-3D4B-AF06-997C59A25317}" type="presParOf" srcId="{27AC6642-1847-AA4A-B869-CDE4C53BB686}" destId="{0D746EE5-8ED0-C04B-B6F4-7B44955E0769}" srcOrd="2" destOrd="0" presId="urn:microsoft.com/office/officeart/2005/8/layout/venn1"/>
    <dgm:cxn modelId="{CB1DBD71-C5D8-AA41-B098-32BAFBFEBAB0}" type="presParOf" srcId="{27AC6642-1847-AA4A-B869-CDE4C53BB686}" destId="{AC8B8E1A-6A23-9249-BFB3-A8F465E570C4}" srcOrd="3" destOrd="0" presId="urn:microsoft.com/office/officeart/2005/8/layout/venn1"/>
    <dgm:cxn modelId="{10E7F012-940E-6C49-B25E-A03E48422802}" type="presParOf" srcId="{27AC6642-1847-AA4A-B869-CDE4C53BB686}" destId="{314A3B1D-2680-AA43-AAC7-46FF1983D6DF}" srcOrd="4" destOrd="0" presId="urn:microsoft.com/office/officeart/2005/8/layout/venn1"/>
    <dgm:cxn modelId="{E9C569D7-455F-F84E-B0C2-C691523A71B0}" type="presParOf" srcId="{27AC6642-1847-AA4A-B869-CDE4C53BB686}" destId="{32EE2D25-0A77-524A-B62D-C47EF168AAA1}"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490BE-0A18-2C4D-AECE-FA958AFA9AC1}">
      <dsp:nvSpPr>
        <dsp:cNvPr id="0" name=""/>
        <dsp:cNvSpPr/>
      </dsp:nvSpPr>
      <dsp:spPr>
        <a:xfrm>
          <a:off x="2556838" y="74306"/>
          <a:ext cx="3566731" cy="356673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Being a Professional</a:t>
          </a:r>
        </a:p>
      </dsp:txBody>
      <dsp:txXfrm>
        <a:off x="3032402" y="698484"/>
        <a:ext cx="2615603" cy="1605029"/>
      </dsp:txXfrm>
    </dsp:sp>
    <dsp:sp modelId="{0D746EE5-8ED0-C04B-B6F4-7B44955E0769}">
      <dsp:nvSpPr>
        <dsp:cNvPr id="0" name=""/>
        <dsp:cNvSpPr/>
      </dsp:nvSpPr>
      <dsp:spPr>
        <a:xfrm>
          <a:off x="3843833" y="2303514"/>
          <a:ext cx="3566731" cy="3566731"/>
        </a:xfrm>
        <a:prstGeom prst="ellipse">
          <a:avLst/>
        </a:prstGeom>
        <a:solidFill>
          <a:srgbClr val="0066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Being an Entrepreneur</a:t>
          </a:r>
        </a:p>
      </dsp:txBody>
      <dsp:txXfrm>
        <a:off x="4934659" y="3224920"/>
        <a:ext cx="2140039" cy="1961702"/>
      </dsp:txXfrm>
    </dsp:sp>
    <dsp:sp modelId="{314A3B1D-2680-AA43-AAC7-46FF1983D6DF}">
      <dsp:nvSpPr>
        <dsp:cNvPr id="0" name=""/>
        <dsp:cNvSpPr/>
      </dsp:nvSpPr>
      <dsp:spPr>
        <a:xfrm>
          <a:off x="1269842" y="2303514"/>
          <a:ext cx="3566731" cy="3566731"/>
        </a:xfrm>
        <a:prstGeom prst="ellipse">
          <a:avLst/>
        </a:prstGeom>
        <a:solidFill>
          <a:srgbClr val="7030A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Being an Academic</a:t>
          </a:r>
        </a:p>
      </dsp:txBody>
      <dsp:txXfrm>
        <a:off x="1605709" y="3224920"/>
        <a:ext cx="2140039" cy="19617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490BE-0A18-2C4D-AECE-FA958AFA9AC1}">
      <dsp:nvSpPr>
        <dsp:cNvPr id="0" name=""/>
        <dsp:cNvSpPr/>
      </dsp:nvSpPr>
      <dsp:spPr>
        <a:xfrm>
          <a:off x="2556838" y="74306"/>
          <a:ext cx="3566731" cy="3566731"/>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Being a Professional</a:t>
          </a:r>
        </a:p>
      </dsp:txBody>
      <dsp:txXfrm>
        <a:off x="3032402" y="698484"/>
        <a:ext cx="2615603" cy="1605029"/>
      </dsp:txXfrm>
    </dsp:sp>
    <dsp:sp modelId="{0D746EE5-8ED0-C04B-B6F4-7B44955E0769}">
      <dsp:nvSpPr>
        <dsp:cNvPr id="0" name=""/>
        <dsp:cNvSpPr/>
      </dsp:nvSpPr>
      <dsp:spPr>
        <a:xfrm>
          <a:off x="3843833" y="2303514"/>
          <a:ext cx="3566731" cy="3566731"/>
        </a:xfrm>
        <a:prstGeom prst="ellipse">
          <a:avLst/>
        </a:prstGeom>
        <a:solidFill>
          <a:srgbClr val="00660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Being an Entrepreneur</a:t>
          </a:r>
        </a:p>
      </dsp:txBody>
      <dsp:txXfrm>
        <a:off x="4934659" y="3224920"/>
        <a:ext cx="2140039" cy="1961702"/>
      </dsp:txXfrm>
    </dsp:sp>
    <dsp:sp modelId="{314A3B1D-2680-AA43-AAC7-46FF1983D6DF}">
      <dsp:nvSpPr>
        <dsp:cNvPr id="0" name=""/>
        <dsp:cNvSpPr/>
      </dsp:nvSpPr>
      <dsp:spPr>
        <a:xfrm>
          <a:off x="1269842" y="2303514"/>
          <a:ext cx="3566731" cy="3566731"/>
        </a:xfrm>
        <a:prstGeom prst="ellipse">
          <a:avLst/>
        </a:prstGeom>
        <a:solidFill>
          <a:srgbClr val="7030A0">
            <a:alpha val="50000"/>
          </a:srgb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3100" kern="1200" dirty="0"/>
            <a:t>Being an Academic</a:t>
          </a:r>
        </a:p>
      </dsp:txBody>
      <dsp:txXfrm>
        <a:off x="1605709" y="3224920"/>
        <a:ext cx="2140039" cy="19617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39" y="2084831"/>
          <a:ext cx="2560319" cy="256032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2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20"/>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2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20"/>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3/6/23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F2D84C-E8EB-D444-A2C7-66D9D30BC73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377AE422-6D54-996F-3EBD-9D1038198313}"/>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7E54401C-BAF4-4E4F-B607-0747BEEE57C3}"/>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A6F37949-8395-6080-7C6E-67BAC1DB390D}"/>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648930"/>
            <a:ext cx="10972800" cy="1021541"/>
          </a:xfrm>
        </p:spPr>
        <p:txBody>
          <a:bodyPr/>
          <a:lstStyle>
            <a:lvl1pPr algn="ctr">
              <a:defRPr sz="4200" b="1" i="1" cap="none">
                <a:solidFill>
                  <a:schemeClr val="bg1"/>
                </a:solidFill>
                <a:latin typeface="Times New Roman" charset="0"/>
                <a:ea typeface="Times New Roman" charset="0"/>
                <a:cs typeface="Times New Roman" charset="0"/>
              </a:defRPr>
            </a:lvl1pPr>
          </a:lstStyle>
          <a:p>
            <a:r>
              <a:rPr lang="en-US" dirty="0" err="1"/>
              <a:t>brian.bolton@louisiana.edu</a:t>
            </a:r>
            <a:br>
              <a:rPr lang="en-US" dirty="0"/>
            </a:br>
            <a:br>
              <a:rPr lang="en-US" dirty="0"/>
            </a:br>
            <a:r>
              <a:rPr lang="en-US" dirty="0"/>
              <a:t>http://</a:t>
            </a:r>
            <a:r>
              <a:rPr lang="en-US" dirty="0" err="1"/>
              <a:t>business.louisiana.edu</a:t>
            </a:r>
            <a:r>
              <a:rPr lang="en-US" dirty="0"/>
              <a:t>/</a:t>
            </a:r>
            <a:r>
              <a:rPr lang="en-US" dirty="0" err="1"/>
              <a:t>financeispersonal</a:t>
            </a:r>
            <a:endParaRPr lang="en-US" dirty="0"/>
          </a:p>
        </p:txBody>
      </p:sp>
    </p:spTree>
    <p:extLst>
      <p:ext uri="{BB962C8B-B14F-4D97-AF65-F5344CB8AC3E}">
        <p14:creationId xmlns:p14="http://schemas.microsoft.com/office/powerpoint/2010/main" val="3750858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Picture 11">
            <a:extLst>
              <a:ext uri="{FF2B5EF4-FFF2-40B4-BE49-F238E27FC236}">
                <a16:creationId xmlns:a16="http://schemas.microsoft.com/office/drawing/2014/main" id="{4651992D-26BE-834E-9924-96659ABAC4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86090086-B5B3-5AD1-3068-BBF6BB61FBDF}"/>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id="{C843B221-EE7C-4648-98B3-D8A586921F6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4" name="Picture 3">
            <a:extLst>
              <a:ext uri="{FF2B5EF4-FFF2-40B4-BE49-F238E27FC236}">
                <a16:creationId xmlns:a16="http://schemas.microsoft.com/office/drawing/2014/main" id="{27138E6C-ED20-E1CF-19F3-51ECEDC2954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4FED8CC2-A397-264D-9CC5-A7B5E394895A}"/>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F8AB27C9-8330-666C-84D9-C8A64B6F687C}"/>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4148D27F-C4BD-CB47-8883-6488566CC249}"/>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7" name="Picture 6">
            <a:extLst>
              <a:ext uri="{FF2B5EF4-FFF2-40B4-BE49-F238E27FC236}">
                <a16:creationId xmlns:a16="http://schemas.microsoft.com/office/drawing/2014/main" id="{291541A2-C5A7-AAA5-BBF9-DE5EBB7E698B}"/>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7" name="Picture 6">
            <a:extLst>
              <a:ext uri="{FF2B5EF4-FFF2-40B4-BE49-F238E27FC236}">
                <a16:creationId xmlns:a16="http://schemas.microsoft.com/office/drawing/2014/main" id="{F11FCC0D-E271-7743-B4CA-4160DA40C085}"/>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3" name="Picture 2">
            <a:extLst>
              <a:ext uri="{FF2B5EF4-FFF2-40B4-BE49-F238E27FC236}">
                <a16:creationId xmlns:a16="http://schemas.microsoft.com/office/drawing/2014/main" id="{33B41C7B-2850-D0A2-C00B-EBFAAFC8C6F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C488016-B685-624C-A3CF-5CAE32BB41E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2" name="Picture 1">
            <a:extLst>
              <a:ext uri="{FF2B5EF4-FFF2-40B4-BE49-F238E27FC236}">
                <a16:creationId xmlns:a16="http://schemas.microsoft.com/office/drawing/2014/main" id="{D8A5A183-6513-BA9E-3724-7F0C59C2CFA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F1A936E-0F24-5A41-A4CA-4D17D33768C0}"/>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CA791819-39C3-A2CE-3D0D-286F5FE0F0BE}"/>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474FA423-6910-154F-BAE8-24D14EF261B1}"/>
              </a:ext>
            </a:extLst>
          </p:cNvPr>
          <p:cNvPicPr>
            <a:picLocks noChangeAspect="1"/>
          </p:cNvPicPr>
          <p:nvPr userDrawn="1"/>
        </p:nvPicPr>
        <p:blipFill>
          <a:blip r:embed="rId2"/>
          <a:stretch>
            <a:fillRect/>
          </a:stretch>
        </p:blipFill>
        <p:spPr>
          <a:xfrm>
            <a:off x="10103058" y="5960533"/>
            <a:ext cx="1973532" cy="687917"/>
          </a:xfrm>
          <a:prstGeom prst="rect">
            <a:avLst/>
          </a:prstGeom>
        </p:spPr>
      </p:pic>
      <p:pic>
        <p:nvPicPr>
          <p:cNvPr id="5" name="Picture 4">
            <a:extLst>
              <a:ext uri="{FF2B5EF4-FFF2-40B4-BE49-F238E27FC236}">
                <a16:creationId xmlns:a16="http://schemas.microsoft.com/office/drawing/2014/main" id="{0D9CEE31-8A3A-45FC-4F3E-63DCFC4BF068}"/>
              </a:ext>
            </a:extLst>
          </p:cNvPr>
          <p:cNvPicPr>
            <a:picLocks noChangeAspect="1"/>
          </p:cNvPicPr>
          <p:nvPr userDrawn="1"/>
        </p:nvPicPr>
        <p:blipFill>
          <a:blip r:embed="rId3"/>
          <a:stretch>
            <a:fillRect/>
          </a:stretch>
        </p:blipFill>
        <p:spPr>
          <a:xfrm>
            <a:off x="29120" y="5796610"/>
            <a:ext cx="1167856" cy="1038094"/>
          </a:xfrm>
          <a:prstGeom prst="rect">
            <a:avLst/>
          </a:prstGeom>
        </p:spPr>
      </p:pic>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3/6/23</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s://taxprep.sprintax.com/?utm_ref=louisiana-edu" TargetMode="Externa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roseh@louisiana.edu" TargetMode="Externa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hyperlink" Target="https://www.irs.gov/faqs/itemized-deductions-standard-deduction/autos-computers-electronic-devices/autos-computers-electronic-devices" TargetMode="Externa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FALSE</a:t>
            </a:r>
          </a:p>
        </p:txBody>
      </p:sp>
    </p:spTree>
    <p:extLst>
      <p:ext uri="{BB962C8B-B14F-4D97-AF65-F5344CB8AC3E}">
        <p14:creationId xmlns:p14="http://schemas.microsoft.com/office/powerpoint/2010/main" val="3062782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385660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C304C16-E084-FC4C-812A-3D9CACD3D21C}"/>
              </a:ext>
            </a:extLst>
          </p:cNvPr>
          <p:cNvPicPr>
            <a:picLocks noChangeAspect="1"/>
          </p:cNvPicPr>
          <p:nvPr/>
        </p:nvPicPr>
        <p:blipFill>
          <a:blip r:embed="rId2"/>
          <a:stretch>
            <a:fillRect/>
          </a:stretch>
        </p:blipFill>
        <p:spPr>
          <a:xfrm>
            <a:off x="9906000" y="5000201"/>
            <a:ext cx="2099733" cy="1703241"/>
          </a:xfrm>
          <a:prstGeom prst="rect">
            <a:avLst/>
          </a:prstGeom>
        </p:spPr>
      </p:pic>
      <p:sp>
        <p:nvSpPr>
          <p:cNvPr id="3" name="Rectangle 2">
            <a:extLst>
              <a:ext uri="{FF2B5EF4-FFF2-40B4-BE49-F238E27FC236}">
                <a16:creationId xmlns:a16="http://schemas.microsoft.com/office/drawing/2014/main" id="{FD280C45-1E37-4342-899E-930A139437D2}"/>
              </a:ext>
            </a:extLst>
          </p:cNvPr>
          <p:cNvSpPr/>
          <p:nvPr/>
        </p:nvSpPr>
        <p:spPr>
          <a:xfrm>
            <a:off x="615655" y="254332"/>
            <a:ext cx="10960689" cy="5816977"/>
          </a:xfrm>
          <a:prstGeom prst="rect">
            <a:avLst/>
          </a:prstGeom>
        </p:spPr>
        <p:txBody>
          <a:bodyPr wrap="square">
            <a:spAutoFit/>
          </a:bodyPr>
          <a:lstStyle/>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MONEY MATTERS </a:t>
            </a:r>
          </a:p>
          <a:p>
            <a:pPr algn="ctr"/>
            <a:r>
              <a:rPr lang="en-US" sz="46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2022-2023 SESSION #8</a:t>
            </a: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4000" b="1" dirty="0">
              <a:effectLst/>
              <a:latin typeface="Calibri" panose="020F0502020204030204" pitchFamily="34" charset="0"/>
              <a:ea typeface="Times New Roman" panose="02020603050405020304" pitchFamily="18" charset="0"/>
              <a:cs typeface="Calibri" panose="020F0502020204030204" pitchFamily="34" charset="0"/>
            </a:endParaRPr>
          </a:p>
          <a:p>
            <a:pPr algn="ctr"/>
            <a:r>
              <a:rPr lang="en-US" sz="4000" b="1"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March 7, 2023</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sp>
        <p:nvSpPr>
          <p:cNvPr id="2" name="Rectangle 1">
            <a:extLst>
              <a:ext uri="{FF2B5EF4-FFF2-40B4-BE49-F238E27FC236}">
                <a16:creationId xmlns:a16="http://schemas.microsoft.com/office/drawing/2014/main" id="{24EDB4A7-683B-2014-E31E-D8D4436F6537}"/>
              </a:ext>
            </a:extLst>
          </p:cNvPr>
          <p:cNvSpPr/>
          <p:nvPr/>
        </p:nvSpPr>
        <p:spPr>
          <a:xfrm>
            <a:off x="0" y="1856830"/>
            <a:ext cx="12192000" cy="3108543"/>
          </a:xfrm>
          <a:prstGeom prst="rect">
            <a:avLst/>
          </a:prstGeom>
          <a:solidFill>
            <a:schemeClr val="bg1">
              <a:lumMod val="95000"/>
            </a:schemeClr>
          </a:solidFill>
          <a:ln w="38100">
            <a:solidFill>
              <a:schemeClr val="tx1"/>
            </a:solidFill>
          </a:ln>
        </p:spPr>
        <p:txBody>
          <a:bodyPr wrap="square">
            <a:spAutoFit/>
          </a:bodyPr>
          <a:lstStyle/>
          <a:p>
            <a:pPr algn="ctr"/>
            <a:r>
              <a:rPr lang="en-US" sz="5400" b="1" dirty="0">
                <a:latin typeface="Calibri" panose="020F0502020204030204" pitchFamily="34" charset="0"/>
                <a:ea typeface="Times New Roman" panose="02020603050405020304" pitchFamily="18" charset="0"/>
                <a:cs typeface="Calibri" panose="020F0502020204030204" pitchFamily="34" charset="0"/>
              </a:rPr>
              <a:t>INCOME TAX PLANNING</a:t>
            </a:r>
          </a:p>
          <a:p>
            <a:pPr algn="ctr"/>
            <a:r>
              <a:rPr lang="en-US" sz="3000" i="1" dirty="0">
                <a:latin typeface="Calibri" panose="020F0502020204030204" pitchFamily="34" charset="0"/>
                <a:ea typeface="Times New Roman" panose="02020603050405020304" pitchFamily="18" charset="0"/>
                <a:cs typeface="Calibri" panose="020F0502020204030204" pitchFamily="34" charset="0"/>
              </a:rPr>
              <a:t>Designing strategies to keep as much of your income as possible.</a:t>
            </a:r>
            <a:endParaRPr lang="en-US" sz="3000"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endParaRPr lang="en-US" sz="800" b="1" dirty="0">
              <a:latin typeface="Calibri" panose="020F0502020204030204" pitchFamily="34" charset="0"/>
              <a:ea typeface="Times New Roman" panose="02020603050405020304" pitchFamily="18" charset="0"/>
              <a:cs typeface="Calibri" panose="020F0502020204030204" pitchFamily="34" charset="0"/>
            </a:endParaRPr>
          </a:p>
          <a:p>
            <a:pPr algn="ctr"/>
            <a:r>
              <a:rPr lang="en-US" sz="800" b="1" dirty="0">
                <a:latin typeface="Calibri" panose="020F0502020204030204" pitchFamily="34" charset="0"/>
                <a:ea typeface="Times New Roman" panose="02020603050405020304" pitchFamily="18" charset="0"/>
                <a:cs typeface="Calibri" panose="020F0502020204030204" pitchFamily="34" charset="0"/>
              </a:rPr>
              <a:t> </a:t>
            </a:r>
            <a:endParaRPr lang="en-US" sz="800" dirty="0">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Manage Your Money Today</a:t>
            </a:r>
            <a:endPar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i="1" dirty="0">
                <a:solidFill>
                  <a:srgbClr val="C00000"/>
                </a:solidFill>
                <a:latin typeface="Calibri" panose="020F0502020204030204" pitchFamily="34" charset="0"/>
                <a:ea typeface="Times New Roman" panose="02020603050405020304" pitchFamily="18" charset="0"/>
                <a:cs typeface="Calibri" panose="020F0502020204030204" pitchFamily="34" charset="0"/>
              </a:rPr>
              <a:t>Maximize Your Money in the Future</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5E9765B-418F-697B-6F7A-4B73D8F5A02C}"/>
              </a:ext>
            </a:extLst>
          </p:cNvPr>
          <p:cNvPicPr>
            <a:picLocks noChangeAspect="1"/>
          </p:cNvPicPr>
          <p:nvPr/>
        </p:nvPicPr>
        <p:blipFill>
          <a:blip r:embed="rId3"/>
          <a:stretch>
            <a:fillRect/>
          </a:stretch>
        </p:blipFill>
        <p:spPr>
          <a:xfrm>
            <a:off x="-1" y="5000201"/>
            <a:ext cx="1828801" cy="1625601"/>
          </a:xfrm>
          <a:prstGeom prst="rect">
            <a:avLst/>
          </a:prstGeom>
        </p:spPr>
      </p:pic>
    </p:spTree>
    <p:extLst>
      <p:ext uri="{BB962C8B-B14F-4D97-AF65-F5344CB8AC3E}">
        <p14:creationId xmlns:p14="http://schemas.microsoft.com/office/powerpoint/2010/main" val="2817389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037180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14973944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3733353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1334638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26956815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3352193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286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7016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#1</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you owe taxes on that $500 of income.</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TRUE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a:solidFill>
                  <a:schemeClr val="bg1"/>
                </a:solidFill>
              </a:rPr>
              <a:t>FALSE</a:t>
            </a:r>
            <a:endParaRPr lang="en-US" sz="5000" b="1" dirty="0">
              <a:solidFill>
                <a:schemeClr val="bg1"/>
              </a:solidFill>
            </a:endParaRPr>
          </a:p>
        </p:txBody>
      </p:sp>
      <p:sp>
        <p:nvSpPr>
          <p:cNvPr id="2" name="Content Placeholder 2">
            <a:extLst>
              <a:ext uri="{FF2B5EF4-FFF2-40B4-BE49-F238E27FC236}">
                <a16:creationId xmlns:a16="http://schemas.microsoft.com/office/drawing/2014/main" id="{D90CB717-BA0B-1BA0-BB91-1D9AC7ECCE54}"/>
              </a:ext>
            </a:extLst>
          </p:cNvPr>
          <p:cNvSpPr txBox="1">
            <a:spLocks/>
          </p:cNvSpPr>
          <p:nvPr/>
        </p:nvSpPr>
        <p:spPr>
          <a:xfrm>
            <a:off x="3467099" y="4326858"/>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Maybe</a:t>
            </a:r>
          </a:p>
        </p:txBody>
      </p:sp>
    </p:spTree>
    <p:extLst>
      <p:ext uri="{BB962C8B-B14F-4D97-AF65-F5344CB8AC3E}">
        <p14:creationId xmlns:p14="http://schemas.microsoft.com/office/powerpoint/2010/main" val="165128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383267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2977594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2658757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
        <p:nvSpPr>
          <p:cNvPr id="5" name="Rounded Rectangle 4">
            <a:extLst>
              <a:ext uri="{FF2B5EF4-FFF2-40B4-BE49-F238E27FC236}">
                <a16:creationId xmlns:a16="http://schemas.microsoft.com/office/drawing/2014/main" id="{B4C50D47-0C66-03B6-93F4-6D7C4C406372}"/>
              </a:ext>
            </a:extLst>
          </p:cNvPr>
          <p:cNvSpPr/>
          <p:nvPr/>
        </p:nvSpPr>
        <p:spPr>
          <a:xfrm>
            <a:off x="42387" y="1023400"/>
            <a:ext cx="2949094" cy="2228473"/>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3BDAE0DE-943B-0997-1C31-E4666C6D4F52}"/>
              </a:ext>
            </a:extLst>
          </p:cNvPr>
          <p:cNvSpPr/>
          <p:nvPr/>
        </p:nvSpPr>
        <p:spPr>
          <a:xfrm>
            <a:off x="648958" y="3360877"/>
            <a:ext cx="3432535" cy="2095246"/>
          </a:xfrm>
          <a:prstGeom prst="roundRect">
            <a:avLst/>
          </a:prstGeom>
          <a:noFill/>
          <a:ln w="1016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60400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loud Callout 11">
            <a:extLst>
              <a:ext uri="{FF2B5EF4-FFF2-40B4-BE49-F238E27FC236}">
                <a16:creationId xmlns:a16="http://schemas.microsoft.com/office/drawing/2014/main" id="{B34B4D30-C514-09C5-1535-A25B399CDAF8}"/>
              </a:ext>
            </a:extLst>
          </p:cNvPr>
          <p:cNvSpPr/>
          <p:nvPr/>
        </p:nvSpPr>
        <p:spPr>
          <a:xfrm>
            <a:off x="1771300" y="1616541"/>
            <a:ext cx="8649396" cy="4003086"/>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b="1" i="1" dirty="0">
                <a:solidFill>
                  <a:srgbClr val="0000CC"/>
                </a:solidFill>
              </a:rPr>
              <a:t>If you don’t know where you’ve come from, you can’t know where you’re going.</a:t>
            </a:r>
          </a:p>
          <a:p>
            <a:pPr algn="ctr"/>
            <a:endParaRPr lang="en-US" sz="1500" b="1" i="1" dirty="0">
              <a:solidFill>
                <a:srgbClr val="0000CC"/>
              </a:solidFill>
            </a:endParaRPr>
          </a:p>
          <a:p>
            <a:pPr algn="ctr"/>
            <a:r>
              <a:rPr lang="en-US" sz="3500" b="1" i="1" dirty="0">
                <a:solidFill>
                  <a:srgbClr val="0000CC"/>
                </a:solidFill>
              </a:rPr>
              <a:t> - Maya Angelou</a:t>
            </a:r>
          </a:p>
        </p:txBody>
      </p:sp>
      <p:sp>
        <p:nvSpPr>
          <p:cNvPr id="2" name="Rounded Rectangle 1">
            <a:extLst>
              <a:ext uri="{FF2B5EF4-FFF2-40B4-BE49-F238E27FC236}">
                <a16:creationId xmlns:a16="http://schemas.microsoft.com/office/drawing/2014/main" id="{60FD7D08-5631-2AED-F213-348047EAF1CD}"/>
              </a:ext>
            </a:extLst>
          </p:cNvPr>
          <p:cNvSpPr/>
          <p:nvPr/>
        </p:nvSpPr>
        <p:spPr>
          <a:xfrm>
            <a:off x="1542165" y="331095"/>
            <a:ext cx="9107667" cy="946328"/>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Tree>
    <p:extLst>
      <p:ext uri="{BB962C8B-B14F-4D97-AF65-F5344CB8AC3E}">
        <p14:creationId xmlns:p14="http://schemas.microsoft.com/office/powerpoint/2010/main" val="1649627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AAE39FA-7825-D04A-B5F3-B11C14C80970}"/>
              </a:ext>
            </a:extLst>
          </p:cNvPr>
          <p:cNvGraphicFramePr/>
          <p:nvPr>
            <p:extLst>
              <p:ext uri="{D42A27DB-BD31-4B8C-83A1-F6EECF244321}">
                <p14:modId xmlns:p14="http://schemas.microsoft.com/office/powerpoint/2010/main" val="1531364318"/>
              </p:ext>
            </p:extLst>
          </p:nvPr>
        </p:nvGraphicFramePr>
        <p:xfrm>
          <a:off x="1755796" y="205891"/>
          <a:ext cx="8680408" cy="5944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3534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AAE39FA-7825-D04A-B5F3-B11C14C80970}"/>
              </a:ext>
            </a:extLst>
          </p:cNvPr>
          <p:cNvGraphicFramePr/>
          <p:nvPr>
            <p:extLst>
              <p:ext uri="{D42A27DB-BD31-4B8C-83A1-F6EECF244321}">
                <p14:modId xmlns:p14="http://schemas.microsoft.com/office/powerpoint/2010/main" val="879856524"/>
              </p:ext>
            </p:extLst>
          </p:nvPr>
        </p:nvGraphicFramePr>
        <p:xfrm>
          <a:off x="363007" y="205891"/>
          <a:ext cx="8680408" cy="59445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 2">
            <a:extLst>
              <a:ext uri="{FF2B5EF4-FFF2-40B4-BE49-F238E27FC236}">
                <a16:creationId xmlns:a16="http://schemas.microsoft.com/office/drawing/2014/main" id="{2A2B562C-CA8D-1765-2C4D-778D2D170B5A}"/>
              </a:ext>
            </a:extLst>
          </p:cNvPr>
          <p:cNvGrpSpPr/>
          <p:nvPr/>
        </p:nvGrpSpPr>
        <p:grpSpPr>
          <a:xfrm>
            <a:off x="8109513" y="96890"/>
            <a:ext cx="3644463" cy="5486400"/>
            <a:chOff x="3843833" y="2303514"/>
            <a:chExt cx="3566731" cy="3566731"/>
          </a:xfrm>
          <a:scene3d>
            <a:camera prst="orthographicFront">
              <a:rot lat="0" lon="0" rev="0"/>
            </a:camera>
            <a:lightRig rig="contrasting" dir="t">
              <a:rot lat="0" lon="0" rev="1200000"/>
            </a:lightRig>
          </a:scene3d>
        </p:grpSpPr>
        <p:sp>
          <p:nvSpPr>
            <p:cNvPr id="4" name="Oval 3">
              <a:extLst>
                <a:ext uri="{FF2B5EF4-FFF2-40B4-BE49-F238E27FC236}">
                  <a16:creationId xmlns:a16="http://schemas.microsoft.com/office/drawing/2014/main" id="{2D907CB4-651C-BEE8-072A-7F0361094DCF}"/>
                </a:ext>
              </a:extLst>
            </p:cNvPr>
            <p:cNvSpPr/>
            <p:nvPr/>
          </p:nvSpPr>
          <p:spPr>
            <a:xfrm>
              <a:off x="3843833" y="2303514"/>
              <a:ext cx="3566731" cy="3566731"/>
            </a:xfrm>
            <a:prstGeom prst="ellipse">
              <a:avLst/>
            </a:prstGeom>
            <a:solidFill>
              <a:srgbClr val="006600">
                <a:alpha val="50000"/>
              </a:srgbClr>
            </a:solidFill>
            <a:sp3d contourW="12700" prstMaterial="clear">
              <a:bevelT w="177800" h="254000"/>
              <a:bevelB w="152400"/>
            </a:sp3d>
          </p:spPr>
          <p:style>
            <a:lnRef idx="0">
              <a:schemeClr val="lt1">
                <a:hueOff val="0"/>
                <a:satOff val="0"/>
                <a:lumOff val="0"/>
                <a:alphaOff val="0"/>
              </a:schemeClr>
            </a:lnRef>
            <a:fillRef idx="1">
              <a:scrgbClr r="0" g="0" b="0"/>
            </a:fillRef>
            <a:effectRef idx="0">
              <a:schemeClr val="accent1">
                <a:alpha val="50000"/>
                <a:hueOff val="0"/>
                <a:satOff val="0"/>
                <a:lumOff val="0"/>
                <a:alphaOff val="0"/>
              </a:schemeClr>
            </a:effectRef>
            <a:fontRef idx="minor">
              <a:schemeClr val="tx1"/>
            </a:fontRef>
          </p:style>
        </p:sp>
        <p:sp>
          <p:nvSpPr>
            <p:cNvPr id="5" name="Oval 4">
              <a:extLst>
                <a:ext uri="{FF2B5EF4-FFF2-40B4-BE49-F238E27FC236}">
                  <a16:creationId xmlns:a16="http://schemas.microsoft.com/office/drawing/2014/main" id="{82FDB350-0EF5-8762-93CF-F9A983FD795A}"/>
                </a:ext>
              </a:extLst>
            </p:cNvPr>
            <p:cNvSpPr txBox="1"/>
            <p:nvPr/>
          </p:nvSpPr>
          <p:spPr>
            <a:xfrm>
              <a:off x="4405844" y="3224920"/>
              <a:ext cx="2668854" cy="1961702"/>
            </a:xfrm>
            <a:prstGeom prst="rect">
              <a:avLst/>
            </a:prstGeom>
            <a:sp3d/>
          </p:spPr>
          <p:style>
            <a:lnRef idx="0">
              <a:scrgbClr r="0" g="0" b="0"/>
            </a:lnRef>
            <a:fillRef idx="0">
              <a:scrgbClr r="0" g="0" b="0"/>
            </a:fillRef>
            <a:effectRef idx="0">
              <a:scrgbClr r="0" g="0" b="0"/>
            </a:effectRef>
            <a:fontRef idx="minor">
              <a:schemeClr val="tx1"/>
            </a:fontRef>
          </p:style>
          <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en-US" sz="2200" b="1" kern="1200" dirty="0"/>
                <a:t>Regardless of what you do in the future, a lot of what you do will make you feel like you’re an entrepreneur – from managing your own lab or grant program, to creating a research stream, to finding the career that fulfills you the most.</a:t>
              </a:r>
            </a:p>
          </p:txBody>
        </p:sp>
      </p:grpSp>
    </p:spTree>
    <p:extLst>
      <p:ext uri="{BB962C8B-B14F-4D97-AF65-F5344CB8AC3E}">
        <p14:creationId xmlns:p14="http://schemas.microsoft.com/office/powerpoint/2010/main" val="2510614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500" dirty="0"/>
              <a:t>Save as much as you can. Your cash flow might be unpredictable. You never know how long your cash flow is going to last. </a:t>
            </a:r>
            <a:br>
              <a:rPr lang="en-US" sz="2500" dirty="0"/>
            </a:br>
            <a:endParaRPr lang="en-US" sz="2500" dirty="0"/>
          </a:p>
          <a:p>
            <a:pPr marL="514350" indent="-514350">
              <a:buFont typeface="+mj-lt"/>
              <a:buAutoNum type="arabicPeriod"/>
            </a:pPr>
            <a:r>
              <a:rPr lang="en-US" sz="2500" dirty="0"/>
              <a:t>Separate your personal and business activities. Get business bank accounts and credit cards.</a:t>
            </a:r>
            <a:br>
              <a:rPr lang="en-US" sz="2500" dirty="0"/>
            </a:br>
            <a:endParaRPr lang="en-US" sz="2500" dirty="0"/>
          </a:p>
          <a:p>
            <a:pPr marL="514350" indent="-514350">
              <a:buFont typeface="+mj-lt"/>
              <a:buAutoNum type="arabicPeriod"/>
            </a:pPr>
            <a:r>
              <a:rPr lang="en-US" sz="2500" dirty="0"/>
              <a:t>Track every dollar you spend and every dollar you earn…both for your own goals and for tax planning.</a:t>
            </a:r>
            <a:br>
              <a:rPr lang="en-US" sz="2500" dirty="0"/>
            </a:br>
            <a:endParaRPr lang="en-US" sz="2500" dirty="0"/>
          </a:p>
          <a:p>
            <a:pPr marL="514350" indent="-514350">
              <a:buFont typeface="+mj-lt"/>
              <a:buAutoNum type="arabicPeriod"/>
            </a:pPr>
            <a:r>
              <a:rPr lang="en-US" sz="2500" dirty="0"/>
              <a:t>Learn what tax issues are important to you. You have many obligations and responsibilities to pay taxes from your income; but there are also many opportunities to reduce your tax burden as an entrepreneur.</a:t>
            </a:r>
          </a:p>
        </p:txBody>
      </p:sp>
    </p:spTree>
    <p:extLst>
      <p:ext uri="{BB962C8B-B14F-4D97-AF65-F5344CB8AC3E}">
        <p14:creationId xmlns:p14="http://schemas.microsoft.com/office/powerpoint/2010/main" val="1232245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en-US" sz="2500" dirty="0"/>
              <a:t>Think about the type of legal entity you run. Sole proprietorships and partnerships are the default – but creating an LLC or corporation might protect you from liability. </a:t>
            </a:r>
            <a:br>
              <a:rPr lang="en-US" sz="2500" dirty="0"/>
            </a:br>
            <a:endParaRPr lang="en-US" sz="2500" dirty="0"/>
          </a:p>
          <a:p>
            <a:pPr marL="514350" indent="-514350">
              <a:buFont typeface="+mj-lt"/>
              <a:buAutoNum type="arabicPeriod" startAt="5"/>
            </a:pPr>
            <a:r>
              <a:rPr lang="en-US" sz="2500" dirty="0"/>
              <a:t>Set up an Individual Retirement Account as soon as possible. Invest a little when you can – and watch it grow.</a:t>
            </a:r>
            <a:br>
              <a:rPr lang="en-US" sz="2500" dirty="0"/>
            </a:br>
            <a:endParaRPr lang="en-US" sz="2500" dirty="0"/>
          </a:p>
          <a:p>
            <a:pPr marL="514350" indent="-514350">
              <a:buFont typeface="+mj-lt"/>
              <a:buAutoNum type="arabicPeriod" startAt="5"/>
            </a:pPr>
            <a:r>
              <a:rPr lang="en-US" sz="2500" dirty="0"/>
              <a:t>Develop your team. Who can help you achieve your mission? What advisors can make your life easier?</a:t>
            </a:r>
            <a:br>
              <a:rPr lang="en-US" sz="2500" dirty="0"/>
            </a:br>
            <a:endParaRPr lang="en-US" sz="2500" dirty="0"/>
          </a:p>
          <a:p>
            <a:pPr marL="514350" indent="-514350">
              <a:buFont typeface="+mj-lt"/>
              <a:buAutoNum type="arabicPeriod" startAt="5"/>
            </a:pPr>
            <a:r>
              <a:rPr lang="en-US" sz="2500" dirty="0"/>
              <a:t>Create your personal biography. People want to know who you are and how you can make their life better. </a:t>
            </a:r>
          </a:p>
          <a:p>
            <a:pPr marL="514350" indent="-514350">
              <a:buFont typeface="+mj-lt"/>
              <a:buAutoNum type="arabicPeriod" startAt="5"/>
            </a:pPr>
            <a:endParaRPr lang="en-US" sz="2500" dirty="0"/>
          </a:p>
        </p:txBody>
      </p:sp>
    </p:spTree>
    <p:extLst>
      <p:ext uri="{BB962C8B-B14F-4D97-AF65-F5344CB8AC3E}">
        <p14:creationId xmlns:p14="http://schemas.microsoft.com/office/powerpoint/2010/main" val="5119552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5 Things You Can Do To Reduce Your Taxes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dirty="0"/>
              <a:t>Open an Individual Retirement Account or Roth IRA</a:t>
            </a:r>
          </a:p>
          <a:p>
            <a:pPr lvl="1"/>
            <a:r>
              <a:rPr lang="en-US" dirty="0">
                <a:solidFill>
                  <a:srgbClr val="0000CC"/>
                </a:solidFill>
              </a:rPr>
              <a:t>You can defer income tax and avoid capital gains tax altogether</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Talk to HR and reduce your tax withholding</a:t>
            </a:r>
          </a:p>
          <a:p>
            <a:pPr lvl="1"/>
            <a:r>
              <a:rPr lang="en-US" dirty="0">
                <a:solidFill>
                  <a:srgbClr val="0000CC"/>
                </a:solidFill>
              </a:rPr>
              <a:t>If you get a refund, you are loaning your income to the government</a:t>
            </a:r>
          </a:p>
          <a:p>
            <a:pPr lvl="1"/>
            <a:endParaRPr lang="en-US" sz="600" dirty="0">
              <a:solidFill>
                <a:srgbClr val="0000CC"/>
              </a:solidFill>
            </a:endParaRPr>
          </a:p>
          <a:p>
            <a:pPr marL="514350" indent="-514350">
              <a:buFont typeface="+mj-lt"/>
              <a:buAutoNum type="arabicPeriod"/>
            </a:pPr>
            <a:r>
              <a:rPr lang="en-US" dirty="0"/>
              <a:t>Cluster your income so you make less than $13,850 in a year</a:t>
            </a:r>
          </a:p>
          <a:p>
            <a:pPr lvl="1"/>
            <a:r>
              <a:rPr lang="en-US" dirty="0">
                <a:solidFill>
                  <a:srgbClr val="0000CC"/>
                </a:solidFill>
              </a:rPr>
              <a:t>If possible, shift income between years to get the maximum deduction</a:t>
            </a:r>
            <a:br>
              <a:rPr lang="en-US" dirty="0">
                <a:solidFill>
                  <a:srgbClr val="0000CC"/>
                </a:solidFill>
              </a:rPr>
            </a:br>
            <a:endParaRPr lang="en-US" sz="600" dirty="0">
              <a:solidFill>
                <a:srgbClr val="0000CC"/>
              </a:solidFill>
            </a:endParaRPr>
          </a:p>
          <a:p>
            <a:pPr marL="514350" indent="-514350">
              <a:buFont typeface="+mj-lt"/>
              <a:buAutoNum type="arabicPeriod"/>
            </a:pPr>
            <a:r>
              <a:rPr lang="en-US" dirty="0"/>
              <a:t>Scan tax code and identify 3-5 deductions &amp; credits you qualify for</a:t>
            </a:r>
          </a:p>
          <a:p>
            <a:pPr lvl="1"/>
            <a:r>
              <a:rPr lang="en-US" dirty="0">
                <a:solidFill>
                  <a:srgbClr val="0000CC"/>
                </a:solidFill>
              </a:rPr>
              <a:t>Child tax credit, education expenses (tuition, books…), student loan interest, charitable deductions, small business or hobby-related expenses</a:t>
            </a:r>
          </a:p>
          <a:p>
            <a:pPr lvl="1"/>
            <a:endParaRPr lang="en-US" sz="600" dirty="0">
              <a:solidFill>
                <a:srgbClr val="0000CC"/>
              </a:solidFill>
            </a:endParaRPr>
          </a:p>
          <a:p>
            <a:pPr marL="514350" indent="-514350">
              <a:buFont typeface="+mj-lt"/>
              <a:buAutoNum type="arabicPeriod"/>
            </a:pPr>
            <a:r>
              <a:rPr lang="en-US" dirty="0"/>
              <a:t>Get rid of your income</a:t>
            </a:r>
            <a:endParaRPr lang="en-US" sz="2600" dirty="0">
              <a:solidFill>
                <a:srgbClr val="0000CC"/>
              </a:solidFill>
            </a:endParaRPr>
          </a:p>
        </p:txBody>
      </p:sp>
    </p:spTree>
    <p:extLst>
      <p:ext uri="{BB962C8B-B14F-4D97-AF65-F5344CB8AC3E}">
        <p14:creationId xmlns:p14="http://schemas.microsoft.com/office/powerpoint/2010/main" val="41205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horizontal)">
                                      <p:cBhvr>
                                        <p:cTn id="7" dur="500"/>
                                        <p:tgtEl>
                                          <p:spTgt spid="3">
                                            <p:txEl>
                                              <p:pRg st="2" end="2"/>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linds(horizontal)">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blinds(horizontal)">
                                      <p:cBhvr>
                                        <p:cTn id="23" dur="500"/>
                                        <p:tgtEl>
                                          <p:spTgt spid="3">
                                            <p:txEl>
                                              <p:pRg st="7" end="7"/>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animEffect transition="in" filter="blinds(horizontal)">
                                      <p:cBhvr>
                                        <p:cTn id="3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265680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few rules and definitions:</a:t>
            </a:r>
          </a:p>
          <a:p>
            <a:pPr lvl="0"/>
            <a:r>
              <a:rPr lang="en-US" sz="2600" dirty="0">
                <a:solidFill>
                  <a:srgbClr val="0000CC"/>
                </a:solidFill>
              </a:rPr>
              <a:t>We only owe income taxes on income. </a:t>
            </a:r>
          </a:p>
          <a:p>
            <a:pPr lvl="3"/>
            <a:r>
              <a:rPr lang="en-US" dirty="0">
                <a:solidFill>
                  <a:srgbClr val="0000CC"/>
                </a:solidFill>
              </a:rPr>
              <a:t>If you invest $1,000 and it grows to $1,500, you owe taxes on $500 only…when you sell. </a:t>
            </a:r>
          </a:p>
          <a:p>
            <a:pPr lvl="3"/>
            <a:r>
              <a:rPr lang="en-US" dirty="0">
                <a:solidFill>
                  <a:srgbClr val="0000CC"/>
                </a:solidFill>
              </a:rPr>
              <a:t>There may be years when your taxable income – your income less deductible expenses – is negative. You may be able to apply these losses to the income you make in other years. </a:t>
            </a:r>
          </a:p>
          <a:p>
            <a:pPr lvl="0"/>
            <a:r>
              <a:rPr lang="en-US" sz="2600" dirty="0">
                <a:solidFill>
                  <a:srgbClr val="0000CC"/>
                </a:solidFill>
              </a:rPr>
              <a:t>File and pay. There are penalties if you do not.</a:t>
            </a:r>
          </a:p>
          <a:p>
            <a:pPr lvl="0"/>
            <a:r>
              <a:rPr lang="en-US" sz="2600" dirty="0">
                <a:solidFill>
                  <a:srgbClr val="0000CC"/>
                </a:solidFill>
              </a:rPr>
              <a:t>Taxes are based on cash. If cash changes hands, there are likely taxes owed. (You do not owe taxes when your $1,000 rises to $1,500; you owes taxes if you sell at $1,500 and recognize that $500 profit.)</a:t>
            </a:r>
          </a:p>
          <a:p>
            <a:pPr lvl="0"/>
            <a:r>
              <a:rPr lang="en-US" sz="2600" dirty="0">
                <a:solidFill>
                  <a:srgbClr val="0000CC"/>
                </a:solidFill>
              </a:rPr>
              <a:t>You may need to file personal and business taxes as an entrepreneur.</a:t>
            </a:r>
          </a:p>
          <a:p>
            <a:pPr lvl="0"/>
            <a:r>
              <a:rPr lang="en-US" sz="2600" dirty="0">
                <a:solidFill>
                  <a:srgbClr val="0000CC"/>
                </a:solidFill>
              </a:rPr>
              <a:t>The discussion that follows is only for U.S. federal tax policy. Most states have their own policies which will impose taxes in addition to those discussed here. Sorry.</a:t>
            </a:r>
          </a:p>
        </p:txBody>
      </p:sp>
    </p:spTree>
    <p:extLst>
      <p:ext uri="{BB962C8B-B14F-4D97-AF65-F5344CB8AC3E}">
        <p14:creationId xmlns:p14="http://schemas.microsoft.com/office/powerpoint/2010/main" val="2754779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pic>
        <p:nvPicPr>
          <p:cNvPr id="2" name="Picture 1">
            <a:extLst>
              <a:ext uri="{FF2B5EF4-FFF2-40B4-BE49-F238E27FC236}">
                <a16:creationId xmlns:a16="http://schemas.microsoft.com/office/drawing/2014/main" id="{7938BEB2-0810-E946-AFDE-127976B78020}"/>
              </a:ext>
            </a:extLst>
          </p:cNvPr>
          <p:cNvPicPr>
            <a:picLocks noChangeAspect="1"/>
          </p:cNvPicPr>
          <p:nvPr/>
        </p:nvPicPr>
        <p:blipFill>
          <a:blip r:embed="rId2"/>
          <a:stretch>
            <a:fillRect/>
          </a:stretch>
        </p:blipFill>
        <p:spPr>
          <a:xfrm>
            <a:off x="2882479" y="1252579"/>
            <a:ext cx="6622335" cy="5143763"/>
          </a:xfrm>
          <a:prstGeom prst="rect">
            <a:avLst/>
          </a:prstGeom>
        </p:spPr>
      </p:pic>
      <p:sp>
        <p:nvSpPr>
          <p:cNvPr id="4" name="TextBox 3">
            <a:extLst>
              <a:ext uri="{FF2B5EF4-FFF2-40B4-BE49-F238E27FC236}">
                <a16:creationId xmlns:a16="http://schemas.microsoft.com/office/drawing/2014/main" id="{EF64A806-1C23-BA43-B9AD-636DAEBE6F29}"/>
              </a:ext>
            </a:extLst>
          </p:cNvPr>
          <p:cNvSpPr txBox="1"/>
          <p:nvPr/>
        </p:nvSpPr>
        <p:spPr>
          <a:xfrm>
            <a:off x="8956275" y="1553088"/>
            <a:ext cx="3106537" cy="1785104"/>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This limit of $73,000 is the same regardless of whether you are filing individually or married-jointly. Sorry.</a:t>
            </a:r>
          </a:p>
        </p:txBody>
      </p:sp>
      <p:sp>
        <p:nvSpPr>
          <p:cNvPr id="5" name="TextBox 4">
            <a:extLst>
              <a:ext uri="{FF2B5EF4-FFF2-40B4-BE49-F238E27FC236}">
                <a16:creationId xmlns:a16="http://schemas.microsoft.com/office/drawing/2014/main" id="{9AC06C9F-E6C7-D042-801A-C6749071CB9A}"/>
              </a:ext>
            </a:extLst>
          </p:cNvPr>
          <p:cNvSpPr txBox="1"/>
          <p:nvPr/>
        </p:nvSpPr>
        <p:spPr>
          <a:xfrm>
            <a:off x="8956275" y="3432244"/>
            <a:ext cx="3106537" cy="2123658"/>
          </a:xfrm>
          <a:prstGeom prst="rect">
            <a:avLst/>
          </a:prstGeom>
          <a:solidFill>
            <a:schemeClr val="bg1"/>
          </a:solidFill>
          <a:ln w="28575">
            <a:solidFill>
              <a:srgbClr val="C00000"/>
            </a:solidFill>
          </a:ln>
        </p:spPr>
        <p:txBody>
          <a:bodyPr wrap="square" rtlCol="0">
            <a:spAutoFit/>
          </a:bodyPr>
          <a:lstStyle/>
          <a:p>
            <a:pPr algn="ctr"/>
            <a:r>
              <a:rPr lang="en-US" sz="2200" b="1" dirty="0">
                <a:solidFill>
                  <a:srgbClr val="C00000"/>
                </a:solidFill>
              </a:rPr>
              <a:t>If you make more than $73,000, most online tax software will cost you anywhere from $30 to $100 to do both federal and state filings.</a:t>
            </a:r>
          </a:p>
        </p:txBody>
      </p:sp>
    </p:spTree>
    <p:extLst>
      <p:ext uri="{BB962C8B-B14F-4D97-AF65-F5344CB8AC3E}">
        <p14:creationId xmlns:p14="http://schemas.microsoft.com/office/powerpoint/2010/main" val="3009011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few rules and definitions:</a:t>
            </a:r>
          </a:p>
          <a:p>
            <a:pPr lvl="0"/>
            <a:endParaRPr lang="en-US" dirty="0">
              <a:solidFill>
                <a:srgbClr val="0000CC"/>
              </a:solidFill>
            </a:endParaRPr>
          </a:p>
          <a:p>
            <a:pPr lvl="0"/>
            <a:r>
              <a:rPr lang="en-US" dirty="0">
                <a:solidFill>
                  <a:srgbClr val="0000CC"/>
                </a:solidFill>
              </a:rPr>
              <a:t>Tax Credits</a:t>
            </a:r>
          </a:p>
          <a:p>
            <a:pPr lvl="1"/>
            <a:r>
              <a:rPr lang="en-US" dirty="0">
                <a:solidFill>
                  <a:srgbClr val="0000CC"/>
                </a:solidFill>
              </a:rPr>
              <a:t>A dollar-for-dollar reduction in taxes owed.</a:t>
            </a:r>
          </a:p>
          <a:p>
            <a:pPr lvl="1"/>
            <a:r>
              <a:rPr lang="en-US" dirty="0">
                <a:solidFill>
                  <a:srgbClr val="0000CC"/>
                </a:solidFill>
              </a:rPr>
              <a:t>If you owe $2,500 in taxes for the year and find a $1,000 credit, your taxes owed will be reduced to $1,500.</a:t>
            </a:r>
          </a:p>
          <a:p>
            <a:pPr lvl="1"/>
            <a:r>
              <a:rPr lang="en-US" dirty="0">
                <a:solidFill>
                  <a:srgbClr val="0000CC"/>
                </a:solidFill>
              </a:rPr>
              <a:t>We really really like tax credits.</a:t>
            </a:r>
          </a:p>
        </p:txBody>
      </p:sp>
    </p:spTree>
    <p:extLst>
      <p:ext uri="{BB962C8B-B14F-4D97-AF65-F5344CB8AC3E}">
        <p14:creationId xmlns:p14="http://schemas.microsoft.com/office/powerpoint/2010/main" val="727320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 few rules and definitions:</a:t>
            </a:r>
            <a:br>
              <a:rPr lang="en-US" dirty="0">
                <a:solidFill>
                  <a:srgbClr val="0000CC"/>
                </a:solidFill>
              </a:rPr>
            </a:br>
            <a:endParaRPr lang="en-US" dirty="0">
              <a:solidFill>
                <a:srgbClr val="0000CC"/>
              </a:solidFill>
            </a:endParaRPr>
          </a:p>
          <a:p>
            <a:r>
              <a:rPr lang="en-US" dirty="0">
                <a:solidFill>
                  <a:srgbClr val="0000CC"/>
                </a:solidFill>
              </a:rPr>
              <a:t>Tax Deductions</a:t>
            </a:r>
          </a:p>
          <a:p>
            <a:pPr lvl="1"/>
            <a:r>
              <a:rPr lang="en-US" dirty="0">
                <a:solidFill>
                  <a:srgbClr val="0000CC"/>
                </a:solidFill>
              </a:rPr>
              <a:t>Qualifying reductions to your Taxable Income that will reduce how much Taxable Income you have…that may reduce the taxes you owe.</a:t>
            </a:r>
          </a:p>
          <a:p>
            <a:pPr lvl="1"/>
            <a:r>
              <a:rPr lang="en-US" dirty="0">
                <a:solidFill>
                  <a:srgbClr val="0000CC"/>
                </a:solidFill>
              </a:rPr>
              <a:t>All filers are allowed the standard deduction ($13,850 for single, $27,700 for married). If your Taxable Income is less than this, you do not owe taxes.</a:t>
            </a:r>
          </a:p>
          <a:p>
            <a:pPr lvl="2"/>
            <a:r>
              <a:rPr lang="en-US" dirty="0">
                <a:solidFill>
                  <a:srgbClr val="0000CC"/>
                </a:solidFill>
              </a:rPr>
              <a:t>Some deductions are above-the-line, reducing your Gross Income.</a:t>
            </a:r>
          </a:p>
          <a:p>
            <a:pPr lvl="3"/>
            <a:r>
              <a:rPr lang="en-US" dirty="0">
                <a:solidFill>
                  <a:srgbClr val="0000CC"/>
                </a:solidFill>
              </a:rPr>
              <a:t>We really like these because we can also take the standard deduction.</a:t>
            </a:r>
          </a:p>
          <a:p>
            <a:pPr lvl="3"/>
            <a:r>
              <a:rPr lang="en-US" dirty="0">
                <a:solidFill>
                  <a:srgbClr val="0000CC"/>
                </a:solidFill>
              </a:rPr>
              <a:t>We really like these because they lower the income we receive that may allow us to receive certain credits.</a:t>
            </a:r>
          </a:p>
          <a:p>
            <a:pPr lvl="3"/>
            <a:r>
              <a:rPr lang="en-US" dirty="0">
                <a:solidFill>
                  <a:srgbClr val="0000CC"/>
                </a:solidFill>
              </a:rPr>
              <a:t>Examples: school tuition, fees, some student loan interest, some moving expenses, some health care expenses, contributions to an IRA</a:t>
            </a:r>
          </a:p>
        </p:txBody>
      </p:sp>
    </p:spTree>
    <p:extLst>
      <p:ext uri="{BB962C8B-B14F-4D97-AF65-F5344CB8AC3E}">
        <p14:creationId xmlns:p14="http://schemas.microsoft.com/office/powerpoint/2010/main" val="628675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Filing for income tax:     </a:t>
            </a:r>
          </a:p>
          <a:p>
            <a:r>
              <a:rPr lang="en-US" sz="2400" dirty="0"/>
              <a:t>If you earn income in any given you, you are required to file an income tax return by the deadline (usually April 15, April 18 this year).</a:t>
            </a:r>
          </a:p>
          <a:p>
            <a:pPr lvl="1"/>
            <a:r>
              <a:rPr lang="en-US" sz="2000" dirty="0"/>
              <a:t>You are required to FILE, even if you do not OWE any taxes.</a:t>
            </a:r>
          </a:p>
          <a:p>
            <a:pPr lvl="1"/>
            <a:r>
              <a:rPr lang="en-US" sz="2000" dirty="0"/>
              <a:t>You might not OWE any taxes if your income is less than the standard deduction or allowance ($13,850 for single filers, $27,700 for married filers)</a:t>
            </a:r>
            <a:br>
              <a:rPr lang="en-US" sz="2000" dirty="0"/>
            </a:br>
            <a:endParaRPr lang="en-US" sz="2000" dirty="0"/>
          </a:p>
          <a:p>
            <a:r>
              <a:rPr lang="en-US" sz="2400" dirty="0"/>
              <a:t>In general, we only owe taxes on income…or any compensation of value.</a:t>
            </a:r>
          </a:p>
          <a:p>
            <a:pPr lvl="1"/>
            <a:r>
              <a:rPr lang="en-US" sz="2000" dirty="0"/>
              <a:t>If your employer gives you a $50 Applebee’s gift card, that’s taxable income</a:t>
            </a:r>
          </a:p>
          <a:p>
            <a:pPr lvl="1"/>
            <a:r>
              <a:rPr lang="en-US" sz="2000" dirty="0"/>
              <a:t>And, as many of you know, stipends and tuition waivers for graduate students are generally considered taxable income (subject to limits and other fine-print).</a:t>
            </a:r>
            <a:br>
              <a:rPr lang="en-US" sz="2000" dirty="0"/>
            </a:br>
            <a:endParaRPr lang="en-US" sz="2000" dirty="0"/>
          </a:p>
          <a:p>
            <a:r>
              <a:rPr lang="en-US" sz="2400" dirty="0"/>
              <a:t>You can reduce your taxable income with qualified deductions and credits.</a:t>
            </a:r>
            <a:endParaRPr lang="en-US" dirty="0"/>
          </a:p>
        </p:txBody>
      </p:sp>
    </p:spTree>
    <p:extLst>
      <p:ext uri="{BB962C8B-B14F-4D97-AF65-F5344CB8AC3E}">
        <p14:creationId xmlns:p14="http://schemas.microsoft.com/office/powerpoint/2010/main" val="17852902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C00000"/>
                </a:solidFill>
              </a:rPr>
              <a:t>Filing for income tax – FOR INTERNATIONAL STUDENTS</a:t>
            </a:r>
            <a:r>
              <a:rPr lang="en-US" dirty="0"/>
              <a:t>:     </a:t>
            </a:r>
          </a:p>
          <a:p>
            <a:r>
              <a:rPr lang="en-US" sz="2400" dirty="0"/>
              <a:t>It’s important to be aware that, as a nonresident student in the US, you’re legally required to file a tax return if you received US income during 2022.</a:t>
            </a:r>
            <a:br>
              <a:rPr lang="en-US" sz="2400" dirty="0"/>
            </a:br>
            <a:endParaRPr lang="en-US" sz="1300" dirty="0"/>
          </a:p>
          <a:p>
            <a:r>
              <a:rPr lang="en-US" sz="2400" dirty="0"/>
              <a:t>And even if you didn’t work or receive income in the US, you’re still obliged to file a Form 8843 with the IRS.</a:t>
            </a:r>
            <a:br>
              <a:rPr lang="en-US" sz="2400" dirty="0"/>
            </a:br>
            <a:endParaRPr lang="en-US" sz="1300" dirty="0"/>
          </a:p>
          <a:p>
            <a:r>
              <a:rPr lang="en-US" sz="2400" dirty="0"/>
              <a:t>University of Louisiana at Lafayette has arranged discounted access to Sprintax Tax Preparation for you. Sprintax will guide you through the tax preparation process, arrange the necessary documents and check if you’re due a tax refund.</a:t>
            </a:r>
            <a:br>
              <a:rPr lang="en-US" sz="2400" dirty="0"/>
            </a:br>
            <a:endParaRPr lang="en-US" sz="1300" dirty="0"/>
          </a:p>
          <a:p>
            <a:r>
              <a:rPr lang="en-US" sz="2400" dirty="0"/>
              <a:t>Sprintax was used by over 225,000 international students and scholars last year, and the average Federal refund received by eligible students was over $1,126.</a:t>
            </a:r>
          </a:p>
          <a:p>
            <a:pPr marL="0" indent="0">
              <a:buNone/>
            </a:pPr>
            <a:endParaRPr lang="en-US" dirty="0"/>
          </a:p>
        </p:txBody>
      </p:sp>
    </p:spTree>
    <p:extLst>
      <p:ext uri="{BB962C8B-B14F-4D97-AF65-F5344CB8AC3E}">
        <p14:creationId xmlns:p14="http://schemas.microsoft.com/office/powerpoint/2010/main" val="132122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Income Taxes in the U.S. (Cont.)</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pPr marL="0" indent="0">
              <a:buNone/>
            </a:pPr>
            <a:r>
              <a:rPr lang="en-US" dirty="0"/>
              <a:t>All you need to do is:</a:t>
            </a:r>
          </a:p>
          <a:p>
            <a:pPr marL="514350" indent="-514350">
              <a:buFont typeface="+mj-lt"/>
              <a:buAutoNum type="arabicPeriod"/>
            </a:pPr>
            <a:r>
              <a:rPr lang="en-US" dirty="0"/>
              <a:t>Register and follow the simple instructions</a:t>
            </a:r>
          </a:p>
          <a:p>
            <a:pPr marL="514350" indent="-514350">
              <a:buFont typeface="+mj-lt"/>
              <a:buAutoNum type="arabicPeriod"/>
            </a:pPr>
            <a:r>
              <a:rPr lang="en-US" dirty="0"/>
              <a:t>Complete the online questionnaire</a:t>
            </a:r>
          </a:p>
          <a:p>
            <a:pPr marL="514350" indent="-514350">
              <a:buFont typeface="+mj-lt"/>
              <a:buAutoNum type="arabicPeriod"/>
            </a:pPr>
            <a:r>
              <a:rPr lang="en-US" dirty="0"/>
              <a:t>Enter your unique discount code: </a:t>
            </a:r>
            <a:r>
              <a:rPr lang="en-US" b="1" dirty="0">
                <a:solidFill>
                  <a:srgbClr val="C00000"/>
                </a:solidFill>
              </a:rPr>
              <a:t>22ULL100F5</a:t>
            </a:r>
            <a:r>
              <a:rPr lang="en-US" dirty="0"/>
              <a:t> in the box on the ‘Review your order’ page</a:t>
            </a:r>
          </a:p>
          <a:p>
            <a:pPr marL="514350" indent="-514350">
              <a:buFont typeface="+mj-lt"/>
              <a:buAutoNum type="arabicPeriod"/>
            </a:pPr>
            <a:r>
              <a:rPr lang="en-US" dirty="0"/>
              <a:t>Sprintax will prepare your tax return here: </a:t>
            </a:r>
            <a:r>
              <a:rPr lang="en-US" dirty="0">
                <a:hlinkClick r:id="rId2"/>
              </a:rPr>
              <a:t>https://taxprep.sprintax.com/?utm_ref=louisiana-edu</a:t>
            </a:r>
            <a:r>
              <a:rPr lang="en-US"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2265393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Tax Questions for International Students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1267790" y="1442781"/>
            <a:ext cx="5654654"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000" b="1" dirty="0"/>
              <a:t>Dr. Rose Honegger</a:t>
            </a:r>
          </a:p>
          <a:p>
            <a:pPr marL="0" indent="0">
              <a:buNone/>
            </a:pPr>
            <a:r>
              <a:rPr lang="en-US" sz="4400" dirty="0"/>
              <a:t>Associate Director</a:t>
            </a:r>
            <a:br>
              <a:rPr lang="en-US" sz="4400" dirty="0"/>
            </a:br>
            <a:r>
              <a:rPr lang="en-US" sz="4400" dirty="0"/>
              <a:t>  of Global Engagement</a:t>
            </a:r>
          </a:p>
          <a:p>
            <a:pPr marL="0" indent="0">
              <a:buNone/>
            </a:pPr>
            <a:r>
              <a:rPr lang="en-US" sz="4400" dirty="0"/>
              <a:t>UL Lafayette Office of</a:t>
            </a:r>
            <a:br>
              <a:rPr lang="en-US" sz="4400" dirty="0"/>
            </a:br>
            <a:r>
              <a:rPr lang="en-US" sz="4400" dirty="0"/>
              <a:t>  International Affairs</a:t>
            </a:r>
          </a:p>
          <a:p>
            <a:pPr marL="0" indent="0">
              <a:buNone/>
            </a:pPr>
            <a:r>
              <a:rPr lang="en-US" sz="4400" dirty="0">
                <a:hlinkClick r:id="rId2"/>
              </a:rPr>
              <a:t>roseh@louisiana.edu</a:t>
            </a:r>
            <a:r>
              <a:rPr lang="en-US" sz="4400" dirty="0"/>
              <a:t> </a:t>
            </a:r>
          </a:p>
          <a:p>
            <a:pPr marL="0" indent="0">
              <a:buNone/>
            </a:pPr>
            <a:endParaRPr lang="en-US" sz="4400" dirty="0"/>
          </a:p>
          <a:p>
            <a:pPr marL="0" indent="0">
              <a:buNone/>
            </a:pPr>
            <a:endParaRPr lang="en-US" sz="4400" dirty="0"/>
          </a:p>
        </p:txBody>
      </p:sp>
      <p:pic>
        <p:nvPicPr>
          <p:cNvPr id="1026" name="Picture 2">
            <a:extLst>
              <a:ext uri="{FF2B5EF4-FFF2-40B4-BE49-F238E27FC236}">
                <a16:creationId xmlns:a16="http://schemas.microsoft.com/office/drawing/2014/main" id="{1B8304A0-9E23-8840-BC79-4C93387E64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6515" y="1326182"/>
            <a:ext cx="3355528" cy="503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1183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receive $15,000 of stipend as a graduate assistant.</a:t>
            </a:r>
          </a:p>
          <a:p>
            <a:pPr marL="0" indent="0">
              <a:buNone/>
            </a:pPr>
            <a:r>
              <a:rPr lang="en-US" sz="2600" dirty="0"/>
              <a:t>You receive $12,000 of tuition forgiveness as a graduate assistant.</a:t>
            </a:r>
          </a:p>
          <a:p>
            <a:pPr marL="0" indent="0">
              <a:buNone/>
            </a:pPr>
            <a:endParaRPr lang="en-US" sz="1200" dirty="0"/>
          </a:p>
          <a:p>
            <a:pPr marL="0" indent="0">
              <a:buNone/>
            </a:pPr>
            <a:r>
              <a:rPr lang="en-US" sz="2600" b="1" dirty="0">
                <a:solidFill>
                  <a:srgbClr val="C00000"/>
                </a:solidFill>
              </a:rPr>
              <a:t>	It is possible that you will have $27,000 of taxable income.</a:t>
            </a:r>
          </a:p>
          <a:p>
            <a:pPr marL="0" indent="0">
              <a:buNone/>
            </a:pPr>
            <a:endParaRPr lang="en-US" sz="1200" dirty="0"/>
          </a:p>
          <a:p>
            <a:pPr marL="0" indent="0">
              <a:buNone/>
            </a:pPr>
            <a:r>
              <a:rPr lang="en-US" sz="2600" dirty="0"/>
              <a:t>You pay $7,000 of course-related qualifying education expenses. These include tuition, fees, books, supplies and other required expenses.</a:t>
            </a:r>
          </a:p>
          <a:p>
            <a:pPr marL="0" indent="0">
              <a:buNone/>
            </a:pPr>
            <a:endParaRPr lang="en-US" sz="1200" dirty="0"/>
          </a:p>
          <a:p>
            <a:pPr marL="0" indent="0">
              <a:buNone/>
            </a:pPr>
            <a:r>
              <a:rPr lang="en-US" sz="2600" b="1" dirty="0">
                <a:solidFill>
                  <a:srgbClr val="C00000"/>
                </a:solidFill>
              </a:rPr>
              <a:t>	It is possible that you now have $20,000 of taxable income.</a:t>
            </a:r>
          </a:p>
          <a:p>
            <a:pPr marL="0" indent="0">
              <a:buNone/>
            </a:pPr>
            <a:endParaRPr lang="en-US" sz="1200" dirty="0"/>
          </a:p>
          <a:p>
            <a:pPr marL="0" indent="0">
              <a:buNone/>
            </a:pPr>
            <a:r>
              <a:rPr lang="en-US" sz="2600" dirty="0"/>
              <a:t> 	</a:t>
            </a:r>
            <a:r>
              <a:rPr lang="en-US" sz="2600" dirty="0">
                <a:solidFill>
                  <a:srgbClr val="C00000"/>
                </a:solidFill>
              </a:rPr>
              <a:t>Room, board, travel, personal research are not qualifying expenses.</a:t>
            </a:r>
          </a:p>
        </p:txBody>
      </p:sp>
    </p:spTree>
    <p:extLst>
      <p:ext uri="{BB962C8B-B14F-4D97-AF65-F5344CB8AC3E}">
        <p14:creationId xmlns:p14="http://schemas.microsoft.com/office/powerpoint/2010/main" val="3245319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3">
                                            <p:txEl>
                                              <p:pRg st="9" end="9"/>
                                            </p:txEl>
                                          </p:spTgt>
                                        </p:tgtEl>
                                        <p:attrNameLst>
                                          <p:attrName>style.visibility</p:attrName>
                                        </p:attrNameLst>
                                      </p:cBhvr>
                                      <p:to>
                                        <p:strVal val="visible"/>
                                      </p:to>
                                    </p:set>
                                    <p:animEffect transition="in" filter="blinds(horizontal)">
                                      <p:cBhvr>
                                        <p:cTn id="2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are 23 years old.</a:t>
            </a:r>
          </a:p>
          <a:p>
            <a:pPr marL="0" indent="0">
              <a:buNone/>
            </a:pPr>
            <a:endParaRPr lang="en-US" sz="2600" dirty="0"/>
          </a:p>
          <a:p>
            <a:pPr marL="0" indent="0">
              <a:buNone/>
            </a:pPr>
            <a:r>
              <a:rPr lang="en-US" sz="2600" dirty="0"/>
              <a:t>Your parents claim you as a dependent.</a:t>
            </a:r>
          </a:p>
          <a:p>
            <a:pPr marL="0" indent="0">
              <a:buNone/>
            </a:pPr>
            <a:endParaRPr lang="en-US" sz="2600" dirty="0"/>
          </a:p>
          <a:p>
            <a:pPr marL="0" indent="0">
              <a:buNone/>
            </a:pPr>
            <a:r>
              <a:rPr lang="en-US" sz="2600" b="1" dirty="0">
                <a:solidFill>
                  <a:srgbClr val="0000CC"/>
                </a:solidFill>
              </a:rPr>
              <a:t>That helps them and they get the good deductions &amp; credits.</a:t>
            </a:r>
          </a:p>
          <a:p>
            <a:pPr marL="0" indent="0">
              <a:buNone/>
            </a:pPr>
            <a:r>
              <a:rPr lang="en-US" sz="2600" b="1" dirty="0">
                <a:solidFill>
                  <a:srgbClr val="0000CC"/>
                </a:solidFill>
              </a:rPr>
              <a:t>You will still have to file a return – and possibly pay taxes – if your income exceeds a certain amount (but you will not get the good deductions &amp; credits that your parents take).</a:t>
            </a:r>
          </a:p>
        </p:txBody>
      </p:sp>
    </p:spTree>
    <p:extLst>
      <p:ext uri="{BB962C8B-B14F-4D97-AF65-F5344CB8AC3E}">
        <p14:creationId xmlns:p14="http://schemas.microsoft.com/office/powerpoint/2010/main" val="244248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#2</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$200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$300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$200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Tree>
    <p:extLst>
      <p:ext uri="{BB962C8B-B14F-4D97-AF65-F5344CB8AC3E}">
        <p14:creationId xmlns:p14="http://schemas.microsoft.com/office/powerpoint/2010/main" val="355269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had a baby this year.</a:t>
            </a:r>
          </a:p>
          <a:p>
            <a:pPr marL="0" indent="0">
              <a:buNone/>
            </a:pPr>
            <a:endParaRPr lang="en-US" sz="2600" dirty="0"/>
          </a:p>
          <a:p>
            <a:pPr marL="0" indent="0">
              <a:buNone/>
            </a:pPr>
            <a:r>
              <a:rPr lang="en-US" sz="2600" b="1" dirty="0">
                <a:solidFill>
                  <a:srgbClr val="006600"/>
                </a:solidFill>
              </a:rPr>
              <a:t>First, I admire your bravery having a child while in grad school.</a:t>
            </a:r>
          </a:p>
          <a:p>
            <a:pPr marL="0" indent="0">
              <a:buNone/>
            </a:pPr>
            <a:r>
              <a:rPr lang="en-US" sz="2600" b="1" dirty="0">
                <a:solidFill>
                  <a:srgbClr val="006600"/>
                </a:solidFill>
              </a:rPr>
              <a:t>Second, you are now eligible for bigger &amp; better credits and deductions.</a:t>
            </a:r>
            <a:br>
              <a:rPr lang="en-US" sz="2600" b="1" dirty="0">
                <a:solidFill>
                  <a:srgbClr val="006600"/>
                </a:solidFill>
              </a:rPr>
            </a:br>
            <a:endParaRPr lang="en-US" sz="2600" b="1" dirty="0">
              <a:solidFill>
                <a:srgbClr val="006600"/>
              </a:solidFill>
            </a:endParaRPr>
          </a:p>
          <a:p>
            <a:r>
              <a:rPr lang="en-US" sz="2200" b="1" dirty="0">
                <a:solidFill>
                  <a:srgbClr val="006600"/>
                </a:solidFill>
              </a:rPr>
              <a:t>You do not (really) get any “graduate student having a child” benefits…other than the benefits any non-graduate student would receive.</a:t>
            </a:r>
          </a:p>
          <a:p>
            <a:r>
              <a:rPr lang="en-US" sz="2200" b="1" dirty="0">
                <a:solidFill>
                  <a:srgbClr val="006600"/>
                </a:solidFill>
              </a:rPr>
              <a:t>You now have a dependent that can improve your tax status.</a:t>
            </a:r>
          </a:p>
          <a:p>
            <a:r>
              <a:rPr lang="en-US" sz="2200" b="1" dirty="0">
                <a:solidFill>
                  <a:srgbClr val="006600"/>
                </a:solidFill>
              </a:rPr>
              <a:t>You may get a Child Tax Credit ($2,000 per child under 17).</a:t>
            </a:r>
          </a:p>
          <a:p>
            <a:pPr lvl="1"/>
            <a:r>
              <a:rPr lang="en-US" sz="1800" b="1" dirty="0">
                <a:solidFill>
                  <a:srgbClr val="006600"/>
                </a:solidFill>
              </a:rPr>
              <a:t>This has changed in the past year and the amount has been reduced. So be careful.</a:t>
            </a:r>
          </a:p>
        </p:txBody>
      </p:sp>
    </p:spTree>
    <p:extLst>
      <p:ext uri="{BB962C8B-B14F-4D97-AF65-F5344CB8AC3E}">
        <p14:creationId xmlns:p14="http://schemas.microsoft.com/office/powerpoint/2010/main" val="3652977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linds(horizontal)">
                                      <p:cBhvr>
                                        <p:cTn id="12" dur="500"/>
                                        <p:tgtEl>
                                          <p:spTgt spid="3">
                                            <p:txEl>
                                              <p:pRg st="4" end="4"/>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horizontal)">
                                      <p:cBhvr>
                                        <p:cTn id="15" dur="500"/>
                                        <p:tgtEl>
                                          <p:spTgt spid="3">
                                            <p:txEl>
                                              <p:pRg st="5" end="5"/>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blinds(horizontal)">
                                      <p:cBhvr>
                                        <p:cTn id="2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had a baby this year.</a:t>
            </a:r>
          </a:p>
          <a:p>
            <a:pPr marL="0" indent="0">
              <a:buNone/>
            </a:pPr>
            <a:endParaRPr lang="en-US" sz="2600" dirty="0"/>
          </a:p>
          <a:p>
            <a:pPr marL="0" indent="0">
              <a:buNone/>
            </a:pPr>
            <a:r>
              <a:rPr lang="en-US" sz="2600" b="1" dirty="0">
                <a:solidFill>
                  <a:srgbClr val="006600"/>
                </a:solidFill>
              </a:rPr>
              <a:t>First, I admire your bravery having a child while in grad school.</a:t>
            </a:r>
          </a:p>
          <a:p>
            <a:pPr marL="0" indent="0">
              <a:buNone/>
            </a:pPr>
            <a:r>
              <a:rPr lang="en-US" sz="2600" b="1" dirty="0">
                <a:solidFill>
                  <a:srgbClr val="006600"/>
                </a:solidFill>
              </a:rPr>
              <a:t>Second, you are now eligible for bigger &amp; better credits and deductions.</a:t>
            </a:r>
          </a:p>
          <a:p>
            <a:endParaRPr lang="en-US" sz="2200" b="1" dirty="0">
              <a:solidFill>
                <a:srgbClr val="006600"/>
              </a:solidFill>
            </a:endParaRPr>
          </a:p>
          <a:p>
            <a:r>
              <a:rPr lang="en-US" sz="2200" b="1" dirty="0">
                <a:solidFill>
                  <a:srgbClr val="006600"/>
                </a:solidFill>
              </a:rPr>
              <a:t>If you’re single, you might become a Head of Household instead of Single</a:t>
            </a:r>
          </a:p>
          <a:p>
            <a:r>
              <a:rPr lang="en-US" sz="2200" b="1" dirty="0">
                <a:solidFill>
                  <a:srgbClr val="006600"/>
                </a:solidFill>
              </a:rPr>
              <a:t>You may qualify for the Child &amp; Dependent Care Credit ($1,050 per dependent).</a:t>
            </a:r>
          </a:p>
          <a:p>
            <a:r>
              <a:rPr lang="en-US" sz="2200" b="1" dirty="0">
                <a:solidFill>
                  <a:srgbClr val="006600"/>
                </a:solidFill>
              </a:rPr>
              <a:t>Lower income taxpayers may receive the Earned Income Credit.</a:t>
            </a:r>
          </a:p>
          <a:p>
            <a:r>
              <a:rPr lang="en-US" sz="2200" b="1" dirty="0">
                <a:solidFill>
                  <a:srgbClr val="006600"/>
                </a:solidFill>
              </a:rPr>
              <a:t>Your hospital bills/fees may be above-the-line deductions.</a:t>
            </a:r>
          </a:p>
        </p:txBody>
      </p:sp>
    </p:spTree>
    <p:extLst>
      <p:ext uri="{BB962C8B-B14F-4D97-AF65-F5344CB8AC3E}">
        <p14:creationId xmlns:p14="http://schemas.microsoft.com/office/powerpoint/2010/main" val="2696209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had a baby this year.</a:t>
            </a:r>
          </a:p>
          <a:p>
            <a:pPr marL="0" indent="0">
              <a:buNone/>
            </a:pPr>
            <a:endParaRPr lang="en-US" sz="2600" dirty="0"/>
          </a:p>
          <a:p>
            <a:pPr marL="0" indent="0">
              <a:buNone/>
            </a:pPr>
            <a:r>
              <a:rPr lang="en-US" sz="2600" b="1" dirty="0">
                <a:solidFill>
                  <a:srgbClr val="006600"/>
                </a:solidFill>
              </a:rPr>
              <a:t>First, I admire your bravery having a child while in grad school.</a:t>
            </a:r>
          </a:p>
          <a:p>
            <a:pPr marL="0" indent="0">
              <a:buNone/>
            </a:pPr>
            <a:r>
              <a:rPr lang="en-US" sz="2600" b="1" dirty="0">
                <a:solidFill>
                  <a:srgbClr val="006600"/>
                </a:solidFill>
              </a:rPr>
              <a:t>Second, you are now eligible for bigger &amp; better credits and deductions.</a:t>
            </a:r>
          </a:p>
          <a:p>
            <a:endParaRPr lang="en-US" sz="2200" b="1" dirty="0">
              <a:solidFill>
                <a:srgbClr val="006600"/>
              </a:solidFill>
            </a:endParaRPr>
          </a:p>
          <a:p>
            <a:r>
              <a:rPr lang="en-US" sz="2200" b="1" dirty="0">
                <a:solidFill>
                  <a:srgbClr val="006600"/>
                </a:solidFill>
              </a:rPr>
              <a:t>Your key to getting these benefits: get the kid a social security number.</a:t>
            </a:r>
          </a:p>
          <a:p>
            <a:r>
              <a:rPr lang="en-US" sz="2200" b="1" dirty="0">
                <a:solidFill>
                  <a:srgbClr val="006600"/>
                </a:solidFill>
              </a:rPr>
              <a:t>Tell your employer. Change your withholding. </a:t>
            </a:r>
          </a:p>
          <a:p>
            <a:r>
              <a:rPr lang="en-US" sz="2200" b="1" dirty="0">
                <a:solidFill>
                  <a:srgbClr val="006600"/>
                </a:solidFill>
              </a:rPr>
              <a:t>If you think your child is going to go to college, consider establishing a 529 savings plan as soon as possible…even if you don’t have much money to contribute yet.</a:t>
            </a:r>
          </a:p>
          <a:p>
            <a:pPr lvl="1"/>
            <a:r>
              <a:rPr lang="en-US" sz="1800" b="1" dirty="0">
                <a:solidFill>
                  <a:srgbClr val="006600"/>
                </a:solidFill>
              </a:rPr>
              <a:t>A Coverdell Education Savings Account is another option…which can be used to pay for elementary and high school expenses (not just tuition).</a:t>
            </a:r>
            <a:endParaRPr lang="en-US" sz="2200" b="1" dirty="0">
              <a:solidFill>
                <a:srgbClr val="006600"/>
              </a:solidFill>
            </a:endParaRPr>
          </a:p>
        </p:txBody>
      </p:sp>
    </p:spTree>
    <p:extLst>
      <p:ext uri="{BB962C8B-B14F-4D97-AF65-F5344CB8AC3E}">
        <p14:creationId xmlns:p14="http://schemas.microsoft.com/office/powerpoint/2010/main" val="38810879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#4</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are also a full-time employee (not at UL).</a:t>
            </a:r>
          </a:p>
          <a:p>
            <a:pPr marL="0" indent="0">
              <a:buNone/>
            </a:pPr>
            <a:endParaRPr lang="en-US" sz="2600" dirty="0"/>
          </a:p>
          <a:p>
            <a:pPr marL="0" indent="0">
              <a:buNone/>
            </a:pPr>
            <a:r>
              <a:rPr lang="en-US" sz="2600" dirty="0"/>
              <a:t>You have been working remotely since March 2020.</a:t>
            </a:r>
          </a:p>
          <a:p>
            <a:pPr marL="0" indent="0">
              <a:buNone/>
            </a:pPr>
            <a:r>
              <a:rPr lang="en-US" sz="2600" dirty="0"/>
              <a:t>Can you take receive home office deductions and benefits?</a:t>
            </a:r>
          </a:p>
          <a:p>
            <a:endParaRPr lang="en-US" sz="2200" b="1" dirty="0">
              <a:solidFill>
                <a:srgbClr val="006600"/>
              </a:solidFill>
            </a:endParaRPr>
          </a:p>
          <a:p>
            <a:r>
              <a:rPr lang="en-US" sz="2200" b="1" dirty="0">
                <a:solidFill>
                  <a:srgbClr val="7030A0"/>
                </a:solidFill>
              </a:rPr>
              <a:t>Nope, probably not.</a:t>
            </a:r>
          </a:p>
          <a:p>
            <a:r>
              <a:rPr lang="en-US" sz="2200" b="1" dirty="0">
                <a:solidFill>
                  <a:srgbClr val="7030A0"/>
                </a:solidFill>
              </a:rPr>
              <a:t>If an employer is paying you, they get the deduction for your remoteness.</a:t>
            </a:r>
          </a:p>
          <a:p>
            <a:pPr lvl="1"/>
            <a:r>
              <a:rPr lang="en-US" sz="1800" b="1" dirty="0">
                <a:solidFill>
                  <a:srgbClr val="7030A0"/>
                </a:solidFill>
              </a:rPr>
              <a:t>They should be paying to set up any facilities or technology.</a:t>
            </a:r>
          </a:p>
          <a:p>
            <a:r>
              <a:rPr lang="en-US" sz="2200" b="1" dirty="0">
                <a:solidFill>
                  <a:srgbClr val="7030A0"/>
                </a:solidFill>
              </a:rPr>
              <a:t>If the home office is required for the purpose of the work, you may be eligible for savings…such as a hotel manager having to live at the hotel to be the manager.</a:t>
            </a:r>
          </a:p>
          <a:p>
            <a:r>
              <a:rPr lang="en-US" sz="2200" b="1" dirty="0">
                <a:solidFill>
                  <a:srgbClr val="7030A0"/>
                </a:solidFill>
              </a:rPr>
              <a:t>For entrepreneurs, the home office must be the primary place of work. </a:t>
            </a:r>
            <a:br>
              <a:rPr lang="en-US" sz="2200" b="1" dirty="0">
                <a:solidFill>
                  <a:srgbClr val="7030A0"/>
                </a:solidFill>
              </a:rPr>
            </a:br>
            <a:r>
              <a:rPr lang="en-US" sz="2200" b="1" dirty="0">
                <a:solidFill>
                  <a:srgbClr val="7030A0"/>
                </a:solidFill>
              </a:rPr>
              <a:t>And the work must be regular and exclusive. This is pretty rare.</a:t>
            </a:r>
          </a:p>
        </p:txBody>
      </p:sp>
    </p:spTree>
    <p:extLst>
      <p:ext uri="{BB962C8B-B14F-4D97-AF65-F5344CB8AC3E}">
        <p14:creationId xmlns:p14="http://schemas.microsoft.com/office/powerpoint/2010/main" val="49311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Effect transition="in" filter="blinds(horizontal)">
                                      <p:cBhvr>
                                        <p:cTn id="15" dur="500"/>
                                        <p:tgtEl>
                                          <p:spTgt spid="3">
                                            <p:txEl>
                                              <p:pRg st="8" end="8"/>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9" end="9"/>
                                            </p:txEl>
                                          </p:spTgt>
                                        </p:tgtEl>
                                        <p:attrNameLst>
                                          <p:attrName>style.visibility</p:attrName>
                                        </p:attrNameLst>
                                      </p:cBhvr>
                                      <p:to>
                                        <p:strVal val="visible"/>
                                      </p:to>
                                    </p:set>
                                    <p:animEffect transition="in" filter="blinds(horizontal)">
                                      <p:cBhvr>
                                        <p:cTn id="18" dur="500"/>
                                        <p:tgtEl>
                                          <p:spTgt spid="3">
                                            <p:txEl>
                                              <p:pRg st="9" end="9"/>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animEffect transition="in" filter="blinds(horizontal)">
                                      <p:cBhvr>
                                        <p:cTn id="2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endParaRPr lang="en-US" sz="2600" dirty="0"/>
          </a:p>
          <a:p>
            <a:pPr marL="0" indent="0">
              <a:buNone/>
            </a:pPr>
            <a:r>
              <a:rPr lang="en-US" sz="2600" dirty="0"/>
              <a:t>What credits and deductions are available in general?</a:t>
            </a:r>
          </a:p>
          <a:p>
            <a:endParaRPr lang="en-US" sz="2200" b="1" dirty="0">
              <a:solidFill>
                <a:srgbClr val="006600"/>
              </a:solidFill>
            </a:endParaRPr>
          </a:p>
          <a:p>
            <a:pPr fontAlgn="base"/>
            <a:r>
              <a:rPr lang="en-US" b="1" dirty="0">
                <a:solidFill>
                  <a:srgbClr val="C00000"/>
                </a:solidFill>
              </a:rPr>
              <a:t>The Lifetime Learning Credit,</a:t>
            </a:r>
            <a:r>
              <a:rPr lang="en-US" dirty="0">
                <a:solidFill>
                  <a:srgbClr val="C00000"/>
                </a:solidFill>
              </a:rPr>
              <a:t> </a:t>
            </a:r>
            <a:r>
              <a:rPr lang="en-US" sz="2200" dirty="0">
                <a:solidFill>
                  <a:srgbClr val="C00000"/>
                </a:solidFill>
              </a:rPr>
              <a:t>which refunds 20 percent of up to $10,000 of qualified expenses, providing students with up to $2,000.</a:t>
            </a:r>
          </a:p>
          <a:p>
            <a:pPr fontAlgn="base"/>
            <a:r>
              <a:rPr lang="en-US" b="1" dirty="0">
                <a:solidFill>
                  <a:srgbClr val="C00000"/>
                </a:solidFill>
              </a:rPr>
              <a:t>The Tuition and Fees Deduction,</a:t>
            </a:r>
            <a:r>
              <a:rPr lang="en-US" dirty="0">
                <a:solidFill>
                  <a:srgbClr val="C00000"/>
                </a:solidFill>
              </a:rPr>
              <a:t> </a:t>
            </a:r>
            <a:r>
              <a:rPr lang="en-US" sz="2200" dirty="0">
                <a:solidFill>
                  <a:srgbClr val="C00000"/>
                </a:solidFill>
              </a:rPr>
              <a:t>which allows students to deduct up to $4,000 of qualified higher education expenses. The IRS defines qualified higher education expenses as tuition and fees paid directly to the institution. The cost of books, supplies and other equipment is generally not deductible under this rule unless this money is paid directly to the institution as a condition of enrollment and attendance. We mentioned this earlier.</a:t>
            </a:r>
            <a:endParaRPr lang="en-US" dirty="0">
              <a:solidFill>
                <a:srgbClr val="C00000"/>
              </a:solidFill>
            </a:endParaRPr>
          </a:p>
        </p:txBody>
      </p:sp>
    </p:spTree>
    <p:extLst>
      <p:ext uri="{BB962C8B-B14F-4D97-AF65-F5344CB8AC3E}">
        <p14:creationId xmlns:p14="http://schemas.microsoft.com/office/powerpoint/2010/main" val="326344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blinds(horizontal)">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blinds(horizontal)">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#5a</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endParaRPr lang="en-US" sz="2600" dirty="0"/>
          </a:p>
          <a:p>
            <a:pPr marL="0" indent="0">
              <a:buNone/>
            </a:pPr>
            <a:r>
              <a:rPr lang="en-US" sz="2600" dirty="0"/>
              <a:t>What credits and deductions are available in general?</a:t>
            </a:r>
          </a:p>
          <a:p>
            <a:pPr marL="0" indent="0">
              <a:buNone/>
            </a:pPr>
            <a:r>
              <a:rPr lang="en-US" sz="2600" dirty="0"/>
              <a:t>Is a computer a “qualified higher education expense?”</a:t>
            </a:r>
          </a:p>
          <a:p>
            <a:endParaRPr lang="en-US" sz="2200" b="1" dirty="0">
              <a:solidFill>
                <a:srgbClr val="006600"/>
              </a:solidFill>
            </a:endParaRPr>
          </a:p>
          <a:p>
            <a:pPr fontAlgn="base"/>
            <a:r>
              <a:rPr lang="en-US" sz="2000" dirty="0">
                <a:solidFill>
                  <a:srgbClr val="C00000"/>
                </a:solidFill>
              </a:rPr>
              <a:t>This is a gray area. </a:t>
            </a:r>
            <a:r>
              <a:rPr lang="en-US" sz="2000" dirty="0">
                <a:solidFill>
                  <a:srgbClr val="C00000"/>
                </a:solidFill>
                <a:hlinkClick r:id="rId2"/>
              </a:rPr>
              <a:t>Here’s the IRS answer to this question.</a:t>
            </a:r>
            <a:endParaRPr lang="en-US" sz="2000" dirty="0">
              <a:solidFill>
                <a:srgbClr val="C00000"/>
              </a:solidFill>
            </a:endParaRPr>
          </a:p>
          <a:p>
            <a:pPr fontAlgn="base"/>
            <a:r>
              <a:rPr lang="en-US" sz="2000" dirty="0">
                <a:solidFill>
                  <a:srgbClr val="C00000"/>
                </a:solidFill>
              </a:rPr>
              <a:t>If the computer is a personal use asset that you use as a student for convenience and to enhance your education, then it is probably NOT a qualified education expense.</a:t>
            </a:r>
          </a:p>
          <a:p>
            <a:pPr fontAlgn="base"/>
            <a:r>
              <a:rPr lang="en-US" sz="2000" dirty="0">
                <a:solidFill>
                  <a:srgbClr val="C00000"/>
                </a:solidFill>
              </a:rPr>
              <a:t>If the computer is required by the institution, if it is essential to being a student, if you would not have the computer if you were not in school, then you may be able to take a credit or deduction for the expense of the computer.</a:t>
            </a:r>
          </a:p>
          <a:p>
            <a:pPr lvl="1" fontAlgn="base"/>
            <a:r>
              <a:rPr lang="en-US" sz="1800" dirty="0">
                <a:solidFill>
                  <a:srgbClr val="C00000"/>
                </a:solidFill>
              </a:rPr>
              <a:t>Online program students might be able to make a better case that the computer is essential.</a:t>
            </a:r>
          </a:p>
          <a:p>
            <a:pPr lvl="1" fontAlgn="base"/>
            <a:r>
              <a:rPr lang="en-US" sz="1800" dirty="0">
                <a:solidFill>
                  <a:srgbClr val="C00000"/>
                </a:solidFill>
              </a:rPr>
              <a:t>All students might be able to justify unique software they had to purchase for their</a:t>
            </a:r>
            <a:br>
              <a:rPr lang="en-US" sz="1800" dirty="0">
                <a:solidFill>
                  <a:srgbClr val="C00000"/>
                </a:solidFill>
              </a:rPr>
            </a:br>
            <a:r>
              <a:rPr lang="en-US" sz="1800" dirty="0">
                <a:solidFill>
                  <a:srgbClr val="C00000"/>
                </a:solidFill>
              </a:rPr>
              <a:t>program, as it is less likely they would have had the software if not in the program.</a:t>
            </a:r>
          </a:p>
        </p:txBody>
      </p:sp>
    </p:spTree>
    <p:extLst>
      <p:ext uri="{BB962C8B-B14F-4D97-AF65-F5344CB8AC3E}">
        <p14:creationId xmlns:p14="http://schemas.microsoft.com/office/powerpoint/2010/main" val="174187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blinds(horizontal)">
                                      <p:cBhvr>
                                        <p:cTn id="2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file as a single taxpayer (thus, have a $1,850 standard deduction). </a:t>
            </a:r>
          </a:p>
          <a:p>
            <a:pPr marL="0" indent="0">
              <a:buNone/>
            </a:pPr>
            <a:endParaRPr lang="en-US" sz="2600" dirty="0"/>
          </a:p>
          <a:p>
            <a:pPr marL="0" indent="0">
              <a:buNone/>
            </a:pPr>
            <a:r>
              <a:rPr lang="en-US" sz="2600" dirty="0"/>
              <a:t>What are some tax planning / clustering strategies?</a:t>
            </a:r>
          </a:p>
          <a:p>
            <a:endParaRPr lang="en-US" sz="2200" b="1" dirty="0">
              <a:solidFill>
                <a:srgbClr val="006600"/>
              </a:solidFill>
            </a:endParaRPr>
          </a:p>
          <a:p>
            <a:pPr fontAlgn="base"/>
            <a:r>
              <a:rPr lang="en-US" sz="2000" b="1" dirty="0">
                <a:solidFill>
                  <a:srgbClr val="0000CC"/>
                </a:solidFill>
              </a:rPr>
              <a:t>Imagine you want to donate $10,000 to your favorite charity every year.</a:t>
            </a:r>
          </a:p>
          <a:p>
            <a:pPr fontAlgn="base"/>
            <a:r>
              <a:rPr lang="en-US" sz="2000" b="1" dirty="0">
                <a:solidFill>
                  <a:srgbClr val="0000CC"/>
                </a:solidFill>
              </a:rPr>
              <a:t>If you donate $10,000 each year and do not have any other allowable deductions, you will claim the standard deduction of $13,850 every year. That’s okay.</a:t>
            </a:r>
          </a:p>
          <a:p>
            <a:pPr fontAlgn="base"/>
            <a:r>
              <a:rPr lang="en-US" sz="2000" b="1" dirty="0">
                <a:solidFill>
                  <a:srgbClr val="0000CC"/>
                </a:solidFill>
              </a:rPr>
              <a:t>If you donate $20,000 this year and $0 next year, you will claim $20,000 in itemized deductions this year and the standard deduction of $13,850 next year. That’s much better.</a:t>
            </a:r>
          </a:p>
          <a:p>
            <a:pPr fontAlgn="base"/>
            <a:r>
              <a:rPr lang="en-US" sz="2000" b="1" dirty="0">
                <a:solidFill>
                  <a:srgbClr val="0000CC"/>
                </a:solidFill>
              </a:rPr>
              <a:t>The point is…by clustering deductions and credits, when you have a choice, you may be able to get larger benefits without any significant costs on your part. Tax strategy is not tax evasion.</a:t>
            </a:r>
            <a:endParaRPr lang="en-US" sz="2000" dirty="0">
              <a:solidFill>
                <a:srgbClr val="0000CC"/>
              </a:solidFill>
            </a:endParaRPr>
          </a:p>
        </p:txBody>
      </p:sp>
    </p:spTree>
    <p:extLst>
      <p:ext uri="{BB962C8B-B14F-4D97-AF65-F5344CB8AC3E}">
        <p14:creationId xmlns:p14="http://schemas.microsoft.com/office/powerpoint/2010/main" val="41482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horizontal)">
                                      <p:cBhvr>
                                        <p:cTn id="12" dur="500"/>
                                        <p:tgtEl>
                                          <p:spTgt spid="3">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blinds(horizontal)">
                                      <p:cBhvr>
                                        <p:cTn id="17" dur="500"/>
                                        <p:tgtEl>
                                          <p:spTgt spid="3">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blinds(horizontal)">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or any other type of taxpayer.</a:t>
            </a:r>
          </a:p>
          <a:p>
            <a:pPr marL="0" indent="0">
              <a:buNone/>
            </a:pPr>
            <a:endParaRPr lang="en-US" sz="2600" dirty="0"/>
          </a:p>
          <a:p>
            <a:pPr marL="0" indent="0">
              <a:buNone/>
            </a:pPr>
            <a:r>
              <a:rPr lang="en-US" sz="2600" dirty="0"/>
              <a:t>Do you really want a tax refund?</a:t>
            </a:r>
          </a:p>
          <a:p>
            <a:endParaRPr lang="en-US" sz="2200" b="1" dirty="0">
              <a:solidFill>
                <a:srgbClr val="006600"/>
              </a:solidFill>
            </a:endParaRPr>
          </a:p>
          <a:p>
            <a:endParaRPr lang="en-US" sz="2200" b="1" dirty="0">
              <a:solidFill>
                <a:srgbClr val="006600"/>
              </a:solidFill>
            </a:endParaRPr>
          </a:p>
          <a:p>
            <a:endParaRPr lang="en-US" sz="2200" b="1" dirty="0">
              <a:solidFill>
                <a:srgbClr val="006600"/>
              </a:solidFill>
            </a:endParaRPr>
          </a:p>
          <a:p>
            <a:pPr marL="0" indent="0" algn="ctr" fontAlgn="base">
              <a:buNone/>
            </a:pPr>
            <a:r>
              <a:rPr lang="en-US" b="1" dirty="0">
                <a:solidFill>
                  <a:srgbClr val="006600"/>
                </a:solidFill>
              </a:rPr>
              <a:t>Of the two scenarios on the following slide, which do you prefer?</a:t>
            </a:r>
            <a:endParaRPr lang="en-US" dirty="0">
              <a:solidFill>
                <a:srgbClr val="006600"/>
              </a:solidFill>
            </a:endParaRPr>
          </a:p>
        </p:txBody>
      </p:sp>
    </p:spTree>
    <p:extLst>
      <p:ext uri="{BB962C8B-B14F-4D97-AF65-F5344CB8AC3E}">
        <p14:creationId xmlns:p14="http://schemas.microsoft.com/office/powerpoint/2010/main" val="321851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#7</a:t>
            </a:r>
          </a:p>
        </p:txBody>
      </p:sp>
      <p:sp>
        <p:nvSpPr>
          <p:cNvPr id="4" name="Content Placeholder 2">
            <a:extLst>
              <a:ext uri="{FF2B5EF4-FFF2-40B4-BE49-F238E27FC236}">
                <a16:creationId xmlns:a16="http://schemas.microsoft.com/office/drawing/2014/main" id="{3D8D49FE-410E-FA4C-A6BF-CCC88A78B56B}"/>
              </a:ext>
            </a:extLst>
          </p:cNvPr>
          <p:cNvSpPr txBox="1">
            <a:spLocks/>
          </p:cNvSpPr>
          <p:nvPr/>
        </p:nvSpPr>
        <p:spPr>
          <a:xfrm>
            <a:off x="1662777" y="1202043"/>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800" b="1" dirty="0">
                <a:solidFill>
                  <a:srgbClr val="006600"/>
                </a:solidFill>
              </a:rPr>
              <a:t>January		$1,200</a:t>
            </a:r>
          </a:p>
          <a:p>
            <a:pPr marL="0" indent="0" fontAlgn="base">
              <a:buNone/>
            </a:pPr>
            <a:r>
              <a:rPr lang="en-US" sz="1800" b="1" dirty="0">
                <a:solidFill>
                  <a:srgbClr val="006600"/>
                </a:solidFill>
              </a:rPr>
              <a:t>February		$1,200</a:t>
            </a:r>
          </a:p>
          <a:p>
            <a:pPr marL="0" indent="0" fontAlgn="base">
              <a:buNone/>
            </a:pPr>
            <a:r>
              <a:rPr lang="en-US" sz="1800" b="1" dirty="0">
                <a:solidFill>
                  <a:srgbClr val="006600"/>
                </a:solidFill>
              </a:rPr>
              <a:t>March		$1,200</a:t>
            </a:r>
          </a:p>
          <a:p>
            <a:pPr marL="0" indent="0" fontAlgn="base">
              <a:buNone/>
            </a:pPr>
            <a:r>
              <a:rPr lang="en-US" sz="1800" b="1" dirty="0">
                <a:solidFill>
                  <a:srgbClr val="006600"/>
                </a:solidFill>
              </a:rPr>
              <a:t>April		$1,200</a:t>
            </a:r>
          </a:p>
          <a:p>
            <a:pPr marL="0" indent="0" fontAlgn="base">
              <a:buNone/>
            </a:pPr>
            <a:r>
              <a:rPr lang="en-US" sz="1800" b="1" dirty="0">
                <a:solidFill>
                  <a:srgbClr val="006600"/>
                </a:solidFill>
              </a:rPr>
              <a:t>May		$1,200</a:t>
            </a:r>
          </a:p>
          <a:p>
            <a:pPr marL="0" indent="0" fontAlgn="base">
              <a:buNone/>
            </a:pPr>
            <a:r>
              <a:rPr lang="en-US" sz="1800" b="1" dirty="0">
                <a:solidFill>
                  <a:srgbClr val="006600"/>
                </a:solidFill>
              </a:rPr>
              <a:t>June		$1,200</a:t>
            </a:r>
          </a:p>
          <a:p>
            <a:pPr marL="0" indent="0" fontAlgn="base">
              <a:buNone/>
            </a:pPr>
            <a:r>
              <a:rPr lang="en-US" sz="1800" b="1" dirty="0">
                <a:solidFill>
                  <a:srgbClr val="006600"/>
                </a:solidFill>
              </a:rPr>
              <a:t>July		$1,200</a:t>
            </a:r>
          </a:p>
          <a:p>
            <a:pPr marL="0" indent="0" fontAlgn="base">
              <a:buNone/>
            </a:pPr>
            <a:r>
              <a:rPr lang="en-US" sz="1800" b="1" dirty="0">
                <a:solidFill>
                  <a:srgbClr val="006600"/>
                </a:solidFill>
              </a:rPr>
              <a:t>August		$1,200</a:t>
            </a:r>
          </a:p>
          <a:p>
            <a:pPr marL="0" indent="0" fontAlgn="base">
              <a:buNone/>
            </a:pPr>
            <a:r>
              <a:rPr lang="en-US" sz="1800" b="1" dirty="0">
                <a:solidFill>
                  <a:srgbClr val="006600"/>
                </a:solidFill>
              </a:rPr>
              <a:t>September	$1,200</a:t>
            </a:r>
          </a:p>
          <a:p>
            <a:pPr marL="0" indent="0" fontAlgn="base">
              <a:buNone/>
            </a:pPr>
            <a:r>
              <a:rPr lang="en-US" sz="1800" b="1" dirty="0">
                <a:solidFill>
                  <a:srgbClr val="006600"/>
                </a:solidFill>
              </a:rPr>
              <a:t>October		$1,200</a:t>
            </a:r>
          </a:p>
          <a:p>
            <a:pPr marL="0" indent="0" fontAlgn="base">
              <a:buNone/>
            </a:pPr>
            <a:r>
              <a:rPr lang="en-US" sz="1800" b="1" dirty="0">
                <a:solidFill>
                  <a:srgbClr val="006600"/>
                </a:solidFill>
              </a:rPr>
              <a:t>November	$1,200</a:t>
            </a:r>
          </a:p>
          <a:p>
            <a:pPr marL="0" indent="0" fontAlgn="base">
              <a:buNone/>
            </a:pPr>
            <a:r>
              <a:rPr lang="en-US" sz="1800" b="1" dirty="0">
                <a:solidFill>
                  <a:srgbClr val="006600"/>
                </a:solidFill>
              </a:rPr>
              <a:t>December	$1,200</a:t>
            </a:r>
          </a:p>
          <a:p>
            <a:pPr marL="0" indent="0" fontAlgn="base">
              <a:buNone/>
            </a:pPr>
            <a:r>
              <a:rPr lang="en-US" sz="1800" b="1" dirty="0">
                <a:solidFill>
                  <a:srgbClr val="006600"/>
                </a:solidFill>
              </a:rPr>
              <a:t>January		$0</a:t>
            </a:r>
          </a:p>
          <a:p>
            <a:pPr marL="0" indent="0" fontAlgn="base">
              <a:buNone/>
            </a:pPr>
            <a:r>
              <a:rPr lang="en-US" sz="1800" b="1" dirty="0">
                <a:solidFill>
                  <a:srgbClr val="006600"/>
                </a:solidFill>
              </a:rPr>
              <a:t>February		$0</a:t>
            </a:r>
          </a:p>
          <a:p>
            <a:pPr marL="0" indent="0" fontAlgn="base">
              <a:buNone/>
            </a:pPr>
            <a:r>
              <a:rPr lang="en-US" sz="1800" b="1" dirty="0">
                <a:solidFill>
                  <a:srgbClr val="006600"/>
                </a:solidFill>
              </a:rPr>
              <a:t>March		$3,600</a:t>
            </a:r>
            <a:endParaRPr lang="en-US" sz="1800" dirty="0">
              <a:solidFill>
                <a:srgbClr val="006600"/>
              </a:solidFill>
            </a:endParaRPr>
          </a:p>
        </p:txBody>
      </p:sp>
      <p:sp>
        <p:nvSpPr>
          <p:cNvPr id="5" name="Content Placeholder 2">
            <a:extLst>
              <a:ext uri="{FF2B5EF4-FFF2-40B4-BE49-F238E27FC236}">
                <a16:creationId xmlns:a16="http://schemas.microsoft.com/office/drawing/2014/main" id="{C6C0950D-BAE3-5648-9D07-158D3D0BFC7B}"/>
              </a:ext>
            </a:extLst>
          </p:cNvPr>
          <p:cNvSpPr txBox="1">
            <a:spLocks/>
          </p:cNvSpPr>
          <p:nvPr/>
        </p:nvSpPr>
        <p:spPr>
          <a:xfrm>
            <a:off x="4132465" y="5789181"/>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b="1" dirty="0">
                <a:solidFill>
                  <a:srgbClr val="FF0000"/>
                </a:solidFill>
              </a:rPr>
              <a:t>Total Income</a:t>
            </a:r>
          </a:p>
          <a:p>
            <a:pPr marL="0" indent="0" algn="ctr" fontAlgn="base">
              <a:buNone/>
            </a:pPr>
            <a:r>
              <a:rPr lang="en-US" sz="2400" b="1" dirty="0">
                <a:solidFill>
                  <a:srgbClr val="FF0000"/>
                </a:solidFill>
              </a:rPr>
              <a:t>$18,000</a:t>
            </a:r>
            <a:endParaRPr lang="en-US" sz="2400" dirty="0">
              <a:solidFill>
                <a:srgbClr val="FF0000"/>
              </a:solidFill>
            </a:endParaRPr>
          </a:p>
        </p:txBody>
      </p:sp>
    </p:spTree>
    <p:extLst>
      <p:ext uri="{BB962C8B-B14F-4D97-AF65-F5344CB8AC3E}">
        <p14:creationId xmlns:p14="http://schemas.microsoft.com/office/powerpoint/2010/main" val="307876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#7</a:t>
            </a:r>
          </a:p>
        </p:txBody>
      </p:sp>
      <p:sp>
        <p:nvSpPr>
          <p:cNvPr id="5" name="Content Placeholder 2">
            <a:extLst>
              <a:ext uri="{FF2B5EF4-FFF2-40B4-BE49-F238E27FC236}">
                <a16:creationId xmlns:a16="http://schemas.microsoft.com/office/drawing/2014/main" id="{C6C0950D-BAE3-5648-9D07-158D3D0BFC7B}"/>
              </a:ext>
            </a:extLst>
          </p:cNvPr>
          <p:cNvSpPr txBox="1">
            <a:spLocks/>
          </p:cNvSpPr>
          <p:nvPr/>
        </p:nvSpPr>
        <p:spPr>
          <a:xfrm>
            <a:off x="6544625" y="1202042"/>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800" b="1" dirty="0">
                <a:solidFill>
                  <a:srgbClr val="7030A0"/>
                </a:solidFill>
              </a:rPr>
              <a:t>January		$1,500</a:t>
            </a:r>
          </a:p>
          <a:p>
            <a:pPr marL="0" indent="0" fontAlgn="base">
              <a:buNone/>
            </a:pPr>
            <a:r>
              <a:rPr lang="en-US" sz="1800" b="1" dirty="0">
                <a:solidFill>
                  <a:srgbClr val="7030A0"/>
                </a:solidFill>
              </a:rPr>
              <a:t>February		$1,500</a:t>
            </a:r>
          </a:p>
          <a:p>
            <a:pPr marL="0" indent="0" fontAlgn="base">
              <a:buNone/>
            </a:pPr>
            <a:r>
              <a:rPr lang="en-US" sz="1800" b="1" dirty="0">
                <a:solidFill>
                  <a:srgbClr val="7030A0"/>
                </a:solidFill>
              </a:rPr>
              <a:t>March		$1,500</a:t>
            </a:r>
          </a:p>
          <a:p>
            <a:pPr marL="0" indent="0" fontAlgn="base">
              <a:buNone/>
            </a:pPr>
            <a:r>
              <a:rPr lang="en-US" sz="1800" b="1" dirty="0">
                <a:solidFill>
                  <a:srgbClr val="7030A0"/>
                </a:solidFill>
              </a:rPr>
              <a:t>April		$1,500</a:t>
            </a:r>
          </a:p>
          <a:p>
            <a:pPr marL="0" indent="0" fontAlgn="base">
              <a:buNone/>
            </a:pPr>
            <a:r>
              <a:rPr lang="en-US" sz="1800" b="1" dirty="0">
                <a:solidFill>
                  <a:srgbClr val="7030A0"/>
                </a:solidFill>
              </a:rPr>
              <a:t>May		$1,500</a:t>
            </a:r>
          </a:p>
          <a:p>
            <a:pPr marL="0" indent="0" fontAlgn="base">
              <a:buNone/>
            </a:pPr>
            <a:r>
              <a:rPr lang="en-US" sz="1800" b="1" dirty="0">
                <a:solidFill>
                  <a:srgbClr val="7030A0"/>
                </a:solidFill>
              </a:rPr>
              <a:t>June		$1,500</a:t>
            </a:r>
          </a:p>
          <a:p>
            <a:pPr marL="0" indent="0" fontAlgn="base">
              <a:buNone/>
            </a:pPr>
            <a:r>
              <a:rPr lang="en-US" sz="1800" b="1" dirty="0">
                <a:solidFill>
                  <a:srgbClr val="7030A0"/>
                </a:solidFill>
              </a:rPr>
              <a:t>July		$1,500</a:t>
            </a:r>
          </a:p>
          <a:p>
            <a:pPr marL="0" indent="0" fontAlgn="base">
              <a:buNone/>
            </a:pPr>
            <a:r>
              <a:rPr lang="en-US" sz="1800" b="1" dirty="0">
                <a:solidFill>
                  <a:srgbClr val="7030A0"/>
                </a:solidFill>
              </a:rPr>
              <a:t>August		$1,500</a:t>
            </a:r>
          </a:p>
          <a:p>
            <a:pPr marL="0" indent="0" fontAlgn="base">
              <a:buNone/>
            </a:pPr>
            <a:r>
              <a:rPr lang="en-US" sz="1800" b="1" dirty="0">
                <a:solidFill>
                  <a:srgbClr val="7030A0"/>
                </a:solidFill>
              </a:rPr>
              <a:t>September	$1,500</a:t>
            </a:r>
          </a:p>
          <a:p>
            <a:pPr marL="0" indent="0" fontAlgn="base">
              <a:buNone/>
            </a:pPr>
            <a:r>
              <a:rPr lang="en-US" sz="1800" b="1" dirty="0">
                <a:solidFill>
                  <a:srgbClr val="7030A0"/>
                </a:solidFill>
              </a:rPr>
              <a:t>October		$1,500</a:t>
            </a:r>
          </a:p>
          <a:p>
            <a:pPr marL="0" indent="0" fontAlgn="base">
              <a:buNone/>
            </a:pPr>
            <a:r>
              <a:rPr lang="en-US" sz="1800" b="1" dirty="0">
                <a:solidFill>
                  <a:srgbClr val="7030A0"/>
                </a:solidFill>
              </a:rPr>
              <a:t>November	$1,500</a:t>
            </a:r>
          </a:p>
          <a:p>
            <a:pPr marL="0" indent="0" fontAlgn="base">
              <a:buNone/>
            </a:pPr>
            <a:r>
              <a:rPr lang="en-US" sz="1800" b="1" dirty="0">
                <a:solidFill>
                  <a:srgbClr val="7030A0"/>
                </a:solidFill>
              </a:rPr>
              <a:t>December	$1,500</a:t>
            </a:r>
          </a:p>
          <a:p>
            <a:pPr marL="0" indent="0" fontAlgn="base">
              <a:buNone/>
            </a:pPr>
            <a:r>
              <a:rPr lang="en-US" sz="1800" b="1" dirty="0">
                <a:solidFill>
                  <a:srgbClr val="7030A0"/>
                </a:solidFill>
              </a:rPr>
              <a:t>January		$0</a:t>
            </a:r>
          </a:p>
          <a:p>
            <a:pPr marL="0" indent="0" fontAlgn="base">
              <a:buNone/>
            </a:pPr>
            <a:r>
              <a:rPr lang="en-US" sz="1800" b="1" dirty="0">
                <a:solidFill>
                  <a:srgbClr val="7030A0"/>
                </a:solidFill>
              </a:rPr>
              <a:t>February		$0</a:t>
            </a:r>
          </a:p>
          <a:p>
            <a:pPr marL="0" indent="0" fontAlgn="base">
              <a:buNone/>
            </a:pPr>
            <a:r>
              <a:rPr lang="en-US" sz="1800" b="1" dirty="0">
                <a:solidFill>
                  <a:srgbClr val="7030A0"/>
                </a:solidFill>
              </a:rPr>
              <a:t>March		$0</a:t>
            </a:r>
            <a:endParaRPr lang="en-US" sz="1800" dirty="0">
              <a:solidFill>
                <a:srgbClr val="7030A0"/>
              </a:solidFill>
            </a:endParaRPr>
          </a:p>
        </p:txBody>
      </p:sp>
      <p:sp>
        <p:nvSpPr>
          <p:cNvPr id="8" name="Content Placeholder 2">
            <a:extLst>
              <a:ext uri="{FF2B5EF4-FFF2-40B4-BE49-F238E27FC236}">
                <a16:creationId xmlns:a16="http://schemas.microsoft.com/office/drawing/2014/main" id="{E3AD0893-8741-5343-BEEF-45B0CDC560CE}"/>
              </a:ext>
            </a:extLst>
          </p:cNvPr>
          <p:cNvSpPr txBox="1">
            <a:spLocks/>
          </p:cNvSpPr>
          <p:nvPr/>
        </p:nvSpPr>
        <p:spPr>
          <a:xfrm>
            <a:off x="9462938" y="4717336"/>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b="1" dirty="0">
                <a:solidFill>
                  <a:srgbClr val="FF0000"/>
                </a:solidFill>
              </a:rPr>
              <a:t>Total Income</a:t>
            </a:r>
          </a:p>
          <a:p>
            <a:pPr marL="0" indent="0" algn="ctr" fontAlgn="base">
              <a:buNone/>
            </a:pPr>
            <a:r>
              <a:rPr lang="en-US" sz="2400" b="1" dirty="0">
                <a:solidFill>
                  <a:srgbClr val="FF0000"/>
                </a:solidFill>
              </a:rPr>
              <a:t>$18,000</a:t>
            </a:r>
            <a:endParaRPr lang="en-US" sz="2400" dirty="0">
              <a:solidFill>
                <a:srgbClr val="FF0000"/>
              </a:solidFill>
            </a:endParaRPr>
          </a:p>
        </p:txBody>
      </p:sp>
    </p:spTree>
    <p:extLst>
      <p:ext uri="{BB962C8B-B14F-4D97-AF65-F5344CB8AC3E}">
        <p14:creationId xmlns:p14="http://schemas.microsoft.com/office/powerpoint/2010/main" val="50344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#3</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2619103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#7</a:t>
            </a:r>
          </a:p>
        </p:txBody>
      </p:sp>
      <p:sp>
        <p:nvSpPr>
          <p:cNvPr id="4" name="Content Placeholder 2">
            <a:extLst>
              <a:ext uri="{FF2B5EF4-FFF2-40B4-BE49-F238E27FC236}">
                <a16:creationId xmlns:a16="http://schemas.microsoft.com/office/drawing/2014/main" id="{3D8D49FE-410E-FA4C-A6BF-CCC88A78B56B}"/>
              </a:ext>
            </a:extLst>
          </p:cNvPr>
          <p:cNvSpPr txBox="1">
            <a:spLocks/>
          </p:cNvSpPr>
          <p:nvPr/>
        </p:nvSpPr>
        <p:spPr>
          <a:xfrm>
            <a:off x="1662777" y="1202043"/>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800" b="1" dirty="0">
                <a:solidFill>
                  <a:srgbClr val="006600"/>
                </a:solidFill>
              </a:rPr>
              <a:t>January		$1,200</a:t>
            </a:r>
          </a:p>
          <a:p>
            <a:pPr marL="0" indent="0" fontAlgn="base">
              <a:buNone/>
            </a:pPr>
            <a:r>
              <a:rPr lang="en-US" sz="1800" b="1" dirty="0">
                <a:solidFill>
                  <a:srgbClr val="006600"/>
                </a:solidFill>
              </a:rPr>
              <a:t>February		$1,200</a:t>
            </a:r>
          </a:p>
          <a:p>
            <a:pPr marL="0" indent="0" fontAlgn="base">
              <a:buNone/>
            </a:pPr>
            <a:r>
              <a:rPr lang="en-US" sz="1800" b="1" dirty="0">
                <a:solidFill>
                  <a:srgbClr val="006600"/>
                </a:solidFill>
              </a:rPr>
              <a:t>March		$1,200</a:t>
            </a:r>
          </a:p>
          <a:p>
            <a:pPr marL="0" indent="0" fontAlgn="base">
              <a:buNone/>
            </a:pPr>
            <a:r>
              <a:rPr lang="en-US" sz="1800" b="1" dirty="0">
                <a:solidFill>
                  <a:srgbClr val="006600"/>
                </a:solidFill>
              </a:rPr>
              <a:t>April		$1,200</a:t>
            </a:r>
          </a:p>
          <a:p>
            <a:pPr marL="0" indent="0" fontAlgn="base">
              <a:buNone/>
            </a:pPr>
            <a:r>
              <a:rPr lang="en-US" sz="1800" b="1" dirty="0">
                <a:solidFill>
                  <a:srgbClr val="006600"/>
                </a:solidFill>
              </a:rPr>
              <a:t>May		$1,200</a:t>
            </a:r>
          </a:p>
          <a:p>
            <a:pPr marL="0" indent="0" fontAlgn="base">
              <a:buNone/>
            </a:pPr>
            <a:r>
              <a:rPr lang="en-US" sz="1800" b="1" dirty="0">
                <a:solidFill>
                  <a:srgbClr val="006600"/>
                </a:solidFill>
              </a:rPr>
              <a:t>June		$1,200</a:t>
            </a:r>
          </a:p>
          <a:p>
            <a:pPr marL="0" indent="0" fontAlgn="base">
              <a:buNone/>
            </a:pPr>
            <a:r>
              <a:rPr lang="en-US" sz="1800" b="1" dirty="0">
                <a:solidFill>
                  <a:srgbClr val="006600"/>
                </a:solidFill>
              </a:rPr>
              <a:t>July		$1,200</a:t>
            </a:r>
          </a:p>
          <a:p>
            <a:pPr marL="0" indent="0" fontAlgn="base">
              <a:buNone/>
            </a:pPr>
            <a:r>
              <a:rPr lang="en-US" sz="1800" b="1" dirty="0">
                <a:solidFill>
                  <a:srgbClr val="006600"/>
                </a:solidFill>
              </a:rPr>
              <a:t>August		$1,200</a:t>
            </a:r>
          </a:p>
          <a:p>
            <a:pPr marL="0" indent="0" fontAlgn="base">
              <a:buNone/>
            </a:pPr>
            <a:r>
              <a:rPr lang="en-US" sz="1800" b="1" dirty="0">
                <a:solidFill>
                  <a:srgbClr val="006600"/>
                </a:solidFill>
              </a:rPr>
              <a:t>September	$1,200</a:t>
            </a:r>
          </a:p>
          <a:p>
            <a:pPr marL="0" indent="0" fontAlgn="base">
              <a:buNone/>
            </a:pPr>
            <a:r>
              <a:rPr lang="en-US" sz="1800" b="1" dirty="0">
                <a:solidFill>
                  <a:srgbClr val="006600"/>
                </a:solidFill>
              </a:rPr>
              <a:t>October		$1,200</a:t>
            </a:r>
          </a:p>
          <a:p>
            <a:pPr marL="0" indent="0" fontAlgn="base">
              <a:buNone/>
            </a:pPr>
            <a:r>
              <a:rPr lang="en-US" sz="1800" b="1" dirty="0">
                <a:solidFill>
                  <a:srgbClr val="006600"/>
                </a:solidFill>
              </a:rPr>
              <a:t>November	$1,200</a:t>
            </a:r>
          </a:p>
          <a:p>
            <a:pPr marL="0" indent="0" fontAlgn="base">
              <a:buNone/>
            </a:pPr>
            <a:r>
              <a:rPr lang="en-US" sz="1800" b="1" dirty="0">
                <a:solidFill>
                  <a:srgbClr val="006600"/>
                </a:solidFill>
              </a:rPr>
              <a:t>December	$1,200</a:t>
            </a:r>
          </a:p>
          <a:p>
            <a:pPr marL="0" indent="0" fontAlgn="base">
              <a:buNone/>
            </a:pPr>
            <a:r>
              <a:rPr lang="en-US" sz="1800" b="1" dirty="0">
                <a:solidFill>
                  <a:srgbClr val="006600"/>
                </a:solidFill>
              </a:rPr>
              <a:t>January		$0</a:t>
            </a:r>
          </a:p>
          <a:p>
            <a:pPr marL="0" indent="0" fontAlgn="base">
              <a:buNone/>
            </a:pPr>
            <a:r>
              <a:rPr lang="en-US" sz="1800" b="1" dirty="0">
                <a:solidFill>
                  <a:srgbClr val="006600"/>
                </a:solidFill>
              </a:rPr>
              <a:t>February		$0</a:t>
            </a:r>
          </a:p>
          <a:p>
            <a:pPr marL="0" indent="0" fontAlgn="base">
              <a:buNone/>
            </a:pPr>
            <a:r>
              <a:rPr lang="en-US" sz="1800" b="1" dirty="0">
                <a:solidFill>
                  <a:srgbClr val="006600"/>
                </a:solidFill>
              </a:rPr>
              <a:t>March		$3,600</a:t>
            </a:r>
            <a:endParaRPr lang="en-US" sz="1800" dirty="0">
              <a:solidFill>
                <a:srgbClr val="006600"/>
              </a:solidFill>
            </a:endParaRPr>
          </a:p>
        </p:txBody>
      </p:sp>
      <p:sp>
        <p:nvSpPr>
          <p:cNvPr id="5" name="Content Placeholder 2">
            <a:extLst>
              <a:ext uri="{FF2B5EF4-FFF2-40B4-BE49-F238E27FC236}">
                <a16:creationId xmlns:a16="http://schemas.microsoft.com/office/drawing/2014/main" id="{C6C0950D-BAE3-5648-9D07-158D3D0BFC7B}"/>
              </a:ext>
            </a:extLst>
          </p:cNvPr>
          <p:cNvSpPr txBox="1">
            <a:spLocks/>
          </p:cNvSpPr>
          <p:nvPr/>
        </p:nvSpPr>
        <p:spPr>
          <a:xfrm>
            <a:off x="6544625" y="1202042"/>
            <a:ext cx="3290730" cy="56559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None/>
            </a:pPr>
            <a:r>
              <a:rPr lang="en-US" sz="1800" b="1" dirty="0">
                <a:solidFill>
                  <a:srgbClr val="7030A0"/>
                </a:solidFill>
              </a:rPr>
              <a:t>January		$1,500</a:t>
            </a:r>
          </a:p>
          <a:p>
            <a:pPr marL="0" indent="0" fontAlgn="base">
              <a:buNone/>
            </a:pPr>
            <a:r>
              <a:rPr lang="en-US" sz="1800" b="1" dirty="0">
                <a:solidFill>
                  <a:srgbClr val="7030A0"/>
                </a:solidFill>
              </a:rPr>
              <a:t>February		$1,500</a:t>
            </a:r>
          </a:p>
          <a:p>
            <a:pPr marL="0" indent="0" fontAlgn="base">
              <a:buNone/>
            </a:pPr>
            <a:r>
              <a:rPr lang="en-US" sz="1800" b="1" dirty="0">
                <a:solidFill>
                  <a:srgbClr val="7030A0"/>
                </a:solidFill>
              </a:rPr>
              <a:t>March		$1,500</a:t>
            </a:r>
          </a:p>
          <a:p>
            <a:pPr marL="0" indent="0" fontAlgn="base">
              <a:buNone/>
            </a:pPr>
            <a:r>
              <a:rPr lang="en-US" sz="1800" b="1" dirty="0">
                <a:solidFill>
                  <a:srgbClr val="7030A0"/>
                </a:solidFill>
              </a:rPr>
              <a:t>April		$1,500</a:t>
            </a:r>
          </a:p>
          <a:p>
            <a:pPr marL="0" indent="0" fontAlgn="base">
              <a:buNone/>
            </a:pPr>
            <a:r>
              <a:rPr lang="en-US" sz="1800" b="1" dirty="0">
                <a:solidFill>
                  <a:srgbClr val="7030A0"/>
                </a:solidFill>
              </a:rPr>
              <a:t>May		$1,500</a:t>
            </a:r>
          </a:p>
          <a:p>
            <a:pPr marL="0" indent="0" fontAlgn="base">
              <a:buNone/>
            </a:pPr>
            <a:r>
              <a:rPr lang="en-US" sz="1800" b="1" dirty="0">
                <a:solidFill>
                  <a:srgbClr val="7030A0"/>
                </a:solidFill>
              </a:rPr>
              <a:t>June		$1,500</a:t>
            </a:r>
          </a:p>
          <a:p>
            <a:pPr marL="0" indent="0" fontAlgn="base">
              <a:buNone/>
            </a:pPr>
            <a:r>
              <a:rPr lang="en-US" sz="1800" b="1" dirty="0">
                <a:solidFill>
                  <a:srgbClr val="7030A0"/>
                </a:solidFill>
              </a:rPr>
              <a:t>July		$1,500</a:t>
            </a:r>
          </a:p>
          <a:p>
            <a:pPr marL="0" indent="0" fontAlgn="base">
              <a:buNone/>
            </a:pPr>
            <a:r>
              <a:rPr lang="en-US" sz="1800" b="1" dirty="0">
                <a:solidFill>
                  <a:srgbClr val="7030A0"/>
                </a:solidFill>
              </a:rPr>
              <a:t>August		$1,500</a:t>
            </a:r>
          </a:p>
          <a:p>
            <a:pPr marL="0" indent="0" fontAlgn="base">
              <a:buNone/>
            </a:pPr>
            <a:r>
              <a:rPr lang="en-US" sz="1800" b="1" dirty="0">
                <a:solidFill>
                  <a:srgbClr val="7030A0"/>
                </a:solidFill>
              </a:rPr>
              <a:t>September	$1,500</a:t>
            </a:r>
          </a:p>
          <a:p>
            <a:pPr marL="0" indent="0" fontAlgn="base">
              <a:buNone/>
            </a:pPr>
            <a:r>
              <a:rPr lang="en-US" sz="1800" b="1" dirty="0">
                <a:solidFill>
                  <a:srgbClr val="7030A0"/>
                </a:solidFill>
              </a:rPr>
              <a:t>October		$1,500</a:t>
            </a:r>
          </a:p>
          <a:p>
            <a:pPr marL="0" indent="0" fontAlgn="base">
              <a:buNone/>
            </a:pPr>
            <a:r>
              <a:rPr lang="en-US" sz="1800" b="1" dirty="0">
                <a:solidFill>
                  <a:srgbClr val="7030A0"/>
                </a:solidFill>
              </a:rPr>
              <a:t>November	$1,500</a:t>
            </a:r>
          </a:p>
          <a:p>
            <a:pPr marL="0" indent="0" fontAlgn="base">
              <a:buNone/>
            </a:pPr>
            <a:r>
              <a:rPr lang="en-US" sz="1800" b="1" dirty="0">
                <a:solidFill>
                  <a:srgbClr val="7030A0"/>
                </a:solidFill>
              </a:rPr>
              <a:t>December	$1,500</a:t>
            </a:r>
          </a:p>
          <a:p>
            <a:pPr marL="0" indent="0" fontAlgn="base">
              <a:buNone/>
            </a:pPr>
            <a:r>
              <a:rPr lang="en-US" sz="1800" b="1" dirty="0">
                <a:solidFill>
                  <a:srgbClr val="7030A0"/>
                </a:solidFill>
              </a:rPr>
              <a:t>January		$0</a:t>
            </a:r>
          </a:p>
          <a:p>
            <a:pPr marL="0" indent="0" fontAlgn="base">
              <a:buNone/>
            </a:pPr>
            <a:r>
              <a:rPr lang="en-US" sz="1800" b="1" dirty="0">
                <a:solidFill>
                  <a:srgbClr val="7030A0"/>
                </a:solidFill>
              </a:rPr>
              <a:t>February		$0</a:t>
            </a:r>
          </a:p>
          <a:p>
            <a:pPr marL="0" indent="0" fontAlgn="base">
              <a:buNone/>
            </a:pPr>
            <a:r>
              <a:rPr lang="en-US" sz="1800" b="1" dirty="0">
                <a:solidFill>
                  <a:srgbClr val="7030A0"/>
                </a:solidFill>
              </a:rPr>
              <a:t>March		$0</a:t>
            </a:r>
            <a:endParaRPr lang="en-US" sz="1800" dirty="0">
              <a:solidFill>
                <a:srgbClr val="7030A0"/>
              </a:solidFill>
            </a:endParaRPr>
          </a:p>
        </p:txBody>
      </p:sp>
      <p:sp>
        <p:nvSpPr>
          <p:cNvPr id="7" name="Content Placeholder 2">
            <a:extLst>
              <a:ext uri="{FF2B5EF4-FFF2-40B4-BE49-F238E27FC236}">
                <a16:creationId xmlns:a16="http://schemas.microsoft.com/office/drawing/2014/main" id="{B66ADFE1-C3EA-3D44-8D29-34C1913E4E91}"/>
              </a:ext>
            </a:extLst>
          </p:cNvPr>
          <p:cNvSpPr txBox="1">
            <a:spLocks/>
          </p:cNvSpPr>
          <p:nvPr/>
        </p:nvSpPr>
        <p:spPr>
          <a:xfrm>
            <a:off x="4132465" y="5789181"/>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b="1" dirty="0">
                <a:solidFill>
                  <a:srgbClr val="FF0000"/>
                </a:solidFill>
              </a:rPr>
              <a:t>Total Income</a:t>
            </a:r>
          </a:p>
          <a:p>
            <a:pPr marL="0" indent="0" algn="ctr" fontAlgn="base">
              <a:buNone/>
            </a:pPr>
            <a:r>
              <a:rPr lang="en-US" sz="2400" b="1" dirty="0">
                <a:solidFill>
                  <a:srgbClr val="FF0000"/>
                </a:solidFill>
              </a:rPr>
              <a:t>$18,000</a:t>
            </a:r>
            <a:endParaRPr lang="en-US" sz="2400" dirty="0">
              <a:solidFill>
                <a:srgbClr val="FF0000"/>
              </a:solidFill>
            </a:endParaRPr>
          </a:p>
        </p:txBody>
      </p:sp>
      <p:sp>
        <p:nvSpPr>
          <p:cNvPr id="8" name="Content Placeholder 2">
            <a:extLst>
              <a:ext uri="{FF2B5EF4-FFF2-40B4-BE49-F238E27FC236}">
                <a16:creationId xmlns:a16="http://schemas.microsoft.com/office/drawing/2014/main" id="{E3AD0893-8741-5343-BEEF-45B0CDC560CE}"/>
              </a:ext>
            </a:extLst>
          </p:cNvPr>
          <p:cNvSpPr txBox="1">
            <a:spLocks/>
          </p:cNvSpPr>
          <p:nvPr/>
        </p:nvSpPr>
        <p:spPr>
          <a:xfrm>
            <a:off x="9462938" y="4717336"/>
            <a:ext cx="1963535" cy="9386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base">
              <a:buNone/>
            </a:pPr>
            <a:r>
              <a:rPr lang="en-US" sz="2400" b="1" dirty="0">
                <a:solidFill>
                  <a:srgbClr val="FF0000"/>
                </a:solidFill>
              </a:rPr>
              <a:t>Total Income</a:t>
            </a:r>
          </a:p>
          <a:p>
            <a:pPr marL="0" indent="0" algn="ctr" fontAlgn="base">
              <a:buNone/>
            </a:pPr>
            <a:r>
              <a:rPr lang="en-US" sz="2400" b="1" dirty="0">
                <a:solidFill>
                  <a:srgbClr val="FF0000"/>
                </a:solidFill>
              </a:rPr>
              <a:t>$18,000</a:t>
            </a:r>
            <a:endParaRPr lang="en-US" sz="2400" dirty="0">
              <a:solidFill>
                <a:srgbClr val="FF0000"/>
              </a:solidFill>
            </a:endParaRPr>
          </a:p>
        </p:txBody>
      </p:sp>
    </p:spTree>
    <p:extLst>
      <p:ext uri="{BB962C8B-B14F-4D97-AF65-F5344CB8AC3E}">
        <p14:creationId xmlns:p14="http://schemas.microsoft.com/office/powerpoint/2010/main" val="39092284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or any other type of taxpayer.</a:t>
            </a:r>
          </a:p>
          <a:p>
            <a:pPr marL="0" indent="0">
              <a:buNone/>
            </a:pPr>
            <a:endParaRPr lang="en-US" sz="2600" dirty="0"/>
          </a:p>
          <a:p>
            <a:pPr marL="0" indent="0">
              <a:buNone/>
            </a:pPr>
            <a:r>
              <a:rPr lang="en-US" sz="2600" dirty="0"/>
              <a:t>Do you really want a tax refund?</a:t>
            </a:r>
          </a:p>
          <a:p>
            <a:endParaRPr lang="en-US" sz="2200" b="1" dirty="0">
              <a:solidFill>
                <a:srgbClr val="006600"/>
              </a:solidFill>
            </a:endParaRPr>
          </a:p>
          <a:p>
            <a:pPr marL="0" indent="0" fontAlgn="base">
              <a:buNone/>
            </a:pPr>
            <a:r>
              <a:rPr lang="en-US" sz="2000" b="1" dirty="0">
                <a:solidFill>
                  <a:srgbClr val="006600"/>
                </a:solidFill>
              </a:rPr>
              <a:t>I do not want a tax refund.</a:t>
            </a:r>
          </a:p>
          <a:p>
            <a:pPr fontAlgn="base"/>
            <a:r>
              <a:rPr lang="en-US" sz="2000" b="1" dirty="0">
                <a:solidFill>
                  <a:srgbClr val="006600"/>
                </a:solidFill>
              </a:rPr>
              <a:t>I get the same amount of money either way.</a:t>
            </a:r>
          </a:p>
          <a:p>
            <a:pPr fontAlgn="base"/>
            <a:r>
              <a:rPr lang="en-US" sz="2000" b="1" dirty="0">
                <a:solidFill>
                  <a:srgbClr val="006600"/>
                </a:solidFill>
              </a:rPr>
              <a:t>I would rather get MY money sooner and not make an interest-free loan to the government.</a:t>
            </a:r>
          </a:p>
          <a:p>
            <a:pPr fontAlgn="base"/>
            <a:r>
              <a:rPr lang="en-US" sz="2000" b="1" dirty="0">
                <a:solidFill>
                  <a:srgbClr val="006600"/>
                </a:solidFill>
              </a:rPr>
              <a:t>The sooner I get MY money, the sooner I can invest it or use it to pay down debt.</a:t>
            </a:r>
          </a:p>
          <a:p>
            <a:pPr fontAlgn="base"/>
            <a:r>
              <a:rPr lang="en-US" sz="2000" b="1" dirty="0">
                <a:solidFill>
                  <a:srgbClr val="006600"/>
                </a:solidFill>
              </a:rPr>
              <a:t>HOWEVER….if your brain is not good at saving and investing relatively small amounts, and you’re more likely to take the $3,600 refund in the previous example and invest it in savings or debt reduction, then maybe getting the tax refund makes some sense.</a:t>
            </a:r>
          </a:p>
          <a:p>
            <a:pPr lvl="1" fontAlgn="base"/>
            <a:r>
              <a:rPr lang="en-US" sz="2000" b="1" dirty="0">
                <a:solidFill>
                  <a:srgbClr val="006600"/>
                </a:solidFill>
              </a:rPr>
              <a:t>But please do try to get to the point where you can save and invest smaller amounts regularly.</a:t>
            </a:r>
            <a:endParaRPr lang="en-US" sz="2000" dirty="0">
              <a:solidFill>
                <a:srgbClr val="006600"/>
              </a:solidFill>
            </a:endParaRPr>
          </a:p>
        </p:txBody>
      </p:sp>
    </p:spTree>
    <p:extLst>
      <p:ext uri="{BB962C8B-B14F-4D97-AF65-F5344CB8AC3E}">
        <p14:creationId xmlns:p14="http://schemas.microsoft.com/office/powerpoint/2010/main" val="36604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horizontal)">
                                      <p:cBhvr>
                                        <p:cTn id="7" dur="500"/>
                                        <p:tgtEl>
                                          <p:spTgt spid="3">
                                            <p:txEl>
                                              <p:pRg st="5" end="5"/>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blinds(horizontal)">
                                      <p:cBhvr>
                                        <p:cTn id="10" dur="500"/>
                                        <p:tgtEl>
                                          <p:spTgt spid="3">
                                            <p:txEl>
                                              <p:pRg st="6" end="6"/>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Effect transition="in" filter="blinds(horizontal)">
                                      <p:cBhvr>
                                        <p:cTn id="13" dur="500"/>
                                        <p:tgtEl>
                                          <p:spTgt spid="3">
                                            <p:txEl>
                                              <p:pRg st="7" end="7"/>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blinds(horizontal)">
                                      <p:cBhvr>
                                        <p:cTn id="18" dur="500"/>
                                        <p:tgtEl>
                                          <p:spTgt spid="3">
                                            <p:txEl>
                                              <p:pRg st="8" end="8"/>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animEffect transition="in" filter="blinds(horizontal)">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Example #8</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t>You are a graduate student. </a:t>
            </a:r>
          </a:p>
          <a:p>
            <a:pPr marL="0" indent="0">
              <a:buNone/>
            </a:pPr>
            <a:r>
              <a:rPr lang="en-US" sz="2600" dirty="0"/>
              <a:t>You are married.</a:t>
            </a:r>
          </a:p>
          <a:p>
            <a:pPr marL="0" indent="0">
              <a:buNone/>
            </a:pPr>
            <a:endParaRPr lang="en-US" sz="2600" dirty="0"/>
          </a:p>
          <a:p>
            <a:pPr marL="0" indent="0">
              <a:buNone/>
            </a:pPr>
            <a:r>
              <a:rPr lang="en-US" sz="2600" dirty="0"/>
              <a:t>Should you file each individually or married-filing-jointly?</a:t>
            </a:r>
          </a:p>
          <a:p>
            <a:endParaRPr lang="en-US" sz="2200" b="1" dirty="0">
              <a:solidFill>
                <a:srgbClr val="006600"/>
              </a:solidFill>
            </a:endParaRPr>
          </a:p>
          <a:p>
            <a:pPr marL="0" indent="0" fontAlgn="base">
              <a:buNone/>
            </a:pPr>
            <a:r>
              <a:rPr lang="en-US" sz="2000" b="1" dirty="0">
                <a:solidFill>
                  <a:srgbClr val="7030A0"/>
                </a:solidFill>
              </a:rPr>
              <a:t>As always, it depends…It depends on the income of each spouse and the deductions &amp; credits that each spouse is eligible for.</a:t>
            </a:r>
          </a:p>
          <a:p>
            <a:pPr fontAlgn="base"/>
            <a:r>
              <a:rPr lang="en-US" sz="2000" b="1" dirty="0">
                <a:solidFill>
                  <a:srgbClr val="7030A0"/>
                </a:solidFill>
              </a:rPr>
              <a:t>Both spouses are NOT allowed to take the same deductions &amp; credits on their own returns.</a:t>
            </a:r>
          </a:p>
          <a:p>
            <a:pPr fontAlgn="base"/>
            <a:r>
              <a:rPr lang="en-US" sz="2000" b="1" dirty="0">
                <a:solidFill>
                  <a:srgbClr val="7030A0"/>
                </a:solidFill>
              </a:rPr>
              <a:t>So you want to be strategic and do the math to see where your combined tax liability is lowest.</a:t>
            </a:r>
          </a:p>
          <a:p>
            <a:pPr fontAlgn="base"/>
            <a:r>
              <a:rPr lang="en-US" sz="2000" b="1" dirty="0">
                <a:solidFill>
                  <a:srgbClr val="7030A0"/>
                </a:solidFill>
              </a:rPr>
              <a:t>Perhaps you file individually and the higher-income spouse claims all of the deductions &amp; credits to reduce their income the most. </a:t>
            </a:r>
          </a:p>
          <a:p>
            <a:pPr lvl="1" fontAlgn="base"/>
            <a:r>
              <a:rPr lang="en-US" sz="1600" b="1" dirty="0">
                <a:solidFill>
                  <a:srgbClr val="7030A0"/>
                </a:solidFill>
              </a:rPr>
              <a:t>If there is a big difference in your incomes, you may be able to strategically lower your tax liability by filing individually (in theory).</a:t>
            </a:r>
          </a:p>
          <a:p>
            <a:pPr lvl="1" fontAlgn="base"/>
            <a:r>
              <a:rPr lang="en-US" sz="1600" b="1" dirty="0">
                <a:solidFill>
                  <a:srgbClr val="7030A0"/>
                </a:solidFill>
              </a:rPr>
              <a:t>It all depends on your situations. My advice: Look at both options and choose the better one.</a:t>
            </a:r>
            <a:endParaRPr lang="en-US" sz="2000" dirty="0">
              <a:solidFill>
                <a:srgbClr val="7030A0"/>
              </a:solidFill>
            </a:endParaRPr>
          </a:p>
        </p:txBody>
      </p:sp>
    </p:spTree>
    <p:extLst>
      <p:ext uri="{BB962C8B-B14F-4D97-AF65-F5344CB8AC3E}">
        <p14:creationId xmlns:p14="http://schemas.microsoft.com/office/powerpoint/2010/main" val="1966294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blinds(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blinds(horizontal)">
                                      <p:cBhvr>
                                        <p:cTn id="12" dur="500"/>
                                        <p:tgtEl>
                                          <p:spTgt spid="3">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blinds(horizontal)">
                                      <p:cBhvr>
                                        <p:cTn id="17" dur="500"/>
                                        <p:tgtEl>
                                          <p:spTgt spid="3">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blinds(horizontal)">
                                      <p:cBhvr>
                                        <p:cTn id="22" dur="500"/>
                                        <p:tgtEl>
                                          <p:spTgt spid="3">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Effect transition="in" filter="blinds(horizontal)">
                                      <p:cBhvr>
                                        <p:cTn id="27"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Rules &amp; Advice</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AutoNum type="arabicPeriod"/>
            </a:pPr>
            <a:r>
              <a:rPr lang="en-US" dirty="0"/>
              <a:t>Track &amp; categorize every penny that you earn. If you’re getting it, assume someone else is claiming it as an expense.</a:t>
            </a:r>
          </a:p>
          <a:p>
            <a:pPr marL="514350" indent="-514350">
              <a:buAutoNum type="arabicPeriod"/>
            </a:pPr>
            <a:r>
              <a:rPr lang="en-US" dirty="0">
                <a:solidFill>
                  <a:srgbClr val="0000CC"/>
                </a:solidFill>
              </a:rPr>
              <a:t>Track &amp; categorize every penny that you spend…for school and for any side-hustles you may have. You may be able to claim these as business or qualifying deductions that can lower your tax bill.</a:t>
            </a:r>
          </a:p>
          <a:p>
            <a:pPr marL="514350" indent="-514350">
              <a:buAutoNum type="arabicPeriod"/>
            </a:pPr>
            <a:r>
              <a:rPr lang="en-US" dirty="0"/>
              <a:t>Taxes are based on cash – things are taxable when cash is exchanged.</a:t>
            </a:r>
          </a:p>
          <a:p>
            <a:pPr lvl="1"/>
            <a:r>
              <a:rPr lang="en-US" dirty="0"/>
              <a:t>This means your academic year expenses will spread across 2 tax years.</a:t>
            </a:r>
          </a:p>
          <a:p>
            <a:pPr lvl="1"/>
            <a:r>
              <a:rPr lang="en-US" dirty="0"/>
              <a:t>Having a baby on December 31 is better than having one on January 1.</a:t>
            </a:r>
          </a:p>
          <a:p>
            <a:pPr lvl="1"/>
            <a:r>
              <a:rPr lang="en-US" dirty="0"/>
              <a:t>Think about clustering cash flows – if possible – to benefit across tax years.</a:t>
            </a:r>
          </a:p>
          <a:p>
            <a:pPr lvl="2"/>
            <a:r>
              <a:rPr lang="en-US" dirty="0"/>
              <a:t>Maybe make 1 big charitable donation in 1 year rather than 2 smaller donations in  years.</a:t>
            </a:r>
          </a:p>
          <a:p>
            <a:pPr marL="514350" indent="-514350">
              <a:buAutoNum type="arabicPeriod"/>
            </a:pPr>
            <a:r>
              <a:rPr lang="en-US" dirty="0">
                <a:solidFill>
                  <a:srgbClr val="0000CC"/>
                </a:solidFill>
              </a:rPr>
              <a:t>Communicate and plan with your family.</a:t>
            </a:r>
          </a:p>
        </p:txBody>
      </p:sp>
    </p:spTree>
    <p:extLst>
      <p:ext uri="{BB962C8B-B14F-4D97-AF65-F5344CB8AC3E}">
        <p14:creationId xmlns:p14="http://schemas.microsoft.com/office/powerpoint/2010/main" val="82741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par>
                                <p:cTn id="13" presetID="3" presetClass="entr" presetSubtype="1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horizontal)">
                                      <p:cBhvr>
                                        <p:cTn id="15" dur="500"/>
                                        <p:tgtEl>
                                          <p:spTgt spid="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horizontal)">
                                      <p:cBhvr>
                                        <p:cTn id="18" dur="500"/>
                                        <p:tgtEl>
                                          <p:spTgt spid="3">
                                            <p:txEl>
                                              <p:pRg st="4" end="4"/>
                                            </p:txEl>
                                          </p:spTgt>
                                        </p:tgtEl>
                                      </p:cBhvr>
                                    </p:animEffect>
                                  </p:childTnLst>
                                </p:cTn>
                              </p:par>
                              <p:par>
                                <p:cTn id="19" presetID="3" presetClass="entr" presetSubtype="1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linds(horizontal)">
                                      <p:cBhvr>
                                        <p:cTn id="21" dur="500"/>
                                        <p:tgtEl>
                                          <p:spTgt spid="3">
                                            <p:txEl>
                                              <p:pRg st="5" end="5"/>
                                            </p:txEl>
                                          </p:spTgt>
                                        </p:tgtEl>
                                      </p:cBhvr>
                                    </p:animEffect>
                                  </p:childTnLst>
                                </p:cTn>
                              </p:par>
                              <p:par>
                                <p:cTn id="22" presetID="3" presetClass="entr" presetSubtype="1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linds(horizont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blinds(horizontal)">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Turning a Side Hustle Into a Business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dirty="0"/>
              <a:t>Separate Your Business &amp; Personal Lives</a:t>
            </a:r>
          </a:p>
          <a:p>
            <a:pPr marL="0" indent="0" algn="ctr">
              <a:buNone/>
            </a:pPr>
            <a:r>
              <a:rPr lang="en-US" sz="3000" dirty="0">
                <a:solidFill>
                  <a:srgbClr val="006600"/>
                </a:solidFill>
              </a:rPr>
              <a:t>Build Your Team – Accounting, Tax, Law</a:t>
            </a:r>
          </a:p>
          <a:p>
            <a:pPr marL="0" indent="0" algn="ctr">
              <a:buNone/>
            </a:pPr>
            <a:r>
              <a:rPr lang="en-US" sz="3000" dirty="0"/>
              <a:t>Create a Business Plan</a:t>
            </a:r>
          </a:p>
          <a:p>
            <a:pPr marL="0" indent="0" algn="ctr">
              <a:buNone/>
            </a:pPr>
            <a:r>
              <a:rPr lang="en-US" sz="3000" dirty="0">
                <a:solidFill>
                  <a:srgbClr val="006600"/>
                </a:solidFill>
              </a:rPr>
              <a:t>Write Your Personal Biography</a:t>
            </a:r>
          </a:p>
          <a:p>
            <a:pPr marL="0" indent="0" algn="ctr">
              <a:buNone/>
            </a:pPr>
            <a:r>
              <a:rPr lang="en-US" sz="3000" dirty="0"/>
              <a:t>Establish Finance &amp; Accounting Systems</a:t>
            </a:r>
          </a:p>
          <a:p>
            <a:pPr marL="0" indent="0" algn="ctr">
              <a:buNone/>
            </a:pPr>
            <a:r>
              <a:rPr lang="en-US" sz="3000" dirty="0">
                <a:solidFill>
                  <a:srgbClr val="006600"/>
                </a:solidFill>
              </a:rPr>
              <a:t>Document &amp; Track Everything</a:t>
            </a:r>
          </a:p>
          <a:p>
            <a:pPr marL="0" indent="0" algn="ctr">
              <a:buNone/>
            </a:pPr>
            <a:r>
              <a:rPr lang="en-US" sz="3000" dirty="0"/>
              <a:t>Create Business &amp; Personal Financial Plans</a:t>
            </a:r>
          </a:p>
          <a:p>
            <a:pPr marL="0" indent="0" algn="ctr">
              <a:buNone/>
            </a:pPr>
            <a:endParaRPr lang="en-US" sz="3000" dirty="0"/>
          </a:p>
          <a:p>
            <a:pPr marL="0" indent="0" algn="ctr">
              <a:buNone/>
            </a:pPr>
            <a:r>
              <a:rPr lang="en-US" sz="3000" dirty="0">
                <a:solidFill>
                  <a:srgbClr val="C00000"/>
                </a:solidFill>
              </a:rPr>
              <a:t>We want to create this structure so that we can benefit as much as possible from business tax deductions</a:t>
            </a:r>
            <a:r>
              <a:rPr lang="en-US" sz="3000" dirty="0"/>
              <a:t>	</a:t>
            </a:r>
          </a:p>
        </p:txBody>
      </p:sp>
    </p:spTree>
    <p:extLst>
      <p:ext uri="{BB962C8B-B14F-4D97-AF65-F5344CB8AC3E}">
        <p14:creationId xmlns:p14="http://schemas.microsoft.com/office/powerpoint/2010/main" val="32547081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29417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Very Common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 have short-term wants and needs…including school, family, rent.</a:t>
            </a:r>
          </a:p>
          <a:p>
            <a:pPr marL="0" indent="0">
              <a:buNone/>
            </a:pPr>
            <a:r>
              <a:rPr lang="en-US" dirty="0"/>
              <a:t>I have long-term wants and needs…including a new house, a family, education for my children and my own retirement.</a:t>
            </a:r>
          </a:p>
          <a:p>
            <a:pPr marL="0" indent="0">
              <a:buNone/>
            </a:pPr>
            <a:endParaRPr lang="en-US" dirty="0"/>
          </a:p>
          <a:p>
            <a:pPr marL="0" indent="0" algn="ctr">
              <a:buNone/>
            </a:pPr>
            <a:r>
              <a:rPr lang="en-US" sz="3200" b="1" dirty="0">
                <a:solidFill>
                  <a:srgbClr val="C00000"/>
                </a:solidFill>
              </a:rPr>
              <a:t>As a graduate student, it is very difficult to focus </a:t>
            </a:r>
            <a:br>
              <a:rPr lang="en-US" sz="3200" b="1" dirty="0">
                <a:solidFill>
                  <a:srgbClr val="C00000"/>
                </a:solidFill>
              </a:rPr>
            </a:br>
            <a:r>
              <a:rPr lang="en-US" sz="3200" b="1" dirty="0">
                <a:solidFill>
                  <a:srgbClr val="C00000"/>
                </a:solidFill>
              </a:rPr>
              <a:t>on all of these right now.  </a:t>
            </a:r>
            <a:br>
              <a:rPr lang="en-US" sz="3200" b="1" dirty="0">
                <a:solidFill>
                  <a:srgbClr val="C00000"/>
                </a:solidFill>
              </a:rPr>
            </a:br>
            <a:r>
              <a:rPr lang="en-US" sz="3200" b="1" dirty="0">
                <a:solidFill>
                  <a:srgbClr val="C00000"/>
                </a:solidFill>
              </a:rPr>
              <a:t>How do I balance the financial planning of each goal?</a:t>
            </a:r>
          </a:p>
        </p:txBody>
      </p:sp>
    </p:spTree>
    <p:extLst>
      <p:ext uri="{BB962C8B-B14F-4D97-AF65-F5344CB8AC3E}">
        <p14:creationId xmlns:p14="http://schemas.microsoft.com/office/powerpoint/2010/main" val="39623118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Very Common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I have short-term wants and needs…including school, family, rent.</a:t>
            </a:r>
          </a:p>
          <a:p>
            <a:pPr marL="0" indent="0">
              <a:buNone/>
            </a:pPr>
            <a:r>
              <a:rPr lang="en-US" sz="1600" dirty="0"/>
              <a:t>I have long-term wants and needs…including a new house, a family, education for my children and my own retirement.</a:t>
            </a:r>
          </a:p>
          <a:p>
            <a:pPr marL="0" indent="0">
              <a:buNone/>
            </a:pPr>
            <a:endParaRPr lang="en-US" dirty="0"/>
          </a:p>
          <a:p>
            <a:pPr marL="0" indent="0" algn="ctr">
              <a:buNone/>
            </a:pPr>
            <a:r>
              <a:rPr lang="en-US" sz="2400" b="1" dirty="0">
                <a:solidFill>
                  <a:srgbClr val="C00000"/>
                </a:solidFill>
              </a:rPr>
              <a:t>As a graduate student, it is very difficult to focus on all of these right now.  </a:t>
            </a:r>
            <a:br>
              <a:rPr lang="en-US" sz="2400" b="1" dirty="0">
                <a:solidFill>
                  <a:srgbClr val="C00000"/>
                </a:solidFill>
              </a:rPr>
            </a:br>
            <a:r>
              <a:rPr lang="en-US" sz="2400" b="1" dirty="0">
                <a:solidFill>
                  <a:srgbClr val="C00000"/>
                </a:solidFill>
              </a:rPr>
              <a:t>How do I balance the financial planning of each goal?</a:t>
            </a:r>
          </a:p>
          <a:p>
            <a:pPr marL="0" indent="0" algn="ctr">
              <a:buNone/>
            </a:pPr>
            <a:endParaRPr lang="en-US" sz="2400" b="1" dirty="0">
              <a:solidFill>
                <a:srgbClr val="C00000"/>
              </a:solidFill>
            </a:endParaRPr>
          </a:p>
          <a:p>
            <a:pPr algn="ctr"/>
            <a:r>
              <a:rPr lang="en-US" sz="2400" dirty="0">
                <a:solidFill>
                  <a:srgbClr val="0000CC"/>
                </a:solidFill>
              </a:rPr>
              <a:t>Right now, it’s about priorities. </a:t>
            </a:r>
          </a:p>
          <a:p>
            <a:pPr algn="ctr"/>
            <a:r>
              <a:rPr lang="en-US" sz="2400" dirty="0">
                <a:solidFill>
                  <a:srgbClr val="0000CC"/>
                </a:solidFill>
              </a:rPr>
              <a:t>Your immediate priorities my be your education and your family.</a:t>
            </a:r>
          </a:p>
          <a:p>
            <a:pPr algn="ctr"/>
            <a:r>
              <a:rPr lang="en-US" sz="2400" dirty="0">
                <a:solidFill>
                  <a:srgbClr val="0000CC"/>
                </a:solidFill>
              </a:rPr>
              <a:t>The balance will come from the habits you develop during graduate school. </a:t>
            </a:r>
          </a:p>
          <a:p>
            <a:pPr algn="ctr"/>
            <a:r>
              <a:rPr lang="en-US" sz="2400" dirty="0">
                <a:solidFill>
                  <a:srgbClr val="0000CC"/>
                </a:solidFill>
              </a:rPr>
              <a:t>The balance will come from you creating different plans for your education, your family, your career and your finances.</a:t>
            </a:r>
          </a:p>
          <a:p>
            <a:pPr algn="ctr"/>
            <a:r>
              <a:rPr lang="en-US" sz="2400" dirty="0">
                <a:solidFill>
                  <a:srgbClr val="0000CC"/>
                </a:solidFill>
              </a:rPr>
              <a:t>Being aware of the trade-offs is a big first step.</a:t>
            </a:r>
            <a:endParaRPr lang="en-US" sz="2400" b="1" dirty="0">
              <a:solidFill>
                <a:srgbClr val="C00000"/>
              </a:solidFill>
            </a:endParaRPr>
          </a:p>
        </p:txBody>
      </p:sp>
    </p:spTree>
    <p:extLst>
      <p:ext uri="{BB962C8B-B14F-4D97-AF65-F5344CB8AC3E}">
        <p14:creationId xmlns:p14="http://schemas.microsoft.com/office/powerpoint/2010/main" val="16378104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One Very Common Question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I have short-term wants and needs…including school, family, rent.</a:t>
            </a:r>
          </a:p>
          <a:p>
            <a:pPr marL="0" indent="0">
              <a:buNone/>
            </a:pPr>
            <a:r>
              <a:rPr lang="en-US" sz="1600" dirty="0"/>
              <a:t>I have long-term wants and needs…including a new house, a family, education for my children and my own retirement.</a:t>
            </a:r>
          </a:p>
          <a:p>
            <a:pPr marL="0" indent="0">
              <a:buNone/>
            </a:pPr>
            <a:endParaRPr lang="en-US" dirty="0"/>
          </a:p>
          <a:p>
            <a:pPr algn="ctr"/>
            <a:r>
              <a:rPr lang="en-US" sz="2400" dirty="0">
                <a:solidFill>
                  <a:srgbClr val="0000CC"/>
                </a:solidFill>
              </a:rPr>
              <a:t>Just like with your education, your goals will not achieve themselves. You have to make them happen. </a:t>
            </a:r>
          </a:p>
          <a:p>
            <a:pPr algn="ctr"/>
            <a:r>
              <a:rPr lang="en-US" sz="2400" dirty="0">
                <a:solidFill>
                  <a:srgbClr val="0000CC"/>
                </a:solidFill>
              </a:rPr>
              <a:t>But you are all expert at time management and focusing on priorities: research, exams, thesis, family. You are all expert at balancing your short-term and longer-term graduate school priorities.</a:t>
            </a:r>
          </a:p>
          <a:p>
            <a:pPr algn="ctr"/>
            <a:r>
              <a:rPr lang="en-US" sz="2400" dirty="0">
                <a:solidFill>
                  <a:srgbClr val="0000CC"/>
                </a:solidFill>
              </a:rPr>
              <a:t>As you develop your financial goals and plans, the habits you’ve developed with your education can be applied to all other plans you have in life…including your financial plans.</a:t>
            </a:r>
          </a:p>
          <a:p>
            <a:pPr algn="ctr"/>
            <a:r>
              <a:rPr lang="en-US" sz="2400" dirty="0">
                <a:solidFill>
                  <a:srgbClr val="0000CC"/>
                </a:solidFill>
              </a:rPr>
              <a:t>Be aware, be thoughtful, be intentional, be patient.</a:t>
            </a:r>
          </a:p>
        </p:txBody>
      </p:sp>
    </p:spTree>
    <p:extLst>
      <p:ext uri="{BB962C8B-B14F-4D97-AF65-F5344CB8AC3E}">
        <p14:creationId xmlns:p14="http://schemas.microsoft.com/office/powerpoint/2010/main" val="37972276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a:t>
            </a:r>
            <a:r>
              <a:rPr lang="en-US" b="1">
                <a:solidFill>
                  <a:schemeClr val="bg1"/>
                </a:solidFill>
                <a:latin typeface="Calibri" panose="020F0502020204030204" pitchFamily="34" charset="0"/>
                <a:cs typeface="Calibri" panose="020F0502020204030204" pitchFamily="34" charset="0"/>
              </a:rPr>
              <a:t>Question #3</a:t>
            </a:r>
            <a:endParaRPr lang="en-US" b="1" dirty="0">
              <a:solidFill>
                <a:schemeClr val="bg1"/>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sold cookies out of your apartment during 2022 and made $500 from those sales, and spent $700 making those cookies, what do you owe taxes on?</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$500</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$700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000" b="1" dirty="0">
                <a:solidFill>
                  <a:schemeClr val="bg1"/>
                </a:solidFill>
              </a:rPr>
              <a:t>$0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600" b="1" dirty="0">
              <a:solidFill>
                <a:schemeClr val="bg1"/>
              </a:solidFill>
            </a:endParaRPr>
          </a:p>
          <a:p>
            <a:pPr marL="0" indent="0" algn="ctr">
              <a:buNone/>
            </a:pPr>
            <a:r>
              <a:rPr lang="en-US" sz="3600" b="1" dirty="0">
                <a:solidFill>
                  <a:schemeClr val="bg1"/>
                </a:solidFill>
              </a:rPr>
              <a:t>You get a refund </a:t>
            </a:r>
            <a:br>
              <a:rPr lang="en-US" sz="3600" b="1" dirty="0">
                <a:solidFill>
                  <a:schemeClr val="bg1"/>
                </a:solidFill>
              </a:rPr>
            </a:br>
            <a:r>
              <a:rPr lang="en-US" sz="3600" b="1" dirty="0">
                <a:solidFill>
                  <a:schemeClr val="bg1"/>
                </a:solidFill>
              </a:rPr>
              <a:t>for the $200 loss</a:t>
            </a:r>
          </a:p>
        </p:txBody>
      </p:sp>
    </p:spTree>
    <p:extLst>
      <p:ext uri="{BB962C8B-B14F-4D97-AF65-F5344CB8AC3E}">
        <p14:creationId xmlns:p14="http://schemas.microsoft.com/office/powerpoint/2010/main" val="170746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You’ve been doing this with your education for years.</a:t>
            </a:r>
          </a:p>
          <a:p>
            <a:pPr algn="ctr"/>
            <a:endParaRPr lang="en-US" b="1" dirty="0"/>
          </a:p>
          <a:p>
            <a:pPr algn="ctr"/>
            <a:r>
              <a:rPr lang="en-US" b="1" dirty="0"/>
              <a:t>You’re about to begin doing this with your career…and you will continue working through this process for the next 30 or 40 years.</a:t>
            </a:r>
          </a:p>
          <a:p>
            <a:pPr algn="ctr"/>
            <a:endParaRPr lang="en-US" b="1" dirty="0"/>
          </a:p>
          <a:p>
            <a:pPr algn="ctr"/>
            <a:r>
              <a:rPr lang="en-US" b="1" dirty="0"/>
              <a:t>Whether it’s education planning or career planning, by now we know that all of our personal decisions with have financial implications.</a:t>
            </a:r>
          </a:p>
          <a:p>
            <a:pPr algn="ctr"/>
            <a:endParaRPr lang="en-US" b="1" dirty="0"/>
          </a:p>
          <a:p>
            <a:pPr algn="ctr"/>
            <a:r>
              <a:rPr lang="en-US" b="1" dirty="0"/>
              <a:t>The more we plan ahead and integrate our decision-making process, the more control we will have over our futures…and the less money will be a source of stress and the more money will be a source of empowerment.</a:t>
            </a:r>
          </a:p>
        </p:txBody>
      </p:sp>
    </p:spTree>
    <p:extLst>
      <p:ext uri="{BB962C8B-B14F-4D97-AF65-F5344CB8AC3E}">
        <p14:creationId xmlns:p14="http://schemas.microsoft.com/office/powerpoint/2010/main" val="29793060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2898888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GRAD 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grad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19" name="Rectangle 2">
            <a:extLst>
              <a:ext uri="{FF2B5EF4-FFF2-40B4-BE49-F238E27FC236}">
                <a16:creationId xmlns:a16="http://schemas.microsoft.com/office/drawing/2014/main" id="{63754476-65AF-3646-B778-09C4BD56F95E}"/>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Debt Management a Part of Your Plan</a:t>
            </a:r>
          </a:p>
        </p:txBody>
      </p:sp>
    </p:spTree>
    <p:extLst>
      <p:ext uri="{BB962C8B-B14F-4D97-AF65-F5344CB8AC3E}">
        <p14:creationId xmlns:p14="http://schemas.microsoft.com/office/powerpoint/2010/main" val="9878212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426464"/>
            <a:ext cx="10670628" cy="47014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900" dirty="0"/>
              <a:t>Tax returns (and payments) due by Tuesday, April 18.</a:t>
            </a:r>
          </a:p>
          <a:p>
            <a:pPr lvl="1"/>
            <a:r>
              <a:rPr lang="en-US" sz="2900" dirty="0"/>
              <a:t>You may be eligible for an extension…but you have to request it.</a:t>
            </a:r>
          </a:p>
          <a:p>
            <a:r>
              <a:rPr lang="en-US" sz="2900" dirty="0">
                <a:solidFill>
                  <a:srgbClr val="0000CC"/>
                </a:solidFill>
              </a:rPr>
              <a:t>If you have income of any kind, you must file a return.</a:t>
            </a:r>
          </a:p>
          <a:p>
            <a:pPr lvl="1"/>
            <a:r>
              <a:rPr lang="en-US" sz="2900" dirty="0">
                <a:solidFill>
                  <a:srgbClr val="0000CC"/>
                </a:solidFill>
              </a:rPr>
              <a:t>There are penalties if you do not file or pay.</a:t>
            </a:r>
          </a:p>
          <a:p>
            <a:r>
              <a:rPr lang="en-US" sz="2900" dirty="0"/>
              <a:t>Track every penny of income and of expenses…you never know when it will help you lower your tax return.</a:t>
            </a:r>
          </a:p>
          <a:p>
            <a:r>
              <a:rPr lang="en-US" sz="2900" dirty="0">
                <a:solidFill>
                  <a:srgbClr val="0000CC"/>
                </a:solidFill>
              </a:rPr>
              <a:t>If you live in Louisiana, you might owe state income taxes, too.</a:t>
            </a:r>
          </a:p>
          <a:p>
            <a:r>
              <a:rPr lang="en-US" sz="2900" dirty="0"/>
              <a:t>Think strategically. Being proactive can make your life much better.</a:t>
            </a:r>
          </a:p>
        </p:txBody>
      </p:sp>
      <p:sp>
        <p:nvSpPr>
          <p:cNvPr id="4" name="Rectangle 2">
            <a:extLst>
              <a:ext uri="{FF2B5EF4-FFF2-40B4-BE49-F238E27FC236}">
                <a16:creationId xmlns:a16="http://schemas.microsoft.com/office/drawing/2014/main" id="{1843C3C2-EFD9-7A43-801D-D4E70D4125A4}"/>
              </a:ext>
            </a:extLst>
          </p:cNvPr>
          <p:cNvSpPr txBox="1">
            <a:spLocks noChangeArrowheads="1"/>
          </p:cNvSpPr>
          <p:nvPr/>
        </p:nvSpPr>
        <p:spPr bwMode="auto">
          <a:xfrm>
            <a:off x="838200" y="365126"/>
            <a:ext cx="10670628" cy="722696"/>
          </a:xfrm>
          <a:prstGeom prst="rect">
            <a:avLst/>
          </a:prstGeom>
          <a:solidFill>
            <a:srgbClr val="0000CC"/>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FINAL TAX TIPS</a:t>
            </a:r>
          </a:p>
        </p:txBody>
      </p:sp>
    </p:spTree>
    <p:extLst>
      <p:ext uri="{BB962C8B-B14F-4D97-AF65-F5344CB8AC3E}">
        <p14:creationId xmlns:p14="http://schemas.microsoft.com/office/powerpoint/2010/main" val="35169277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 Spring 2023</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1430590" y="1078067"/>
            <a:ext cx="8674716"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PLANNING FOR INTERNATIONAL STUDENTS</a:t>
            </a:r>
          </a:p>
          <a:p>
            <a:pPr algn="ctr"/>
            <a:r>
              <a:rPr lang="en-US" sz="2500" b="1" dirty="0"/>
              <a:t>Thursday, January 19</a:t>
            </a:r>
          </a:p>
        </p:txBody>
      </p:sp>
      <p:sp>
        <p:nvSpPr>
          <p:cNvPr id="13" name="Rounded Rectangle 12">
            <a:extLst>
              <a:ext uri="{FF2B5EF4-FFF2-40B4-BE49-F238E27FC236}">
                <a16:creationId xmlns:a16="http://schemas.microsoft.com/office/drawing/2014/main" id="{E86DA962-8986-B14E-BC7C-8150A6189E68}"/>
              </a:ext>
            </a:extLst>
          </p:cNvPr>
          <p:cNvSpPr/>
          <p:nvPr/>
        </p:nvSpPr>
        <p:spPr>
          <a:xfrm>
            <a:off x="1430589" y="22164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1</a:t>
            </a:r>
          </a:p>
          <a:p>
            <a:pPr algn="ctr"/>
            <a:r>
              <a:rPr lang="en-US" sz="2500" b="1" dirty="0"/>
              <a:t>TODAY – Wednesday, February 1</a:t>
            </a:r>
          </a:p>
        </p:txBody>
      </p:sp>
      <p:sp>
        <p:nvSpPr>
          <p:cNvPr id="16" name="Rounded Rectangle 15">
            <a:extLst>
              <a:ext uri="{FF2B5EF4-FFF2-40B4-BE49-F238E27FC236}">
                <a16:creationId xmlns:a16="http://schemas.microsoft.com/office/drawing/2014/main" id="{C529DE7D-8B91-524D-8D6B-F973C9013BDB}"/>
              </a:ext>
            </a:extLst>
          </p:cNvPr>
          <p:cNvSpPr/>
          <p:nvPr/>
        </p:nvSpPr>
        <p:spPr>
          <a:xfrm>
            <a:off x="1430588" y="3360609"/>
            <a:ext cx="8674715" cy="109728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TAX PLANNING STRATEGIES</a:t>
            </a:r>
          </a:p>
          <a:p>
            <a:pPr algn="ctr"/>
            <a:r>
              <a:rPr lang="en-US" sz="2500" b="1" dirty="0"/>
              <a:t>Tuesday, February 28</a:t>
            </a:r>
          </a:p>
        </p:txBody>
      </p:sp>
      <p:sp>
        <p:nvSpPr>
          <p:cNvPr id="17" name="Rounded Rectangle 16">
            <a:extLst>
              <a:ext uri="{FF2B5EF4-FFF2-40B4-BE49-F238E27FC236}">
                <a16:creationId xmlns:a16="http://schemas.microsoft.com/office/drawing/2014/main" id="{134693FD-8C5E-DF45-861D-BE64A6957855}"/>
              </a:ext>
            </a:extLst>
          </p:cNvPr>
          <p:cNvSpPr/>
          <p:nvPr/>
        </p:nvSpPr>
        <p:spPr>
          <a:xfrm>
            <a:off x="1430588" y="5641505"/>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CAREER PLANNING &amp; FINANCIAL PLANNING</a:t>
            </a:r>
          </a:p>
          <a:p>
            <a:pPr algn="ctr"/>
            <a:r>
              <a:rPr lang="en-US" sz="2500" b="1" dirty="0"/>
              <a:t>Thursday, April 20</a:t>
            </a:r>
          </a:p>
        </p:txBody>
      </p:sp>
      <p:sp>
        <p:nvSpPr>
          <p:cNvPr id="7" name="Rounded Rectangle 6">
            <a:extLst>
              <a:ext uri="{FF2B5EF4-FFF2-40B4-BE49-F238E27FC236}">
                <a16:creationId xmlns:a16="http://schemas.microsoft.com/office/drawing/2014/main" id="{42FCF4BE-731C-FE4D-B83B-636A981CA860}"/>
              </a:ext>
            </a:extLst>
          </p:cNvPr>
          <p:cNvSpPr/>
          <p:nvPr/>
        </p:nvSpPr>
        <p:spPr>
          <a:xfrm>
            <a:off x="1430588" y="4501057"/>
            <a:ext cx="8674715" cy="109728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INVESTING, PART 2</a:t>
            </a:r>
          </a:p>
          <a:p>
            <a:pPr algn="ctr"/>
            <a:r>
              <a:rPr lang="en-US" sz="2500" b="1" dirty="0"/>
              <a:t>Tuesday, March 21</a:t>
            </a:r>
          </a:p>
        </p:txBody>
      </p:sp>
    </p:spTree>
    <p:extLst>
      <p:ext uri="{BB962C8B-B14F-4D97-AF65-F5344CB8AC3E}">
        <p14:creationId xmlns:p14="http://schemas.microsoft.com/office/powerpoint/2010/main" val="21426082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36155772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pic>
        <p:nvPicPr>
          <p:cNvPr id="3" name="Picture 2">
            <a:extLst>
              <a:ext uri="{FF2B5EF4-FFF2-40B4-BE49-F238E27FC236}">
                <a16:creationId xmlns:a16="http://schemas.microsoft.com/office/drawing/2014/main" id="{99B1CECA-AA77-411B-B0F5-BBE959DE4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7597" y="3640580"/>
            <a:ext cx="11004803" cy="1768629"/>
          </a:xfrm>
          <a:prstGeom prst="rect">
            <a:avLst/>
          </a:prstGeom>
        </p:spPr>
      </p:pic>
    </p:spTree>
    <p:extLst>
      <p:ext uri="{BB962C8B-B14F-4D97-AF65-F5344CB8AC3E}">
        <p14:creationId xmlns:p14="http://schemas.microsoft.com/office/powerpoint/2010/main" val="5929409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336"/>
            <a:ext cx="10972800" cy="1966136"/>
          </a:xfrm>
        </p:spPr>
        <p:txBody>
          <a:bodyPr>
            <a:normAutofit fontScale="90000"/>
          </a:bodyPr>
          <a:lstStyle/>
          <a:p>
            <a:r>
              <a:rPr lang="en-US" sz="5400" dirty="0"/>
              <a:t>gradschool@louisiana.edu</a:t>
            </a:r>
            <a:br>
              <a:rPr lang="en-US" sz="5400" u="sng" dirty="0"/>
            </a:br>
            <a:br>
              <a:rPr lang="en-US" sz="5400" dirty="0"/>
            </a:br>
            <a:endParaRPr lang="en-US" sz="4800" dirty="0"/>
          </a:p>
        </p:txBody>
      </p:sp>
      <p:pic>
        <p:nvPicPr>
          <p:cNvPr id="4" name="Picture 3">
            <a:extLst>
              <a:ext uri="{FF2B5EF4-FFF2-40B4-BE49-F238E27FC236}">
                <a16:creationId xmlns:a16="http://schemas.microsoft.com/office/drawing/2014/main" id="{3BADC284-CA58-6C99-1443-FAA3DA6B3FD6}"/>
              </a:ext>
            </a:extLst>
          </p:cNvPr>
          <p:cNvPicPr>
            <a:picLocks noChangeAspect="1"/>
          </p:cNvPicPr>
          <p:nvPr/>
        </p:nvPicPr>
        <p:blipFill>
          <a:blip r:embed="rId2"/>
          <a:stretch>
            <a:fillRect/>
          </a:stretch>
        </p:blipFill>
        <p:spPr>
          <a:xfrm>
            <a:off x="2101306" y="1642157"/>
            <a:ext cx="7989388" cy="5090743"/>
          </a:xfrm>
          <a:prstGeom prst="rect">
            <a:avLst/>
          </a:prstGeom>
        </p:spPr>
      </p:pic>
    </p:spTree>
    <p:extLst>
      <p:ext uri="{BB962C8B-B14F-4D97-AF65-F5344CB8AC3E}">
        <p14:creationId xmlns:p14="http://schemas.microsoft.com/office/powerpoint/2010/main" val="3229767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$13,500 of income in 2022, 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$13,500.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49771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#4</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If you earned $13,500 of income in 2022, which of the following applies to you:</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3000" b="1" dirty="0">
                <a:solidFill>
                  <a:schemeClr val="bg1"/>
                </a:solidFill>
              </a:rPr>
              <a:t>You owe taxes on the entire $13,500.</a:t>
            </a:r>
            <a:endParaRPr lang="en-US" sz="5000" b="1" dirty="0">
              <a:solidFill>
                <a:schemeClr val="bg1"/>
              </a:solidFill>
            </a:endParaRP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It depends on whether someone else claims you as a dependent.</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chemeClr val="bg1">
              <a:lumMod val="7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and you do not have to file a tax return.</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b="1" dirty="0">
                <a:solidFill>
                  <a:schemeClr val="bg1"/>
                </a:solidFill>
              </a:rPr>
              <a:t>You do not owe any taxes but you have to file a tax return.</a:t>
            </a:r>
          </a:p>
        </p:txBody>
      </p:sp>
    </p:spTree>
    <p:extLst>
      <p:ext uri="{BB962C8B-B14F-4D97-AF65-F5344CB8AC3E}">
        <p14:creationId xmlns:p14="http://schemas.microsoft.com/office/powerpoint/2010/main" val="12096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0066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Opening Quiz – Question #5</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rgbClr val="C00000"/>
                </a:solidFill>
              </a:rPr>
              <a:t>Imagine you put $1,000 into a Roth IRA today.</a:t>
            </a:r>
          </a:p>
          <a:p>
            <a:pPr marL="0" indent="0" algn="ctr">
              <a:buNone/>
            </a:pPr>
            <a:r>
              <a:rPr lang="en-US" dirty="0">
                <a:solidFill>
                  <a:srgbClr val="C00000"/>
                </a:solidFill>
              </a:rPr>
              <a:t>Imagine this grows to become $25,000 over the next 35 years.</a:t>
            </a:r>
          </a:p>
          <a:p>
            <a:pPr marL="0" indent="0" algn="ctr">
              <a:buNone/>
            </a:pPr>
            <a:r>
              <a:rPr lang="en-US" dirty="0">
                <a:solidFill>
                  <a:srgbClr val="C00000"/>
                </a:solidFill>
              </a:rPr>
              <a:t>When you withdraw that $25,000 at age 60, what income will be taxed?</a:t>
            </a:r>
          </a:p>
        </p:txBody>
      </p:sp>
      <p:sp>
        <p:nvSpPr>
          <p:cNvPr id="7" name="Content Placeholder 2">
            <a:extLst>
              <a:ext uri="{FF2B5EF4-FFF2-40B4-BE49-F238E27FC236}">
                <a16:creationId xmlns:a16="http://schemas.microsoft.com/office/drawing/2014/main" id="{24B00CC3-A908-7E65-7DD6-782DA5403952}"/>
              </a:ext>
            </a:extLst>
          </p:cNvPr>
          <p:cNvSpPr txBox="1">
            <a:spLocks/>
          </p:cNvSpPr>
          <p:nvPr/>
        </p:nvSpPr>
        <p:spPr>
          <a:xfrm>
            <a:off x="838199" y="2731090"/>
            <a:ext cx="5257801" cy="1374628"/>
          </a:xfrm>
          <a:prstGeom prst="rect">
            <a:avLst/>
          </a:prstGeom>
          <a:solidFill>
            <a:srgbClr val="C000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NONE</a:t>
            </a:r>
          </a:p>
        </p:txBody>
      </p:sp>
      <p:sp>
        <p:nvSpPr>
          <p:cNvPr id="9" name="Content Placeholder 2">
            <a:extLst>
              <a:ext uri="{FF2B5EF4-FFF2-40B4-BE49-F238E27FC236}">
                <a16:creationId xmlns:a16="http://schemas.microsoft.com/office/drawing/2014/main" id="{930B5E4C-EE80-9259-33F1-149CEA97477F}"/>
              </a:ext>
            </a:extLst>
          </p:cNvPr>
          <p:cNvSpPr txBox="1">
            <a:spLocks/>
          </p:cNvSpPr>
          <p:nvPr/>
        </p:nvSpPr>
        <p:spPr>
          <a:xfrm>
            <a:off x="6170687" y="2731090"/>
            <a:ext cx="5257801" cy="1374628"/>
          </a:xfrm>
          <a:prstGeom prst="rect">
            <a:avLst/>
          </a:prstGeom>
          <a:solidFill>
            <a:schemeClr val="tx1"/>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$25,000</a:t>
            </a:r>
          </a:p>
        </p:txBody>
      </p:sp>
      <p:sp>
        <p:nvSpPr>
          <p:cNvPr id="2" name="Content Placeholder 2">
            <a:extLst>
              <a:ext uri="{FF2B5EF4-FFF2-40B4-BE49-F238E27FC236}">
                <a16:creationId xmlns:a16="http://schemas.microsoft.com/office/drawing/2014/main" id="{E06E2623-08CC-3E8C-22A7-136EDFFBE070}"/>
              </a:ext>
            </a:extLst>
          </p:cNvPr>
          <p:cNvSpPr txBox="1">
            <a:spLocks/>
          </p:cNvSpPr>
          <p:nvPr/>
        </p:nvSpPr>
        <p:spPr>
          <a:xfrm>
            <a:off x="838199" y="4220776"/>
            <a:ext cx="5257801" cy="1374628"/>
          </a:xfrm>
          <a:prstGeom prst="rect">
            <a:avLst/>
          </a:prstGeom>
          <a:solidFill>
            <a:srgbClr val="00660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$24,000</a:t>
            </a:r>
          </a:p>
        </p:txBody>
      </p:sp>
      <p:sp>
        <p:nvSpPr>
          <p:cNvPr id="3" name="Content Placeholder 2">
            <a:extLst>
              <a:ext uri="{FF2B5EF4-FFF2-40B4-BE49-F238E27FC236}">
                <a16:creationId xmlns:a16="http://schemas.microsoft.com/office/drawing/2014/main" id="{A92E9D02-454B-DEC4-0A36-E288E690DEFF}"/>
              </a:ext>
            </a:extLst>
          </p:cNvPr>
          <p:cNvSpPr txBox="1">
            <a:spLocks/>
          </p:cNvSpPr>
          <p:nvPr/>
        </p:nvSpPr>
        <p:spPr>
          <a:xfrm>
            <a:off x="6170687" y="4220776"/>
            <a:ext cx="5257801" cy="1374628"/>
          </a:xfrm>
          <a:prstGeom prst="rect">
            <a:avLst/>
          </a:prstGeom>
          <a:solidFill>
            <a:srgbClr val="0000CC"/>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sz="1200" b="1" dirty="0">
              <a:solidFill>
                <a:schemeClr val="bg1"/>
              </a:solidFill>
            </a:endParaRPr>
          </a:p>
          <a:p>
            <a:pPr marL="0" indent="0" algn="ctr">
              <a:buNone/>
            </a:pPr>
            <a:r>
              <a:rPr lang="en-US" sz="5500" b="1" dirty="0">
                <a:solidFill>
                  <a:schemeClr val="bg1"/>
                </a:solidFill>
              </a:rPr>
              <a:t>$1,000</a:t>
            </a:r>
          </a:p>
        </p:txBody>
      </p:sp>
    </p:spTree>
    <p:extLst>
      <p:ext uri="{BB962C8B-B14F-4D97-AF65-F5344CB8AC3E}">
        <p14:creationId xmlns:p14="http://schemas.microsoft.com/office/powerpoint/2010/main" val="282785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linds(horizontal)">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9" grpId="0" animBg="1"/>
      <p:bldP spid="2" grpId="0" animBg="1"/>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17140</TotalTime>
  <Words>5270</Words>
  <Application>Microsoft Macintosh PowerPoint</Application>
  <PresentationFormat>Widescreen</PresentationFormat>
  <Paragraphs>644</Paragraphs>
  <Slides>67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67</vt:i4>
      </vt:variant>
    </vt:vector>
  </HeadingPairs>
  <TitlesOfParts>
    <vt:vector size="7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lpstr>gradschool@louisiana.edu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146</cp:revision>
  <dcterms:created xsi:type="dcterms:W3CDTF">2019-08-26T13:43:19Z</dcterms:created>
  <dcterms:modified xsi:type="dcterms:W3CDTF">2023-03-06T17:00:47Z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2023-02-01T13:06:32Z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ee6a8831-06d6-4368-bd29-796641156897</vt:lpwstr>
  </property>
  <property fmtid="{D5CDD505-2E9C-101B-9397-08002B2CF9AE}" pid="8" name="MSIP_Label_638202f9-8d41-4950-b014-f183e397b746_ContentBits">
    <vt:lpwstr>0</vt:lpwstr>
  </property>
</Properties>
</file>