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10" r:id="rId2"/>
    <p:sldId id="1989" r:id="rId3"/>
    <p:sldId id="2099" r:id="rId4"/>
    <p:sldId id="1961" r:id="rId5"/>
    <p:sldId id="2066" r:id="rId6"/>
    <p:sldId id="2065" r:id="rId7"/>
    <p:sldId id="1242" r:id="rId8"/>
    <p:sldId id="2100" r:id="rId9"/>
    <p:sldId id="1260" r:id="rId10"/>
    <p:sldId id="1311" r:id="rId11"/>
    <p:sldId id="1834" r:id="rId12"/>
    <p:sldId id="2067" r:id="rId13"/>
    <p:sldId id="2068" r:id="rId14"/>
    <p:sldId id="2069" r:id="rId15"/>
    <p:sldId id="2073" r:id="rId16"/>
    <p:sldId id="2082" r:id="rId17"/>
    <p:sldId id="2079" r:id="rId18"/>
    <p:sldId id="2080" r:id="rId19"/>
    <p:sldId id="2081" r:id="rId20"/>
    <p:sldId id="2078" r:id="rId21"/>
    <p:sldId id="2083" r:id="rId22"/>
    <p:sldId id="2084" r:id="rId23"/>
    <p:sldId id="2085" r:id="rId24"/>
    <p:sldId id="1815" r:id="rId25"/>
    <p:sldId id="1826" r:id="rId26"/>
    <p:sldId id="1816" r:id="rId27"/>
    <p:sldId id="1817" r:id="rId28"/>
    <p:sldId id="1818" r:id="rId29"/>
    <p:sldId id="1819" r:id="rId30"/>
    <p:sldId id="1827" r:id="rId31"/>
    <p:sldId id="1820" r:id="rId32"/>
    <p:sldId id="1821" r:id="rId33"/>
    <p:sldId id="1822" r:id="rId34"/>
    <p:sldId id="1828" r:id="rId35"/>
    <p:sldId id="1823" r:id="rId36"/>
    <p:sldId id="1824" r:id="rId37"/>
    <p:sldId id="2087" r:id="rId38"/>
    <p:sldId id="2086" r:id="rId39"/>
    <p:sldId id="1831" r:id="rId40"/>
    <p:sldId id="1993" r:id="rId41"/>
    <p:sldId id="2088" r:id="rId42"/>
    <p:sldId id="2035" r:id="rId43"/>
    <p:sldId id="20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5132E-0079-404F-B284-555B6B46D6DF}"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17A071E8-F439-4E94-AB76-A45B8E628389}">
      <dgm:prSet custT="1"/>
      <dgm:spPr/>
      <dgm:t>
        <a:bodyPr/>
        <a:lstStyle/>
        <a:p>
          <a:pPr rtl="0"/>
          <a:r>
            <a:rPr lang="en-US" sz="2000" b="1" dirty="0">
              <a:solidFill>
                <a:schemeClr val="accent1">
                  <a:lumMod val="50000"/>
                </a:schemeClr>
              </a:solidFill>
              <a:latin typeface="Calibri" panose="020F0502020204030204" pitchFamily="34" charset="0"/>
              <a:cs typeface="Calibri" panose="020F0502020204030204" pitchFamily="34" charset="0"/>
            </a:rPr>
            <a:t>Little Things Adding Up</a:t>
          </a:r>
        </a:p>
      </dgm:t>
    </dgm:pt>
    <dgm:pt modelId="{1E2C7FEC-894F-4D1D-B9BD-09D340C92C82}" type="parTrans" cxnId="{2A3205BE-B6F4-4A97-AF8C-A62245705E0E}">
      <dgm:prSet/>
      <dgm:spPr/>
      <dgm:t>
        <a:bodyPr/>
        <a:lstStyle/>
        <a:p>
          <a:endParaRPr lang="en-US" sz="2000">
            <a:latin typeface="Calibri" panose="020F0502020204030204" pitchFamily="34" charset="0"/>
            <a:cs typeface="Calibri" panose="020F0502020204030204" pitchFamily="34" charset="0"/>
          </a:endParaRPr>
        </a:p>
      </dgm:t>
    </dgm:pt>
    <dgm:pt modelId="{B57181E3-DF96-47CD-B966-F552E90B1D8E}" type="sibTrans" cxnId="{2A3205BE-B6F4-4A97-AF8C-A62245705E0E}">
      <dgm:prSet/>
      <dgm:spPr/>
      <dgm:t>
        <a:bodyPr/>
        <a:lstStyle/>
        <a:p>
          <a:endParaRPr lang="en-US" sz="2000">
            <a:latin typeface="Calibri" panose="020F0502020204030204" pitchFamily="34" charset="0"/>
            <a:cs typeface="Calibri" panose="020F0502020204030204" pitchFamily="34" charset="0"/>
          </a:endParaRPr>
        </a:p>
      </dgm:t>
    </dgm:pt>
    <dgm:pt modelId="{7E5B9783-AAEF-4752-8C65-F7FF9C35F96A}">
      <dgm:prSet custT="1"/>
      <dgm:spPr/>
      <dgm:t>
        <a:bodyPr/>
        <a:lstStyle/>
        <a:p>
          <a:pPr rtl="0"/>
          <a:r>
            <a:rPr lang="en-US" sz="2000" b="1" dirty="0">
              <a:solidFill>
                <a:schemeClr val="accent1">
                  <a:lumMod val="50000"/>
                </a:schemeClr>
              </a:solidFill>
              <a:latin typeface="Calibri" panose="020F0502020204030204" pitchFamily="34" charset="0"/>
              <a:cs typeface="Calibri" panose="020F0502020204030204" pitchFamily="34" charset="0"/>
            </a:rPr>
            <a:t>Impulse Purchases (Coffee, Clothes)</a:t>
          </a:r>
        </a:p>
      </dgm:t>
    </dgm:pt>
    <dgm:pt modelId="{5DDC848C-E301-438C-B3BC-5DBDBF1E5150}" type="parTrans" cxnId="{4B47072B-704A-445C-A944-94C081FE6809}">
      <dgm:prSet/>
      <dgm:spPr/>
      <dgm:t>
        <a:bodyPr/>
        <a:lstStyle/>
        <a:p>
          <a:endParaRPr lang="en-US" sz="2000">
            <a:latin typeface="Calibri" panose="020F0502020204030204" pitchFamily="34" charset="0"/>
            <a:cs typeface="Calibri" panose="020F0502020204030204" pitchFamily="34" charset="0"/>
          </a:endParaRPr>
        </a:p>
      </dgm:t>
    </dgm:pt>
    <dgm:pt modelId="{487190FD-C98F-4B7A-8437-A68181E955F1}" type="sibTrans" cxnId="{4B47072B-704A-445C-A944-94C081FE6809}">
      <dgm:prSet/>
      <dgm:spPr/>
      <dgm:t>
        <a:bodyPr/>
        <a:lstStyle/>
        <a:p>
          <a:endParaRPr lang="en-US" sz="2000">
            <a:latin typeface="Calibri" panose="020F0502020204030204" pitchFamily="34" charset="0"/>
            <a:cs typeface="Calibri" panose="020F0502020204030204" pitchFamily="34" charset="0"/>
          </a:endParaRPr>
        </a:p>
      </dgm:t>
    </dgm:pt>
    <dgm:pt modelId="{00452DAA-1007-4FE4-B940-D091470EF609}">
      <dgm:prSet custT="1"/>
      <dgm:spPr/>
      <dgm:t>
        <a:bodyPr/>
        <a:lstStyle/>
        <a:p>
          <a:pPr rtl="0"/>
          <a:r>
            <a:rPr lang="en-US" sz="2000" b="1" dirty="0">
              <a:solidFill>
                <a:schemeClr val="accent1">
                  <a:lumMod val="50000"/>
                </a:schemeClr>
              </a:solidFill>
              <a:latin typeface="Calibri" panose="020F0502020204030204" pitchFamily="34" charset="0"/>
              <a:cs typeface="Calibri" panose="020F0502020204030204" pitchFamily="34" charset="0"/>
            </a:rPr>
            <a:t>Not Knowing How to Start a Budget</a:t>
          </a:r>
        </a:p>
      </dgm:t>
    </dgm:pt>
    <dgm:pt modelId="{D2D4A05F-5B52-4E57-B418-64205D4A7BBE}" type="parTrans" cxnId="{E94B0C0C-5B28-474D-A23F-462E9E91FF3E}">
      <dgm:prSet/>
      <dgm:spPr/>
      <dgm:t>
        <a:bodyPr/>
        <a:lstStyle/>
        <a:p>
          <a:endParaRPr lang="en-US" sz="2000">
            <a:latin typeface="Calibri" panose="020F0502020204030204" pitchFamily="34" charset="0"/>
            <a:cs typeface="Calibri" panose="020F0502020204030204" pitchFamily="34" charset="0"/>
          </a:endParaRPr>
        </a:p>
      </dgm:t>
    </dgm:pt>
    <dgm:pt modelId="{187567F1-3BA8-4753-BED6-7C246A19ADB9}" type="sibTrans" cxnId="{E94B0C0C-5B28-474D-A23F-462E9E91FF3E}">
      <dgm:prSet/>
      <dgm:spPr/>
      <dgm:t>
        <a:bodyPr/>
        <a:lstStyle/>
        <a:p>
          <a:endParaRPr lang="en-US" sz="2000">
            <a:latin typeface="Calibri" panose="020F0502020204030204" pitchFamily="34" charset="0"/>
            <a:cs typeface="Calibri" panose="020F0502020204030204" pitchFamily="34" charset="0"/>
          </a:endParaRPr>
        </a:p>
      </dgm:t>
    </dgm:pt>
    <dgm:pt modelId="{1B904220-C793-4BD0-985C-0476E3B4193D}">
      <dgm:prSet custT="1"/>
      <dgm:spPr/>
      <dgm:t>
        <a:bodyPr/>
        <a:lstStyle/>
        <a:p>
          <a:pPr rtl="0"/>
          <a:r>
            <a:rPr lang="en-US" sz="2000" b="1" dirty="0">
              <a:solidFill>
                <a:schemeClr val="accent1">
                  <a:lumMod val="50000"/>
                </a:schemeClr>
              </a:solidFill>
              <a:latin typeface="Calibri" panose="020F0502020204030204" pitchFamily="34" charset="0"/>
              <a:cs typeface="Calibri" panose="020F0502020204030204" pitchFamily="34" charset="0"/>
            </a:rPr>
            <a:t>Having Trouble Creating a Budget that Adequately Reflects all of my Expenses, Debts, Etc.</a:t>
          </a:r>
        </a:p>
      </dgm:t>
    </dgm:pt>
    <dgm:pt modelId="{DBD328C6-0F49-4A3E-95FD-C900B208D5A5}" type="parTrans" cxnId="{BEB10DF5-656C-49DA-8D37-41A5E8F798BD}">
      <dgm:prSet/>
      <dgm:spPr/>
      <dgm:t>
        <a:bodyPr/>
        <a:lstStyle/>
        <a:p>
          <a:endParaRPr lang="en-US" sz="2000">
            <a:latin typeface="Calibri" panose="020F0502020204030204" pitchFamily="34" charset="0"/>
            <a:cs typeface="Calibri" panose="020F0502020204030204" pitchFamily="34" charset="0"/>
          </a:endParaRPr>
        </a:p>
      </dgm:t>
    </dgm:pt>
    <dgm:pt modelId="{20578358-6E3A-4C24-9EE9-1CD3DDBA6FCC}" type="sibTrans" cxnId="{BEB10DF5-656C-49DA-8D37-41A5E8F798BD}">
      <dgm:prSet/>
      <dgm:spPr/>
      <dgm:t>
        <a:bodyPr/>
        <a:lstStyle/>
        <a:p>
          <a:endParaRPr lang="en-US" sz="2000">
            <a:latin typeface="Calibri" panose="020F0502020204030204" pitchFamily="34" charset="0"/>
            <a:cs typeface="Calibri" panose="020F0502020204030204" pitchFamily="34" charset="0"/>
          </a:endParaRPr>
        </a:p>
      </dgm:t>
    </dgm:pt>
    <dgm:pt modelId="{7BA74E0F-F5C0-42ED-AAEB-B87BF4E99F80}">
      <dgm:prSet custT="1"/>
      <dgm:spPr/>
      <dgm:t>
        <a:bodyPr/>
        <a:lstStyle/>
        <a:p>
          <a:pPr rtl="0"/>
          <a:r>
            <a:rPr lang="en-US" sz="2000" b="1" dirty="0">
              <a:solidFill>
                <a:schemeClr val="accent1">
                  <a:lumMod val="50000"/>
                </a:schemeClr>
              </a:solidFill>
              <a:latin typeface="Calibri" panose="020F0502020204030204" pitchFamily="34" charset="0"/>
              <a:cs typeface="Calibri" panose="020F0502020204030204" pitchFamily="34" charset="0"/>
            </a:rPr>
            <a:t>Monitoring Spending/Tracking Expenditures</a:t>
          </a:r>
        </a:p>
      </dgm:t>
    </dgm:pt>
    <dgm:pt modelId="{AEB548CB-65A1-41FC-BEF4-85EBA8132535}" type="parTrans" cxnId="{A229E61A-5779-4738-95C8-EA7C11B4E3A8}">
      <dgm:prSet/>
      <dgm:spPr/>
      <dgm:t>
        <a:bodyPr/>
        <a:lstStyle/>
        <a:p>
          <a:endParaRPr lang="en-US" sz="2000">
            <a:latin typeface="Calibri" panose="020F0502020204030204" pitchFamily="34" charset="0"/>
            <a:cs typeface="Calibri" panose="020F0502020204030204" pitchFamily="34" charset="0"/>
          </a:endParaRPr>
        </a:p>
      </dgm:t>
    </dgm:pt>
    <dgm:pt modelId="{0A8F0D37-8BD9-4A73-881E-948C9467D1A4}" type="sibTrans" cxnId="{A229E61A-5779-4738-95C8-EA7C11B4E3A8}">
      <dgm:prSet/>
      <dgm:spPr/>
      <dgm:t>
        <a:bodyPr/>
        <a:lstStyle/>
        <a:p>
          <a:endParaRPr lang="en-US" sz="2000">
            <a:latin typeface="Calibri" panose="020F0502020204030204" pitchFamily="34" charset="0"/>
            <a:cs typeface="Calibri" panose="020F0502020204030204" pitchFamily="34" charset="0"/>
          </a:endParaRPr>
        </a:p>
      </dgm:t>
    </dgm:pt>
    <dgm:pt modelId="{FF55AC81-32F0-4AC3-8FD8-0759944E0228}">
      <dgm:prSet custT="1"/>
      <dgm:spPr/>
      <dgm:t>
        <a:bodyPr/>
        <a:lstStyle/>
        <a:p>
          <a:pPr rtl="0"/>
          <a:r>
            <a:rPr lang="en-US" sz="2000" b="1" dirty="0">
              <a:solidFill>
                <a:schemeClr val="accent1">
                  <a:lumMod val="50000"/>
                </a:schemeClr>
              </a:solidFill>
              <a:latin typeface="Calibri" panose="020F0502020204030204" pitchFamily="34" charset="0"/>
              <a:cs typeface="Calibri" panose="020F0502020204030204" pitchFamily="34" charset="0"/>
            </a:rPr>
            <a:t>Unexpected Expenses—Friends Want to Eat Out, Etc.</a:t>
          </a:r>
        </a:p>
      </dgm:t>
    </dgm:pt>
    <dgm:pt modelId="{58F9D94D-DA17-4E64-A5E1-70B19D684BAD}" type="parTrans" cxnId="{358F6158-7277-4F7F-A014-73EA8A24D997}">
      <dgm:prSet/>
      <dgm:spPr/>
      <dgm:t>
        <a:bodyPr/>
        <a:lstStyle/>
        <a:p>
          <a:endParaRPr lang="en-US" sz="2000">
            <a:latin typeface="Calibri" panose="020F0502020204030204" pitchFamily="34" charset="0"/>
            <a:cs typeface="Calibri" panose="020F0502020204030204" pitchFamily="34" charset="0"/>
          </a:endParaRPr>
        </a:p>
      </dgm:t>
    </dgm:pt>
    <dgm:pt modelId="{096B4F05-7E27-4A37-B8B3-2C502FBCDF14}" type="sibTrans" cxnId="{358F6158-7277-4F7F-A014-73EA8A24D997}">
      <dgm:prSet/>
      <dgm:spPr/>
      <dgm:t>
        <a:bodyPr/>
        <a:lstStyle/>
        <a:p>
          <a:endParaRPr lang="en-US" sz="2000">
            <a:latin typeface="Calibri" panose="020F0502020204030204" pitchFamily="34" charset="0"/>
            <a:cs typeface="Calibri" panose="020F0502020204030204" pitchFamily="34" charset="0"/>
          </a:endParaRPr>
        </a:p>
      </dgm:t>
    </dgm:pt>
    <dgm:pt modelId="{C573E0A8-5752-4ACE-9BD0-D05F24B93861}">
      <dgm:prSet custT="1"/>
      <dgm:spPr/>
      <dgm:t>
        <a:bodyPr/>
        <a:lstStyle/>
        <a:p>
          <a:pPr rtl="0"/>
          <a:r>
            <a:rPr lang="en-US" sz="2000" b="1" dirty="0">
              <a:solidFill>
                <a:schemeClr val="accent1">
                  <a:lumMod val="50000"/>
                </a:schemeClr>
              </a:solidFill>
              <a:latin typeface="Calibri" panose="020F0502020204030204" pitchFamily="34" charset="0"/>
              <a:cs typeface="Calibri" panose="020F0502020204030204" pitchFamily="34" charset="0"/>
            </a:rPr>
            <a:t>Not Having a Clear Budget &amp; Clear Priorities</a:t>
          </a:r>
        </a:p>
      </dgm:t>
    </dgm:pt>
    <dgm:pt modelId="{D1D342E4-494C-45EE-9A4D-FF81B065A602}" type="parTrans" cxnId="{DF71C5A3-4FD7-4851-8937-D4E909A5E576}">
      <dgm:prSet/>
      <dgm:spPr/>
      <dgm:t>
        <a:bodyPr/>
        <a:lstStyle/>
        <a:p>
          <a:endParaRPr lang="en-US" sz="2000">
            <a:latin typeface="Calibri" panose="020F0502020204030204" pitchFamily="34" charset="0"/>
            <a:cs typeface="Calibri" panose="020F0502020204030204" pitchFamily="34" charset="0"/>
          </a:endParaRPr>
        </a:p>
      </dgm:t>
    </dgm:pt>
    <dgm:pt modelId="{41632437-1BBB-46DB-B60A-9B0F9E87EC16}" type="sibTrans" cxnId="{DF71C5A3-4FD7-4851-8937-D4E909A5E576}">
      <dgm:prSet/>
      <dgm:spPr/>
      <dgm:t>
        <a:bodyPr/>
        <a:lstStyle/>
        <a:p>
          <a:endParaRPr lang="en-US" sz="2000">
            <a:latin typeface="Calibri" panose="020F0502020204030204" pitchFamily="34" charset="0"/>
            <a:cs typeface="Calibri" panose="020F0502020204030204" pitchFamily="34" charset="0"/>
          </a:endParaRPr>
        </a:p>
      </dgm:t>
    </dgm:pt>
    <dgm:pt modelId="{9B21CAE3-22A7-4D2A-B3E1-49D35E466EAB}">
      <dgm:prSet/>
      <dgm:spPr/>
      <dgm:t>
        <a:bodyPr/>
        <a:lstStyle/>
        <a:p>
          <a:endParaRPr lang="en-US" sz="2000">
            <a:latin typeface="Calibri" panose="020F0502020204030204" pitchFamily="34" charset="0"/>
            <a:cs typeface="Calibri" panose="020F0502020204030204" pitchFamily="34" charset="0"/>
          </a:endParaRPr>
        </a:p>
      </dgm:t>
    </dgm:pt>
    <dgm:pt modelId="{81478563-DB5E-4BD2-BA2D-6A3A00CF1081}" type="parTrans" cxnId="{16B166E7-CF97-4B8F-BD6F-02651D821E8B}">
      <dgm:prSet/>
      <dgm:spPr/>
      <dgm:t>
        <a:bodyPr/>
        <a:lstStyle/>
        <a:p>
          <a:endParaRPr lang="en-US" sz="2000">
            <a:latin typeface="Calibri" panose="020F0502020204030204" pitchFamily="34" charset="0"/>
            <a:cs typeface="Calibri" panose="020F0502020204030204" pitchFamily="34" charset="0"/>
          </a:endParaRPr>
        </a:p>
      </dgm:t>
    </dgm:pt>
    <dgm:pt modelId="{E413474A-B452-4620-ABA8-80AC5F01F6ED}" type="sibTrans" cxnId="{16B166E7-CF97-4B8F-BD6F-02651D821E8B}">
      <dgm:prSet/>
      <dgm:spPr/>
      <dgm:t>
        <a:bodyPr/>
        <a:lstStyle/>
        <a:p>
          <a:endParaRPr lang="en-US" sz="2000">
            <a:latin typeface="Calibri" panose="020F0502020204030204" pitchFamily="34" charset="0"/>
            <a:cs typeface="Calibri" panose="020F0502020204030204" pitchFamily="34" charset="0"/>
          </a:endParaRPr>
        </a:p>
      </dgm:t>
    </dgm:pt>
    <dgm:pt modelId="{14A963D4-5382-4851-B148-69FFEEE8DAB8}">
      <dgm:prSet/>
      <dgm:spPr/>
      <dgm:t>
        <a:bodyPr/>
        <a:lstStyle/>
        <a:p>
          <a:endParaRPr lang="en-US" sz="2000">
            <a:latin typeface="Calibri" panose="020F0502020204030204" pitchFamily="34" charset="0"/>
            <a:cs typeface="Calibri" panose="020F0502020204030204" pitchFamily="34" charset="0"/>
          </a:endParaRPr>
        </a:p>
      </dgm:t>
    </dgm:pt>
    <dgm:pt modelId="{E65E4DF4-F2E3-4CAB-9CDB-227DECB677B6}" type="parTrans" cxnId="{E16A6D54-566B-4687-9134-5D67F802D02A}">
      <dgm:prSet/>
      <dgm:spPr/>
      <dgm:t>
        <a:bodyPr/>
        <a:lstStyle/>
        <a:p>
          <a:endParaRPr lang="en-US" sz="2000">
            <a:latin typeface="Calibri" panose="020F0502020204030204" pitchFamily="34" charset="0"/>
            <a:cs typeface="Calibri" panose="020F0502020204030204" pitchFamily="34" charset="0"/>
          </a:endParaRPr>
        </a:p>
      </dgm:t>
    </dgm:pt>
    <dgm:pt modelId="{9E7CC34A-FEE1-4A58-BD2C-9DC26E8F68AA}" type="sibTrans" cxnId="{E16A6D54-566B-4687-9134-5D67F802D02A}">
      <dgm:prSet/>
      <dgm:spPr/>
      <dgm:t>
        <a:bodyPr/>
        <a:lstStyle/>
        <a:p>
          <a:endParaRPr lang="en-US" sz="2000">
            <a:latin typeface="Calibri" panose="020F0502020204030204" pitchFamily="34" charset="0"/>
            <a:cs typeface="Calibri" panose="020F0502020204030204" pitchFamily="34" charset="0"/>
          </a:endParaRPr>
        </a:p>
      </dgm:t>
    </dgm:pt>
    <dgm:pt modelId="{6D7FE9E9-D7DE-4E21-823F-83134270BC70}">
      <dgm:prSet/>
      <dgm:spPr/>
      <dgm:t>
        <a:bodyPr/>
        <a:lstStyle/>
        <a:p>
          <a:endParaRPr lang="en-US" sz="2000">
            <a:latin typeface="Calibri" panose="020F0502020204030204" pitchFamily="34" charset="0"/>
            <a:cs typeface="Calibri" panose="020F0502020204030204" pitchFamily="34" charset="0"/>
          </a:endParaRPr>
        </a:p>
      </dgm:t>
    </dgm:pt>
    <dgm:pt modelId="{B6A8BEB5-154F-457C-8218-C19B24AF93D9}" type="parTrans" cxnId="{3C83968E-9E77-44BA-AF62-DF6E38888ECD}">
      <dgm:prSet/>
      <dgm:spPr/>
      <dgm:t>
        <a:bodyPr/>
        <a:lstStyle/>
        <a:p>
          <a:endParaRPr lang="en-US" sz="2000">
            <a:latin typeface="Calibri" panose="020F0502020204030204" pitchFamily="34" charset="0"/>
            <a:cs typeface="Calibri" panose="020F0502020204030204" pitchFamily="34" charset="0"/>
          </a:endParaRPr>
        </a:p>
      </dgm:t>
    </dgm:pt>
    <dgm:pt modelId="{9110EB14-5D2B-4D1F-9ABF-8D59BA5F115F}" type="sibTrans" cxnId="{3C83968E-9E77-44BA-AF62-DF6E38888ECD}">
      <dgm:prSet/>
      <dgm:spPr/>
      <dgm:t>
        <a:bodyPr/>
        <a:lstStyle/>
        <a:p>
          <a:endParaRPr lang="en-US" sz="2000">
            <a:latin typeface="Calibri" panose="020F0502020204030204" pitchFamily="34" charset="0"/>
            <a:cs typeface="Calibri" panose="020F0502020204030204" pitchFamily="34" charset="0"/>
          </a:endParaRPr>
        </a:p>
      </dgm:t>
    </dgm:pt>
    <dgm:pt modelId="{6C438CC9-D5FD-4803-B02B-7D59C1286DBB}" type="pres">
      <dgm:prSet presAssocID="{DDA5132E-0079-404F-B284-555B6B46D6DF}" presName="compositeShape" presStyleCnt="0">
        <dgm:presLayoutVars>
          <dgm:chMax val="7"/>
          <dgm:dir/>
          <dgm:resizeHandles val="exact"/>
        </dgm:presLayoutVars>
      </dgm:prSet>
      <dgm:spPr/>
    </dgm:pt>
    <dgm:pt modelId="{C3773449-0F6D-4FC9-B20C-BBBE20067D3F}" type="pres">
      <dgm:prSet presAssocID="{17A071E8-F439-4E94-AB76-A45B8E628389}" presName="circ1" presStyleLbl="vennNode1" presStyleIdx="0" presStyleCnt="7"/>
      <dgm:spPr>
        <a:solidFill>
          <a:srgbClr val="002060">
            <a:alpha val="50000"/>
          </a:srgbClr>
        </a:solidFill>
      </dgm:spPr>
    </dgm:pt>
    <dgm:pt modelId="{1CB06D8C-0C1A-4628-9368-C5D3F7677178}" type="pres">
      <dgm:prSet presAssocID="{17A071E8-F439-4E94-AB76-A45B8E628389}" presName="circ1Tx" presStyleLbl="revTx" presStyleIdx="0" presStyleCnt="0" custLinFactNeighborX="-1083" custLinFactNeighborY="18182">
        <dgm:presLayoutVars>
          <dgm:chMax val="0"/>
          <dgm:chPref val="0"/>
          <dgm:bulletEnabled val="1"/>
        </dgm:presLayoutVars>
      </dgm:prSet>
      <dgm:spPr/>
    </dgm:pt>
    <dgm:pt modelId="{50BB23A3-BAD1-43DD-996E-CE8DE5294AA8}" type="pres">
      <dgm:prSet presAssocID="{7E5B9783-AAEF-4752-8C65-F7FF9C35F96A}" presName="circ2" presStyleLbl="vennNode1" presStyleIdx="1" presStyleCnt="7"/>
      <dgm:spPr>
        <a:solidFill>
          <a:srgbClr val="009051">
            <a:alpha val="50000"/>
          </a:srgbClr>
        </a:solidFill>
      </dgm:spPr>
    </dgm:pt>
    <dgm:pt modelId="{9A6D1000-2E35-4810-B5E8-F114D4414D67}" type="pres">
      <dgm:prSet presAssocID="{7E5B9783-AAEF-4752-8C65-F7FF9C35F96A}" presName="circ2Tx" presStyleLbl="revTx" presStyleIdx="0" presStyleCnt="0" custScaleX="171446" custLinFactNeighborX="56312" custLinFactNeighborY="584">
        <dgm:presLayoutVars>
          <dgm:chMax val="0"/>
          <dgm:chPref val="0"/>
          <dgm:bulletEnabled val="1"/>
        </dgm:presLayoutVars>
      </dgm:prSet>
      <dgm:spPr/>
    </dgm:pt>
    <dgm:pt modelId="{89AB0978-7377-47BD-A1D6-764FAEE4019A}" type="pres">
      <dgm:prSet presAssocID="{00452DAA-1007-4FE4-B940-D091470EF609}" presName="circ3" presStyleLbl="vennNode1" presStyleIdx="2" presStyleCnt="7"/>
      <dgm:spPr>
        <a:solidFill>
          <a:srgbClr val="C00000">
            <a:alpha val="50000"/>
          </a:srgbClr>
        </a:solidFill>
      </dgm:spPr>
    </dgm:pt>
    <dgm:pt modelId="{228E157C-C425-4C99-B2EF-FB9CA5508017}" type="pres">
      <dgm:prSet presAssocID="{00452DAA-1007-4FE4-B940-D091470EF609}" presName="circ3Tx" presStyleLbl="revTx" presStyleIdx="0" presStyleCnt="0" custScaleX="174015" custLinFactNeighborX="37413" custLinFactNeighborY="66">
        <dgm:presLayoutVars>
          <dgm:chMax val="0"/>
          <dgm:chPref val="0"/>
          <dgm:bulletEnabled val="1"/>
        </dgm:presLayoutVars>
      </dgm:prSet>
      <dgm:spPr/>
    </dgm:pt>
    <dgm:pt modelId="{BAC14257-632E-4741-9A63-19C209E03E57}" type="pres">
      <dgm:prSet presAssocID="{1B904220-C793-4BD0-985C-0476E3B4193D}" presName="circ4" presStyleLbl="vennNode1" presStyleIdx="3" presStyleCnt="7"/>
      <dgm:spPr>
        <a:solidFill>
          <a:srgbClr val="FFFF00">
            <a:alpha val="50000"/>
          </a:srgbClr>
        </a:solidFill>
      </dgm:spPr>
    </dgm:pt>
    <dgm:pt modelId="{7D6BD51A-5247-49FA-85E2-0B760B16F7C7}" type="pres">
      <dgm:prSet presAssocID="{1B904220-C793-4BD0-985C-0476E3B4193D}" presName="circ4Tx" presStyleLbl="revTx" presStyleIdx="0" presStyleCnt="0" custScaleX="230995" custLinFactNeighborX="65263" custLinFactNeighborY="-5971">
        <dgm:presLayoutVars>
          <dgm:chMax val="0"/>
          <dgm:chPref val="0"/>
          <dgm:bulletEnabled val="1"/>
        </dgm:presLayoutVars>
      </dgm:prSet>
      <dgm:spPr/>
    </dgm:pt>
    <dgm:pt modelId="{C10DEE08-5305-409B-8C0F-40B4048F6AEE}" type="pres">
      <dgm:prSet presAssocID="{7BA74E0F-F5C0-42ED-AAEB-B87BF4E99F80}" presName="circ5" presStyleLbl="vennNode1" presStyleIdx="4" presStyleCnt="7"/>
      <dgm:spPr>
        <a:solidFill>
          <a:srgbClr val="0432FF">
            <a:alpha val="50000"/>
          </a:srgbClr>
        </a:solidFill>
      </dgm:spPr>
    </dgm:pt>
    <dgm:pt modelId="{F3A47C44-C56E-431A-B2DA-7A361179182D}" type="pres">
      <dgm:prSet presAssocID="{7BA74E0F-F5C0-42ED-AAEB-B87BF4E99F80}" presName="circ5Tx" presStyleLbl="revTx" presStyleIdx="0" presStyleCnt="0" custScaleX="192490" custLinFactNeighborX="-50997" custLinFactNeighborY="-7112">
        <dgm:presLayoutVars>
          <dgm:chMax val="0"/>
          <dgm:chPref val="0"/>
          <dgm:bulletEnabled val="1"/>
        </dgm:presLayoutVars>
      </dgm:prSet>
      <dgm:spPr/>
    </dgm:pt>
    <dgm:pt modelId="{1F869352-7CD2-4BF3-83CB-9716EBCB3D34}" type="pres">
      <dgm:prSet presAssocID="{FF55AC81-32F0-4AC3-8FD8-0759944E0228}" presName="circ6" presStyleLbl="vennNode1" presStyleIdx="5" presStyleCnt="7"/>
      <dgm:spPr>
        <a:solidFill>
          <a:schemeClr val="accent2">
            <a:lumMod val="75000"/>
            <a:alpha val="50000"/>
          </a:schemeClr>
        </a:solidFill>
      </dgm:spPr>
    </dgm:pt>
    <dgm:pt modelId="{96AD8F51-65CC-401C-A647-AAC948C4A83F}" type="pres">
      <dgm:prSet presAssocID="{FF55AC81-32F0-4AC3-8FD8-0759944E0228}" presName="circ6Tx" presStyleLbl="revTx" presStyleIdx="0" presStyleCnt="0" custScaleX="207628" custLinFactNeighborX="-58157" custLinFactNeighborY="-4916">
        <dgm:presLayoutVars>
          <dgm:chMax val="0"/>
          <dgm:chPref val="0"/>
          <dgm:bulletEnabled val="1"/>
        </dgm:presLayoutVars>
      </dgm:prSet>
      <dgm:spPr/>
    </dgm:pt>
    <dgm:pt modelId="{D4369D20-6324-4357-ABA0-D7737E7A8C38}" type="pres">
      <dgm:prSet presAssocID="{C573E0A8-5752-4ACE-9BD0-D05F24B93861}" presName="circ7" presStyleLbl="vennNode1" presStyleIdx="6" presStyleCnt="7"/>
      <dgm:spPr>
        <a:solidFill>
          <a:srgbClr val="7030A0">
            <a:alpha val="50000"/>
          </a:srgbClr>
        </a:solidFill>
      </dgm:spPr>
    </dgm:pt>
    <dgm:pt modelId="{367E427E-D458-4989-BE48-4A258451D8BD}" type="pres">
      <dgm:prSet presAssocID="{C573E0A8-5752-4ACE-9BD0-D05F24B93861}" presName="circ7Tx" presStyleLbl="revTx" presStyleIdx="0" presStyleCnt="0" custScaleX="170740" custLinFactNeighborX="-45776" custLinFactNeighborY="3501">
        <dgm:presLayoutVars>
          <dgm:chMax val="0"/>
          <dgm:chPref val="0"/>
          <dgm:bulletEnabled val="1"/>
        </dgm:presLayoutVars>
      </dgm:prSet>
      <dgm:spPr/>
    </dgm:pt>
  </dgm:ptLst>
  <dgm:cxnLst>
    <dgm:cxn modelId="{09695E0A-5D7B-4741-8B05-DE45C8CB3C43}" type="presOf" srcId="{FF55AC81-32F0-4AC3-8FD8-0759944E0228}" destId="{96AD8F51-65CC-401C-A647-AAC948C4A83F}" srcOrd="0" destOrd="0" presId="urn:microsoft.com/office/officeart/2005/8/layout/venn1"/>
    <dgm:cxn modelId="{E94B0C0C-5B28-474D-A23F-462E9E91FF3E}" srcId="{DDA5132E-0079-404F-B284-555B6B46D6DF}" destId="{00452DAA-1007-4FE4-B940-D091470EF609}" srcOrd="2" destOrd="0" parTransId="{D2D4A05F-5B52-4E57-B418-64205D4A7BBE}" sibTransId="{187567F1-3BA8-4753-BED6-7C246A19ADB9}"/>
    <dgm:cxn modelId="{A229E61A-5779-4738-95C8-EA7C11B4E3A8}" srcId="{DDA5132E-0079-404F-B284-555B6B46D6DF}" destId="{7BA74E0F-F5C0-42ED-AAEB-B87BF4E99F80}" srcOrd="4" destOrd="0" parTransId="{AEB548CB-65A1-41FC-BEF4-85EBA8132535}" sibTransId="{0A8F0D37-8BD9-4A73-881E-948C9467D1A4}"/>
    <dgm:cxn modelId="{9C26C01F-E500-4D71-9A8A-17ADD399853D}" type="presOf" srcId="{7E5B9783-AAEF-4752-8C65-F7FF9C35F96A}" destId="{9A6D1000-2E35-4810-B5E8-F114D4414D67}" srcOrd="0" destOrd="0" presId="urn:microsoft.com/office/officeart/2005/8/layout/venn1"/>
    <dgm:cxn modelId="{D0837C28-A2C5-4B8E-AE52-F169EDCDD223}" type="presOf" srcId="{7BA74E0F-F5C0-42ED-AAEB-B87BF4E99F80}" destId="{F3A47C44-C56E-431A-B2DA-7A361179182D}" srcOrd="0" destOrd="0" presId="urn:microsoft.com/office/officeart/2005/8/layout/venn1"/>
    <dgm:cxn modelId="{4B47072B-704A-445C-A944-94C081FE6809}" srcId="{DDA5132E-0079-404F-B284-555B6B46D6DF}" destId="{7E5B9783-AAEF-4752-8C65-F7FF9C35F96A}" srcOrd="1" destOrd="0" parTransId="{5DDC848C-E301-438C-B3BC-5DBDBF1E5150}" sibTransId="{487190FD-C98F-4B7A-8437-A68181E955F1}"/>
    <dgm:cxn modelId="{7B841136-8B75-4AF4-82A9-82D3EF59CD0B}" type="presOf" srcId="{C573E0A8-5752-4ACE-9BD0-D05F24B93861}" destId="{367E427E-D458-4989-BE48-4A258451D8BD}" srcOrd="0" destOrd="0" presId="urn:microsoft.com/office/officeart/2005/8/layout/venn1"/>
    <dgm:cxn modelId="{1CD07E4E-22BE-4F6C-94C6-410BCF1E4797}" type="presOf" srcId="{00452DAA-1007-4FE4-B940-D091470EF609}" destId="{228E157C-C425-4C99-B2EF-FB9CA5508017}" srcOrd="0" destOrd="0" presId="urn:microsoft.com/office/officeart/2005/8/layout/venn1"/>
    <dgm:cxn modelId="{E16A6D54-566B-4687-9134-5D67F802D02A}" srcId="{DDA5132E-0079-404F-B284-555B6B46D6DF}" destId="{14A963D4-5382-4851-B148-69FFEEE8DAB8}" srcOrd="8" destOrd="0" parTransId="{E65E4DF4-F2E3-4CAB-9CDB-227DECB677B6}" sibTransId="{9E7CC34A-FEE1-4A58-BD2C-9DC26E8F68AA}"/>
    <dgm:cxn modelId="{358F6158-7277-4F7F-A014-73EA8A24D997}" srcId="{DDA5132E-0079-404F-B284-555B6B46D6DF}" destId="{FF55AC81-32F0-4AC3-8FD8-0759944E0228}" srcOrd="5" destOrd="0" parTransId="{58F9D94D-DA17-4E64-A5E1-70B19D684BAD}" sibTransId="{096B4F05-7E27-4A37-B8B3-2C502FBCDF14}"/>
    <dgm:cxn modelId="{DEADC561-66F4-4E8C-A9B9-FCB86339D6E1}" type="presOf" srcId="{DDA5132E-0079-404F-B284-555B6B46D6DF}" destId="{6C438CC9-D5FD-4803-B02B-7D59C1286DBB}" srcOrd="0" destOrd="0" presId="urn:microsoft.com/office/officeart/2005/8/layout/venn1"/>
    <dgm:cxn modelId="{FAEF1B68-5E28-443F-8B70-DAF05F70C917}" type="presOf" srcId="{1B904220-C793-4BD0-985C-0476E3B4193D}" destId="{7D6BD51A-5247-49FA-85E2-0B760B16F7C7}" srcOrd="0" destOrd="0" presId="urn:microsoft.com/office/officeart/2005/8/layout/venn1"/>
    <dgm:cxn modelId="{3C83968E-9E77-44BA-AF62-DF6E38888ECD}" srcId="{DDA5132E-0079-404F-B284-555B6B46D6DF}" destId="{6D7FE9E9-D7DE-4E21-823F-83134270BC70}" srcOrd="9" destOrd="0" parTransId="{B6A8BEB5-154F-457C-8218-C19B24AF93D9}" sibTransId="{9110EB14-5D2B-4D1F-9ABF-8D59BA5F115F}"/>
    <dgm:cxn modelId="{DF71C5A3-4FD7-4851-8937-D4E909A5E576}" srcId="{DDA5132E-0079-404F-B284-555B6B46D6DF}" destId="{C573E0A8-5752-4ACE-9BD0-D05F24B93861}" srcOrd="6" destOrd="0" parTransId="{D1D342E4-494C-45EE-9A4D-FF81B065A602}" sibTransId="{41632437-1BBB-46DB-B60A-9B0F9E87EC16}"/>
    <dgm:cxn modelId="{2A3205BE-B6F4-4A97-AF8C-A62245705E0E}" srcId="{DDA5132E-0079-404F-B284-555B6B46D6DF}" destId="{17A071E8-F439-4E94-AB76-A45B8E628389}" srcOrd="0" destOrd="0" parTransId="{1E2C7FEC-894F-4D1D-B9BD-09D340C92C82}" sibTransId="{B57181E3-DF96-47CD-B966-F552E90B1D8E}"/>
    <dgm:cxn modelId="{40BDC7DA-7544-4F3C-A1E5-B348DFC7500C}" type="presOf" srcId="{17A071E8-F439-4E94-AB76-A45B8E628389}" destId="{1CB06D8C-0C1A-4628-9368-C5D3F7677178}" srcOrd="0" destOrd="0" presId="urn:microsoft.com/office/officeart/2005/8/layout/venn1"/>
    <dgm:cxn modelId="{16B166E7-CF97-4B8F-BD6F-02651D821E8B}" srcId="{DDA5132E-0079-404F-B284-555B6B46D6DF}" destId="{9B21CAE3-22A7-4D2A-B3E1-49D35E466EAB}" srcOrd="7" destOrd="0" parTransId="{81478563-DB5E-4BD2-BA2D-6A3A00CF1081}" sibTransId="{E413474A-B452-4620-ABA8-80AC5F01F6ED}"/>
    <dgm:cxn modelId="{BEB10DF5-656C-49DA-8D37-41A5E8F798BD}" srcId="{DDA5132E-0079-404F-B284-555B6B46D6DF}" destId="{1B904220-C793-4BD0-985C-0476E3B4193D}" srcOrd="3" destOrd="0" parTransId="{DBD328C6-0F49-4A3E-95FD-C900B208D5A5}" sibTransId="{20578358-6E3A-4C24-9EE9-1CD3DDBA6FCC}"/>
    <dgm:cxn modelId="{42323829-EB20-4479-8CB2-0FBC007E9628}" type="presParOf" srcId="{6C438CC9-D5FD-4803-B02B-7D59C1286DBB}" destId="{C3773449-0F6D-4FC9-B20C-BBBE20067D3F}" srcOrd="0" destOrd="0" presId="urn:microsoft.com/office/officeart/2005/8/layout/venn1"/>
    <dgm:cxn modelId="{9EFDAB61-F7CD-47AA-8291-8B929F1C4B5C}" type="presParOf" srcId="{6C438CC9-D5FD-4803-B02B-7D59C1286DBB}" destId="{1CB06D8C-0C1A-4628-9368-C5D3F7677178}" srcOrd="1" destOrd="0" presId="urn:microsoft.com/office/officeart/2005/8/layout/venn1"/>
    <dgm:cxn modelId="{9C25D16C-EC05-4DE5-980F-7D36A52AA8A2}" type="presParOf" srcId="{6C438CC9-D5FD-4803-B02B-7D59C1286DBB}" destId="{50BB23A3-BAD1-43DD-996E-CE8DE5294AA8}" srcOrd="2" destOrd="0" presId="urn:microsoft.com/office/officeart/2005/8/layout/venn1"/>
    <dgm:cxn modelId="{A703F211-81C6-4974-99A2-4B827874ACA2}" type="presParOf" srcId="{6C438CC9-D5FD-4803-B02B-7D59C1286DBB}" destId="{9A6D1000-2E35-4810-B5E8-F114D4414D67}" srcOrd="3" destOrd="0" presId="urn:microsoft.com/office/officeart/2005/8/layout/venn1"/>
    <dgm:cxn modelId="{C6A094FC-FE56-46F9-B234-B5B5289A1AE7}" type="presParOf" srcId="{6C438CC9-D5FD-4803-B02B-7D59C1286DBB}" destId="{89AB0978-7377-47BD-A1D6-764FAEE4019A}" srcOrd="4" destOrd="0" presId="urn:microsoft.com/office/officeart/2005/8/layout/venn1"/>
    <dgm:cxn modelId="{016962A2-1810-444E-826A-9C9AD2B9BE2A}" type="presParOf" srcId="{6C438CC9-D5FD-4803-B02B-7D59C1286DBB}" destId="{228E157C-C425-4C99-B2EF-FB9CA5508017}" srcOrd="5" destOrd="0" presId="urn:microsoft.com/office/officeart/2005/8/layout/venn1"/>
    <dgm:cxn modelId="{C45444EE-43FB-43FC-8BC6-83517831E84F}" type="presParOf" srcId="{6C438CC9-D5FD-4803-B02B-7D59C1286DBB}" destId="{BAC14257-632E-4741-9A63-19C209E03E57}" srcOrd="6" destOrd="0" presId="urn:microsoft.com/office/officeart/2005/8/layout/venn1"/>
    <dgm:cxn modelId="{A0B7073E-18C1-4A8F-A280-FAB3EF8947F7}" type="presParOf" srcId="{6C438CC9-D5FD-4803-B02B-7D59C1286DBB}" destId="{7D6BD51A-5247-49FA-85E2-0B760B16F7C7}" srcOrd="7" destOrd="0" presId="urn:microsoft.com/office/officeart/2005/8/layout/venn1"/>
    <dgm:cxn modelId="{070E79A2-7929-49B9-A1AB-AF4A86918EB8}" type="presParOf" srcId="{6C438CC9-D5FD-4803-B02B-7D59C1286DBB}" destId="{C10DEE08-5305-409B-8C0F-40B4048F6AEE}" srcOrd="8" destOrd="0" presId="urn:microsoft.com/office/officeart/2005/8/layout/venn1"/>
    <dgm:cxn modelId="{08349143-9E7F-4132-B33D-E9EB4F59DF98}" type="presParOf" srcId="{6C438CC9-D5FD-4803-B02B-7D59C1286DBB}" destId="{F3A47C44-C56E-431A-B2DA-7A361179182D}" srcOrd="9" destOrd="0" presId="urn:microsoft.com/office/officeart/2005/8/layout/venn1"/>
    <dgm:cxn modelId="{3AFA9328-DF85-49F1-9ECB-AC2E2A5F7F53}" type="presParOf" srcId="{6C438CC9-D5FD-4803-B02B-7D59C1286DBB}" destId="{1F869352-7CD2-4BF3-83CB-9716EBCB3D34}" srcOrd="10" destOrd="0" presId="urn:microsoft.com/office/officeart/2005/8/layout/venn1"/>
    <dgm:cxn modelId="{1A74CC6A-33F5-4863-8B66-3D25AA7B0D50}" type="presParOf" srcId="{6C438CC9-D5FD-4803-B02B-7D59C1286DBB}" destId="{96AD8F51-65CC-401C-A647-AAC948C4A83F}" srcOrd="11" destOrd="0" presId="urn:microsoft.com/office/officeart/2005/8/layout/venn1"/>
    <dgm:cxn modelId="{59992796-97CD-4B46-8DE6-191BCD99A6E9}" type="presParOf" srcId="{6C438CC9-D5FD-4803-B02B-7D59C1286DBB}" destId="{D4369D20-6324-4357-ABA0-D7737E7A8C38}" srcOrd="12" destOrd="0" presId="urn:microsoft.com/office/officeart/2005/8/layout/venn1"/>
    <dgm:cxn modelId="{351C481B-AF38-4EF0-A78A-D127F6647763}" type="presParOf" srcId="{6C438CC9-D5FD-4803-B02B-7D59C1286DBB}" destId="{367E427E-D458-4989-BE48-4A258451D8BD}" srcOrd="13" destOrd="0" presId="urn:microsoft.com/office/officeart/2005/8/layout/venn1"/>
  </dgm:cxnLst>
  <dgm:bg/>
  <dgm:whole>
    <a:ln w="25400">
      <a:solidFill>
        <a:schemeClr val="accent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3449-0F6D-4FC9-B20C-BBBE20067D3F}">
      <dsp:nvSpPr>
        <dsp:cNvPr id="0" name=""/>
        <dsp:cNvSpPr/>
      </dsp:nvSpPr>
      <dsp:spPr>
        <a:xfrm>
          <a:off x="4703384" y="1201033"/>
          <a:ext cx="1538605" cy="1538794"/>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CB06D8C-0C1A-4628-9368-C5D3F7677178}">
      <dsp:nvSpPr>
        <dsp:cNvPr id="0" name=""/>
        <dsp:cNvSpPr/>
      </dsp:nvSpPr>
      <dsp:spPr>
        <a:xfrm>
          <a:off x="4572101" y="171541"/>
          <a:ext cx="1762986" cy="9434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accent1">
                  <a:lumMod val="50000"/>
                </a:schemeClr>
              </a:solidFill>
              <a:latin typeface="Calibri" panose="020F0502020204030204" pitchFamily="34" charset="0"/>
              <a:cs typeface="Calibri" panose="020F0502020204030204" pitchFamily="34" charset="0"/>
            </a:rPr>
            <a:t>Little Things Adding Up</a:t>
          </a:r>
        </a:p>
      </dsp:txBody>
      <dsp:txXfrm>
        <a:off x="4572101" y="171541"/>
        <a:ext cx="1762986" cy="943467"/>
      </dsp:txXfrm>
    </dsp:sp>
    <dsp:sp modelId="{50BB23A3-BAD1-43DD-996E-CE8DE5294AA8}">
      <dsp:nvSpPr>
        <dsp:cNvPr id="0" name=""/>
        <dsp:cNvSpPr/>
      </dsp:nvSpPr>
      <dsp:spPr>
        <a:xfrm>
          <a:off x="5154708" y="1418030"/>
          <a:ext cx="1538605" cy="1538794"/>
        </a:xfrm>
        <a:prstGeom prst="ellipse">
          <a:avLst/>
        </a:prstGeom>
        <a:solidFill>
          <a:srgbClr val="009051">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A6D1000-2E35-4810-B5E8-F114D4414D67}">
      <dsp:nvSpPr>
        <dsp:cNvPr id="0" name=""/>
        <dsp:cNvSpPr/>
      </dsp:nvSpPr>
      <dsp:spPr>
        <a:xfrm>
          <a:off x="7226258" y="902354"/>
          <a:ext cx="2857701" cy="10378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accent1">
                  <a:lumMod val="50000"/>
                </a:schemeClr>
              </a:solidFill>
              <a:latin typeface="Calibri" panose="020F0502020204030204" pitchFamily="34" charset="0"/>
              <a:cs typeface="Calibri" panose="020F0502020204030204" pitchFamily="34" charset="0"/>
            </a:rPr>
            <a:t>Impulse Purchases (Coffee, Clothes)</a:t>
          </a:r>
        </a:p>
      </dsp:txBody>
      <dsp:txXfrm>
        <a:off x="7226258" y="902354"/>
        <a:ext cx="2857701" cy="1037813"/>
      </dsp:txXfrm>
    </dsp:sp>
    <dsp:sp modelId="{89AB0978-7377-47BD-A1D6-764FAEE4019A}">
      <dsp:nvSpPr>
        <dsp:cNvPr id="0" name=""/>
        <dsp:cNvSpPr/>
      </dsp:nvSpPr>
      <dsp:spPr>
        <a:xfrm>
          <a:off x="5265616" y="1906275"/>
          <a:ext cx="1538605" cy="1538794"/>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28E157C-C425-4C99-B2EF-FB9CA5508017}">
      <dsp:nvSpPr>
        <dsp:cNvPr id="0" name=""/>
        <dsp:cNvSpPr/>
      </dsp:nvSpPr>
      <dsp:spPr>
        <a:xfrm>
          <a:off x="7049976" y="2217879"/>
          <a:ext cx="2844743" cy="11085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accent1">
                  <a:lumMod val="50000"/>
                </a:schemeClr>
              </a:solidFill>
              <a:latin typeface="Calibri" panose="020F0502020204030204" pitchFamily="34" charset="0"/>
              <a:cs typeface="Calibri" panose="020F0502020204030204" pitchFamily="34" charset="0"/>
            </a:rPr>
            <a:t>Not Knowing How to Start a Budget</a:t>
          </a:r>
        </a:p>
      </dsp:txBody>
      <dsp:txXfrm>
        <a:off x="7049976" y="2217879"/>
        <a:ext cx="2844743" cy="1108573"/>
      </dsp:txXfrm>
    </dsp:sp>
    <dsp:sp modelId="{BAC14257-632E-4741-9A63-19C209E03E57}">
      <dsp:nvSpPr>
        <dsp:cNvPr id="0" name=""/>
        <dsp:cNvSpPr/>
      </dsp:nvSpPr>
      <dsp:spPr>
        <a:xfrm>
          <a:off x="4953407" y="2297813"/>
          <a:ext cx="1538605" cy="1538794"/>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D6BD51A-5247-49FA-85E2-0B760B16F7C7}">
      <dsp:nvSpPr>
        <dsp:cNvPr id="0" name=""/>
        <dsp:cNvSpPr/>
      </dsp:nvSpPr>
      <dsp:spPr>
        <a:xfrm>
          <a:off x="6334018" y="3642548"/>
          <a:ext cx="4072409" cy="10142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accent1">
                  <a:lumMod val="50000"/>
                </a:schemeClr>
              </a:solidFill>
              <a:latin typeface="Calibri" panose="020F0502020204030204" pitchFamily="34" charset="0"/>
              <a:cs typeface="Calibri" panose="020F0502020204030204" pitchFamily="34" charset="0"/>
            </a:rPr>
            <a:t>Having Trouble Creating a Budget that Adequately Reflects all of my Expenses, Debts, Etc.</a:t>
          </a:r>
        </a:p>
      </dsp:txBody>
      <dsp:txXfrm>
        <a:off x="6334018" y="3642548"/>
        <a:ext cx="4072409" cy="1014227"/>
      </dsp:txXfrm>
    </dsp:sp>
    <dsp:sp modelId="{C10DEE08-5305-409B-8C0F-40B4048F6AEE}">
      <dsp:nvSpPr>
        <dsp:cNvPr id="0" name=""/>
        <dsp:cNvSpPr/>
      </dsp:nvSpPr>
      <dsp:spPr>
        <a:xfrm>
          <a:off x="4453360" y="2297813"/>
          <a:ext cx="1538605" cy="1538794"/>
        </a:xfrm>
        <a:prstGeom prst="ellipse">
          <a:avLst/>
        </a:prstGeom>
        <a:solidFill>
          <a:srgbClr val="0432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3A47C44-C56E-431A-B2DA-7A361179182D}">
      <dsp:nvSpPr>
        <dsp:cNvPr id="0" name=""/>
        <dsp:cNvSpPr/>
      </dsp:nvSpPr>
      <dsp:spPr>
        <a:xfrm>
          <a:off x="1129872" y="3630976"/>
          <a:ext cx="3393571" cy="10142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accent1">
                  <a:lumMod val="50000"/>
                </a:schemeClr>
              </a:solidFill>
              <a:latin typeface="Calibri" panose="020F0502020204030204" pitchFamily="34" charset="0"/>
              <a:cs typeface="Calibri" panose="020F0502020204030204" pitchFamily="34" charset="0"/>
            </a:rPr>
            <a:t>Monitoring Spending/Tracking Expenditures</a:t>
          </a:r>
        </a:p>
      </dsp:txBody>
      <dsp:txXfrm>
        <a:off x="1129872" y="3630976"/>
        <a:ext cx="3393571" cy="1014227"/>
      </dsp:txXfrm>
    </dsp:sp>
    <dsp:sp modelId="{1F869352-7CD2-4BF3-83CB-9716EBCB3D34}">
      <dsp:nvSpPr>
        <dsp:cNvPr id="0" name=""/>
        <dsp:cNvSpPr/>
      </dsp:nvSpPr>
      <dsp:spPr>
        <a:xfrm>
          <a:off x="4141151" y="1906275"/>
          <a:ext cx="1538605" cy="1538794"/>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6AD8F51-65CC-401C-A647-AAC948C4A83F}">
      <dsp:nvSpPr>
        <dsp:cNvPr id="0" name=""/>
        <dsp:cNvSpPr/>
      </dsp:nvSpPr>
      <dsp:spPr>
        <a:xfrm>
          <a:off x="436791" y="2162649"/>
          <a:ext cx="3394237" cy="11085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accent1">
                  <a:lumMod val="50000"/>
                </a:schemeClr>
              </a:solidFill>
              <a:latin typeface="Calibri" panose="020F0502020204030204" pitchFamily="34" charset="0"/>
              <a:cs typeface="Calibri" panose="020F0502020204030204" pitchFamily="34" charset="0"/>
            </a:rPr>
            <a:t>Unexpected Expenses—Friends Want to Eat Out, Etc.</a:t>
          </a:r>
        </a:p>
      </dsp:txBody>
      <dsp:txXfrm>
        <a:off x="436791" y="2162649"/>
        <a:ext cx="3394237" cy="1108573"/>
      </dsp:txXfrm>
    </dsp:sp>
    <dsp:sp modelId="{D4369D20-6324-4357-ABA0-D7737E7A8C38}">
      <dsp:nvSpPr>
        <dsp:cNvPr id="0" name=""/>
        <dsp:cNvSpPr/>
      </dsp:nvSpPr>
      <dsp:spPr>
        <a:xfrm>
          <a:off x="4252059" y="1418030"/>
          <a:ext cx="1538605" cy="153879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67E427E-D458-4989-BE48-4A258451D8BD}">
      <dsp:nvSpPr>
        <dsp:cNvPr id="0" name=""/>
        <dsp:cNvSpPr/>
      </dsp:nvSpPr>
      <dsp:spPr>
        <a:xfrm>
          <a:off x="1042914" y="932627"/>
          <a:ext cx="2845933" cy="10378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accent1">
                  <a:lumMod val="50000"/>
                </a:schemeClr>
              </a:solidFill>
              <a:latin typeface="Calibri" panose="020F0502020204030204" pitchFamily="34" charset="0"/>
              <a:cs typeface="Calibri" panose="020F0502020204030204" pitchFamily="34" charset="0"/>
            </a:rPr>
            <a:t>Not Having a Clear Budget &amp; Clear Priorities</a:t>
          </a:r>
        </a:p>
      </dsp:txBody>
      <dsp:txXfrm>
        <a:off x="1042914" y="932627"/>
        <a:ext cx="2845933" cy="103781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9/7/22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29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55109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286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284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0678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551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2952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41879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323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363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0603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1941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8236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8942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12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634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4893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377AE422-6D54-996F-3EBD-9D1038198313}"/>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A6F37949-8395-6080-7C6E-67BAC1DB390D}"/>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48930"/>
            <a:ext cx="10972800" cy="1021541"/>
          </a:xfrm>
        </p:spPr>
        <p:txBody>
          <a:bodyPr/>
          <a:lstStyle>
            <a:lvl1pPr algn="ctr">
              <a:defRPr sz="4200" b="1" i="1" cap="none">
                <a:solidFill>
                  <a:schemeClr val="bg1"/>
                </a:solidFill>
                <a:latin typeface="Times New Roman" charset="0"/>
                <a:ea typeface="Times New Roman" charset="0"/>
                <a:cs typeface="Times New Roman" charset="0"/>
              </a:defRPr>
            </a:lvl1pPr>
          </a:lstStyle>
          <a:p>
            <a:r>
              <a:rPr lang="en-US" dirty="0" err="1"/>
              <a:t>brian.bolton@louisiana.edu</a:t>
            </a:r>
            <a:br>
              <a:rPr lang="en-US" dirty="0"/>
            </a:br>
            <a:br>
              <a:rPr lang="en-US" dirty="0"/>
            </a:br>
            <a:r>
              <a:rPr lang="en-US" dirty="0"/>
              <a:t>http://</a:t>
            </a:r>
            <a:r>
              <a:rPr lang="en-US" dirty="0" err="1"/>
              <a:t>business.louisiana.edu</a:t>
            </a:r>
            <a:r>
              <a:rPr lang="en-US" dirty="0"/>
              <a:t>/</a:t>
            </a:r>
            <a:r>
              <a:rPr lang="en-US" dirty="0" err="1"/>
              <a:t>financeispersonal</a:t>
            </a:r>
            <a:endParaRPr lang="en-US" dirty="0"/>
          </a:p>
        </p:txBody>
      </p:sp>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86090086-B5B3-5AD1-3068-BBF6BB61FBDF}"/>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27138E6C-ED20-E1CF-19F3-51ECEDC2954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F8AB27C9-8330-666C-84D9-C8A64B6F687C}"/>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6">
            <a:extLst>
              <a:ext uri="{FF2B5EF4-FFF2-40B4-BE49-F238E27FC236}">
                <a16:creationId xmlns:a16="http://schemas.microsoft.com/office/drawing/2014/main" id="{291541A2-C5A7-AAA5-BBF9-DE5EBB7E698B}"/>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3" name="Picture 2">
            <a:extLst>
              <a:ext uri="{FF2B5EF4-FFF2-40B4-BE49-F238E27FC236}">
                <a16:creationId xmlns:a16="http://schemas.microsoft.com/office/drawing/2014/main" id="{33B41C7B-2850-D0A2-C00B-EBFAAFC8C6F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2" name="Picture 1">
            <a:extLst>
              <a:ext uri="{FF2B5EF4-FFF2-40B4-BE49-F238E27FC236}">
                <a16:creationId xmlns:a16="http://schemas.microsoft.com/office/drawing/2014/main" id="{D8A5A183-6513-BA9E-3724-7F0C59C2CFA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CA791819-39C3-A2CE-3D0D-286F5FE0F0B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0D9CEE31-8A3A-45FC-4F3E-63DCFC4BF068}"/>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9/7/22</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5816977"/>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2022-2023 SESSION #2</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April 13, 2022</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108543"/>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GOALS &amp; VALUES</a:t>
            </a:r>
          </a:p>
          <a:p>
            <a:pPr algn="ctr"/>
            <a:r>
              <a:rPr lang="en-US" sz="3000" i="1" dirty="0">
                <a:latin typeface="Calibri" panose="020F0502020204030204" pitchFamily="34" charset="0"/>
                <a:ea typeface="Times New Roman" panose="02020603050405020304" pitchFamily="18" charset="0"/>
                <a:cs typeface="Calibri" panose="020F0502020204030204" pitchFamily="34" charset="0"/>
              </a:rPr>
              <a:t>Investing in your career, your goals and your future.</a:t>
            </a:r>
            <a:r>
              <a:rPr lang="en-US" sz="3000" b="1" dirty="0">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 y="5000201"/>
            <a:ext cx="1828801" cy="1625601"/>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265875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YOUR FINANCIAL STRUGGLES?</a:t>
            </a:r>
          </a:p>
        </p:txBody>
      </p:sp>
      <p:graphicFrame>
        <p:nvGraphicFramePr>
          <p:cNvPr id="7" name="Diagram 6">
            <a:extLst>
              <a:ext uri="{FF2B5EF4-FFF2-40B4-BE49-F238E27FC236}">
                <a16:creationId xmlns:a16="http://schemas.microsoft.com/office/drawing/2014/main" id="{C884F956-30B7-B343-B954-2698F760E917}"/>
              </a:ext>
            </a:extLst>
          </p:cNvPr>
          <p:cNvGraphicFramePr/>
          <p:nvPr/>
        </p:nvGraphicFramePr>
        <p:xfrm>
          <a:off x="760686" y="1265625"/>
          <a:ext cx="10670627" cy="4717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62934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206409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cxnSp>
        <p:nvCxnSpPr>
          <p:cNvPr id="13" name="Straight Arrow Connector 12">
            <a:extLst>
              <a:ext uri="{FF2B5EF4-FFF2-40B4-BE49-F238E27FC236}">
                <a16:creationId xmlns:a16="http://schemas.microsoft.com/office/drawing/2014/main" id="{8B89501C-02C7-BA84-A373-E1F152FD0958}"/>
              </a:ext>
            </a:extLst>
          </p:cNvPr>
          <p:cNvCxnSpPr>
            <a:cxnSpLocks/>
          </p:cNvCxnSpPr>
          <p:nvPr/>
        </p:nvCxnSpPr>
        <p:spPr>
          <a:xfrm flipH="1" flipV="1">
            <a:off x="1053679" y="787232"/>
            <a:ext cx="1308016" cy="93862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38B1E666-1521-ABE6-3689-75E5E1CA0A21}"/>
              </a:ext>
            </a:extLst>
          </p:cNvPr>
          <p:cNvSpPr/>
          <p:nvPr/>
        </p:nvSpPr>
        <p:spPr>
          <a:xfrm>
            <a:off x="1626946" y="1090013"/>
            <a:ext cx="8938108" cy="49807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ONCE EVERY SEMESTER:</a:t>
            </a:r>
          </a:p>
          <a:p>
            <a:pPr algn="ctr"/>
            <a:r>
              <a:rPr lang="en-US" sz="4000" b="1" dirty="0">
                <a:solidFill>
                  <a:schemeClr val="tx1"/>
                </a:solidFill>
              </a:rPr>
              <a:t>TRACK EVERY PENNY THAT YOU SPEND</a:t>
            </a:r>
          </a:p>
          <a:p>
            <a:pPr algn="ctr"/>
            <a:r>
              <a:rPr lang="en-US" sz="4000" b="1" dirty="0">
                <a:solidFill>
                  <a:schemeClr val="tx1"/>
                </a:solidFill>
              </a:rPr>
              <a:t>TRACK EVERY PENNY THAT YOU EARN</a:t>
            </a:r>
          </a:p>
          <a:p>
            <a:pPr algn="ctr"/>
            <a:endParaRPr lang="en-US" dirty="0">
              <a:solidFill>
                <a:schemeClr val="tx1"/>
              </a:solidFill>
            </a:endParaRPr>
          </a:p>
          <a:p>
            <a:pPr algn="ctr"/>
            <a:r>
              <a:rPr lang="en-US" dirty="0">
                <a:solidFill>
                  <a:srgbClr val="C00000"/>
                </a:solidFill>
              </a:rPr>
              <a:t>CATEGORIZE YOUR SPENDING AS EITHER:</a:t>
            </a:r>
          </a:p>
          <a:p>
            <a:pPr algn="ctr"/>
            <a:r>
              <a:rPr lang="en-US" dirty="0">
                <a:solidFill>
                  <a:srgbClr val="C00000"/>
                </a:solidFill>
              </a:rPr>
              <a:t>NON-DISCRETIONARY (Essential): rent, food, phone, insurance…</a:t>
            </a:r>
          </a:p>
          <a:p>
            <a:pPr algn="ctr"/>
            <a:r>
              <a:rPr lang="en-US" dirty="0">
                <a:solidFill>
                  <a:srgbClr val="C00000"/>
                </a:solidFill>
              </a:rPr>
              <a:t>DISCRETIONARY</a:t>
            </a:r>
            <a:r>
              <a:rPr lang="en-US" dirty="0">
                <a:solidFill>
                  <a:srgbClr val="C00000"/>
                </a:solidFill>
                <a:sym typeface="Wingdings" pitchFamily="2" charset="2"/>
              </a:rPr>
              <a:t> (Not Essential): clothes, dining out, entertainment…</a:t>
            </a:r>
          </a:p>
          <a:p>
            <a:pPr algn="ctr"/>
            <a:endParaRPr lang="en-US" dirty="0">
              <a:solidFill>
                <a:srgbClr val="C00000"/>
              </a:solidFill>
              <a:sym typeface="Wingdings" pitchFamily="2" charset="2"/>
            </a:endParaRPr>
          </a:p>
          <a:p>
            <a:pPr algn="ctr"/>
            <a:r>
              <a:rPr lang="en-US" dirty="0">
                <a:solidFill>
                  <a:srgbClr val="C00000"/>
                </a:solidFill>
                <a:sym typeface="Wingdings" pitchFamily="2" charset="2"/>
              </a:rPr>
              <a:t>Use this as a foundation for thinking about what flexibility you have in your budget.</a:t>
            </a:r>
          </a:p>
          <a:p>
            <a:pPr algn="ctr"/>
            <a:r>
              <a:rPr lang="en-US" dirty="0">
                <a:solidFill>
                  <a:srgbClr val="C00000"/>
                </a:solidFill>
                <a:sym typeface="Wingdings" pitchFamily="2" charset="2"/>
              </a:rPr>
              <a:t>How can you decrease discretionary expenses by 25%?</a:t>
            </a:r>
          </a:p>
          <a:p>
            <a:pPr algn="ctr"/>
            <a:r>
              <a:rPr lang="en-US" dirty="0">
                <a:solidFill>
                  <a:srgbClr val="C00000"/>
                </a:solidFill>
                <a:sym typeface="Wingdings" pitchFamily="2" charset="2"/>
              </a:rPr>
              <a:t>How can you decrease non-discretionary expenses by 10%?</a:t>
            </a:r>
            <a:endParaRPr lang="en-US" dirty="0">
              <a:solidFill>
                <a:srgbClr val="C00000"/>
              </a:solidFill>
            </a:endParaRPr>
          </a:p>
        </p:txBody>
      </p:sp>
    </p:spTree>
    <p:extLst>
      <p:ext uri="{BB962C8B-B14F-4D97-AF65-F5344CB8AC3E}">
        <p14:creationId xmlns:p14="http://schemas.microsoft.com/office/powerpoint/2010/main" val="242964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2028636" y="744842"/>
            <a:ext cx="823565" cy="154418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3 MONTHS:</a:t>
            </a:r>
          </a:p>
          <a:p>
            <a:pPr algn="ctr"/>
            <a:r>
              <a:rPr lang="en-US" sz="4000" b="1" dirty="0">
                <a:solidFill>
                  <a:schemeClr val="tx1"/>
                </a:solidFill>
              </a:rPr>
              <a:t>IDENTIFY WAYS TO CUT YOUR DISCRETIONARY SPENDING BY 25%</a:t>
            </a:r>
          </a:p>
          <a:p>
            <a:pPr algn="ctr"/>
            <a:endParaRPr lang="en-US" dirty="0">
              <a:solidFill>
                <a:schemeClr val="tx1"/>
              </a:solidFill>
            </a:endParaRPr>
          </a:p>
          <a:p>
            <a:pPr algn="ctr"/>
            <a:r>
              <a:rPr lang="en-US" dirty="0">
                <a:solidFill>
                  <a:srgbClr val="0000CC"/>
                </a:solidFill>
                <a:sym typeface="Wingdings" pitchFamily="2" charset="2"/>
              </a:rPr>
              <a:t>BONUS: ALSO DECREASE YOUR NON-DISCRETIONARY SPENDING BY 10% </a:t>
            </a:r>
            <a:br>
              <a:rPr lang="en-US" dirty="0">
                <a:solidFill>
                  <a:srgbClr val="0000CC"/>
                </a:solidFill>
                <a:sym typeface="Wingdings" pitchFamily="2" charset="2"/>
              </a:rPr>
            </a:br>
            <a:endParaRPr lang="en-US" dirty="0">
              <a:solidFill>
                <a:srgbClr val="0000CC"/>
              </a:solidFill>
              <a:sym typeface="Wingdings" pitchFamily="2" charset="2"/>
            </a:endParaRPr>
          </a:p>
          <a:p>
            <a:pPr algn="ctr"/>
            <a:r>
              <a:rPr lang="en-US" dirty="0">
                <a:solidFill>
                  <a:srgbClr val="0000CC"/>
                </a:solidFill>
              </a:rPr>
              <a:t>Can you switch insurance companies?    Can you switch cell phone carriers?   Can you drive less?    Can you bring your lunch to school instead of buying fast food?    </a:t>
            </a:r>
            <a:endParaRPr lang="en-US" dirty="0">
              <a:solidFill>
                <a:srgbClr val="0000CC"/>
              </a:solidFill>
              <a:sym typeface="Wingdings" pitchFamily="2" charset="2"/>
            </a:endParaRPr>
          </a:p>
          <a:p>
            <a:pPr algn="ctr"/>
            <a:endParaRPr lang="en-US" dirty="0">
              <a:solidFill>
                <a:srgbClr val="C00000"/>
              </a:solidFill>
            </a:endParaRPr>
          </a:p>
        </p:txBody>
      </p:sp>
    </p:spTree>
    <p:extLst>
      <p:ext uri="{BB962C8B-B14F-4D97-AF65-F5344CB8AC3E}">
        <p14:creationId xmlns:p14="http://schemas.microsoft.com/office/powerpoint/2010/main" val="85460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3488042" y="787232"/>
            <a:ext cx="1641076"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6 MONTHS:</a:t>
            </a:r>
          </a:p>
          <a:p>
            <a:pPr algn="ctr"/>
            <a:r>
              <a:rPr lang="en-US" sz="4000" b="1" dirty="0">
                <a:solidFill>
                  <a:schemeClr val="tx1"/>
                </a:solidFill>
              </a:rPr>
              <a:t>MAKE A PLAN TO MANAGE – </a:t>
            </a:r>
            <a:br>
              <a:rPr lang="en-US" sz="4000" b="1" dirty="0">
                <a:solidFill>
                  <a:schemeClr val="tx1"/>
                </a:solidFill>
              </a:rPr>
            </a:br>
            <a:r>
              <a:rPr lang="en-US" sz="4000" b="1" dirty="0">
                <a:solidFill>
                  <a:schemeClr val="tx1"/>
                </a:solidFill>
              </a:rPr>
              <a:t>AND PAY OFF – YOUR DEBT</a:t>
            </a:r>
          </a:p>
          <a:p>
            <a:pPr algn="ctr"/>
            <a:endParaRPr lang="en-US" dirty="0">
              <a:solidFill>
                <a:schemeClr val="tx1"/>
              </a:solidFill>
            </a:endParaRPr>
          </a:p>
          <a:p>
            <a:pPr algn="ctr"/>
            <a:r>
              <a:rPr lang="en-US" dirty="0">
                <a:solidFill>
                  <a:srgbClr val="C00000"/>
                </a:solidFill>
                <a:sym typeface="Wingdings" pitchFamily="2" charset="2"/>
              </a:rPr>
              <a:t>WHICH DEBT IS YOUR WORST DEBT?</a:t>
            </a:r>
            <a:br>
              <a:rPr lang="en-US" dirty="0">
                <a:solidFill>
                  <a:srgbClr val="C00000"/>
                </a:solidFill>
                <a:sym typeface="Wingdings" pitchFamily="2" charset="2"/>
              </a:rPr>
            </a:br>
            <a:r>
              <a:rPr lang="en-US" dirty="0">
                <a:solidFill>
                  <a:srgbClr val="C00000"/>
                </a:solidFill>
                <a:sym typeface="Wingdings" pitchFamily="2" charset="2"/>
              </a:rPr>
              <a:t>HIGH INTEREST RATE? HIGH FEES? OPPRESSIVE TERMS?</a:t>
            </a:r>
          </a:p>
          <a:p>
            <a:pPr algn="ctr"/>
            <a:r>
              <a:rPr lang="en-US" dirty="0">
                <a:solidFill>
                  <a:srgbClr val="C00000"/>
                </a:solidFill>
                <a:sym typeface="Wingdings" pitchFamily="2" charset="2"/>
              </a:rPr>
              <a:t>CAN YOU GET RID OF THIS DURING SCHOOL? </a:t>
            </a:r>
            <a:br>
              <a:rPr lang="en-US" dirty="0">
                <a:solidFill>
                  <a:srgbClr val="C00000"/>
                </a:solidFill>
                <a:sym typeface="Wingdings" pitchFamily="2" charset="2"/>
              </a:rPr>
            </a:br>
            <a:endParaRPr lang="en-US" dirty="0">
              <a:solidFill>
                <a:srgbClr val="C00000"/>
              </a:solidFill>
              <a:sym typeface="Wingdings" pitchFamily="2" charset="2"/>
            </a:endParaRPr>
          </a:p>
          <a:p>
            <a:pPr algn="ctr"/>
            <a:r>
              <a:rPr lang="en-US" dirty="0">
                <a:solidFill>
                  <a:srgbClr val="C00000"/>
                </a:solidFill>
              </a:rPr>
              <a:t>Which debt is more flexible? </a:t>
            </a:r>
          </a:p>
          <a:p>
            <a:pPr algn="ctr"/>
            <a:r>
              <a:rPr lang="en-US" dirty="0">
                <a:solidFill>
                  <a:srgbClr val="C00000"/>
                </a:solidFill>
              </a:rPr>
              <a:t>How will you pay it off over the next 5-10 years?</a:t>
            </a:r>
            <a:endParaRPr lang="en-US" dirty="0">
              <a:solidFill>
                <a:srgbClr val="C00000"/>
              </a:solidFill>
              <a:sym typeface="Wingdings" pitchFamily="2" charset="2"/>
            </a:endParaRPr>
          </a:p>
          <a:p>
            <a:pPr algn="ctr"/>
            <a:endParaRPr lang="en-US"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Tree>
    <p:extLst>
      <p:ext uri="{BB962C8B-B14F-4D97-AF65-F5344CB8AC3E}">
        <p14:creationId xmlns:p14="http://schemas.microsoft.com/office/powerpoint/2010/main" val="342723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5262353" y="744842"/>
            <a:ext cx="1628964"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6-12 MONTHS:</a:t>
            </a:r>
          </a:p>
          <a:p>
            <a:pPr algn="ctr"/>
            <a:r>
              <a:rPr lang="en-US" sz="4000" b="1" dirty="0">
                <a:solidFill>
                  <a:schemeClr val="tx1"/>
                </a:solidFill>
              </a:rPr>
              <a:t>OPEN MULTIPLE SAVINGS ACCOUNTS…ONE FOR EACH OF YOUR FINANCIAL GOALS</a:t>
            </a:r>
          </a:p>
          <a:p>
            <a:pPr algn="ctr"/>
            <a:endParaRPr lang="en-US" dirty="0">
              <a:solidFill>
                <a:schemeClr val="tx1"/>
              </a:solidFill>
            </a:endParaRPr>
          </a:p>
          <a:p>
            <a:pPr algn="ctr"/>
            <a:r>
              <a:rPr lang="en-US" dirty="0">
                <a:solidFill>
                  <a:srgbClr val="0000CC"/>
                </a:solidFill>
                <a:sym typeface="Wingdings" pitchFamily="2" charset="2"/>
              </a:rPr>
              <a:t>Maybe each account has a different time horizon.</a:t>
            </a:r>
          </a:p>
          <a:p>
            <a:pPr algn="ctr"/>
            <a:r>
              <a:rPr lang="en-US" dirty="0">
                <a:solidFill>
                  <a:srgbClr val="0000CC"/>
                </a:solidFill>
                <a:sym typeface="Wingdings" pitchFamily="2" charset="2"/>
              </a:rPr>
              <a:t>Maybe each account has a different specific goal.</a:t>
            </a:r>
          </a:p>
          <a:p>
            <a:pPr algn="ctr"/>
            <a:endParaRPr lang="en-US" dirty="0">
              <a:solidFill>
                <a:srgbClr val="0000CC"/>
              </a:solidFill>
              <a:sym typeface="Wingdings" pitchFamily="2" charset="2"/>
            </a:endParaRPr>
          </a:p>
          <a:p>
            <a:pPr algn="ctr"/>
            <a:r>
              <a:rPr lang="en-US" dirty="0">
                <a:solidFill>
                  <a:srgbClr val="0000CC"/>
                </a:solidFill>
                <a:sym typeface="Wingdings" pitchFamily="2" charset="2"/>
              </a:rPr>
              <a:t>Our brains engage in “mental budgeting,” which means we mentally manage money better when it is assigned to specific purposes.</a:t>
            </a:r>
            <a:endParaRPr lang="en-US" dirty="0">
              <a:solidFill>
                <a:srgbClr val="0000CC"/>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Tree>
    <p:extLst>
      <p:ext uri="{BB962C8B-B14F-4D97-AF65-F5344CB8AC3E}">
        <p14:creationId xmlns:p14="http://schemas.microsoft.com/office/powerpoint/2010/main" val="122657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pic>
        <p:nvPicPr>
          <p:cNvPr id="22" name="Picture 21"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8012" y="4619682"/>
            <a:ext cx="1503680" cy="16306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1692" y="3676707"/>
            <a:ext cx="1503680" cy="16306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6007" y="2880417"/>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41">
            <a:extLst>
              <a:ext uri="{FF2B5EF4-FFF2-40B4-BE49-F238E27FC236}">
                <a16:creationId xmlns:a16="http://schemas.microsoft.com/office/drawing/2014/main" id="{0BB466C1-9976-30F8-9F9B-ED9C0C62857D}"/>
              </a:ext>
            </a:extLst>
          </p:cNvPr>
          <p:cNvSpPr txBox="1"/>
          <p:nvPr/>
        </p:nvSpPr>
        <p:spPr>
          <a:xfrm>
            <a:off x="4822442" y="4113587"/>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42">
            <a:extLst>
              <a:ext uri="{FF2B5EF4-FFF2-40B4-BE49-F238E27FC236}">
                <a16:creationId xmlns:a16="http://schemas.microsoft.com/office/drawing/2014/main" id="{31129F89-5D63-0AA3-7407-9F9ABEE811F5}"/>
              </a:ext>
            </a:extLst>
          </p:cNvPr>
          <p:cNvSpPr txBox="1"/>
          <p:nvPr/>
        </p:nvSpPr>
        <p:spPr>
          <a:xfrm>
            <a:off x="5932422" y="3359842"/>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43">
            <a:extLst>
              <a:ext uri="{FF2B5EF4-FFF2-40B4-BE49-F238E27FC236}">
                <a16:creationId xmlns:a16="http://schemas.microsoft.com/office/drawing/2014/main" id="{16CD91AE-1856-CF78-ABCC-D8536932EEAA}"/>
              </a:ext>
            </a:extLst>
          </p:cNvPr>
          <p:cNvSpPr txBox="1"/>
          <p:nvPr/>
        </p:nvSpPr>
        <p:spPr>
          <a:xfrm>
            <a:off x="7102092" y="2979477"/>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44">
            <a:extLst>
              <a:ext uri="{FF2B5EF4-FFF2-40B4-BE49-F238E27FC236}">
                <a16:creationId xmlns:a16="http://schemas.microsoft.com/office/drawing/2014/main" id="{83C22A98-2AA4-32E7-36A3-5A80E4D813CC}"/>
              </a:ext>
            </a:extLst>
          </p:cNvPr>
          <p:cNvSpPr txBox="1"/>
          <p:nvPr/>
        </p:nvSpPr>
        <p:spPr>
          <a:xfrm>
            <a:off x="5061202" y="6035732"/>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VACATION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45">
            <a:extLst>
              <a:ext uri="{FF2B5EF4-FFF2-40B4-BE49-F238E27FC236}">
                <a16:creationId xmlns:a16="http://schemas.microsoft.com/office/drawing/2014/main" id="{F9E30DFD-C022-8D3E-42B7-92C2BB6A94D4}"/>
              </a:ext>
            </a:extLst>
          </p:cNvPr>
          <p:cNvSpPr txBox="1"/>
          <p:nvPr/>
        </p:nvSpPr>
        <p:spPr>
          <a:xfrm>
            <a:off x="6536307" y="5110537"/>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NEW CAR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46">
            <a:extLst>
              <a:ext uri="{FF2B5EF4-FFF2-40B4-BE49-F238E27FC236}">
                <a16:creationId xmlns:a16="http://schemas.microsoft.com/office/drawing/2014/main" id="{98A2861B-8094-6A0F-8326-195757717C4F}"/>
              </a:ext>
            </a:extLst>
          </p:cNvPr>
          <p:cNvSpPr txBox="1"/>
          <p:nvPr/>
        </p:nvSpPr>
        <p:spPr>
          <a:xfrm>
            <a:off x="8031732" y="4336472"/>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NEW HOUSE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1">
            <a:extLst>
              <a:ext uri="{FF2B5EF4-FFF2-40B4-BE49-F238E27FC236}">
                <a16:creationId xmlns:a16="http://schemas.microsoft.com/office/drawing/2014/main" id="{00A7EAFC-2A31-F496-D656-72085D57FB9F}"/>
              </a:ext>
            </a:extLst>
          </p:cNvPr>
          <p:cNvSpPr txBox="1"/>
          <p:nvPr/>
        </p:nvSpPr>
        <p:spPr>
          <a:xfrm>
            <a:off x="3488942" y="1102417"/>
            <a:ext cx="10534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Paycheck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7">
            <a:extLst>
              <a:ext uri="{FF2B5EF4-FFF2-40B4-BE49-F238E27FC236}">
                <a16:creationId xmlns:a16="http://schemas.microsoft.com/office/drawing/2014/main" id="{5FC3F495-E927-A00D-59EC-0AA9DE74903E}"/>
              </a:ext>
            </a:extLst>
          </p:cNvPr>
          <p:cNvSpPr txBox="1"/>
          <p:nvPr/>
        </p:nvSpPr>
        <p:spPr>
          <a:xfrm>
            <a:off x="3750562" y="2388292"/>
            <a:ext cx="5708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id="{75CB6F8E-DD59-0F5B-B63D-512D85BD5025}"/>
              </a:ext>
            </a:extLst>
          </p:cNvPr>
          <p:cNvCxnSpPr>
            <a:cxnSpLocks/>
          </p:cNvCxnSpPr>
          <p:nvPr/>
        </p:nvCxnSpPr>
        <p:spPr>
          <a:xfrm>
            <a:off x="4370322" y="1556442"/>
            <a:ext cx="751205" cy="40894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2416622-D6A8-E65C-11FE-4EFD1C2D47FC}"/>
              </a:ext>
            </a:extLst>
          </p:cNvPr>
          <p:cNvCxnSpPr>
            <a:cxnSpLocks/>
          </p:cNvCxnSpPr>
          <p:nvPr/>
        </p:nvCxnSpPr>
        <p:spPr>
          <a:xfrm flipH="1">
            <a:off x="4325872" y="2126672"/>
            <a:ext cx="694055" cy="394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0432" y="1032567"/>
            <a:ext cx="1503680" cy="163068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B4B20258-FFF2-4CFB-102E-3E5D17A07FD4}"/>
              </a:ext>
            </a:extLst>
          </p:cNvPr>
          <p:cNvCxnSpPr>
            <a:cxnSpLocks/>
          </p:cNvCxnSpPr>
          <p:nvPr/>
        </p:nvCxnSpPr>
        <p:spPr>
          <a:xfrm flipH="1">
            <a:off x="5613017" y="2627687"/>
            <a:ext cx="120015" cy="20935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5768479-1CF0-23EB-C966-EAAFCD66A5E8}"/>
              </a:ext>
            </a:extLst>
          </p:cNvPr>
          <p:cNvCxnSpPr>
            <a:cxnSpLocks/>
          </p:cNvCxnSpPr>
          <p:nvPr/>
        </p:nvCxnSpPr>
        <p:spPr>
          <a:xfrm>
            <a:off x="6009892" y="2576887"/>
            <a:ext cx="922020" cy="10972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9DE561D-A48B-CFE4-45EC-70EEB8E71E43}"/>
              </a:ext>
            </a:extLst>
          </p:cNvPr>
          <p:cNvCxnSpPr>
            <a:cxnSpLocks/>
          </p:cNvCxnSpPr>
          <p:nvPr/>
        </p:nvCxnSpPr>
        <p:spPr>
          <a:xfrm>
            <a:off x="6558532" y="2387657"/>
            <a:ext cx="1409700" cy="5924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2102" y="3893877"/>
            <a:ext cx="1503680" cy="1630045"/>
          </a:xfrm>
          <a:prstGeom prst="rect">
            <a:avLst/>
          </a:prstGeom>
          <a:noFill/>
        </p:spPr>
      </p:pic>
      <p:sp>
        <p:nvSpPr>
          <p:cNvPr id="40" name="TextBox 17">
            <a:extLst>
              <a:ext uri="{FF2B5EF4-FFF2-40B4-BE49-F238E27FC236}">
                <a16:creationId xmlns:a16="http://schemas.microsoft.com/office/drawing/2014/main" id="{50EBEEAB-EF07-A2AD-2454-AB6F9E66FEC9}"/>
              </a:ext>
            </a:extLst>
          </p:cNvPr>
          <p:cNvSpPr txBox="1"/>
          <p:nvPr/>
        </p:nvSpPr>
        <p:spPr>
          <a:xfrm>
            <a:off x="3443222" y="5358187"/>
            <a:ext cx="1331595" cy="83566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Fund: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 Months of Discretionary Expenses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D266FAB6-2F75-33FF-F7C8-6087F8D75998}"/>
              </a:ext>
            </a:extLst>
          </p:cNvPr>
          <p:cNvCxnSpPr>
            <a:cxnSpLocks/>
          </p:cNvCxnSpPr>
          <p:nvPr/>
        </p:nvCxnSpPr>
        <p:spPr>
          <a:xfrm flipH="1">
            <a:off x="4191887" y="2522277"/>
            <a:ext cx="1284605" cy="14763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94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pic>
        <p:nvPicPr>
          <p:cNvPr id="3" name="Picture 2"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1770" y="979805"/>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BBA507C9-E2C6-E043-82FB-E1908124782E}"/>
              </a:ext>
            </a:extLst>
          </p:cNvPr>
          <p:cNvSpPr txBox="1"/>
          <p:nvPr/>
        </p:nvSpPr>
        <p:spPr>
          <a:xfrm>
            <a:off x="3439160" y="1002665"/>
            <a:ext cx="10534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Paycheck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7">
            <a:extLst>
              <a:ext uri="{FF2B5EF4-FFF2-40B4-BE49-F238E27FC236}">
                <a16:creationId xmlns:a16="http://schemas.microsoft.com/office/drawing/2014/main" id="{1FF19061-9AAE-284F-94BF-DB141720E352}"/>
              </a:ext>
            </a:extLst>
          </p:cNvPr>
          <p:cNvSpPr txBox="1"/>
          <p:nvPr/>
        </p:nvSpPr>
        <p:spPr>
          <a:xfrm>
            <a:off x="3700780" y="2289175"/>
            <a:ext cx="5708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0F7E966E-FB16-7A40-903A-24C83E720105}"/>
              </a:ext>
            </a:extLst>
          </p:cNvPr>
          <p:cNvCxnSpPr>
            <a:cxnSpLocks/>
          </p:cNvCxnSpPr>
          <p:nvPr/>
        </p:nvCxnSpPr>
        <p:spPr>
          <a:xfrm flipH="1">
            <a:off x="4276090" y="1988820"/>
            <a:ext cx="694055" cy="394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3559810"/>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7">
            <a:extLst>
              <a:ext uri="{FF2B5EF4-FFF2-40B4-BE49-F238E27FC236}">
                <a16:creationId xmlns:a16="http://schemas.microsoft.com/office/drawing/2014/main" id="{578B02F0-8B19-034B-B82E-B163D7AE8BA6}"/>
              </a:ext>
            </a:extLst>
          </p:cNvPr>
          <p:cNvSpPr txBox="1"/>
          <p:nvPr/>
        </p:nvSpPr>
        <p:spPr>
          <a:xfrm>
            <a:off x="3495675" y="5019675"/>
            <a:ext cx="1331595" cy="83566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Fund: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 Months of Discretionary Expenses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5D6B0FF1-EEF0-8748-A5CB-34BFA1C5C069}"/>
              </a:ext>
            </a:extLst>
          </p:cNvPr>
          <p:cNvCxnSpPr>
            <a:cxnSpLocks/>
          </p:cNvCxnSpPr>
          <p:nvPr/>
        </p:nvCxnSpPr>
        <p:spPr>
          <a:xfrm flipH="1">
            <a:off x="4410075" y="2515870"/>
            <a:ext cx="960755" cy="11201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8370" y="3560445"/>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2">
            <a:extLst>
              <a:ext uri="{FF2B5EF4-FFF2-40B4-BE49-F238E27FC236}">
                <a16:creationId xmlns:a16="http://schemas.microsoft.com/office/drawing/2014/main" id="{88491967-629C-C74E-9085-EECD731D5618}"/>
              </a:ext>
            </a:extLst>
          </p:cNvPr>
          <p:cNvSpPr txBox="1"/>
          <p:nvPr/>
        </p:nvSpPr>
        <p:spPr>
          <a:xfrm>
            <a:off x="7364095" y="5019675"/>
            <a:ext cx="1331595" cy="46355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Long-Term Goals </a:t>
            </a:r>
            <a:b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70EF9908-564D-3140-AACA-FD1CA49286D1}"/>
              </a:ext>
            </a:extLst>
          </p:cNvPr>
          <p:cNvCxnSpPr>
            <a:cxnSpLocks/>
          </p:cNvCxnSpPr>
          <p:nvPr/>
        </p:nvCxnSpPr>
        <p:spPr>
          <a:xfrm>
            <a:off x="6447155" y="2518410"/>
            <a:ext cx="1229995" cy="112966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5905" y="3553460"/>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7">
            <a:extLst>
              <a:ext uri="{FF2B5EF4-FFF2-40B4-BE49-F238E27FC236}">
                <a16:creationId xmlns:a16="http://schemas.microsoft.com/office/drawing/2014/main" id="{1120197C-E455-50D4-CE31-6E55275BC197}"/>
              </a:ext>
            </a:extLst>
          </p:cNvPr>
          <p:cNvSpPr txBox="1"/>
          <p:nvPr/>
        </p:nvSpPr>
        <p:spPr>
          <a:xfrm>
            <a:off x="5421630" y="5012690"/>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Short &amp; Medium- Term Goals </a:t>
            </a:r>
            <a:b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3DCC8779-FF0A-084C-8852-EB5CD5A2E340}"/>
              </a:ext>
            </a:extLst>
          </p:cNvPr>
          <p:cNvCxnSpPr>
            <a:cxnSpLocks/>
          </p:cNvCxnSpPr>
          <p:nvPr/>
        </p:nvCxnSpPr>
        <p:spPr>
          <a:xfrm>
            <a:off x="6753860" y="4516120"/>
            <a:ext cx="1348105" cy="22669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9334F52-CEB7-843D-FFCE-E86DAC6AAC1F}"/>
              </a:ext>
            </a:extLst>
          </p:cNvPr>
          <p:cNvCxnSpPr>
            <a:cxnSpLocks/>
          </p:cNvCxnSpPr>
          <p:nvPr/>
        </p:nvCxnSpPr>
        <p:spPr>
          <a:xfrm>
            <a:off x="6018530" y="2571750"/>
            <a:ext cx="45085" cy="9804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87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2" name="TextBox 1">
            <a:extLst>
              <a:ext uri="{FF2B5EF4-FFF2-40B4-BE49-F238E27FC236}">
                <a16:creationId xmlns:a16="http://schemas.microsoft.com/office/drawing/2014/main" id="{F2CF9F59-3928-1BC2-5444-A4BBBE52E67B}"/>
              </a:ext>
            </a:extLst>
          </p:cNvPr>
          <p:cNvSpPr txBox="1"/>
          <p:nvPr/>
        </p:nvSpPr>
        <p:spPr>
          <a:xfrm>
            <a:off x="1428627" y="1479079"/>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4" name="TextBox 3">
            <a:extLst>
              <a:ext uri="{FF2B5EF4-FFF2-40B4-BE49-F238E27FC236}">
                <a16:creationId xmlns:a16="http://schemas.microsoft.com/office/drawing/2014/main" id="{0DE453EA-5629-5054-F186-0CE1650FBDD2}"/>
              </a:ext>
            </a:extLst>
          </p:cNvPr>
          <p:cNvSpPr txBox="1"/>
          <p:nvPr/>
        </p:nvSpPr>
        <p:spPr>
          <a:xfrm>
            <a:off x="3885398" y="1433548"/>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pic>
        <p:nvPicPr>
          <p:cNvPr id="8" name="Picture 6" descr="Free Bucket Clipart Png, Download Free Bucket Clipart Png png images, Free  ClipArts on Clipart Library">
            <a:extLst>
              <a:ext uri="{FF2B5EF4-FFF2-40B4-BE49-F238E27FC236}">
                <a16:creationId xmlns:a16="http://schemas.microsoft.com/office/drawing/2014/main" id="{BF685E7E-7729-BEA1-6D65-C125EAB51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2118787"/>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ree Bucket Clipart Png, Download Free Bucket Clipart Png png images, Free  ClipArts on Clipart Library">
            <a:extLst>
              <a:ext uri="{FF2B5EF4-FFF2-40B4-BE49-F238E27FC236}">
                <a16:creationId xmlns:a16="http://schemas.microsoft.com/office/drawing/2014/main" id="{FE4D9787-2596-77ED-5A48-2A25505A7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211878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8870C2D-9747-BFAE-1FC3-8B51EA4F71E3}"/>
              </a:ext>
            </a:extLst>
          </p:cNvPr>
          <p:cNvSpPr txBox="1"/>
          <p:nvPr/>
        </p:nvSpPr>
        <p:spPr>
          <a:xfrm>
            <a:off x="6405743" y="1431696"/>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22" name="TextBox 21">
            <a:extLst>
              <a:ext uri="{FF2B5EF4-FFF2-40B4-BE49-F238E27FC236}">
                <a16:creationId xmlns:a16="http://schemas.microsoft.com/office/drawing/2014/main" id="{E2F9150E-96CE-2A33-24CC-9F12F1C885CB}"/>
              </a:ext>
            </a:extLst>
          </p:cNvPr>
          <p:cNvSpPr txBox="1"/>
          <p:nvPr/>
        </p:nvSpPr>
        <p:spPr>
          <a:xfrm>
            <a:off x="8720259" y="1426004"/>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23" name="Picture 6" descr="Free Bucket Clipart Png, Download Free Bucket Clipart Png png images, Free  ClipArts on Clipart Library">
            <a:extLst>
              <a:ext uri="{FF2B5EF4-FFF2-40B4-BE49-F238E27FC236}">
                <a16:creationId xmlns:a16="http://schemas.microsoft.com/office/drawing/2014/main" id="{003BBD82-52D0-A41C-F002-60A695DF0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2131312"/>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Free Bucket Clipart Png, Download Free Bucket Clipart Png png images, Free  ClipArts on Clipart Library">
            <a:extLst>
              <a:ext uri="{FF2B5EF4-FFF2-40B4-BE49-F238E27FC236}">
                <a16:creationId xmlns:a16="http://schemas.microsoft.com/office/drawing/2014/main" id="{11292088-7B79-D2CB-8D35-9D358A2EA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2118787"/>
            <a:ext cx="1504043" cy="163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5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7000322" y="787232"/>
            <a:ext cx="1628964"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12 MONTHS:</a:t>
            </a:r>
          </a:p>
          <a:p>
            <a:pPr algn="ctr"/>
            <a:r>
              <a:rPr lang="en-US" sz="4000" b="1" dirty="0">
                <a:solidFill>
                  <a:schemeClr val="tx1"/>
                </a:solidFill>
              </a:rPr>
              <a:t>OPEN AN IRA OR A ROTH IRA (INDIVIDUAL RETIREMENT ACCOUNT) </a:t>
            </a:r>
          </a:p>
          <a:p>
            <a:pPr algn="ctr"/>
            <a:endParaRPr lang="en-US" dirty="0">
              <a:solidFill>
                <a:schemeClr val="tx1"/>
              </a:solidFill>
            </a:endParaRPr>
          </a:p>
          <a:p>
            <a:pPr algn="ctr"/>
            <a:r>
              <a:rPr lang="en-US" dirty="0">
                <a:solidFill>
                  <a:srgbClr val="C00000"/>
                </a:solidFill>
                <a:sym typeface="Wingdings" pitchFamily="2" charset="2"/>
              </a:rPr>
              <a:t>You can contribute $6,000 per year and invest in a wide variety of options.</a:t>
            </a:r>
            <a:br>
              <a:rPr lang="en-US" dirty="0">
                <a:solidFill>
                  <a:srgbClr val="C00000"/>
                </a:solidFill>
                <a:sym typeface="Wingdings" pitchFamily="2" charset="2"/>
              </a:rPr>
            </a:br>
            <a:r>
              <a:rPr lang="en-US" dirty="0">
                <a:solidFill>
                  <a:srgbClr val="C00000"/>
                </a:solidFill>
                <a:sym typeface="Wingdings" pitchFamily="2" charset="2"/>
              </a:rPr>
              <a:t>You get to avoid capital gains taxes and possibly defer income taxes.</a:t>
            </a:r>
            <a:br>
              <a:rPr lang="en-US" dirty="0">
                <a:solidFill>
                  <a:srgbClr val="C00000"/>
                </a:solidFill>
                <a:sym typeface="Wingdings" pitchFamily="2" charset="2"/>
              </a:rPr>
            </a:br>
            <a:r>
              <a:rPr lang="en-US" dirty="0">
                <a:solidFill>
                  <a:srgbClr val="C00000"/>
                </a:solidFill>
                <a:sym typeface="Wingdings" pitchFamily="2" charset="2"/>
              </a:rPr>
              <a:t>You get to benefit from compound investment returns over the long-</a:t>
            </a:r>
            <a:r>
              <a:rPr lang="en-US" dirty="0" err="1">
                <a:solidFill>
                  <a:srgbClr val="C00000"/>
                </a:solidFill>
                <a:sym typeface="Wingdings" pitchFamily="2" charset="2"/>
              </a:rPr>
              <a:t>term..and</a:t>
            </a:r>
            <a:r>
              <a:rPr lang="en-US" dirty="0">
                <a:solidFill>
                  <a:srgbClr val="C00000"/>
                </a:solidFill>
                <a:sym typeface="Wingdings" pitchFamily="2" charset="2"/>
              </a:rPr>
              <a:t> that’s one of the key hacks to building wealth.</a:t>
            </a:r>
          </a:p>
          <a:p>
            <a:pPr algn="ctr"/>
            <a:endParaRPr lang="en-US" dirty="0">
              <a:solidFill>
                <a:srgbClr val="C00000"/>
              </a:solidFill>
              <a:sym typeface="Wingdings" pitchFamily="2" charset="2"/>
            </a:endParaRPr>
          </a:p>
          <a:p>
            <a:pPr algn="ctr"/>
            <a:r>
              <a:rPr lang="en-US" dirty="0">
                <a:solidFill>
                  <a:srgbClr val="C00000"/>
                </a:solidFill>
                <a:sym typeface="Wingdings" pitchFamily="2" charset="2"/>
              </a:rPr>
              <a:t>Open a Roth IRA if your income is very low today – the tax benefits are huge.</a:t>
            </a:r>
            <a:endParaRPr lang="en-US"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Tree>
    <p:extLst>
      <p:ext uri="{BB962C8B-B14F-4D97-AF65-F5344CB8AC3E}">
        <p14:creationId xmlns:p14="http://schemas.microsoft.com/office/powerpoint/2010/main" val="8084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8925997" y="787232"/>
            <a:ext cx="1156626" cy="16168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WITHIN 2 YEARS OF GRADUATION:</a:t>
            </a:r>
          </a:p>
          <a:p>
            <a:pPr algn="ctr"/>
            <a:r>
              <a:rPr lang="en-US" sz="4000" b="1" dirty="0">
                <a:solidFill>
                  <a:schemeClr val="tx1"/>
                </a:solidFill>
              </a:rPr>
              <a:t>HAVE AN “EMERGENCY FUND” ACCOUNT, WITH 3-6 MONTHS OF NON-DISCRETIONARY EXPENSES IN IT</a:t>
            </a:r>
          </a:p>
          <a:p>
            <a:pPr algn="ctr"/>
            <a:endParaRPr lang="en-US" dirty="0">
              <a:solidFill>
                <a:schemeClr val="tx1"/>
              </a:solidFill>
            </a:endParaRPr>
          </a:p>
          <a:p>
            <a:pPr algn="ctr"/>
            <a:r>
              <a:rPr lang="en-US" dirty="0">
                <a:solidFill>
                  <a:srgbClr val="0000CC"/>
                </a:solidFill>
                <a:sym typeface="Wingdings" pitchFamily="2" charset="2"/>
              </a:rPr>
              <a:t>THIS IS REALLY DIFFICULT FOR ANYONE TO DO. BUT MAKE IT A PRIORITY.</a:t>
            </a:r>
          </a:p>
          <a:p>
            <a:pPr algn="ctr"/>
            <a:endParaRPr lang="en-US" dirty="0">
              <a:solidFill>
                <a:srgbClr val="0000CC"/>
              </a:solidFill>
              <a:sym typeface="Wingdings" pitchFamily="2" charset="2"/>
            </a:endParaRPr>
          </a:p>
          <a:p>
            <a:pPr algn="ctr"/>
            <a:r>
              <a:rPr lang="en-US" sz="1600" dirty="0">
                <a:solidFill>
                  <a:srgbClr val="0000CC"/>
                </a:solidFill>
                <a:sym typeface="Wingdings" pitchFamily="2" charset="2"/>
              </a:rPr>
              <a:t>Commit to paying yourself first with every paycheck. Commit to building your financial safety cushion…once you have this, then all other goals get easier and you will sleep better every night.</a:t>
            </a:r>
            <a:endParaRPr lang="en-US" sz="1600" dirty="0">
              <a:solidFill>
                <a:srgbClr val="0000CC"/>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
        <p:nvSpPr>
          <p:cNvPr id="3" name="Rounded Rectangle 2">
            <a:extLst>
              <a:ext uri="{FF2B5EF4-FFF2-40B4-BE49-F238E27FC236}">
                <a16:creationId xmlns:a16="http://schemas.microsoft.com/office/drawing/2014/main" id="{A05D64BD-E3C4-26A7-3B32-4665C6C9CFE7}"/>
              </a:ext>
            </a:extLst>
          </p:cNvPr>
          <p:cNvSpPr/>
          <p:nvPr/>
        </p:nvSpPr>
        <p:spPr>
          <a:xfrm>
            <a:off x="7000322"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12 MONTHS, OPEN AN IRA OR ROTH IRA</a:t>
            </a:r>
            <a:endParaRPr lang="en-US" sz="800" b="1" dirty="0">
              <a:solidFill>
                <a:srgbClr val="C00000"/>
              </a:solidFill>
            </a:endParaRPr>
          </a:p>
        </p:txBody>
      </p:sp>
    </p:spTree>
    <p:extLst>
      <p:ext uri="{BB962C8B-B14F-4D97-AF65-F5344CB8AC3E}">
        <p14:creationId xmlns:p14="http://schemas.microsoft.com/office/powerpoint/2010/main" val="2459220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V="1">
            <a:off x="10405585" y="684286"/>
            <a:ext cx="724661" cy="19680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WITHIN 3 YEARS OF GRADUATION:</a:t>
            </a:r>
          </a:p>
          <a:p>
            <a:pPr algn="ctr"/>
            <a:r>
              <a:rPr lang="en-US" sz="4000" b="1" dirty="0">
                <a:solidFill>
                  <a:schemeClr val="tx1"/>
                </a:solidFill>
              </a:rPr>
              <a:t>ELIMINATE ALL OF YOUR BAD DEBT.</a:t>
            </a:r>
          </a:p>
          <a:p>
            <a:pPr algn="ctr"/>
            <a:endParaRPr lang="en-US" dirty="0">
              <a:solidFill>
                <a:schemeClr val="tx1"/>
              </a:solidFill>
            </a:endParaRPr>
          </a:p>
          <a:p>
            <a:pPr algn="ctr"/>
            <a:r>
              <a:rPr lang="en-US" dirty="0">
                <a:solidFill>
                  <a:srgbClr val="C00000"/>
                </a:solidFill>
                <a:sym typeface="Wingdings" pitchFamily="2" charset="2"/>
              </a:rPr>
              <a:t>EARNING 10% ON YOUR INVESTMENTS IF YOU ARE PAYING 19.99% ON A CREDIT CARD. ELIMINATING HIGH-COST AND HIGH-FEE DEBT IS THE BEST BUDGET HACK POSSIBLE.</a:t>
            </a:r>
          </a:p>
          <a:p>
            <a:pPr algn="ctr"/>
            <a:endParaRPr lang="en-US" dirty="0">
              <a:solidFill>
                <a:srgbClr val="C00000"/>
              </a:solidFill>
              <a:sym typeface="Wingdings" pitchFamily="2" charset="2"/>
            </a:endParaRPr>
          </a:p>
          <a:p>
            <a:pPr algn="ctr"/>
            <a:r>
              <a:rPr lang="en-US" sz="1700" dirty="0">
                <a:solidFill>
                  <a:srgbClr val="C00000"/>
                </a:solidFill>
                <a:sym typeface="Wingdings" pitchFamily="2" charset="2"/>
              </a:rPr>
              <a:t>And begin working towards executing your overall debt plan. Do not be in a hurry to pay off your good &amp; manageable debt. Simply having control over it will give you peace of mind.</a:t>
            </a:r>
            <a:endParaRPr lang="en-US" sz="1700"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
        <p:nvSpPr>
          <p:cNvPr id="3" name="Rounded Rectangle 2">
            <a:extLst>
              <a:ext uri="{FF2B5EF4-FFF2-40B4-BE49-F238E27FC236}">
                <a16:creationId xmlns:a16="http://schemas.microsoft.com/office/drawing/2014/main" id="{A05D64BD-E3C4-26A7-3B32-4665C6C9CFE7}"/>
              </a:ext>
            </a:extLst>
          </p:cNvPr>
          <p:cNvSpPr/>
          <p:nvPr/>
        </p:nvSpPr>
        <p:spPr>
          <a:xfrm>
            <a:off x="7000322"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12 MONTHS, OPEN AN IRA OR ROTH IRA</a:t>
            </a:r>
            <a:endParaRPr lang="en-US" sz="800" b="1" dirty="0">
              <a:solidFill>
                <a:srgbClr val="C00000"/>
              </a:solidFill>
            </a:endParaRPr>
          </a:p>
        </p:txBody>
      </p:sp>
      <p:sp>
        <p:nvSpPr>
          <p:cNvPr id="10" name="Rounded Rectangle 9">
            <a:extLst>
              <a:ext uri="{FF2B5EF4-FFF2-40B4-BE49-F238E27FC236}">
                <a16:creationId xmlns:a16="http://schemas.microsoft.com/office/drawing/2014/main" id="{5AC8BDE3-8D2A-6CFE-E15C-9427FF4244A8}"/>
              </a:ext>
            </a:extLst>
          </p:cNvPr>
          <p:cNvSpPr/>
          <p:nvPr/>
        </p:nvSpPr>
        <p:spPr>
          <a:xfrm>
            <a:off x="8734254"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a:t>
            </a:r>
          </a:p>
          <a:p>
            <a:pPr algn="ctr"/>
            <a:r>
              <a:rPr lang="en-US" sz="800" b="1" dirty="0">
                <a:solidFill>
                  <a:schemeClr val="tx1"/>
                </a:solidFill>
              </a:rPr>
              <a:t>TRACK EVERY PENNY THAT YOU EARN</a:t>
            </a:r>
            <a:endParaRPr lang="en-US" sz="800" b="1" dirty="0">
              <a:solidFill>
                <a:srgbClr val="C00000"/>
              </a:solidFill>
            </a:endParaRPr>
          </a:p>
        </p:txBody>
      </p:sp>
    </p:spTree>
    <p:extLst>
      <p:ext uri="{BB962C8B-B14F-4D97-AF65-F5344CB8AC3E}">
        <p14:creationId xmlns:p14="http://schemas.microsoft.com/office/powerpoint/2010/main" val="284505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492300"/>
            <a:ext cx="10670628" cy="5103106"/>
          </a:xfrm>
          <a:prstGeom prst="rect">
            <a:avLst/>
          </a:prstGeom>
          <a:solidFill>
            <a:srgbClr val="008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300" b="1" dirty="0">
                <a:solidFill>
                  <a:schemeClr val="bg1"/>
                </a:solidFill>
                <a:latin typeface="Calibri" panose="020F0502020204030204" pitchFamily="34" charset="0"/>
                <a:cs typeface="Calibri" panose="020F0502020204030204" pitchFamily="34" charset="0"/>
              </a:rPr>
              <a:t>12 Financial Challenges for This Year</a:t>
            </a:r>
          </a:p>
        </p:txBody>
      </p:sp>
    </p:spTree>
    <p:extLst>
      <p:ext uri="{BB962C8B-B14F-4D97-AF65-F5344CB8AC3E}">
        <p14:creationId xmlns:p14="http://schemas.microsoft.com/office/powerpoint/2010/main" val="11278493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lnSpcReduction="10000"/>
          </a:bodyPr>
          <a:lstStyle/>
          <a:p>
            <a:pPr marL="0" lvl="0" indent="0" algn="ctr">
              <a:buNone/>
            </a:pPr>
            <a:r>
              <a:rPr lang="en-US" sz="4000" b="1" u="sng" dirty="0"/>
              <a:t>CHALLENGE #1</a:t>
            </a:r>
          </a:p>
          <a:p>
            <a:pPr marL="0" lvl="0" indent="0" algn="ctr">
              <a:buNone/>
            </a:pPr>
            <a:endParaRPr lang="en-US" sz="4000" dirty="0"/>
          </a:p>
          <a:p>
            <a:pPr marL="0" lvl="0" indent="0" algn="ctr">
              <a:buNone/>
            </a:pPr>
            <a:r>
              <a:rPr lang="en-US" sz="4000" dirty="0"/>
              <a:t>For 1 or 2 months this year, track every penny you spend. Every single penny. </a:t>
            </a:r>
            <a:br>
              <a:rPr lang="en-US" sz="4000" dirty="0"/>
            </a:br>
            <a:br>
              <a:rPr lang="en-US" sz="4000" dirty="0"/>
            </a:br>
            <a:r>
              <a:rPr lang="en-US" sz="2000" dirty="0"/>
              <a:t>And do this old school – with a pen and paper (or not-so-old school with Excel). Do not use financial software like Quicken or </a:t>
            </a:r>
            <a:r>
              <a:rPr lang="en-US" sz="2000" dirty="0" err="1"/>
              <a:t>Quickbooks</a:t>
            </a:r>
            <a:r>
              <a:rPr lang="en-US" sz="2000" dirty="0"/>
              <a:t> and do not rely on your bank debit or credit card statement. By doing it manually, you will internalize and analyze each penny spent better. Describe the expense, note the amount and make any comments that are relevant. The point is for you to become aware of what you’re doing – and then to analyze it. Are you spending more or less than you want? Do you notice any trends. Do you notice any emotion-driven purchases? And now that you’ve seen this, can you do anything about it – can you change your behavior.</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32156741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lnSpcReduction="10000"/>
          </a:bodyPr>
          <a:lstStyle/>
          <a:p>
            <a:pPr marL="0" lvl="0" indent="0" algn="ctr">
              <a:buNone/>
            </a:pPr>
            <a:r>
              <a:rPr lang="en-US" sz="4000" b="1" u="sng" dirty="0">
                <a:solidFill>
                  <a:srgbClr val="0000CC"/>
                </a:solidFill>
              </a:rPr>
              <a:t>CHALLENGE #2</a:t>
            </a:r>
          </a:p>
          <a:p>
            <a:pPr marL="0" lvl="0" indent="0" algn="ctr">
              <a:buNone/>
            </a:pPr>
            <a:endParaRPr lang="en-US" sz="4000" dirty="0">
              <a:solidFill>
                <a:srgbClr val="0000CC"/>
              </a:solidFill>
            </a:endParaRPr>
          </a:p>
          <a:p>
            <a:pPr marL="0" lvl="0" indent="0" algn="ctr">
              <a:buNone/>
            </a:pPr>
            <a:r>
              <a:rPr lang="en-US" sz="5200" dirty="0">
                <a:solidFill>
                  <a:srgbClr val="0000CC"/>
                </a:solidFill>
              </a:rPr>
              <a:t>Stop spending money after a certain time at night. </a:t>
            </a:r>
            <a:br>
              <a:rPr lang="en-US" sz="5200" dirty="0">
                <a:solidFill>
                  <a:srgbClr val="0000CC"/>
                </a:solidFill>
              </a:rPr>
            </a:br>
            <a:br>
              <a:rPr lang="en-US" sz="4000" dirty="0">
                <a:solidFill>
                  <a:srgbClr val="0000CC"/>
                </a:solidFill>
              </a:rPr>
            </a:br>
            <a:r>
              <a:rPr lang="en-US" sz="2600" dirty="0">
                <a:solidFill>
                  <a:srgbClr val="0000CC"/>
                </a:solidFill>
              </a:rPr>
              <a:t>I’m an early bird, so I don’t spend any money after 8pm. Occasionally, I have to make an exception if I’m at dinner with friends, but having this mentality prevents me from making frivolous purchases that do not bring me much joy. </a:t>
            </a:r>
          </a:p>
          <a:p>
            <a:pPr marL="0" lvl="0" indent="0" algn="ctr">
              <a:buNone/>
            </a:pPr>
            <a:r>
              <a:rPr lang="en-US" sz="2600" dirty="0">
                <a:solidFill>
                  <a:srgbClr val="0000CC"/>
                </a:solidFill>
              </a:rPr>
              <a:t>Maybe a daily deadline won’t work for you; what about picking 1 day a week where you won’t buy anything? Pick a goal that challenges you a bit, that brings you some benefit, but doesn’t force you to sacrifice your lifestyle too much.</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22573299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lnSpcReduction="10000"/>
          </a:bodyPr>
          <a:lstStyle/>
          <a:p>
            <a:pPr marL="0" lvl="0" indent="0" algn="ctr">
              <a:buNone/>
            </a:pPr>
            <a:r>
              <a:rPr lang="en-US" sz="4000" b="1" u="sng" dirty="0"/>
              <a:t>CHALLENGE #3</a:t>
            </a:r>
          </a:p>
          <a:p>
            <a:pPr marL="0" lvl="0" indent="0" algn="ctr">
              <a:buNone/>
            </a:pPr>
            <a:endParaRPr lang="en-US" sz="4000" dirty="0"/>
          </a:p>
          <a:p>
            <a:pPr marL="0" lvl="0" indent="0" algn="ctr">
              <a:buNone/>
            </a:pPr>
            <a:r>
              <a:rPr lang="en-US" sz="4300" dirty="0"/>
              <a:t>For any purchases over a certain amount, wait </a:t>
            </a:r>
            <a:br>
              <a:rPr lang="en-US" sz="4300" dirty="0"/>
            </a:br>
            <a:r>
              <a:rPr lang="en-US" sz="4300" dirty="0"/>
              <a:t>24 hours before buying. For me, it’s $100.</a:t>
            </a:r>
          </a:p>
          <a:p>
            <a:pPr marL="0" lvl="0" indent="0" algn="ctr">
              <a:buNone/>
            </a:pPr>
            <a:endParaRPr lang="en-US" sz="4000" dirty="0"/>
          </a:p>
          <a:p>
            <a:pPr marL="0" lvl="0" indent="0" algn="ctr">
              <a:buNone/>
            </a:pPr>
            <a:r>
              <a:rPr lang="en-US" sz="2200" dirty="0"/>
              <a:t>If I want to buy anything that costs over $100, I wait at least 24 hours. If I see some shoes online or a flight I want to buy, I wait, think about it and then decide if I need it. Many times I decide I do not. Other times I’m even more excited about it – and then I do it. Forcing myself to wait makes me be more intentional with my purchases, which is a big part of me taking ownership of my money. </a:t>
            </a:r>
          </a:p>
          <a:p>
            <a:pPr marL="0" lvl="0" indent="0" algn="ctr">
              <a:buNone/>
            </a:pPr>
            <a:r>
              <a:rPr lang="en-US" sz="2200" dirty="0"/>
              <a:t>Note, the one exception to this is groceries: I need food and I will eat the food, so I do not wait to buy groceries I need.</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32830287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a:bodyPr>
          <a:lstStyle/>
          <a:p>
            <a:pPr marL="0" lvl="0" indent="0" algn="ctr">
              <a:buNone/>
            </a:pPr>
            <a:r>
              <a:rPr lang="en-US" sz="4000" b="1" u="sng" dirty="0">
                <a:solidFill>
                  <a:srgbClr val="0000CC"/>
                </a:solidFill>
              </a:rPr>
              <a:t>CHALLENGE #4</a:t>
            </a:r>
          </a:p>
          <a:p>
            <a:pPr marL="0" lvl="0" indent="0" algn="ctr">
              <a:buNone/>
            </a:pPr>
            <a:endParaRPr lang="en-US" sz="4000" dirty="0">
              <a:solidFill>
                <a:srgbClr val="0000CC"/>
              </a:solidFill>
            </a:endParaRPr>
          </a:p>
          <a:p>
            <a:pPr marL="0" lvl="0" indent="0" algn="ctr">
              <a:buNone/>
            </a:pPr>
            <a:r>
              <a:rPr lang="en-US" sz="4700" dirty="0">
                <a:solidFill>
                  <a:srgbClr val="0000CC"/>
                </a:solidFill>
              </a:rPr>
              <a:t>As soon as you get each paycheck, or on the 1st day of each month, explicitly save $25. </a:t>
            </a:r>
          </a:p>
          <a:p>
            <a:pPr marL="0" lvl="0" indent="0" algn="ctr">
              <a:buNone/>
            </a:pPr>
            <a:endParaRPr lang="en-US" sz="4000" dirty="0">
              <a:solidFill>
                <a:srgbClr val="0000CC"/>
              </a:solidFill>
            </a:endParaRPr>
          </a:p>
          <a:p>
            <a:pPr marL="0" lvl="0" indent="0" algn="ctr">
              <a:buNone/>
            </a:pPr>
            <a:r>
              <a:rPr lang="en-US" sz="2400" dirty="0">
                <a:solidFill>
                  <a:srgbClr val="0000CC"/>
                </a:solidFill>
              </a:rPr>
              <a:t>Maybe that means moving $25 from your checking or debit account to a savings account. And then do not touch that money. The goal is to get in the habit of paying yourself first (or paying your future self first). And a side benefit is that you will have separate financial accounts, each with separate financial goals. </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28066698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r>
              <a:rPr lang="en-US" sz="4700" b="1" u="sng" dirty="0"/>
              <a:t>CHALLENGE #5</a:t>
            </a:r>
          </a:p>
          <a:p>
            <a:pPr marL="0" lvl="0" indent="0" algn="ctr">
              <a:buNone/>
            </a:pPr>
            <a:endParaRPr lang="en-US" sz="4700" dirty="0"/>
          </a:p>
          <a:p>
            <a:pPr marL="0" lvl="0" indent="0" algn="ctr">
              <a:buNone/>
            </a:pPr>
            <a:r>
              <a:rPr lang="en-US" sz="4700" dirty="0"/>
              <a:t>Make saving a game. </a:t>
            </a:r>
          </a:p>
          <a:p>
            <a:pPr marL="0" lvl="0" indent="0" algn="ctr">
              <a:buNone/>
            </a:pPr>
            <a:endParaRPr lang="en-US" sz="4000" dirty="0"/>
          </a:p>
          <a:p>
            <a:pPr marL="0" lvl="0" indent="0" algn="ctr">
              <a:buNone/>
            </a:pPr>
            <a:r>
              <a:rPr lang="en-US" sz="2400" dirty="0"/>
              <a:t>After saving $25 on the first day of the month, set a goal to save even more during the rest of the month. Maybe you set the goal of saving another $50. If you manage to save $150 instead of $50, celebrate your success by taking the additional $100 and using some of it to treat yourself. Maybe it’s a spa day or a nice dinner – and then take what’s leftover from this treat and put it towards savings.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31482994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44317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r>
              <a:rPr lang="en-US" sz="4700" b="1" u="sng" dirty="0">
                <a:solidFill>
                  <a:srgbClr val="C00000"/>
                </a:solidFill>
              </a:rPr>
              <a:t>CHALLENGE #5 - Alternative</a:t>
            </a:r>
          </a:p>
          <a:p>
            <a:pPr marL="0" lvl="0" indent="0" algn="ctr">
              <a:buNone/>
            </a:pPr>
            <a:endParaRPr lang="en-US" sz="4700" dirty="0">
              <a:solidFill>
                <a:srgbClr val="C00000"/>
              </a:solidFill>
            </a:endParaRPr>
          </a:p>
          <a:p>
            <a:pPr marL="0" lvl="0" indent="0" algn="ctr">
              <a:buNone/>
            </a:pPr>
            <a:r>
              <a:rPr lang="en-US" sz="4700" dirty="0">
                <a:solidFill>
                  <a:srgbClr val="C00000"/>
                </a:solidFill>
              </a:rPr>
              <a:t>Make saving a game. </a:t>
            </a:r>
          </a:p>
          <a:p>
            <a:pPr marL="0" lvl="0" indent="0" algn="ctr">
              <a:buNone/>
            </a:pPr>
            <a:endParaRPr lang="en-US" sz="4000" dirty="0">
              <a:solidFill>
                <a:srgbClr val="C00000"/>
              </a:solidFill>
            </a:endParaRPr>
          </a:p>
          <a:p>
            <a:pPr marL="0" lvl="0" indent="0" algn="ctr">
              <a:buNone/>
            </a:pPr>
            <a:r>
              <a:rPr lang="en-US" sz="2400" dirty="0">
                <a:solidFill>
                  <a:srgbClr val="C00000"/>
                </a:solidFill>
              </a:rPr>
              <a:t>Anytime you treat yourself to a purchase over a certain amount, set aside ½ of the amount amount of the purchase to give to charity. For me, it’s $200. </a:t>
            </a:r>
          </a:p>
          <a:p>
            <a:pPr marL="0" lvl="0" indent="0" algn="ctr">
              <a:buNone/>
            </a:pPr>
            <a:r>
              <a:rPr lang="en-US" sz="2400" dirty="0">
                <a:solidFill>
                  <a:srgbClr val="C00000"/>
                </a:solidFill>
              </a:rPr>
              <a:t>If I buy anything over $200 – except food or rent – I immediately set aside ½ of the amount to give to charity. I do not donate the money immediately, but I may pool it over several months to be able to give a bigger donation.</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8103118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r>
              <a:rPr lang="en-US" sz="4000" b="1" u="sng" dirty="0">
                <a:solidFill>
                  <a:srgbClr val="0000CC"/>
                </a:solidFill>
              </a:rPr>
              <a:t>CHALLENGE #6</a:t>
            </a:r>
          </a:p>
          <a:p>
            <a:pPr marL="0" lvl="0" indent="0" algn="ctr">
              <a:buNone/>
            </a:pPr>
            <a:endParaRPr lang="en-US" sz="4000" dirty="0">
              <a:solidFill>
                <a:srgbClr val="0000CC"/>
              </a:solidFill>
            </a:endParaRPr>
          </a:p>
          <a:p>
            <a:pPr marL="0" lvl="0" indent="0" algn="ctr">
              <a:buNone/>
            </a:pPr>
            <a:r>
              <a:rPr lang="en-US" sz="4000" dirty="0">
                <a:solidFill>
                  <a:srgbClr val="0000CC"/>
                </a:solidFill>
              </a:rPr>
              <a:t>Check your credit score. </a:t>
            </a:r>
            <a:br>
              <a:rPr lang="en-US" sz="4000" dirty="0">
                <a:solidFill>
                  <a:srgbClr val="0000CC"/>
                </a:solidFill>
              </a:rPr>
            </a:br>
            <a:r>
              <a:rPr lang="en-US" sz="4000" dirty="0">
                <a:solidFill>
                  <a:srgbClr val="0000CC"/>
                </a:solidFill>
              </a:rPr>
              <a:t>And study your credit report. </a:t>
            </a:r>
          </a:p>
          <a:p>
            <a:pPr marL="0" lvl="0" indent="0" algn="ctr">
              <a:buNone/>
            </a:pPr>
            <a:endParaRPr lang="en-US" sz="4000" dirty="0">
              <a:solidFill>
                <a:srgbClr val="0000CC"/>
              </a:solidFill>
            </a:endParaRPr>
          </a:p>
          <a:p>
            <a:pPr marL="0" lvl="0" indent="0" algn="ctr">
              <a:buNone/>
            </a:pPr>
            <a:r>
              <a:rPr lang="en-US" sz="2400" dirty="0">
                <a:solidFill>
                  <a:srgbClr val="0000CC"/>
                </a:solidFill>
              </a:rPr>
              <a:t>You can get a credit report for free from TransUnion, Equifax or Experian. Make sure what’s on the credit report belongs to you. Challenge anything that is wrong. And make a plan to improve your credit score – by cleaning up your credit report or establishing a payment history that will work to your advantage over time.</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23450628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lnSpcReduction="10000"/>
          </a:bodyPr>
          <a:lstStyle/>
          <a:p>
            <a:pPr marL="0" lvl="0" indent="0" algn="ctr">
              <a:buNone/>
            </a:pPr>
            <a:r>
              <a:rPr lang="en-US" sz="4300" b="1" u="sng" dirty="0"/>
              <a:t>CHALLENGE #7</a:t>
            </a:r>
          </a:p>
          <a:p>
            <a:pPr marL="0" lvl="0" indent="0" algn="ctr">
              <a:buNone/>
            </a:pPr>
            <a:endParaRPr lang="en-US" sz="4300" dirty="0"/>
          </a:p>
          <a:p>
            <a:pPr marL="0" lvl="0" indent="0" algn="ctr">
              <a:buNone/>
            </a:pPr>
            <a:r>
              <a:rPr lang="en-US" sz="4300" dirty="0"/>
              <a:t>Analyze your insurance expenses at least once a year. Contact 3 different insurance companies and compare pricing. </a:t>
            </a:r>
          </a:p>
          <a:p>
            <a:pPr marL="0" lvl="0" indent="0" algn="ctr">
              <a:buNone/>
            </a:pPr>
            <a:endParaRPr lang="en-US" sz="4000" dirty="0"/>
          </a:p>
          <a:p>
            <a:pPr marL="0" lvl="0" indent="0" algn="ctr">
              <a:buNone/>
            </a:pPr>
            <a:r>
              <a:rPr lang="en-US" sz="2600" dirty="0"/>
              <a:t>It’s easy to stick with the same company for years. But you may be missing out on the best pricing. It’s easy to switch companies, so don’t be afraid of it. Or maybe you can use the price comparisons to get a better deal at your current company. As the commercials say, just a few minutes of work can save you hundreds.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9006651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47500" lnSpcReduction="20000"/>
          </a:bodyPr>
          <a:lstStyle/>
          <a:p>
            <a:pPr marL="0" lvl="0" indent="0" algn="ctr">
              <a:buNone/>
            </a:pPr>
            <a:r>
              <a:rPr lang="en-US" sz="8400" b="1" u="sng" dirty="0">
                <a:solidFill>
                  <a:srgbClr val="0000CC"/>
                </a:solidFill>
              </a:rPr>
              <a:t>CHALLENGE #8</a:t>
            </a:r>
          </a:p>
          <a:p>
            <a:pPr marL="0" lvl="0" indent="0" algn="ctr">
              <a:buNone/>
            </a:pPr>
            <a:endParaRPr lang="en-US" sz="8400" dirty="0">
              <a:solidFill>
                <a:srgbClr val="0000CC"/>
              </a:solidFill>
            </a:endParaRPr>
          </a:p>
          <a:p>
            <a:pPr marL="0" lvl="0" indent="0" algn="ctr">
              <a:buNone/>
            </a:pPr>
            <a:r>
              <a:rPr lang="en-US" sz="8400" dirty="0">
                <a:solidFill>
                  <a:srgbClr val="0000CC"/>
                </a:solidFill>
              </a:rPr>
              <a:t>Are you expecting a tax refund this year? </a:t>
            </a:r>
          </a:p>
          <a:p>
            <a:pPr marL="0" lvl="0" indent="0" algn="ctr">
              <a:buNone/>
            </a:pPr>
            <a:r>
              <a:rPr lang="en-US" sz="8400" dirty="0">
                <a:solidFill>
                  <a:srgbClr val="0000CC"/>
                </a:solidFill>
              </a:rPr>
              <a:t>If so, get rid of it.</a:t>
            </a:r>
          </a:p>
          <a:p>
            <a:pPr marL="0" lvl="0" indent="0" algn="ctr">
              <a:buNone/>
            </a:pPr>
            <a:endParaRPr lang="en-US" sz="4000" dirty="0">
              <a:solidFill>
                <a:srgbClr val="0000CC"/>
              </a:solidFill>
            </a:endParaRPr>
          </a:p>
          <a:p>
            <a:pPr marL="0" lvl="0" indent="0" algn="ctr">
              <a:buNone/>
            </a:pPr>
            <a:r>
              <a:rPr lang="en-US" sz="4200" dirty="0">
                <a:solidFill>
                  <a:srgbClr val="0000CC"/>
                </a:solidFill>
              </a:rPr>
              <a:t>While that may feel good, any financial advisor will tell you that that’s bad financial planning. If you’re getting a refund, it means you’ve been giving an interest free loan to the U.S. government for 12-15 months. Why do that? Would you rather have $1000 a month for 12 months or $800 a month for those same 13 months plus $2400 three months later? I would rather have the money sooner – because then I can save it or invest it. So if you are expecting a tax refund this year, go talk to your human resources folks and change your withholding so you pay less in taxes each pay period and get more of your own money with each paycheck. </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50656281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lnSpcReduction="10000"/>
          </a:bodyPr>
          <a:lstStyle/>
          <a:p>
            <a:pPr marL="0" lvl="0" indent="0" algn="ctr">
              <a:buNone/>
            </a:pPr>
            <a:r>
              <a:rPr lang="en-US" sz="4300" b="1" u="sng" dirty="0">
                <a:solidFill>
                  <a:srgbClr val="0000CC"/>
                </a:solidFill>
              </a:rPr>
              <a:t>CHALLENGE #8 - Alternative</a:t>
            </a:r>
          </a:p>
          <a:p>
            <a:pPr marL="0" lvl="0" indent="0" algn="ctr">
              <a:buNone/>
            </a:pPr>
            <a:endParaRPr lang="en-US" sz="4300" dirty="0">
              <a:solidFill>
                <a:srgbClr val="0000CC"/>
              </a:solidFill>
            </a:endParaRPr>
          </a:p>
          <a:p>
            <a:pPr marL="0" lvl="0" indent="0" algn="ctr">
              <a:buNone/>
            </a:pPr>
            <a:r>
              <a:rPr lang="en-US" sz="4300" dirty="0">
                <a:solidFill>
                  <a:srgbClr val="0000CC"/>
                </a:solidFill>
              </a:rPr>
              <a:t>Are you expecting a tax refund this year? </a:t>
            </a:r>
          </a:p>
          <a:p>
            <a:pPr marL="0" lvl="0" indent="0" algn="ctr">
              <a:buNone/>
            </a:pPr>
            <a:r>
              <a:rPr lang="en-US" sz="4300" dirty="0">
                <a:solidFill>
                  <a:srgbClr val="0000CC"/>
                </a:solidFill>
              </a:rPr>
              <a:t>If so, get rid of it.</a:t>
            </a:r>
          </a:p>
          <a:p>
            <a:pPr marL="0" lvl="0" indent="0" algn="ctr">
              <a:buNone/>
            </a:pPr>
            <a:endParaRPr lang="en-US" sz="4000" dirty="0">
              <a:solidFill>
                <a:srgbClr val="0000CC"/>
              </a:solidFill>
            </a:endParaRPr>
          </a:p>
          <a:p>
            <a:pPr marL="0" lvl="0" indent="0" algn="ctr">
              <a:buNone/>
            </a:pPr>
            <a:r>
              <a:rPr lang="en-US" sz="3000" dirty="0">
                <a:solidFill>
                  <a:srgbClr val="C00000"/>
                </a:solidFill>
              </a:rPr>
              <a:t>Note, the one exception I may make depends on your behavior: if you get that $2400 refund, are you going to use this to invest or pay off debt? If so, then getting a refund may make sense. But if you view a refund as found money that you can do anything with, get rid of it.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28839198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lnSpcReduction="20000"/>
          </a:bodyPr>
          <a:lstStyle/>
          <a:p>
            <a:pPr marL="0" lvl="0" indent="0" algn="ctr">
              <a:buNone/>
            </a:pPr>
            <a:r>
              <a:rPr lang="en-US" sz="4300" b="1" u="sng" dirty="0"/>
              <a:t>CHALLENGE #9</a:t>
            </a:r>
          </a:p>
          <a:p>
            <a:pPr marL="0" lvl="0" indent="0" algn="ctr">
              <a:buNone/>
            </a:pPr>
            <a:endParaRPr lang="en-US" sz="4300" dirty="0"/>
          </a:p>
          <a:p>
            <a:pPr marL="0" lvl="0" indent="0" algn="ctr">
              <a:buNone/>
            </a:pPr>
            <a:r>
              <a:rPr lang="en-US" sz="4300" dirty="0"/>
              <a:t>Cancel (at least) one subscription this year. </a:t>
            </a:r>
          </a:p>
          <a:p>
            <a:pPr marL="0" lvl="0" indent="0" algn="ctr">
              <a:buNone/>
            </a:pPr>
            <a:endParaRPr lang="en-US" sz="4000" dirty="0"/>
          </a:p>
          <a:p>
            <a:pPr marL="0" lvl="0" indent="0" algn="ctr">
              <a:buNone/>
            </a:pPr>
            <a:r>
              <a:rPr lang="en-US" sz="2400" dirty="0"/>
              <a:t>Look through your recurring subscriptions that automatically charge your credit card or deduct money from your bank account and think about (a) whether you really need that subscription, and (b) whether you would be better off just paying a-la-carte instead of with the subscription. </a:t>
            </a:r>
          </a:p>
          <a:p>
            <a:pPr marL="0" lvl="0" indent="0" algn="ctr">
              <a:buNone/>
            </a:pPr>
            <a:r>
              <a:rPr lang="en-US" sz="2400" dirty="0"/>
              <a:t>For me, I had a $32 monthly car wash subscription; I could wash my car all I wanted every month for $32. Well, in reality, I only need my car washed once or twice a month – especially as I’m driving less these days. So I got rid of the subscription. I still wash my car at the same place, but now I spend $10-$20 a month instead of the fixed $32 a month. It may not be a huge savings, but it’s more about the habit and the ownership of my spending.</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54247065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47500" lnSpcReduction="20000"/>
          </a:bodyPr>
          <a:lstStyle/>
          <a:p>
            <a:pPr marL="0" lvl="0" indent="0" algn="ctr">
              <a:buNone/>
            </a:pPr>
            <a:r>
              <a:rPr lang="en-US" sz="10000" b="1" u="sng" dirty="0">
                <a:solidFill>
                  <a:srgbClr val="0000CC"/>
                </a:solidFill>
              </a:rPr>
              <a:t>CHALLENGE #10</a:t>
            </a:r>
          </a:p>
          <a:p>
            <a:pPr marL="0" lvl="0" indent="0" algn="ctr">
              <a:buNone/>
            </a:pPr>
            <a:endParaRPr lang="en-US" sz="10000" dirty="0">
              <a:solidFill>
                <a:srgbClr val="0000CC"/>
              </a:solidFill>
            </a:endParaRPr>
          </a:p>
          <a:p>
            <a:pPr marL="0" lvl="0" indent="0" algn="ctr">
              <a:buNone/>
            </a:pPr>
            <a:r>
              <a:rPr lang="en-US" sz="10000" dirty="0">
                <a:solidFill>
                  <a:srgbClr val="0000CC"/>
                </a:solidFill>
              </a:rPr>
              <a:t>For 1 month each year, empty your pantry and empty your freezer. </a:t>
            </a:r>
            <a:r>
              <a:rPr lang="en-US" sz="4000" dirty="0"/>
              <a:t> </a:t>
            </a:r>
          </a:p>
          <a:p>
            <a:pPr marL="0" lvl="0" indent="0" algn="ctr">
              <a:buNone/>
            </a:pPr>
            <a:endParaRPr lang="en-US" sz="4200" dirty="0">
              <a:solidFill>
                <a:srgbClr val="0000CC"/>
              </a:solidFill>
            </a:endParaRPr>
          </a:p>
          <a:p>
            <a:pPr marL="0" lvl="0" indent="0" algn="ctr">
              <a:buNone/>
            </a:pPr>
            <a:r>
              <a:rPr lang="en-US" sz="4200" dirty="0">
                <a:solidFill>
                  <a:srgbClr val="0000CC"/>
                </a:solidFill>
              </a:rPr>
              <a:t>Only buy perishable groceries during that month (and be sure to eat every single penny/ounce of your perishable food). </a:t>
            </a:r>
          </a:p>
          <a:p>
            <a:pPr marL="0" lvl="0" indent="0" algn="ctr">
              <a:buNone/>
            </a:pPr>
            <a:endParaRPr lang="en-US" sz="4200" dirty="0">
              <a:solidFill>
                <a:srgbClr val="0000CC"/>
              </a:solidFill>
            </a:endParaRPr>
          </a:p>
          <a:p>
            <a:pPr marL="0" lvl="0" indent="0" algn="ctr">
              <a:buNone/>
            </a:pPr>
            <a:r>
              <a:rPr lang="en-US" sz="4200" dirty="0">
                <a:solidFill>
                  <a:srgbClr val="0000CC"/>
                </a:solidFill>
              </a:rPr>
              <a:t>Throwing out food can be the biggest waste in many budgets. Don’t do it. It’s financially wasteful…but it’s also a bad habit that can flow over into other behaviors that do not help you achieve your goals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292615657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32500" lnSpcReduction="20000"/>
          </a:bodyPr>
          <a:lstStyle/>
          <a:p>
            <a:pPr marL="0" lvl="0" indent="0" algn="ctr">
              <a:buNone/>
            </a:pPr>
            <a:r>
              <a:rPr lang="en-US" sz="12300" b="1" u="sng" dirty="0">
                <a:solidFill>
                  <a:srgbClr val="C00000"/>
                </a:solidFill>
              </a:rPr>
              <a:t>CHALLENGE #11</a:t>
            </a:r>
          </a:p>
          <a:p>
            <a:pPr marL="0" lvl="0" indent="0" algn="ctr">
              <a:buNone/>
            </a:pPr>
            <a:endParaRPr lang="en-US" sz="12300" dirty="0">
              <a:solidFill>
                <a:srgbClr val="C00000"/>
              </a:solidFill>
            </a:endParaRPr>
          </a:p>
          <a:p>
            <a:pPr marL="0" lvl="0" indent="0" algn="ctr">
              <a:buNone/>
            </a:pPr>
            <a:r>
              <a:rPr lang="en-US" sz="12300" dirty="0">
                <a:solidFill>
                  <a:srgbClr val="C00000"/>
                </a:solidFill>
              </a:rPr>
              <a:t>For 1 month each year, do not dine out. Nothing. </a:t>
            </a:r>
            <a:br>
              <a:rPr lang="en-US" sz="10000" dirty="0">
                <a:solidFill>
                  <a:srgbClr val="C00000"/>
                </a:solidFill>
              </a:rPr>
            </a:br>
            <a:endParaRPr lang="en-US" sz="10000" dirty="0">
              <a:solidFill>
                <a:srgbClr val="C00000"/>
              </a:solidFill>
            </a:endParaRPr>
          </a:p>
          <a:p>
            <a:pPr marL="0" lvl="0" indent="0" algn="ctr">
              <a:buNone/>
            </a:pPr>
            <a:r>
              <a:rPr lang="en-US" sz="10000" dirty="0">
                <a:solidFill>
                  <a:srgbClr val="C00000"/>
                </a:solidFill>
              </a:rPr>
              <a:t>Maybe 1 whole month is too ambitious.</a:t>
            </a:r>
          </a:p>
          <a:p>
            <a:pPr marL="0" lvl="0" indent="0" algn="ctr">
              <a:buNone/>
            </a:pPr>
            <a:r>
              <a:rPr lang="en-US" sz="10000" dirty="0">
                <a:solidFill>
                  <a:srgbClr val="C00000"/>
                </a:solidFill>
              </a:rPr>
              <a:t>Maybe you start with a week. Or weekend.</a:t>
            </a:r>
          </a:p>
          <a:p>
            <a:pPr marL="0" lvl="0" indent="0" algn="ctr">
              <a:buNone/>
            </a:pPr>
            <a:r>
              <a:rPr lang="en-US" sz="10000" dirty="0">
                <a:solidFill>
                  <a:srgbClr val="C00000"/>
                </a:solidFill>
              </a:rPr>
              <a:t>Or maybe you stop dining out on Fridays only.</a:t>
            </a:r>
            <a:br>
              <a:rPr lang="en-US" sz="10000" dirty="0">
                <a:solidFill>
                  <a:srgbClr val="C00000"/>
                </a:solidFill>
              </a:rPr>
            </a:br>
            <a:endParaRPr lang="en-US" sz="10000" dirty="0">
              <a:solidFill>
                <a:srgbClr val="C00000"/>
              </a:solidFill>
            </a:endParaRPr>
          </a:p>
          <a:p>
            <a:pPr marL="0" lvl="0" indent="0" algn="ctr">
              <a:buNone/>
            </a:pPr>
            <a:r>
              <a:rPr lang="en-US" sz="7400" dirty="0">
                <a:solidFill>
                  <a:srgbClr val="C00000"/>
                </a:solidFill>
              </a:rPr>
              <a:t>Or maybe you eliminate or reduce just one habit…coffee, fast food, alcohol. Identify a habit that you know is not aligned with your personal or financial goals…and then take some baby steps to improve it.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5922528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47500" lnSpcReduction="20000"/>
          </a:bodyPr>
          <a:lstStyle/>
          <a:p>
            <a:pPr marL="0" lvl="0" indent="0" algn="ctr">
              <a:buNone/>
            </a:pPr>
            <a:r>
              <a:rPr lang="en-US" sz="10000" b="1" u="sng" dirty="0"/>
              <a:t>CHALLENGE #12</a:t>
            </a:r>
          </a:p>
          <a:p>
            <a:pPr marL="0" lvl="0" indent="0" algn="ctr">
              <a:buNone/>
            </a:pPr>
            <a:endParaRPr lang="en-US" sz="10000" dirty="0"/>
          </a:p>
          <a:p>
            <a:pPr marL="0" lvl="0" indent="0" algn="ctr">
              <a:buNone/>
            </a:pPr>
            <a:r>
              <a:rPr lang="en-US" sz="10000" dirty="0"/>
              <a:t>Set 5 financial goals for the next year, the next 3 years and the next 5 years.</a:t>
            </a:r>
            <a:endParaRPr lang="en-US" sz="4000" dirty="0"/>
          </a:p>
          <a:p>
            <a:pPr marL="0" lvl="0" indent="0" algn="ctr">
              <a:buNone/>
            </a:pPr>
            <a:endParaRPr lang="en-US" sz="4200" dirty="0"/>
          </a:p>
          <a:p>
            <a:pPr marL="0" lvl="0" indent="0" algn="ctr">
              <a:buNone/>
            </a:pPr>
            <a:r>
              <a:rPr lang="en-US" sz="4200" dirty="0"/>
              <a:t>You pick your time horizons. Make this work for you.</a:t>
            </a:r>
            <a:br>
              <a:rPr lang="en-US" sz="4200" dirty="0"/>
            </a:br>
            <a:r>
              <a:rPr lang="en-US" sz="4200" dirty="0"/>
              <a:t>Financial goals are not necessarily just about money. They can be about your work or school. They can be about habits and behaviors. </a:t>
            </a:r>
          </a:p>
          <a:p>
            <a:pPr marL="0" lvl="0" indent="0" algn="ctr">
              <a:buNone/>
            </a:pPr>
            <a:endParaRPr lang="en-US" sz="4200" dirty="0"/>
          </a:p>
          <a:p>
            <a:pPr marL="0" lvl="0" indent="0" algn="ctr">
              <a:buNone/>
            </a:pPr>
            <a:r>
              <a:rPr lang="en-US" sz="4200" dirty="0"/>
              <a:t>The key is that if you can improve your habits and behaviors, if you can improve your satisfaction at work and at school, you will feel more empowered to take control over your financial situation, too.</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159026905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graduate school?</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24163208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a:t>
            </a:r>
            <a:r>
              <a:rPr lang="en-US" sz="4800" dirty="0" err="1"/>
              <a:t>business.louisiana.edu</a:t>
            </a:r>
            <a:r>
              <a:rPr lang="en-US" sz="4800" dirty="0"/>
              <a:t>/</a:t>
            </a:r>
            <a:r>
              <a:rPr lang="en-US" sz="4800" dirty="0" err="1"/>
              <a:t>financeispersonal</a:t>
            </a:r>
            <a:endParaRPr lang="en-US" sz="4800" dirty="0"/>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err="1"/>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27</a:t>
            </a:r>
          </a:p>
          <a:p>
            <a:pPr algn="ctr"/>
            <a:endParaRPr lang="en-US" sz="2600" b="1" dirty="0"/>
          </a:p>
          <a:p>
            <a:pPr algn="ctr"/>
            <a:r>
              <a:rPr lang="en-US" sz="2400" b="1" dirty="0"/>
              <a:t>DEBT MANGEMENT: </a:t>
            </a:r>
            <a:r>
              <a:rPr lang="en-US" sz="2600" b="1" dirty="0"/>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5</a:t>
            </a:r>
          </a:p>
          <a:p>
            <a:pPr algn="ctr"/>
            <a:endParaRPr lang="en-US" sz="2600" b="1" dirty="0"/>
          </a:p>
          <a:p>
            <a:pPr algn="ctr"/>
            <a:r>
              <a:rPr lang="en-US" sz="2600" b="1" dirty="0"/>
              <a:t>INVESTING:</a:t>
            </a:r>
          </a:p>
          <a:p>
            <a:pPr algn="ctr"/>
            <a:r>
              <a:rPr lang="en-US" sz="2600" b="1" dirty="0"/>
              <a:t>CREATING YOUR OWN INVESTING ROAD 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SEPTEMBER</a:t>
            </a:r>
            <a:br>
              <a:rPr lang="en-US" sz="2600" b="1" dirty="0"/>
            </a:br>
            <a:r>
              <a:rPr lang="en-US" sz="2600" b="1" dirty="0"/>
              <a:t>7</a:t>
            </a:r>
          </a:p>
          <a:p>
            <a:pPr algn="ctr"/>
            <a:endParaRPr lang="en-US" sz="2600" b="1" dirty="0"/>
          </a:p>
          <a:p>
            <a:pPr algn="ctr"/>
            <a:r>
              <a:rPr lang="en-US" sz="2600" b="1" dirty="0"/>
              <a:t>BUDGETING:</a:t>
            </a:r>
          </a:p>
          <a:p>
            <a:pPr algn="ctr"/>
            <a:r>
              <a:rPr lang="en-US" sz="2600" b="1" dirty="0"/>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 10</a:t>
            </a:r>
          </a:p>
          <a:p>
            <a:pPr algn="ctr"/>
            <a:endParaRPr lang="en-US" sz="2600" b="1" dirty="0"/>
          </a:p>
          <a:p>
            <a:pPr algn="ctr"/>
            <a:r>
              <a:rPr lang="en-US" sz="2600" b="1" dirty="0"/>
              <a:t>INVESTING &amp; TAXES: </a:t>
            </a:r>
            <a:br>
              <a:rPr lang="en-US" sz="2600" b="1" dirty="0"/>
            </a:br>
            <a:r>
              <a:rPr lang="en-US" sz="2600" b="1" dirty="0"/>
              <a:t>OPENING YOUR OWN ROTH IRA</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38326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16441</TotalTime>
  <Words>3676</Words>
  <Application>Microsoft Macintosh PowerPoint</Application>
  <PresentationFormat>Widescreen</PresentationFormat>
  <Paragraphs>426</Paragraphs>
  <Slides>43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125</cp:revision>
  <dcterms:created xsi:type="dcterms:W3CDTF">2019-08-26T13:43:19Z</dcterms:created>
  <dcterms:modified xsi:type="dcterms:W3CDTF">2022-09-07T14:42:14Z</dcterms:modified>
  <cp:category/>
</cp:coreProperties>
</file>