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10" r:id="rId2"/>
    <p:sldId id="1245" r:id="rId3"/>
    <p:sldId id="1993" r:id="rId4"/>
    <p:sldId id="1995" r:id="rId5"/>
    <p:sldId id="1242" r:id="rId6"/>
    <p:sldId id="2003" r:id="rId7"/>
    <p:sldId id="2011" r:id="rId8"/>
    <p:sldId id="1246" r:id="rId9"/>
    <p:sldId id="1244" r:id="rId10"/>
    <p:sldId id="1283" r:id="rId11"/>
    <p:sldId id="1278" r:id="rId12"/>
    <p:sldId id="2012" r:id="rId13"/>
    <p:sldId id="2013" r:id="rId14"/>
    <p:sldId id="1258" r:id="rId15"/>
    <p:sldId id="1259" r:id="rId16"/>
    <p:sldId id="2014" r:id="rId17"/>
    <p:sldId id="1261" r:id="rId18"/>
    <p:sldId id="1262" r:id="rId19"/>
    <p:sldId id="1263" r:id="rId20"/>
    <p:sldId id="1264" r:id="rId21"/>
    <p:sldId id="2015" r:id="rId22"/>
    <p:sldId id="1270" r:id="rId23"/>
    <p:sldId id="1268" r:id="rId24"/>
    <p:sldId id="1269" r:id="rId25"/>
    <p:sldId id="1271" r:id="rId26"/>
    <p:sldId id="1267" r:id="rId27"/>
    <p:sldId id="1273" r:id="rId28"/>
    <p:sldId id="1274" r:id="rId29"/>
    <p:sldId id="1276" r:id="rId30"/>
    <p:sldId id="1277" r:id="rId31"/>
    <p:sldId id="2006" r:id="rId32"/>
    <p:sldId id="2016" r:id="rId33"/>
    <p:sldId id="2017" r:id="rId34"/>
    <p:sldId id="2018" r:id="rId35"/>
    <p:sldId id="2005" r:id="rId36"/>
    <p:sldId id="2019" r:id="rId37"/>
    <p:sldId id="2020" r:id="rId38"/>
    <p:sldId id="2021" r:id="rId39"/>
    <p:sldId id="2023" r:id="rId40"/>
    <p:sldId id="2022" r:id="rId41"/>
    <p:sldId id="2007" r:id="rId42"/>
    <p:sldId id="1952" r:id="rId43"/>
    <p:sldId id="1321" r:id="rId44"/>
    <p:sldId id="1323" r:id="rId45"/>
    <p:sldId id="1295" r:id="rId46"/>
    <p:sldId id="1249" r:id="rId47"/>
    <p:sldId id="1313" r:id="rId48"/>
    <p:sldId id="1296" r:id="rId49"/>
    <p:sldId id="1306" r:id="rId50"/>
    <p:sldId id="1314" r:id="rId51"/>
    <p:sldId id="1266" r:id="rId52"/>
    <p:sldId id="1957" r:id="rId53"/>
    <p:sldId id="1260" r:id="rId54"/>
    <p:sldId id="1311" r:id="rId55"/>
    <p:sldId id="1280" r:id="rId56"/>
    <p:sldId id="1281" r:id="rId57"/>
    <p:sldId id="1282" r:id="rId58"/>
    <p:sldId id="92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57</a:t>
            </a:fld>
            <a:endParaRPr lang="en-US"/>
          </a:p>
        </p:txBody>
      </p:sp>
    </p:spTree>
    <p:extLst>
      <p:ext uri="{BB962C8B-B14F-4D97-AF65-F5344CB8AC3E}">
        <p14:creationId xmlns:p14="http://schemas.microsoft.com/office/powerpoint/2010/main" val="128822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3/30/22</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5878532"/>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SESSION #7 – INVESTING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Growing your assets to achieve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March 30, 2022</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I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6600"/>
                </a:solidFill>
              </a:rPr>
              <a:t>I think you are here to think about your financial situation.</a:t>
            </a:r>
          </a:p>
          <a:p>
            <a:pPr marL="0" indent="0" algn="ctr">
              <a:buNone/>
            </a:pPr>
            <a:r>
              <a:rPr lang="en-US" sz="3000" i="1" dirty="0">
                <a:solidFill>
                  <a:srgbClr val="006600"/>
                </a:solidFill>
              </a:rPr>
              <a:t>I think you are here to begin developing a financial plan.</a:t>
            </a:r>
            <a:br>
              <a:rPr lang="en-US" sz="3000" i="1" dirty="0">
                <a:solidFill>
                  <a:srgbClr val="006600"/>
                </a:solidFill>
              </a:rPr>
            </a:br>
            <a:endParaRPr lang="en-US" sz="3000" i="1" dirty="0">
              <a:solidFill>
                <a:srgbClr val="006600"/>
              </a:solidFill>
            </a:endParaRPr>
          </a:p>
          <a:p>
            <a:pPr marL="0" indent="0" algn="ctr">
              <a:buNone/>
            </a:pPr>
            <a:r>
              <a:rPr lang="en-US" sz="3000" i="1" dirty="0">
                <a:solidFill>
                  <a:srgbClr val="006600"/>
                </a:solidFill>
              </a:rPr>
              <a:t>I think you are here today to gain better control over your income and expenses to help you:</a:t>
            </a:r>
            <a:br>
              <a:rPr lang="en-US" sz="3000" i="1" dirty="0">
                <a:solidFill>
                  <a:srgbClr val="006600"/>
                </a:solidFill>
              </a:rPr>
            </a:br>
            <a:endParaRPr lang="en-US" sz="3000" i="1" dirty="0">
              <a:solidFill>
                <a:srgbClr val="006600"/>
              </a:solidFill>
            </a:endParaRPr>
          </a:p>
          <a:p>
            <a:pPr marL="514350" indent="-514350" algn="ctr">
              <a:buAutoNum type="arabicParenBoth"/>
            </a:pPr>
            <a:r>
              <a:rPr lang="en-US" sz="3000" i="1" dirty="0">
                <a:solidFill>
                  <a:srgbClr val="006600"/>
                </a:solidFill>
              </a:rPr>
              <a:t>Eliminate some stress associated with being a grad student.</a:t>
            </a:r>
          </a:p>
          <a:p>
            <a:pPr marL="514350" indent="-514350" algn="ctr">
              <a:buAutoNum type="arabicParenBoth"/>
            </a:pPr>
            <a:r>
              <a:rPr lang="en-US" sz="3000" i="1" dirty="0">
                <a:solidFill>
                  <a:srgbClr val="006600"/>
                </a:solidFill>
              </a:rPr>
              <a:t>Maximize your goals over the long-term.</a:t>
            </a:r>
            <a:endParaRPr lang="en-US" sz="2400" i="1" dirty="0">
              <a:solidFill>
                <a:srgbClr val="006600"/>
              </a:solidFill>
            </a:endParaRPr>
          </a:p>
        </p:txBody>
      </p:sp>
    </p:spTree>
    <p:extLst>
      <p:ext uri="{BB962C8B-B14F-4D97-AF65-F5344CB8AC3E}">
        <p14:creationId xmlns:p14="http://schemas.microsoft.com/office/powerpoint/2010/main" val="319031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411446"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11446"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11442"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11444"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11443"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11442"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76123" y="1185941"/>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76123" y="1980238"/>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76119" y="2846960"/>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76121" y="3680196"/>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76120" y="4510517"/>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76119" y="5340838"/>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a:t>
            </a:r>
            <a:r>
              <a:rPr lang="en-US" sz="2500" b="1">
                <a:solidFill>
                  <a:srgbClr val="006600"/>
                </a:solidFill>
              </a:rPr>
              <a:t>Your Progress &amp; Plan</a:t>
            </a:r>
            <a:endParaRPr lang="en-US" sz="2500" b="1" dirty="0">
              <a:solidFill>
                <a:srgbClr val="006600"/>
              </a:solidFill>
            </a:endParaRPr>
          </a:p>
        </p:txBody>
      </p:sp>
      <p:sp>
        <p:nvSpPr>
          <p:cNvPr id="18" name="Rounded Rectangle 17">
            <a:extLst>
              <a:ext uri="{FF2B5EF4-FFF2-40B4-BE49-F238E27FC236}">
                <a16:creationId xmlns:a16="http://schemas.microsoft.com/office/drawing/2014/main" id="{5633A1D9-611D-A049-9573-B8BBF81F08F7}"/>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331650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3719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169203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61338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62573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228421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342851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358330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a:bodyPr>
          <a:lstStyle/>
          <a:p>
            <a:r>
              <a:rPr lang="en-US" dirty="0"/>
              <a:t>Quiz Question on Compound Returns:</a:t>
            </a:r>
            <a:br>
              <a:rPr lang="en-US" dirty="0"/>
            </a:br>
            <a:endParaRPr lang="en-US" dirty="0"/>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dirty="0"/>
              <a:t>Investing $100 per month from age 25-35</a:t>
            </a:r>
            <a:r>
              <a:rPr lang="en-US" sz="2000" dirty="0"/>
              <a:t> (and then nothing from 35-65)</a:t>
            </a:r>
            <a:br>
              <a:rPr lang="en-US" dirty="0"/>
            </a:br>
            <a:r>
              <a:rPr lang="en-US" dirty="0">
                <a:solidFill>
                  <a:schemeClr val="bg1"/>
                </a:solidFill>
              </a:rPr>
              <a:t>With an 8% return, you will have $185,000 accumulated at 65.</a:t>
            </a:r>
            <a:br>
              <a:rPr lang="en-US" dirty="0">
                <a:solidFill>
                  <a:schemeClr val="bg1"/>
                </a:solidFill>
              </a:rPr>
            </a:br>
            <a:endParaRPr lang="en-US" dirty="0">
              <a:solidFill>
                <a:schemeClr val="bg1"/>
              </a:solidFill>
            </a:endParaRPr>
          </a:p>
          <a:p>
            <a:pPr marL="514350" indent="-514350">
              <a:buAutoNum type="alphaUcParenBoth"/>
            </a:pPr>
            <a:r>
              <a:rPr lang="en-US" dirty="0"/>
              <a:t>Investing $100 per month from age 35-65</a:t>
            </a:r>
            <a:r>
              <a:rPr lang="en-US" sz="2000" dirty="0"/>
              <a:t> (but nothing from 25-35)</a:t>
            </a:r>
            <a:br>
              <a:rPr lang="en-US" sz="2000" dirty="0"/>
            </a:br>
            <a:r>
              <a:rPr lang="en-US"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200" dirty="0">
                <a:solidFill>
                  <a:schemeClr val="bg1"/>
                </a:solidFill>
              </a:rPr>
              <a:t>(Note: If the returns on your investments are less than 6%, (B) will lead to greater wealth)</a:t>
            </a:r>
          </a:p>
        </p:txBody>
      </p:sp>
    </p:spTree>
    <p:extLst>
      <p:ext uri="{BB962C8B-B14F-4D97-AF65-F5344CB8AC3E}">
        <p14:creationId xmlns:p14="http://schemas.microsoft.com/office/powerpoint/2010/main" val="148916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3675222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a:bodyPr>
          <a:lstStyle/>
          <a:p>
            <a:r>
              <a:rPr lang="en-US" dirty="0"/>
              <a:t>Quiz Question on Compound Returns:</a:t>
            </a:r>
            <a:br>
              <a:rPr lang="en-US" dirty="0"/>
            </a:br>
            <a:endParaRPr lang="en-US" dirty="0"/>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dirty="0"/>
              <a:t>Investing $100 per month from age 25-35</a:t>
            </a:r>
            <a:r>
              <a:rPr lang="en-US" sz="2000" dirty="0"/>
              <a:t> (and then nothing from 35-65)</a:t>
            </a:r>
            <a:br>
              <a:rPr lang="en-US" dirty="0"/>
            </a:br>
            <a:r>
              <a:rPr lang="en-US" dirty="0">
                <a:solidFill>
                  <a:srgbClr val="C00000"/>
                </a:solidFill>
              </a:rPr>
              <a:t>With an 8% return, you will have $185,000 accumulated at 65.</a:t>
            </a:r>
            <a:br>
              <a:rPr lang="en-US" dirty="0"/>
            </a:br>
            <a:endParaRPr lang="en-US" dirty="0"/>
          </a:p>
          <a:p>
            <a:pPr marL="514350" indent="-514350">
              <a:buAutoNum type="alphaUcParenBoth"/>
            </a:pPr>
            <a:r>
              <a:rPr lang="en-US" dirty="0"/>
              <a:t>Investing $100 per month from age 35-65</a:t>
            </a:r>
            <a:r>
              <a:rPr lang="en-US" sz="2000" dirty="0"/>
              <a:t> (but nothing from 25-35)</a:t>
            </a:r>
            <a:br>
              <a:rPr lang="en-US" sz="2000" dirty="0"/>
            </a:br>
            <a:r>
              <a:rPr lang="en-US"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200" dirty="0">
                <a:solidFill>
                  <a:srgbClr val="006600"/>
                </a:solidFill>
              </a:rPr>
              <a:t>(Note: If the returns on your investments are less than 6%, (B) will lead to greater wealth)</a:t>
            </a:r>
          </a:p>
        </p:txBody>
      </p:sp>
    </p:spTree>
    <p:extLst>
      <p:ext uri="{BB962C8B-B14F-4D97-AF65-F5344CB8AC3E}">
        <p14:creationId xmlns:p14="http://schemas.microsoft.com/office/powerpoint/2010/main" val="116888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worth working with an investment company if you are new to the stock market and investing? Is this affordable?</a:t>
            </a:r>
          </a:p>
          <a:p>
            <a:pPr marL="0" indent="0" algn="ctr">
              <a:buNone/>
            </a:pPr>
            <a:r>
              <a:rPr lang="en-US" b="1" i="1" dirty="0">
                <a:solidFill>
                  <a:srgbClr val="C00000"/>
                </a:solidFill>
              </a:rPr>
              <a:t> </a:t>
            </a:r>
          </a:p>
          <a:p>
            <a:r>
              <a:rPr lang="en-US" b="1" i="1" dirty="0">
                <a:solidFill>
                  <a:srgbClr val="C00000"/>
                </a:solidFill>
              </a:rPr>
              <a:t>The best things that investment companies provide are:</a:t>
            </a:r>
          </a:p>
          <a:p>
            <a:pPr lvl="1"/>
            <a:r>
              <a:rPr lang="en-US" b="1" i="1" dirty="0">
                <a:solidFill>
                  <a:srgbClr val="C00000"/>
                </a:solidFill>
              </a:rPr>
              <a:t>An investment strategy.</a:t>
            </a:r>
          </a:p>
          <a:p>
            <a:pPr lvl="1"/>
            <a:r>
              <a:rPr lang="en-US" b="1" i="1" dirty="0">
                <a:solidFill>
                  <a:srgbClr val="C00000"/>
                </a:solidFill>
              </a:rPr>
              <a:t>Peace of mind.</a:t>
            </a:r>
          </a:p>
          <a:p>
            <a:r>
              <a:rPr lang="en-US" b="1" i="1" dirty="0">
                <a:solidFill>
                  <a:srgbClr val="C00000"/>
                </a:solidFill>
              </a:rPr>
              <a:t>Investment advisors can provide the best guidance when:</a:t>
            </a:r>
          </a:p>
          <a:p>
            <a:pPr lvl="1"/>
            <a:r>
              <a:rPr lang="en-US" b="1" i="1" dirty="0">
                <a:solidFill>
                  <a:srgbClr val="C00000"/>
                </a:solidFill>
              </a:rPr>
              <a:t>You are just getting started.</a:t>
            </a:r>
          </a:p>
          <a:p>
            <a:pPr lvl="1"/>
            <a:r>
              <a:rPr lang="en-US" b="1" i="1" dirty="0">
                <a:solidFill>
                  <a:srgbClr val="C00000"/>
                </a:solidFill>
              </a:rPr>
              <a:t>You have specific investment issues - education, retirement, business.</a:t>
            </a:r>
          </a:p>
          <a:p>
            <a:pPr lvl="1"/>
            <a:r>
              <a:rPr lang="en-US" b="1" i="1" dirty="0">
                <a:solidFill>
                  <a:srgbClr val="C00000"/>
                </a:solidFill>
              </a:rPr>
              <a:t>You are retiring.</a:t>
            </a:r>
            <a:endParaRPr lang="en-US" sz="2500" i="1" dirty="0">
              <a:solidFill>
                <a:srgbClr val="C00000"/>
              </a:solidFill>
            </a:endParaRPr>
          </a:p>
        </p:txBody>
      </p:sp>
    </p:spTree>
    <p:extLst>
      <p:ext uri="{BB962C8B-B14F-4D97-AF65-F5344CB8AC3E}">
        <p14:creationId xmlns:p14="http://schemas.microsoft.com/office/powerpoint/2010/main" val="35421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When you have a stock that appreciates in value, do you have to sell</a:t>
            </a:r>
            <a:br>
              <a:rPr lang="en-US" b="1" i="1" dirty="0">
                <a:solidFill>
                  <a:srgbClr val="0000CC"/>
                </a:solidFill>
              </a:rPr>
            </a:br>
            <a:r>
              <a:rPr lang="en-US" b="1" i="1" dirty="0">
                <a:solidFill>
                  <a:srgbClr val="0000CC"/>
                </a:solidFill>
              </a:rPr>
              <a:t>the entire stock to gain the profits?</a:t>
            </a:r>
          </a:p>
          <a:p>
            <a:pPr marL="0" indent="0" algn="ctr">
              <a:buNone/>
            </a:pPr>
            <a:r>
              <a:rPr lang="en-US" b="1" i="1" dirty="0">
                <a:solidFill>
                  <a:srgbClr val="C00000"/>
                </a:solidFill>
              </a:rPr>
              <a:t> </a:t>
            </a:r>
          </a:p>
          <a:p>
            <a:pPr marL="0" indent="0">
              <a:buNone/>
            </a:pPr>
            <a:r>
              <a:rPr lang="en-US" b="1" i="1" dirty="0">
                <a:solidFill>
                  <a:srgbClr val="C00000"/>
                </a:solidFill>
              </a:rPr>
              <a:t>Answer: Maybe. Or, kind of.</a:t>
            </a:r>
          </a:p>
          <a:p>
            <a:pPr marL="0" indent="0">
              <a:buNone/>
            </a:pPr>
            <a:endParaRPr lang="en-US" b="1" i="1" dirty="0">
              <a:solidFill>
                <a:srgbClr val="C00000"/>
              </a:solidFill>
            </a:endParaRPr>
          </a:p>
          <a:p>
            <a:pPr marL="0" indent="0">
              <a:buNone/>
            </a:pPr>
            <a:r>
              <a:rPr lang="en-US" b="1" i="1" dirty="0"/>
              <a:t>Assume you bought 1 share for $100.</a:t>
            </a:r>
          </a:p>
          <a:p>
            <a:pPr marL="0" indent="0">
              <a:buNone/>
            </a:pPr>
            <a:r>
              <a:rPr lang="en-US" b="1" i="1" dirty="0"/>
              <a:t>Assume it increased to $120.</a:t>
            </a:r>
          </a:p>
          <a:p>
            <a:pPr marL="0" indent="0">
              <a:buNone/>
            </a:pPr>
            <a:r>
              <a:rPr lang="en-US" b="1" i="1" dirty="0"/>
              <a:t>You do have to sell entire share to get the $120 cash.</a:t>
            </a:r>
          </a:p>
          <a:p>
            <a:pPr lvl="1"/>
            <a:r>
              <a:rPr lang="en-US" b="1" i="1" dirty="0"/>
              <a:t>And you will owe taxes just on the gain of $20.</a:t>
            </a:r>
            <a:endParaRPr lang="en-US" sz="2500" i="1" dirty="0"/>
          </a:p>
        </p:txBody>
      </p:sp>
    </p:spTree>
    <p:extLst>
      <p:ext uri="{BB962C8B-B14F-4D97-AF65-F5344CB8AC3E}">
        <p14:creationId xmlns:p14="http://schemas.microsoft.com/office/powerpoint/2010/main" val="6665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90366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When you have a stock that appreciates in value, do you have to sell</a:t>
            </a:r>
            <a:br>
              <a:rPr lang="en-US" b="1" i="1" dirty="0">
                <a:solidFill>
                  <a:srgbClr val="0000CC"/>
                </a:solidFill>
              </a:rPr>
            </a:br>
            <a:r>
              <a:rPr lang="en-US" b="1" i="1" dirty="0">
                <a:solidFill>
                  <a:srgbClr val="0000CC"/>
                </a:solidFill>
              </a:rPr>
              <a:t> the entire stock to gain the profits?</a:t>
            </a:r>
          </a:p>
          <a:p>
            <a:pPr marL="0" indent="0" algn="ctr">
              <a:buNone/>
            </a:pPr>
            <a:r>
              <a:rPr lang="en-US" b="1" i="1" dirty="0">
                <a:solidFill>
                  <a:srgbClr val="C00000"/>
                </a:solidFill>
              </a:rPr>
              <a:t> </a:t>
            </a:r>
          </a:p>
          <a:p>
            <a:pPr marL="0" indent="0">
              <a:buNone/>
            </a:pPr>
            <a:r>
              <a:rPr lang="en-US" b="1" i="1" dirty="0">
                <a:solidFill>
                  <a:srgbClr val="C00000"/>
                </a:solidFill>
              </a:rPr>
              <a:t>Answer: Maybe. Or, kind of.</a:t>
            </a:r>
          </a:p>
          <a:p>
            <a:pPr marL="0" indent="0">
              <a:buNone/>
            </a:pPr>
            <a:endParaRPr lang="en-US" b="1" i="1" dirty="0">
              <a:solidFill>
                <a:srgbClr val="C00000"/>
              </a:solidFill>
            </a:endParaRPr>
          </a:p>
          <a:p>
            <a:pPr marL="0" indent="0">
              <a:buNone/>
            </a:pPr>
            <a:r>
              <a:rPr lang="en-US" sz="2500" b="1" i="1" dirty="0">
                <a:solidFill>
                  <a:srgbClr val="0000CC"/>
                </a:solidFill>
              </a:rPr>
              <a:t>Assume you bought 5 shares for $20 each for a total investment of $100.</a:t>
            </a:r>
          </a:p>
          <a:p>
            <a:pPr marL="0" indent="0">
              <a:buNone/>
            </a:pPr>
            <a:r>
              <a:rPr lang="en-US" sz="2500" b="1" i="1" dirty="0">
                <a:solidFill>
                  <a:srgbClr val="0000CC"/>
                </a:solidFill>
              </a:rPr>
              <a:t>Assume each share increased to $24, making the value of your investment $120.</a:t>
            </a:r>
          </a:p>
          <a:p>
            <a:pPr marL="0" indent="0">
              <a:buNone/>
            </a:pPr>
            <a:r>
              <a:rPr lang="en-US" sz="2500" b="1" i="1" dirty="0">
                <a:solidFill>
                  <a:srgbClr val="0000CC"/>
                </a:solidFill>
              </a:rPr>
              <a:t>You can sell 1 share for $24 and leave the other $96 invested.</a:t>
            </a:r>
          </a:p>
          <a:p>
            <a:pPr lvl="1"/>
            <a:r>
              <a:rPr lang="en-US" b="1" i="1" dirty="0">
                <a:solidFill>
                  <a:srgbClr val="0000CC"/>
                </a:solidFill>
              </a:rPr>
              <a:t>And you will owe taxes just on the gain of $4 on the single share.</a:t>
            </a:r>
            <a:endParaRPr lang="en-US" sz="2500" i="1" dirty="0">
              <a:solidFill>
                <a:srgbClr val="0000CC"/>
              </a:solidFill>
            </a:endParaRPr>
          </a:p>
        </p:txBody>
      </p:sp>
    </p:spTree>
    <p:extLst>
      <p:ext uri="{BB962C8B-B14F-4D97-AF65-F5344CB8AC3E}">
        <p14:creationId xmlns:p14="http://schemas.microsoft.com/office/powerpoint/2010/main" val="1158129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90366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When you have a stock that appreciates in value, do you have to sell</a:t>
            </a:r>
            <a:br>
              <a:rPr lang="en-US" b="1" i="1" dirty="0">
                <a:solidFill>
                  <a:srgbClr val="0000CC"/>
                </a:solidFill>
              </a:rPr>
            </a:br>
            <a:r>
              <a:rPr lang="en-US" b="1" i="1" dirty="0">
                <a:solidFill>
                  <a:srgbClr val="0000CC"/>
                </a:solidFill>
              </a:rPr>
              <a:t> the entire stock to gain the profits?</a:t>
            </a:r>
          </a:p>
          <a:p>
            <a:pPr marL="0" indent="0" algn="ctr">
              <a:buNone/>
            </a:pPr>
            <a:r>
              <a:rPr lang="en-US" b="1" i="1" dirty="0">
                <a:solidFill>
                  <a:srgbClr val="C00000"/>
                </a:solidFill>
              </a:rPr>
              <a:t> </a:t>
            </a:r>
          </a:p>
          <a:p>
            <a:pPr marL="0" indent="0">
              <a:buNone/>
            </a:pPr>
            <a:r>
              <a:rPr lang="en-US" b="1" i="1" dirty="0">
                <a:solidFill>
                  <a:srgbClr val="C00000"/>
                </a:solidFill>
              </a:rPr>
              <a:t>Answer: Maybe. Or, kind of.</a:t>
            </a:r>
          </a:p>
          <a:p>
            <a:pPr marL="0" indent="0">
              <a:buNone/>
            </a:pPr>
            <a:endParaRPr lang="en-US" b="1" i="1" dirty="0">
              <a:solidFill>
                <a:srgbClr val="C00000"/>
              </a:solidFill>
            </a:endParaRPr>
          </a:p>
          <a:p>
            <a:pPr marL="0" indent="0">
              <a:buNone/>
            </a:pPr>
            <a:r>
              <a:rPr lang="en-US" sz="2500" b="1" i="1" dirty="0">
                <a:solidFill>
                  <a:srgbClr val="006600"/>
                </a:solidFill>
              </a:rPr>
              <a:t>Assume you bought 5 shares for $20 each for a total investment of $100.</a:t>
            </a:r>
          </a:p>
          <a:p>
            <a:pPr marL="0" indent="0">
              <a:buNone/>
            </a:pPr>
            <a:r>
              <a:rPr lang="en-US" sz="2500" b="1" i="1" dirty="0">
                <a:solidFill>
                  <a:srgbClr val="006600"/>
                </a:solidFill>
              </a:rPr>
              <a:t>Assume each share increased to $22, making the value of your investment $110.</a:t>
            </a:r>
          </a:p>
          <a:p>
            <a:pPr marL="0" indent="0">
              <a:buNone/>
            </a:pPr>
            <a:r>
              <a:rPr lang="en-US" sz="2500" b="1" i="1" dirty="0">
                <a:solidFill>
                  <a:srgbClr val="006600"/>
                </a:solidFill>
              </a:rPr>
              <a:t>At the end of the year, the company paid a $2-per-share cash dividend to you. You get this 2 x 5 = $10 cash income without selling anything – and you still have $110 invested in the company.</a:t>
            </a:r>
          </a:p>
          <a:p>
            <a:pPr lvl="1"/>
            <a:r>
              <a:rPr lang="en-US" b="1" i="1" dirty="0">
                <a:solidFill>
                  <a:srgbClr val="006600"/>
                </a:solidFill>
              </a:rPr>
              <a:t>And you will owe income taxes just on the $10 in dividends.</a:t>
            </a:r>
            <a:endParaRPr lang="en-US" sz="2500" i="1" dirty="0">
              <a:solidFill>
                <a:srgbClr val="006600"/>
              </a:solidFill>
            </a:endParaRPr>
          </a:p>
        </p:txBody>
      </p:sp>
    </p:spTree>
    <p:extLst>
      <p:ext uri="{BB962C8B-B14F-4D97-AF65-F5344CB8AC3E}">
        <p14:creationId xmlns:p14="http://schemas.microsoft.com/office/powerpoint/2010/main" val="2495386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During graduate school, what are the different ways to invest the stipend…considering the stipend probably will stay constant regardless of inflation or other economic issues?</a:t>
            </a:r>
          </a:p>
          <a:p>
            <a:pPr marL="0" indent="0" algn="ctr">
              <a:buNone/>
            </a:pPr>
            <a:r>
              <a:rPr lang="en-US" b="1" i="1" dirty="0">
                <a:solidFill>
                  <a:srgbClr val="C00000"/>
                </a:solidFill>
              </a:rPr>
              <a:t> </a:t>
            </a:r>
          </a:p>
          <a:p>
            <a:pPr marL="0" indent="0">
              <a:buNone/>
            </a:pPr>
            <a:r>
              <a:rPr lang="en-US" b="1" i="1" dirty="0">
                <a:solidFill>
                  <a:srgbClr val="C00000"/>
                </a:solidFill>
              </a:rPr>
              <a:t>This will be different for everyone…but let’s generalize:</a:t>
            </a:r>
          </a:p>
          <a:p>
            <a:r>
              <a:rPr lang="en-US" b="1" i="1" dirty="0">
                <a:solidFill>
                  <a:srgbClr val="C00000"/>
                </a:solidFill>
              </a:rPr>
              <a:t>Let’s assume you’re investing for to buy a house in 5 years.</a:t>
            </a:r>
          </a:p>
          <a:p>
            <a:r>
              <a:rPr lang="en-US" b="1" i="1" dirty="0">
                <a:solidFill>
                  <a:srgbClr val="C00000"/>
                </a:solidFill>
              </a:rPr>
              <a:t>Let’s assume your monthly stipend is in the 100s of dollars (not 10s of thousands).</a:t>
            </a:r>
          </a:p>
          <a:p>
            <a:r>
              <a:rPr lang="en-US" b="1" i="1" dirty="0">
                <a:solidFill>
                  <a:srgbClr val="C00000"/>
                </a:solidFill>
              </a:rPr>
              <a:t>Let’s assume that inflation stays high for at 1-2 more years.</a:t>
            </a:r>
          </a:p>
          <a:p>
            <a:r>
              <a:rPr lang="en-US" b="1" i="1" dirty="0">
                <a:solidFill>
                  <a:srgbClr val="C00000"/>
                </a:solidFill>
              </a:rPr>
              <a:t>Let’s assume you graduate in 12 months.</a:t>
            </a:r>
            <a:endParaRPr lang="en-US" sz="2600" b="1" i="1" dirty="0">
              <a:solidFill>
                <a:srgbClr val="C00000"/>
              </a:solidFill>
            </a:endParaRPr>
          </a:p>
        </p:txBody>
      </p:sp>
    </p:spTree>
    <p:extLst>
      <p:ext uri="{BB962C8B-B14F-4D97-AF65-F5344CB8AC3E}">
        <p14:creationId xmlns:p14="http://schemas.microsoft.com/office/powerpoint/2010/main" val="488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During graduate school, what are the different ways to invest the stipend…considering the stipend probably will stay constant regardless of inflation or other economic issues?</a:t>
            </a:r>
          </a:p>
          <a:p>
            <a:pPr marL="0" indent="0" algn="ctr">
              <a:buNone/>
            </a:pPr>
            <a:r>
              <a:rPr lang="en-US" b="1" i="1" dirty="0">
                <a:solidFill>
                  <a:srgbClr val="C00000"/>
                </a:solidFill>
              </a:rPr>
              <a:t> </a:t>
            </a:r>
          </a:p>
          <a:p>
            <a:pPr marL="0" indent="0">
              <a:buNone/>
            </a:pPr>
            <a:r>
              <a:rPr lang="en-US" b="1" i="1" dirty="0">
                <a:solidFill>
                  <a:srgbClr val="C00000"/>
                </a:solidFill>
              </a:rPr>
              <a:t>Let’s assume you’re investing for to buy a house in 5 years.</a:t>
            </a:r>
          </a:p>
          <a:p>
            <a:pPr lvl="1"/>
            <a:r>
              <a:rPr lang="en-US" b="1" i="1" dirty="0">
                <a:solidFill>
                  <a:srgbClr val="C00000"/>
                </a:solidFill>
              </a:rPr>
              <a:t>You probably want-need some appreciation – especially if we assume that home prices will continue to grow.</a:t>
            </a:r>
          </a:p>
          <a:p>
            <a:pPr lvl="1"/>
            <a:r>
              <a:rPr lang="en-US" b="1" i="1" dirty="0">
                <a:solidFill>
                  <a:srgbClr val="C00000"/>
                </a:solidFill>
              </a:rPr>
              <a:t>This means you want to invest for moderate returns.</a:t>
            </a:r>
          </a:p>
          <a:p>
            <a:pPr lvl="1"/>
            <a:r>
              <a:rPr lang="en-US" b="1" i="1" dirty="0">
                <a:solidFill>
                  <a:srgbClr val="C00000"/>
                </a:solidFill>
              </a:rPr>
              <a:t>But you don’t want to risk big losses to meet your 5-year goal.</a:t>
            </a:r>
          </a:p>
          <a:p>
            <a:pPr lvl="2"/>
            <a:r>
              <a:rPr lang="en-US" b="1" i="1" dirty="0" err="1">
                <a:solidFill>
                  <a:srgbClr val="C00000"/>
                </a:solidFill>
              </a:rPr>
              <a:t>Gamestop</a:t>
            </a:r>
            <a:r>
              <a:rPr lang="en-US" b="1" i="1" dirty="0">
                <a:solidFill>
                  <a:srgbClr val="C00000"/>
                </a:solidFill>
              </a:rPr>
              <a:t> lost 80% of its value last spring…before doubling in the past year.</a:t>
            </a:r>
          </a:p>
          <a:p>
            <a:pPr lvl="2"/>
            <a:r>
              <a:rPr lang="en-US" b="1" i="1" dirty="0">
                <a:solidFill>
                  <a:srgbClr val="C00000"/>
                </a:solidFill>
              </a:rPr>
              <a:t>Bitcoin lost 50% of its value several times in the past 5 years…even though it’s 20x where it was 5 years ago.</a:t>
            </a:r>
            <a:endParaRPr lang="en-US" sz="2600" b="1" i="1" dirty="0">
              <a:solidFill>
                <a:srgbClr val="C00000"/>
              </a:solidFill>
            </a:endParaRPr>
          </a:p>
        </p:txBody>
      </p:sp>
    </p:spTree>
    <p:extLst>
      <p:ext uri="{BB962C8B-B14F-4D97-AF65-F5344CB8AC3E}">
        <p14:creationId xmlns:p14="http://schemas.microsoft.com/office/powerpoint/2010/main" val="2171904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During graduate school, what are the different ways to invest the stipend…considering the stipend probably will stay constant regardless of inflation or other economic issues?</a:t>
            </a:r>
          </a:p>
          <a:p>
            <a:pPr marL="0" indent="0" algn="ctr">
              <a:buNone/>
            </a:pPr>
            <a:r>
              <a:rPr lang="en-US" b="1" i="1" dirty="0">
                <a:solidFill>
                  <a:srgbClr val="C00000"/>
                </a:solidFill>
              </a:rPr>
              <a:t> </a:t>
            </a:r>
          </a:p>
          <a:p>
            <a:pPr marL="0" indent="0">
              <a:buNone/>
            </a:pPr>
            <a:r>
              <a:rPr lang="en-US" b="1" i="1" dirty="0">
                <a:solidFill>
                  <a:srgbClr val="C00000"/>
                </a:solidFill>
              </a:rPr>
              <a:t>Let’s assume your monthly stipend is in the 100s of dollars </a:t>
            </a:r>
            <a:r>
              <a:rPr lang="en-US" sz="1200" b="1" i="1" dirty="0">
                <a:solidFill>
                  <a:srgbClr val="C00000"/>
                </a:solidFill>
              </a:rPr>
              <a:t>(not 10s of thousands).</a:t>
            </a:r>
          </a:p>
          <a:p>
            <a:r>
              <a:rPr lang="en-US" sz="2000" b="1" i="1" dirty="0">
                <a:solidFill>
                  <a:srgbClr val="C00000"/>
                </a:solidFill>
              </a:rPr>
              <a:t>Mutual funds allow you invest relatively small amounts of money.</a:t>
            </a:r>
          </a:p>
          <a:p>
            <a:pPr lvl="1"/>
            <a:r>
              <a:rPr lang="en-US" sz="2000" b="1" i="1" dirty="0">
                <a:solidFill>
                  <a:srgbClr val="C00000"/>
                </a:solidFill>
              </a:rPr>
              <a:t>From $10 to $100…without fees or management costs, usually.</a:t>
            </a:r>
          </a:p>
          <a:p>
            <a:r>
              <a:rPr lang="en-US" sz="2000" b="1" i="1" dirty="0">
                <a:solidFill>
                  <a:srgbClr val="C00000"/>
                </a:solidFill>
              </a:rPr>
              <a:t>Fractional shares or stock slices are one of the coolest innovations in years.</a:t>
            </a:r>
          </a:p>
          <a:p>
            <a:pPr lvl="1"/>
            <a:r>
              <a:rPr lang="en-US" sz="2000" b="1" i="1" dirty="0">
                <a:solidFill>
                  <a:srgbClr val="C00000"/>
                </a:solidFill>
              </a:rPr>
              <a:t>Some – but not all – brokers will let you buy a fraction of some – but not all – stocks for a fraction of the price.</a:t>
            </a:r>
          </a:p>
          <a:p>
            <a:pPr lvl="1"/>
            <a:r>
              <a:rPr lang="en-US" sz="2000" b="1" i="1" dirty="0">
                <a:solidFill>
                  <a:srgbClr val="C00000"/>
                </a:solidFill>
              </a:rPr>
              <a:t>One share of Amazon costs $3,400. Stock slices let you own Amazon for as little as $5. </a:t>
            </a:r>
          </a:p>
        </p:txBody>
      </p:sp>
    </p:spTree>
    <p:extLst>
      <p:ext uri="{BB962C8B-B14F-4D97-AF65-F5344CB8AC3E}">
        <p14:creationId xmlns:p14="http://schemas.microsoft.com/office/powerpoint/2010/main" val="300445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During graduate school, what are the different ways to invest the stipend…considering the stipend probably will stay constant regardless of inflation or other economic issues?</a:t>
            </a:r>
          </a:p>
          <a:p>
            <a:pPr marL="0" indent="0" algn="ctr">
              <a:buNone/>
            </a:pPr>
            <a:r>
              <a:rPr lang="en-US" b="1" i="1" dirty="0">
                <a:solidFill>
                  <a:srgbClr val="C00000"/>
                </a:solidFill>
              </a:rPr>
              <a:t> </a:t>
            </a:r>
          </a:p>
          <a:p>
            <a:pPr marL="0" indent="0">
              <a:buNone/>
            </a:pPr>
            <a:r>
              <a:rPr lang="en-US" b="1" i="1" dirty="0">
                <a:solidFill>
                  <a:srgbClr val="C00000"/>
                </a:solidFill>
              </a:rPr>
              <a:t>Let’s assume that inflation stays high for at 1-2 more years.</a:t>
            </a:r>
            <a:br>
              <a:rPr lang="en-US" b="1" i="1" dirty="0">
                <a:solidFill>
                  <a:srgbClr val="C00000"/>
                </a:solidFill>
              </a:rPr>
            </a:br>
            <a:endParaRPr lang="en-US" b="1" i="1" dirty="0">
              <a:solidFill>
                <a:srgbClr val="C00000"/>
              </a:solidFill>
            </a:endParaRPr>
          </a:p>
          <a:p>
            <a:r>
              <a:rPr lang="en-US" sz="2000" b="1" i="1" dirty="0">
                <a:solidFill>
                  <a:srgbClr val="C00000"/>
                </a:solidFill>
              </a:rPr>
              <a:t>Cash is likely to be a bad investment.</a:t>
            </a:r>
          </a:p>
          <a:p>
            <a:pPr lvl="1"/>
            <a:r>
              <a:rPr lang="en-US" sz="2000" b="1" i="1" dirty="0">
                <a:solidFill>
                  <a:srgbClr val="C00000"/>
                </a:solidFill>
              </a:rPr>
              <a:t>It provides security and peace of mind, but your interest rate might be below the inflation rate for a while. This is (one reason) why retirees really hate inflation.</a:t>
            </a:r>
            <a:br>
              <a:rPr lang="en-US" sz="2000" b="1" i="1" dirty="0">
                <a:solidFill>
                  <a:srgbClr val="C00000"/>
                </a:solidFill>
              </a:rPr>
            </a:br>
            <a:endParaRPr lang="en-US" sz="2000" b="1" i="1" dirty="0">
              <a:solidFill>
                <a:srgbClr val="C00000"/>
              </a:solidFill>
            </a:endParaRPr>
          </a:p>
          <a:p>
            <a:r>
              <a:rPr lang="en-US" sz="2000" b="1" i="1" dirty="0">
                <a:solidFill>
                  <a:srgbClr val="C00000"/>
                </a:solidFill>
              </a:rPr>
              <a:t>Bonds are likely to be a bad investment.</a:t>
            </a:r>
          </a:p>
          <a:p>
            <a:pPr lvl="1"/>
            <a:r>
              <a:rPr lang="en-US" sz="2000" b="1" i="1" dirty="0">
                <a:solidFill>
                  <a:srgbClr val="C00000"/>
                </a:solidFill>
              </a:rPr>
              <a:t>Because they pay fixed returns…and do not adjust for inflation.</a:t>
            </a:r>
          </a:p>
        </p:txBody>
      </p:sp>
    </p:spTree>
    <p:extLst>
      <p:ext uri="{BB962C8B-B14F-4D97-AF65-F5344CB8AC3E}">
        <p14:creationId xmlns:p14="http://schemas.microsoft.com/office/powerpoint/2010/main" val="2026354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During graduate school, what are the different ways to invest the stipend…considering the stipend probably will stay constant regardless of inflation or other economic issues?</a:t>
            </a:r>
          </a:p>
          <a:p>
            <a:pPr marL="0" indent="0" algn="ctr">
              <a:buNone/>
            </a:pPr>
            <a:r>
              <a:rPr lang="en-US" b="1" i="1" dirty="0">
                <a:solidFill>
                  <a:srgbClr val="C00000"/>
                </a:solidFill>
              </a:rPr>
              <a:t> </a:t>
            </a:r>
          </a:p>
          <a:p>
            <a:pPr marL="0" indent="0">
              <a:buNone/>
            </a:pPr>
            <a:r>
              <a:rPr lang="en-US" b="1" i="1" dirty="0">
                <a:solidFill>
                  <a:srgbClr val="C00000"/>
                </a:solidFill>
              </a:rPr>
              <a:t>Let’s assume that inflation stays high for at 1-2 more years.</a:t>
            </a:r>
          </a:p>
          <a:p>
            <a:endParaRPr lang="en-US" sz="2000" b="1" i="1" dirty="0">
              <a:solidFill>
                <a:srgbClr val="C00000"/>
              </a:solidFill>
            </a:endParaRPr>
          </a:p>
          <a:p>
            <a:r>
              <a:rPr lang="en-US" sz="2000" b="1" i="1" dirty="0">
                <a:solidFill>
                  <a:srgbClr val="C00000"/>
                </a:solidFill>
              </a:rPr>
              <a:t>Different types of stocks might be disproportionately affected.</a:t>
            </a:r>
          </a:p>
          <a:p>
            <a:pPr lvl="1"/>
            <a:r>
              <a:rPr lang="en-US" sz="2000" b="1" i="1" dirty="0">
                <a:solidFill>
                  <a:srgbClr val="C00000"/>
                </a:solidFill>
              </a:rPr>
              <a:t>Will you continue to buy shampoo and milk as prices increase?</a:t>
            </a:r>
          </a:p>
          <a:p>
            <a:pPr lvl="1"/>
            <a:r>
              <a:rPr lang="en-US" sz="2000" b="1" i="1" dirty="0">
                <a:solidFill>
                  <a:srgbClr val="C00000"/>
                </a:solidFill>
              </a:rPr>
              <a:t>Will you buy a new car or computer as prices increase?</a:t>
            </a:r>
          </a:p>
          <a:p>
            <a:pPr lvl="1"/>
            <a:r>
              <a:rPr lang="en-US" sz="2000" b="1" i="1" dirty="0">
                <a:solidFill>
                  <a:srgbClr val="C00000"/>
                </a:solidFill>
              </a:rPr>
              <a:t>“Value” stocks might be better than “Growth” stocks.</a:t>
            </a:r>
            <a:br>
              <a:rPr lang="en-US" sz="2000" b="1" i="1" dirty="0">
                <a:solidFill>
                  <a:srgbClr val="C00000"/>
                </a:solidFill>
              </a:rPr>
            </a:br>
            <a:endParaRPr lang="en-US" sz="2000" b="1" i="1" dirty="0">
              <a:solidFill>
                <a:srgbClr val="C00000"/>
              </a:solidFill>
            </a:endParaRPr>
          </a:p>
          <a:p>
            <a:pPr lvl="1"/>
            <a:r>
              <a:rPr lang="en-US" sz="2000" b="1" i="1" dirty="0">
                <a:solidFill>
                  <a:srgbClr val="C00000"/>
                </a:solidFill>
              </a:rPr>
              <a:t>This is one of the arguments for working with an investment advisor and against passive investment strategies using index and mutual funds.</a:t>
            </a:r>
          </a:p>
        </p:txBody>
      </p:sp>
    </p:spTree>
    <p:extLst>
      <p:ext uri="{BB962C8B-B14F-4D97-AF65-F5344CB8AC3E}">
        <p14:creationId xmlns:p14="http://schemas.microsoft.com/office/powerpoint/2010/main" val="410181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2076353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During graduate school, what are the different ways to invest the stipend…considering the stipend probably will stay constant regardless of inflation or other economic issues?</a:t>
            </a:r>
          </a:p>
          <a:p>
            <a:pPr marL="0" indent="0" algn="ctr">
              <a:buNone/>
            </a:pPr>
            <a:r>
              <a:rPr lang="en-US" b="1" i="1" dirty="0">
                <a:solidFill>
                  <a:srgbClr val="C00000"/>
                </a:solidFill>
              </a:rPr>
              <a:t> </a:t>
            </a:r>
          </a:p>
          <a:p>
            <a:pPr marL="0" indent="0">
              <a:buNone/>
            </a:pPr>
            <a:r>
              <a:rPr lang="en-US" b="1" i="1" dirty="0">
                <a:solidFill>
                  <a:srgbClr val="C00000"/>
                </a:solidFill>
              </a:rPr>
              <a:t>Let’s assume that inflation stays high for at 1-2 more years.</a:t>
            </a:r>
          </a:p>
          <a:p>
            <a:endParaRPr lang="en-US" sz="2000" b="1" i="1" dirty="0">
              <a:solidFill>
                <a:srgbClr val="C00000"/>
              </a:solidFill>
            </a:endParaRPr>
          </a:p>
          <a:p>
            <a:r>
              <a:rPr lang="en-US" sz="2000" b="1" i="1" dirty="0">
                <a:solidFill>
                  <a:srgbClr val="C00000"/>
                </a:solidFill>
              </a:rPr>
              <a:t>Some advisors and investors like moving to commodities in times of inflation:</a:t>
            </a:r>
          </a:p>
          <a:p>
            <a:pPr lvl="1"/>
            <a:r>
              <a:rPr lang="en-US" sz="2000" b="1" i="1" dirty="0">
                <a:solidFill>
                  <a:srgbClr val="C00000"/>
                </a:solidFill>
              </a:rPr>
              <a:t>Gold, oil, wheat…</a:t>
            </a:r>
          </a:p>
          <a:p>
            <a:pPr lvl="1"/>
            <a:r>
              <a:rPr lang="en-US" sz="2000" b="1" i="1" dirty="0">
                <a:solidFill>
                  <a:srgbClr val="C00000"/>
                </a:solidFill>
              </a:rPr>
              <a:t>Some commodities will be disproportionately affected by the sanctions on Russia &amp; the war</a:t>
            </a:r>
          </a:p>
          <a:p>
            <a:pPr lvl="1"/>
            <a:r>
              <a:rPr lang="en-US" sz="2000" b="1" i="1" dirty="0">
                <a:solidFill>
                  <a:srgbClr val="C00000"/>
                </a:solidFill>
              </a:rPr>
              <a:t>Bitcoin and other crypto?</a:t>
            </a:r>
          </a:p>
          <a:p>
            <a:pPr lvl="2"/>
            <a:r>
              <a:rPr lang="en-US" sz="1600" b="1" i="1" dirty="0">
                <a:solidFill>
                  <a:srgbClr val="C00000"/>
                </a:solidFill>
              </a:rPr>
              <a:t>It’s had a great month. It hasn’t had a super past 6 months during inflation.</a:t>
            </a:r>
          </a:p>
          <a:p>
            <a:pPr lvl="2"/>
            <a:r>
              <a:rPr lang="en-US" sz="1600" b="1" i="1" dirty="0">
                <a:solidFill>
                  <a:srgbClr val="C00000"/>
                </a:solidFill>
              </a:rPr>
              <a:t>It could be a nice inflation hedge, but it might be too soon to really now how effective it is (and what is driving how much it has increased over the past month).</a:t>
            </a:r>
            <a:endParaRPr lang="en-US" sz="2000" b="1" i="1" dirty="0">
              <a:solidFill>
                <a:srgbClr val="C00000"/>
              </a:solidFill>
            </a:endParaRPr>
          </a:p>
        </p:txBody>
      </p:sp>
    </p:spTree>
    <p:extLst>
      <p:ext uri="{BB962C8B-B14F-4D97-AF65-F5344CB8AC3E}">
        <p14:creationId xmlns:p14="http://schemas.microsoft.com/office/powerpoint/2010/main" val="4107847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0000CC"/>
                </a:solidFill>
              </a:rPr>
              <a:t>How do you invest?</a:t>
            </a:r>
            <a:br>
              <a:rPr lang="en-US" sz="2300" b="1" i="1" dirty="0">
                <a:solidFill>
                  <a:srgbClr val="0000CC"/>
                </a:solidFill>
              </a:rPr>
            </a:br>
            <a:r>
              <a:rPr lang="en-US" sz="2300" b="1" i="1" dirty="0">
                <a:solidFill>
                  <a:srgbClr val="0000CC"/>
                </a:solidFill>
              </a:rPr>
              <a:t> </a:t>
            </a:r>
          </a:p>
          <a:p>
            <a:pPr marL="0" indent="0" algn="ctr">
              <a:buNone/>
            </a:pPr>
            <a:r>
              <a:rPr lang="en-US" sz="2300" b="1" i="1" dirty="0">
                <a:solidFill>
                  <a:srgbClr val="0000CC"/>
                </a:solidFill>
              </a:rPr>
              <a:t>What does it mean to invest? </a:t>
            </a:r>
            <a:br>
              <a:rPr lang="en-US" sz="2300" b="1" i="1" dirty="0">
                <a:solidFill>
                  <a:srgbClr val="0000CC"/>
                </a:solidFill>
              </a:rPr>
            </a:br>
            <a:endParaRPr lang="en-US" sz="2300" b="1" i="1" dirty="0">
              <a:solidFill>
                <a:srgbClr val="0000CC"/>
              </a:solidFill>
            </a:endParaRPr>
          </a:p>
          <a:p>
            <a:pPr marL="0" indent="0" algn="ctr">
              <a:buNone/>
            </a:pPr>
            <a:r>
              <a:rPr lang="en-US" sz="2300" b="1" i="1" dirty="0">
                <a:solidFill>
                  <a:srgbClr val="0000CC"/>
                </a:solidFill>
              </a:rPr>
              <a:t>When you invest, how do you know if you should pull money out or not? </a:t>
            </a:r>
            <a:br>
              <a:rPr lang="en-US" sz="2300" b="1" i="1" dirty="0">
                <a:solidFill>
                  <a:srgbClr val="0000CC"/>
                </a:solidFill>
              </a:rPr>
            </a:br>
            <a:endParaRPr lang="en-US" sz="2300" b="1" i="1" dirty="0">
              <a:solidFill>
                <a:srgbClr val="0000CC"/>
              </a:solidFill>
            </a:endParaRPr>
          </a:p>
          <a:p>
            <a:pPr marL="0" indent="0" algn="ctr">
              <a:buNone/>
            </a:pPr>
            <a:r>
              <a:rPr lang="en-US" sz="2300" b="1" i="1" dirty="0">
                <a:solidFill>
                  <a:srgbClr val="0000CC"/>
                </a:solidFill>
              </a:rPr>
              <a:t>Won’t you lose the gains you would have made had you kept it in longer? </a:t>
            </a:r>
            <a:br>
              <a:rPr lang="en-US" sz="2300" b="1" i="1" dirty="0">
                <a:solidFill>
                  <a:srgbClr val="0000CC"/>
                </a:solidFill>
              </a:rPr>
            </a:br>
            <a:endParaRPr lang="en-US" sz="2300" b="1" i="1" dirty="0">
              <a:solidFill>
                <a:srgbClr val="0000CC"/>
              </a:solidFill>
            </a:endParaRPr>
          </a:p>
          <a:p>
            <a:pPr marL="0" indent="0" algn="ctr">
              <a:buNone/>
            </a:pPr>
            <a:r>
              <a:rPr lang="en-US" sz="2300" b="1" i="1" dirty="0">
                <a:solidFill>
                  <a:srgbClr val="0000CC"/>
                </a:solidFill>
              </a:rPr>
              <a:t>How might the war affect stocks and how do we know if we should buy, hold, or sell? </a:t>
            </a:r>
            <a:br>
              <a:rPr lang="en-US" sz="2300" b="1" i="1" dirty="0">
                <a:solidFill>
                  <a:srgbClr val="0000CC"/>
                </a:solidFill>
              </a:rPr>
            </a:br>
            <a:endParaRPr lang="en-US" sz="2300" b="1" i="1" dirty="0">
              <a:solidFill>
                <a:srgbClr val="0000CC"/>
              </a:solidFill>
            </a:endParaRPr>
          </a:p>
          <a:p>
            <a:pPr marL="0" indent="0" algn="ctr">
              <a:buNone/>
            </a:pPr>
            <a:r>
              <a:rPr lang="en-US" sz="2300" b="1" i="1" dirty="0">
                <a:solidFill>
                  <a:srgbClr val="0000CC"/>
                </a:solidFill>
              </a:rPr>
              <a:t>What are general trends associated with stocks? </a:t>
            </a:r>
            <a:br>
              <a:rPr lang="en-US" sz="2300" b="1" i="1" dirty="0">
                <a:solidFill>
                  <a:srgbClr val="0000CC"/>
                </a:solidFill>
              </a:rPr>
            </a:br>
            <a:endParaRPr lang="en-US" sz="2300" b="1" i="1" dirty="0">
              <a:solidFill>
                <a:srgbClr val="0000CC"/>
              </a:solidFill>
            </a:endParaRPr>
          </a:p>
          <a:p>
            <a:pPr marL="0" indent="0" algn="ctr">
              <a:buNone/>
            </a:pPr>
            <a:r>
              <a:rPr lang="en-US" sz="2300" b="1" i="1" dirty="0">
                <a:solidFill>
                  <a:srgbClr val="0000CC"/>
                </a:solidFill>
              </a:rPr>
              <a:t>Stocks vs bonds?</a:t>
            </a:r>
            <a:endParaRPr lang="en-US" sz="2300" i="1" dirty="0">
              <a:solidFill>
                <a:srgbClr val="C00000"/>
              </a:solidFill>
            </a:endParaRPr>
          </a:p>
        </p:txBody>
      </p:sp>
    </p:spTree>
    <p:extLst>
      <p:ext uri="{BB962C8B-B14F-4D97-AF65-F5344CB8AC3E}">
        <p14:creationId xmlns:p14="http://schemas.microsoft.com/office/powerpoint/2010/main" val="1705612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Small Reminder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744843" y="1326183"/>
            <a:ext cx="1076398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t>Throughout these sessions, we have encouraged you to communicate with your partners, spouses and families about your financial situations and financial goals.</a:t>
            </a:r>
          </a:p>
          <a:p>
            <a:pPr marL="0" indent="0">
              <a:buNone/>
            </a:pPr>
            <a:endParaRPr lang="en-US" sz="1200" b="1" i="1" dirty="0"/>
          </a:p>
          <a:p>
            <a:pPr marL="0" indent="0" algn="ctr">
              <a:buNone/>
            </a:pPr>
            <a:r>
              <a:rPr lang="en-US" sz="2400" b="1" i="1" dirty="0"/>
              <a:t>We know that financial issues are cited as the #1 or #2 reason for divorce in the U.S.</a:t>
            </a:r>
          </a:p>
          <a:p>
            <a:pPr marL="0" indent="0" algn="ctr">
              <a:buNone/>
            </a:pPr>
            <a:endParaRPr lang="en-US" sz="1200" b="1" i="1" dirty="0"/>
          </a:p>
          <a:p>
            <a:pPr marL="0" indent="0" algn="ctr">
              <a:buNone/>
            </a:pPr>
            <a:r>
              <a:rPr lang="en-US" sz="2400" b="1" i="1" dirty="0"/>
              <a:t>Financial advisors always cite debt management as the primary financial issue that families struggle with.</a:t>
            </a:r>
            <a:r>
              <a:rPr lang="en-US" sz="2400" b="1" i="1" dirty="0">
                <a:solidFill>
                  <a:srgbClr val="006600"/>
                </a:solidFill>
              </a:rPr>
              <a:t> </a:t>
            </a:r>
          </a:p>
          <a:p>
            <a:pPr marL="0" indent="0" algn="ctr">
              <a:buNone/>
            </a:pPr>
            <a:endParaRPr lang="en-US" sz="2400" b="1" i="1" dirty="0">
              <a:solidFill>
                <a:srgbClr val="006600"/>
              </a:solidFill>
            </a:endParaRPr>
          </a:p>
          <a:p>
            <a:pPr marL="0" indent="0" algn="ctr">
              <a:buNone/>
            </a:pPr>
            <a:r>
              <a:rPr lang="en-US" sz="2400" b="1" i="1" dirty="0">
                <a:solidFill>
                  <a:srgbClr val="006600"/>
                </a:solidFill>
              </a:rPr>
              <a:t>Communication, trust and openness obviously matter in relationships…and knowing each other’s financial situation allows you to create a plan for sharing your future together.</a:t>
            </a:r>
          </a:p>
          <a:p>
            <a:pPr marL="0" indent="0" algn="ctr">
              <a:buNone/>
            </a:pPr>
            <a:r>
              <a:rPr lang="en-US" sz="2400" b="1" i="1" dirty="0">
                <a:solidFill>
                  <a:srgbClr val="006600"/>
                </a:solidFill>
              </a:rPr>
              <a:t>Talk to your partners, talk to your children.</a:t>
            </a:r>
          </a:p>
          <a:p>
            <a:pPr marL="0" indent="0" algn="ctr">
              <a:buNone/>
            </a:pPr>
            <a:r>
              <a:rPr lang="en-US" sz="2400" b="1" i="1" dirty="0">
                <a:solidFill>
                  <a:srgbClr val="006600"/>
                </a:solidFill>
              </a:rPr>
              <a:t>And ask your parents about their financial situations. They may</a:t>
            </a:r>
            <a:br>
              <a:rPr lang="en-US" sz="2400" b="1" i="1" dirty="0">
                <a:solidFill>
                  <a:srgbClr val="006600"/>
                </a:solidFill>
              </a:rPr>
            </a:br>
            <a:r>
              <a:rPr lang="en-US" sz="2400" b="1" i="1" dirty="0">
                <a:solidFill>
                  <a:srgbClr val="006600"/>
                </a:solidFill>
              </a:rPr>
              <a:t>not want to talk about it, but it may impact your future.</a:t>
            </a:r>
          </a:p>
        </p:txBody>
      </p:sp>
    </p:spTree>
    <p:extLst>
      <p:ext uri="{BB962C8B-B14F-4D97-AF65-F5344CB8AC3E}">
        <p14:creationId xmlns:p14="http://schemas.microsoft.com/office/powerpoint/2010/main" val="40311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927001" y="0"/>
            <a:ext cx="8135529" cy="6691470"/>
          </a:xfrm>
          <a:prstGeom prst="rect">
            <a:avLst/>
          </a:prstGeom>
        </p:spPr>
      </p:pic>
    </p:spTree>
    <p:extLst>
      <p:ext uri="{BB962C8B-B14F-4D97-AF65-F5344CB8AC3E}">
        <p14:creationId xmlns:p14="http://schemas.microsoft.com/office/powerpoint/2010/main" val="1597040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a:cxnSpLocks/>
          </p:cNvCxnSpPr>
          <p:nvPr/>
        </p:nvCxnSpPr>
        <p:spPr>
          <a:xfrm flipV="1">
            <a:off x="902289" y="1277738"/>
            <a:ext cx="1192959" cy="15441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V="1">
            <a:off x="1604742" y="1277738"/>
            <a:ext cx="1706792" cy="160474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1992302" y="1320127"/>
            <a:ext cx="2737144" cy="160474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For most of us,</a:t>
            </a:r>
          </a:p>
          <a:p>
            <a:pPr marL="0" indent="0" algn="ctr">
              <a:buNone/>
            </a:pPr>
            <a:r>
              <a:rPr lang="en-US" sz="3000" b="1" i="1" dirty="0">
                <a:solidFill>
                  <a:srgbClr val="006600"/>
                </a:solidFill>
              </a:rPr>
              <a:t>Investing is what will help us achieve our long-term goals.</a:t>
            </a:r>
          </a:p>
          <a:p>
            <a:pPr marL="0" indent="0" algn="ctr">
              <a:buNone/>
            </a:pPr>
            <a:endParaRPr lang="en-US" sz="3000" b="1" i="1" dirty="0">
              <a:solidFill>
                <a:srgbClr val="006600"/>
              </a:solidFill>
            </a:endParaRPr>
          </a:p>
          <a:p>
            <a:pPr marL="0" indent="0" algn="ctr">
              <a:buNone/>
            </a:pPr>
            <a:r>
              <a:rPr lang="en-US" sz="3000" i="1" dirty="0">
                <a:solidFill>
                  <a:srgbClr val="006600"/>
                </a:solidFill>
              </a:rPr>
              <a:t>But we have to have the money available to invest before we begin investing.</a:t>
            </a:r>
            <a:br>
              <a:rPr lang="en-US" sz="3000" i="1" dirty="0">
                <a:solidFill>
                  <a:srgbClr val="006600"/>
                </a:solidFill>
              </a:rPr>
            </a:br>
            <a:endParaRPr lang="en-US" sz="3000" i="1" dirty="0">
              <a:solidFill>
                <a:srgbClr val="006600"/>
              </a:solidFill>
            </a:endParaRPr>
          </a:p>
          <a:p>
            <a:pPr marL="0" indent="0" algn="ctr">
              <a:buNone/>
            </a:pPr>
            <a:r>
              <a:rPr lang="en-US" sz="3000" i="1" dirty="0">
                <a:solidFill>
                  <a:srgbClr val="006600"/>
                </a:solidFill>
              </a:rPr>
              <a:t>This will come from income &amp; expense management, from debt management and from career planning. </a:t>
            </a:r>
          </a:p>
        </p:txBody>
      </p:sp>
    </p:spTree>
    <p:extLst>
      <p:ext uri="{BB962C8B-B14F-4D97-AF65-F5344CB8AC3E}">
        <p14:creationId xmlns:p14="http://schemas.microsoft.com/office/powerpoint/2010/main" val="211591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94454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89901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utilize 4-5 different accounts on a regular basis, as defined below. This allows me to mentally align my finances with my goals, kind of like how I use 3 credit cards with 3 different purposes each.</a:t>
            </a: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89716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89147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59678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C0425563-4850-DB44-8AD7-5DA04B5D9E45}"/>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From Prior Sessions</a:t>
            </a:r>
          </a:p>
        </p:txBody>
      </p:sp>
    </p:spTree>
    <p:extLst>
      <p:ext uri="{BB962C8B-B14F-4D97-AF65-F5344CB8AC3E}">
        <p14:creationId xmlns:p14="http://schemas.microsoft.com/office/powerpoint/2010/main" val="263965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904425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grad school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583190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5" name="Rounded Rectangle 4">
            <a:extLst>
              <a:ext uri="{FF2B5EF4-FFF2-40B4-BE49-F238E27FC236}">
                <a16:creationId xmlns:a16="http://schemas.microsoft.com/office/drawing/2014/main" id="{9BC3EAB5-0947-1E4F-978B-5E5A511EE739}"/>
              </a:ext>
            </a:extLst>
          </p:cNvPr>
          <p:cNvSpPr/>
          <p:nvPr/>
        </p:nvSpPr>
        <p:spPr>
          <a:xfrm>
            <a:off x="1611807" y="1566726"/>
            <a:ext cx="8968385" cy="39650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 as grad students, are better wired and equipped to make long-term plans – education, career, financial &amp; otherwise – than 99% of humanity. </a:t>
            </a:r>
          </a:p>
          <a:p>
            <a:pPr algn="ctr"/>
            <a:endParaRPr lang="en-US" sz="3000" b="1" dirty="0"/>
          </a:p>
          <a:p>
            <a:pPr algn="ctr"/>
            <a:r>
              <a:rPr lang="en-US" sz="3000" b="1" dirty="0"/>
              <a:t>Be confident. Be intentional. </a:t>
            </a:r>
          </a:p>
          <a:p>
            <a:pPr algn="ctr"/>
            <a:r>
              <a:rPr lang="en-US" sz="3000" b="1" dirty="0"/>
              <a:t>Be diligent. Be awesome.</a:t>
            </a:r>
          </a:p>
        </p:txBody>
      </p:sp>
    </p:spTree>
    <p:extLst>
      <p:ext uri="{BB962C8B-B14F-4D97-AF65-F5344CB8AC3E}">
        <p14:creationId xmlns:p14="http://schemas.microsoft.com/office/powerpoint/2010/main" val="1648439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An Investing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Investing – like budgeting – is as much</a:t>
            </a:r>
            <a:br>
              <a:rPr lang="en-US" sz="3200" b="1" i="1" dirty="0">
                <a:solidFill>
                  <a:srgbClr val="C00000"/>
                </a:solidFill>
              </a:rPr>
            </a:br>
            <a:r>
              <a:rPr lang="en-US" sz="3200" b="1" i="1" dirty="0">
                <a:solidFill>
                  <a:srgbClr val="C00000"/>
                </a:solidFill>
              </a:rPr>
              <a:t>a mental game than a financial process. </a:t>
            </a:r>
          </a:p>
          <a:p>
            <a:pPr marL="0" indent="0" algn="ctr">
              <a:buNone/>
            </a:pPr>
            <a:endParaRPr lang="en-US" sz="3200" b="1" dirty="0"/>
          </a:p>
          <a:p>
            <a:r>
              <a:rPr lang="en-US" sz="2600" dirty="0">
                <a:solidFill>
                  <a:srgbClr val="0000CC"/>
                </a:solidFill>
              </a:rPr>
              <a:t>Get in the habit of investing – at least a little bit – regularly over your professional life.</a:t>
            </a:r>
          </a:p>
          <a:p>
            <a:r>
              <a:rPr lang="en-US" sz="2600" dirty="0">
                <a:solidFill>
                  <a:srgbClr val="0000CC"/>
                </a:solidFill>
              </a:rPr>
              <a:t>Delaying gratification is what you’re doing with your education – use investing to achieve your long-term personal goals.</a:t>
            </a:r>
          </a:p>
          <a:p>
            <a:r>
              <a:rPr lang="en-US" sz="2600" dirty="0">
                <a:solidFill>
                  <a:srgbClr val="0000CC"/>
                </a:solidFill>
              </a:rPr>
              <a:t>Explore tax-preferred investing options – with an advisor or on your own. The IRS likes it when you invest in houses, in education and in retirement…and the IRS gives you tax benefits for doing so. </a:t>
            </a:r>
          </a:p>
          <a:p>
            <a:r>
              <a:rPr lang="en-US" sz="2600" dirty="0">
                <a:solidFill>
                  <a:srgbClr val="0000CC"/>
                </a:solidFill>
              </a:rPr>
              <a:t>In investing, time is usually your best friend. Use it, don’t waste it.</a:t>
            </a:r>
          </a:p>
        </p:txBody>
      </p:sp>
    </p:spTree>
    <p:extLst>
      <p:ext uri="{BB962C8B-B14F-4D97-AF65-F5344CB8AC3E}">
        <p14:creationId xmlns:p14="http://schemas.microsoft.com/office/powerpoint/2010/main" val="391398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rgbClr val="C0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An Investing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If you have a spouse, partner, family or others who are affected by your investing decisions….</a:t>
            </a:r>
          </a:p>
          <a:p>
            <a:pPr marL="0" indent="0" algn="ctr">
              <a:buNone/>
            </a:pPr>
            <a:endParaRPr lang="en-US" sz="3200" b="1" i="1" dirty="0">
              <a:solidFill>
                <a:srgbClr val="C00000"/>
              </a:solidFill>
            </a:endParaRPr>
          </a:p>
          <a:p>
            <a:pPr marL="0" indent="0" algn="ctr">
              <a:buNone/>
            </a:pPr>
            <a:r>
              <a:rPr lang="en-US" sz="3200" b="1" i="1" dirty="0">
                <a:solidFill>
                  <a:srgbClr val="C00000"/>
                </a:solidFill>
              </a:rPr>
              <a:t>….Talk to them. Make investing a team effort.</a:t>
            </a:r>
          </a:p>
          <a:p>
            <a:pPr marL="0" indent="0" algn="ctr">
              <a:buNone/>
            </a:pPr>
            <a:endParaRPr lang="en-US" sz="3200" b="1" dirty="0"/>
          </a:p>
          <a:p>
            <a:r>
              <a:rPr lang="en-US" dirty="0">
                <a:solidFill>
                  <a:srgbClr val="0000CC"/>
                </a:solidFill>
              </a:rPr>
              <a:t>Research on personal finance shows that couples feel more empowered and develop a closer, stronger relationship when they share financial goals, decisions and strategies with each other.</a:t>
            </a:r>
            <a:endParaRPr lang="en-US" sz="2000" dirty="0">
              <a:solidFill>
                <a:srgbClr val="0000CC"/>
              </a:solidFill>
            </a:endParaRPr>
          </a:p>
        </p:txBody>
      </p:sp>
    </p:spTree>
    <p:extLst>
      <p:ext uri="{BB962C8B-B14F-4D97-AF65-F5344CB8AC3E}">
        <p14:creationId xmlns:p14="http://schemas.microsoft.com/office/powerpoint/2010/main" val="2074324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2658757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1475584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investment accounts daily. I do not make changes daily (or even monthly). I just don’t want any surprises.</a:t>
            </a:r>
          </a:p>
        </p:txBody>
      </p:sp>
    </p:spTree>
    <p:extLst>
      <p:ext uri="{BB962C8B-B14F-4D97-AF65-F5344CB8AC3E}">
        <p14:creationId xmlns:p14="http://schemas.microsoft.com/office/powerpoint/2010/main" val="10418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a:t>
            </a:r>
            <a:br>
              <a:rPr lang="en-US" dirty="0"/>
            </a:br>
            <a:endParaRPr lang="en-US" dirty="0"/>
          </a:p>
          <a:p>
            <a:r>
              <a:rPr lang="en-US" dirty="0">
                <a:solidFill>
                  <a:srgbClr val="C00000"/>
                </a:solidFill>
              </a:rPr>
              <a:t>Be your own boss. Take control of your investments. Nobody else is going to do it for you. Own your financial future. </a:t>
            </a:r>
          </a:p>
        </p:txBody>
      </p:sp>
    </p:spTree>
    <p:extLst>
      <p:ext uri="{BB962C8B-B14F-4D97-AF65-F5344CB8AC3E}">
        <p14:creationId xmlns:p14="http://schemas.microsoft.com/office/powerpoint/2010/main" val="18905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t>brian.bolton@louisiana.edu</a:t>
            </a:r>
            <a:endParaRPr lang="en-US" sz="5400" dirty="0"/>
          </a:p>
        </p:txBody>
      </p:sp>
    </p:spTree>
    <p:extLst>
      <p:ext uri="{BB962C8B-B14F-4D97-AF65-F5344CB8AC3E}">
        <p14:creationId xmlns:p14="http://schemas.microsoft.com/office/powerpoint/2010/main" val="302137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200" y="1241404"/>
            <a:ext cx="10515600"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Inflation is at a 40-year high.  It’s at 8% now. </a:t>
            </a:r>
          </a:p>
          <a:p>
            <a:pPr lvl="1"/>
            <a:r>
              <a:rPr lang="en-US" dirty="0"/>
              <a:t>My best case estimate is for it to be at 5% in 12 months. It could be 12%.</a:t>
            </a:r>
          </a:p>
          <a:p>
            <a:r>
              <a:rPr lang="en-US" dirty="0">
                <a:solidFill>
                  <a:srgbClr val="0000CC"/>
                </a:solidFill>
              </a:rPr>
              <a:t>Interest rates are going up. This will affect future borrowing costs.</a:t>
            </a:r>
          </a:p>
          <a:p>
            <a:pPr lvl="1"/>
            <a:r>
              <a:rPr lang="en-US" dirty="0">
                <a:solidFill>
                  <a:srgbClr val="0000CC"/>
                </a:solidFill>
              </a:rPr>
              <a:t>Interest rates on savings accounts are the last to go up when rates increase.</a:t>
            </a:r>
          </a:p>
          <a:p>
            <a:r>
              <a:rPr lang="en-US" dirty="0"/>
              <a:t>The Russian invasion of Ukraine will continue to cause economic turbulence through the year.</a:t>
            </a:r>
          </a:p>
          <a:p>
            <a:pPr lvl="1"/>
            <a:r>
              <a:rPr lang="en-US" dirty="0"/>
              <a:t>Turbulence = Uncertainty, disruption to supply chains, shocks out of nowhere.</a:t>
            </a:r>
          </a:p>
          <a:p>
            <a:r>
              <a:rPr lang="en-US" dirty="0">
                <a:solidFill>
                  <a:srgbClr val="0000CC"/>
                </a:solidFill>
              </a:rPr>
              <a:t>The job market will continue to be very strong.</a:t>
            </a:r>
          </a:p>
          <a:p>
            <a:pPr lvl="1"/>
            <a:r>
              <a:rPr lang="en-US" dirty="0">
                <a:solidFill>
                  <a:srgbClr val="0000CC"/>
                </a:solidFill>
              </a:rPr>
              <a:t>Salaries for college graduates are at all-time highs. I expect this to continue.</a:t>
            </a:r>
          </a:p>
          <a:p>
            <a:pPr lvl="1"/>
            <a:r>
              <a:rPr lang="en-US" dirty="0">
                <a:solidFill>
                  <a:srgbClr val="0000CC"/>
                </a:solidFill>
              </a:rPr>
              <a:t>But, there will be unexpected shocks…as companies try to figure out how to do business in 2022.</a:t>
            </a:r>
          </a:p>
        </p:txBody>
      </p:sp>
    </p:spTree>
    <p:extLst>
      <p:ext uri="{BB962C8B-B14F-4D97-AF65-F5344CB8AC3E}">
        <p14:creationId xmlns:p14="http://schemas.microsoft.com/office/powerpoint/2010/main" val="16371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blinds(horizontal)">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200" y="1241404"/>
            <a:ext cx="10515600"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Inflation is at a 40-year high.  It’s at 8% now. </a:t>
            </a:r>
          </a:p>
          <a:p>
            <a:pPr lvl="1"/>
            <a:r>
              <a:rPr lang="en-US" dirty="0"/>
              <a:t>My best case estimate is for it to be at 5% in 12 months. It could be 12%.</a:t>
            </a:r>
          </a:p>
          <a:p>
            <a:r>
              <a:rPr lang="en-US" dirty="0">
                <a:solidFill>
                  <a:srgbClr val="0000CC"/>
                </a:solidFill>
              </a:rPr>
              <a:t>Interest rates are going up. This will affect future borrowing costs.</a:t>
            </a:r>
          </a:p>
          <a:p>
            <a:pPr lvl="1"/>
            <a:r>
              <a:rPr lang="en-US" dirty="0">
                <a:solidFill>
                  <a:srgbClr val="0000CC"/>
                </a:solidFill>
              </a:rPr>
              <a:t>Interest rates on savings accounts are the last to go up when rates increase.</a:t>
            </a:r>
          </a:p>
          <a:p>
            <a:r>
              <a:rPr lang="en-US" dirty="0"/>
              <a:t>The Russian invasion of Ukraine will continue to cause economic turbulence through the year.</a:t>
            </a:r>
          </a:p>
          <a:p>
            <a:pPr lvl="1"/>
            <a:r>
              <a:rPr lang="en-US" dirty="0"/>
              <a:t>Turbulence = Uncertainty, disruption to supply chains, shocks out of nowhere.</a:t>
            </a:r>
          </a:p>
          <a:p>
            <a:r>
              <a:rPr lang="en-US" dirty="0">
                <a:solidFill>
                  <a:srgbClr val="0000CC"/>
                </a:solidFill>
              </a:rPr>
              <a:t>The job market will continue to be very strong.</a:t>
            </a:r>
          </a:p>
          <a:p>
            <a:pPr lvl="1"/>
            <a:r>
              <a:rPr lang="en-US" dirty="0">
                <a:solidFill>
                  <a:srgbClr val="0000CC"/>
                </a:solidFill>
              </a:rPr>
              <a:t>Salaries for college graduates are at all-time highs. I expect this to continue.</a:t>
            </a:r>
          </a:p>
          <a:p>
            <a:pPr lvl="1"/>
            <a:r>
              <a:rPr lang="en-US" dirty="0">
                <a:solidFill>
                  <a:srgbClr val="0000CC"/>
                </a:solidFill>
              </a:rPr>
              <a:t>But, there will be unexpected shocks…as companies try to figure out how to do business in 2022.</a:t>
            </a:r>
          </a:p>
        </p:txBody>
      </p:sp>
      <p:sp>
        <p:nvSpPr>
          <p:cNvPr id="2" name="Octagon 1">
            <a:extLst>
              <a:ext uri="{FF2B5EF4-FFF2-40B4-BE49-F238E27FC236}">
                <a16:creationId xmlns:a16="http://schemas.microsoft.com/office/drawing/2014/main" id="{1D2984B4-3A2C-0349-BA1B-46A6AEC7EC21}"/>
              </a:ext>
            </a:extLst>
          </p:cNvPr>
          <p:cNvSpPr/>
          <p:nvPr/>
        </p:nvSpPr>
        <p:spPr>
          <a:xfrm>
            <a:off x="3754490" y="1609284"/>
            <a:ext cx="4462999" cy="3639432"/>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0" b="1" i="1" dirty="0"/>
              <a:t>PLAN </a:t>
            </a:r>
          </a:p>
          <a:p>
            <a:pPr algn="ctr"/>
            <a:r>
              <a:rPr lang="en-US" sz="7500" b="1" i="1" dirty="0"/>
              <a:t>AHEAD</a:t>
            </a:r>
          </a:p>
        </p:txBody>
      </p:sp>
    </p:spTree>
    <p:extLst>
      <p:ext uri="{BB962C8B-B14F-4D97-AF65-F5344CB8AC3E}">
        <p14:creationId xmlns:p14="http://schemas.microsoft.com/office/powerpoint/2010/main" val="101280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strategies for investing </a:t>
            </a:r>
          </a:p>
          <a:p>
            <a:pPr lvl="1"/>
            <a:r>
              <a:rPr lang="en-US" dirty="0"/>
              <a:t>Getting started</a:t>
            </a:r>
          </a:p>
          <a:p>
            <a:pPr lvl="1"/>
            <a:r>
              <a:rPr lang="en-US" dirty="0"/>
              <a:t>Different investment options</a:t>
            </a:r>
          </a:p>
          <a:p>
            <a:pPr lvl="1"/>
            <a:r>
              <a:rPr lang="en-US" dirty="0"/>
              <a:t>The importance of investing</a:t>
            </a:r>
            <a:br>
              <a:rPr lang="en-US" dirty="0"/>
            </a:br>
            <a:endParaRPr lang="en-US" dirty="0"/>
          </a:p>
          <a:p>
            <a:r>
              <a:rPr lang="en-US" dirty="0"/>
              <a:t>The questions you submitted</a:t>
            </a:r>
            <a:br>
              <a:rPr lang="en-US" dirty="0"/>
            </a:br>
            <a:endParaRPr lang="en-US" dirty="0"/>
          </a:p>
          <a:p>
            <a:r>
              <a:rPr lang="en-US" dirty="0"/>
              <a:t>Some investing advice from Andrew </a:t>
            </a:r>
            <a:r>
              <a:rPr lang="en-US" dirty="0" err="1"/>
              <a:t>Tregre</a:t>
            </a:r>
            <a:endParaRPr lang="en-US" dirty="0"/>
          </a:p>
          <a:p>
            <a:pPr lvl="1"/>
            <a:endParaRPr lang="en-US" sz="1200" dirty="0"/>
          </a:p>
          <a:p>
            <a:r>
              <a:rPr lang="en-US" dirty="0"/>
              <a:t>More questions from you</a:t>
            </a:r>
          </a:p>
        </p:txBody>
      </p:sp>
    </p:spTree>
    <p:extLst>
      <p:ext uri="{BB962C8B-B14F-4D97-AF65-F5344CB8AC3E}">
        <p14:creationId xmlns:p14="http://schemas.microsoft.com/office/powerpoint/2010/main" val="392560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15865</TotalTime>
  <Words>4814</Words>
  <Application>Microsoft Macintosh PowerPoint</Application>
  <PresentationFormat>Widescreen</PresentationFormat>
  <Paragraphs>484</Paragraphs>
  <Slides>58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105</cp:revision>
  <dcterms:created xsi:type="dcterms:W3CDTF">2019-08-26T13:43:19Z</dcterms:created>
  <dcterms:modified xsi:type="dcterms:W3CDTF">2022-03-30T15:37:51Z</dcterms:modified>
  <cp:category/>
</cp:coreProperties>
</file>