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10" r:id="rId2"/>
    <p:sldId id="1288" r:id="rId3"/>
    <p:sldId id="1976" r:id="rId4"/>
    <p:sldId id="1977" r:id="rId5"/>
    <p:sldId id="1245" r:id="rId6"/>
    <p:sldId id="1959" r:id="rId7"/>
    <p:sldId id="1246" r:id="rId8"/>
    <p:sldId id="1960" r:id="rId9"/>
    <p:sldId id="1961" r:id="rId10"/>
    <p:sldId id="1322" r:id="rId11"/>
    <p:sldId id="1962" r:id="rId12"/>
    <p:sldId id="1963" r:id="rId13"/>
    <p:sldId id="1980" r:id="rId14"/>
    <p:sldId id="1982" r:id="rId15"/>
    <p:sldId id="1983" r:id="rId16"/>
    <p:sldId id="1984" r:id="rId17"/>
    <p:sldId id="1964" r:id="rId18"/>
    <p:sldId id="1941" r:id="rId19"/>
    <p:sldId id="1965" r:id="rId20"/>
    <p:sldId id="1966" r:id="rId21"/>
    <p:sldId id="1990" r:id="rId22"/>
    <p:sldId id="1967" r:id="rId23"/>
    <p:sldId id="1989" r:id="rId24"/>
    <p:sldId id="1942" r:id="rId25"/>
    <p:sldId id="1968" r:id="rId26"/>
    <p:sldId id="1969" r:id="rId27"/>
    <p:sldId id="1970" r:id="rId28"/>
    <p:sldId id="1971" r:id="rId29"/>
    <p:sldId id="1972" r:id="rId30"/>
    <p:sldId id="1973" r:id="rId31"/>
    <p:sldId id="1974" r:id="rId32"/>
    <p:sldId id="1975" r:id="rId33"/>
    <p:sldId id="1985" r:id="rId34"/>
    <p:sldId id="1986" r:id="rId35"/>
    <p:sldId id="1987" r:id="rId36"/>
    <p:sldId id="1988" r:id="rId37"/>
    <p:sldId id="1991" r:id="rId38"/>
    <p:sldId id="1266" r:id="rId39"/>
    <p:sldId id="1957" r:id="rId40"/>
    <p:sldId id="1260" r:id="rId41"/>
    <p:sldId id="1311" r:id="rId42"/>
    <p:sldId id="1978" r:id="rId43"/>
    <p:sldId id="1979" r:id="rId44"/>
    <p:sldId id="925"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170"/>
    <p:restoredTop sz="94680"/>
  </p:normalViewPr>
  <p:slideViewPr>
    <p:cSldViewPr snapToGrid="0" snapToObjects="1">
      <p:cViewPr varScale="1">
        <p:scale>
          <a:sx n="70" d="100"/>
          <a:sy n="70" d="100"/>
        </p:scale>
        <p:origin x="868"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t>
        <a:bodyPr/>
        <a:lstStyle/>
        <a:p>
          <a:endParaRPr lang="en-US"/>
        </a:p>
      </dgm:t>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t>
        <a:bodyPr/>
        <a:lstStyle/>
        <a:p>
          <a:endParaRPr lang="en-US"/>
        </a:p>
      </dgm:t>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t>
        <a:bodyPr/>
        <a:lstStyle/>
        <a:p>
          <a:endParaRPr lang="en-US"/>
        </a:p>
      </dgm:t>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t>
        <a:bodyPr/>
        <a:lstStyle/>
        <a:p>
          <a:endParaRPr lang="en-US"/>
        </a:p>
      </dgm:t>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t>
        <a:bodyPr/>
        <a:lstStyle/>
        <a:p>
          <a:endParaRPr lang="en-US"/>
        </a:p>
      </dgm:t>
    </dgm:pt>
  </dgm:ptLst>
  <dgm:cxnLst>
    <dgm:cxn modelId="{44760F3A-2508-5742-A06F-D973D8AD158F}" srcId="{8CABCD6F-53C3-9243-99B0-6E125F7F0AB5}" destId="{F70F896A-0E82-7542-8165-980CA8E066E4}" srcOrd="3" destOrd="0" parTransId="{755F7156-B704-824B-9597-D3245F76D1EA}" sibTransId="{394766BA-EB1A-EE4F-A66D-E95CA86F4D37}"/>
    <dgm:cxn modelId="{C42B1CDE-6C81-6148-B084-5051CD825696}" type="presOf" srcId="{7CC92DBB-1BB9-F542-A784-384CF9B70E39}" destId="{413BE3BC-C9A6-D340-8173-E694B74421A9}"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8086CBB8-E686-A441-84A3-A99D78F68BF7}" type="presOf" srcId="{534D8F67-179C-BD40-9ECC-E12D4DA8B21E}" destId="{2C1DB129-8C43-1E4C-8E11-EDEA98C2BB0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3D05EE24-22C9-D64D-B033-CEFD6A8D44C2}" srcId="{8CABCD6F-53C3-9243-99B0-6E125F7F0AB5}" destId="{534C7095-3E52-F640-9C85-06B47F379A4F}" srcOrd="2" destOrd="0" parTransId="{DA024982-CEEC-EC4A-A80B-EB95BBE5824F}" sibTransId="{C4C15B12-797A-404A-9A6A-EEFBC7760533}"/>
    <dgm:cxn modelId="{1EAAEC01-AB5A-B04B-9174-CEB57B50A9B6}" srcId="{8CABCD6F-53C3-9243-99B0-6E125F7F0AB5}" destId="{7CC92DBB-1BB9-F542-A784-384CF9B70E39}" srcOrd="4" destOrd="0" parTransId="{7328C3C0-D732-E943-938E-BAD3EDD4AD5F}" sibTransId="{B6F6C84E-64E2-1842-BCE1-A051785DF213}"/>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6B563B54-2B18-D149-9B68-25121941023B}" type="presOf" srcId="{C017838B-2018-C04A-9E12-D68B56F9D4AF}" destId="{EDC1D7FC-32EE-B942-A986-23A171B6EDA4}" srcOrd="0" destOrd="0" presId="urn:microsoft.com/office/officeart/2005/8/layout/venn1"/>
    <dgm:cxn modelId="{BF0462A3-8FAC-6C4F-BCE5-BA687BEFE8F5}" type="presOf" srcId="{534C7095-3E52-F640-9C85-06B47F379A4F}" destId="{506439D6-9BB8-F14C-816B-35779F8F061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11/17/2021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886E3AD0-38D7-4747-B964-255C11827E65}"/>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4A60D593-5FE9-D043-B7A9-C3238816CB4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6" name="Picture 5">
            <a:extLst>
              <a:ext uri="{FF2B5EF4-FFF2-40B4-BE49-F238E27FC236}">
                <a16:creationId xmlns:a16="http://schemas.microsoft.com/office/drawing/2014/main" id="{D15CDB3D-765F-184F-886A-35B20061EF91}"/>
              </a:ext>
            </a:extLst>
          </p:cNvPr>
          <p:cNvPicPr>
            <a:picLocks noChangeAspect="1"/>
          </p:cNvPicPr>
          <p:nvPr userDrawn="1"/>
        </p:nvPicPr>
        <p:blipFill>
          <a:blip r:embed="rId3"/>
          <a:stretch>
            <a:fillRect/>
          </a:stretch>
        </p:blipFill>
        <p:spPr>
          <a:xfrm>
            <a:off x="79314" y="5991730"/>
            <a:ext cx="819812" cy="777039"/>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DA5CB908-C9EB-3C48-A8CD-4F75E690F4D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A96E718D-244C-3D42-ACF8-6472E022BFEE}"/>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9CB1035-14F6-5048-88B1-89319B754F99}"/>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A0060912-4C38-2E41-A2DB-AA73B7C99F98}"/>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3A13B99-9CCA-3444-A5C1-0EA3BE745FE2}"/>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375FB6AE-05A8-0D4E-B5CA-39BCE3D66A96}"/>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a:extLst>
              <a:ext uri="{FF2B5EF4-FFF2-40B4-BE49-F238E27FC236}">
                <a16:creationId xmlns:a16="http://schemas.microsoft.com/office/drawing/2014/main" id="{6CF40A4A-A2B3-BA44-874D-4EFE6E62DA93}"/>
              </a:ext>
            </a:extLst>
          </p:cNvPr>
          <p:cNvPicPr>
            <a:picLocks noChangeAspect="1"/>
          </p:cNvPicPr>
          <p:nvPr userDrawn="1"/>
        </p:nvPicPr>
        <p:blipFill>
          <a:blip r:embed="rId2"/>
          <a:stretch>
            <a:fillRect/>
          </a:stretch>
        </p:blipFill>
        <p:spPr>
          <a:xfrm>
            <a:off x="81544" y="5757441"/>
            <a:ext cx="1078019" cy="988598"/>
          </a:xfrm>
          <a:prstGeom prst="rect">
            <a:avLst/>
          </a:prstGeom>
        </p:spPr>
      </p:pic>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3"/>
          <a:stretch>
            <a:fillRect/>
          </a:stretch>
        </p:blipFill>
        <p:spPr>
          <a:xfrm>
            <a:off x="10103058" y="5960533"/>
            <a:ext cx="1973532" cy="687917"/>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11/17/2021</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5A053F6-1504-474F-8951-ACBC123A5B68}"/>
              </a:ext>
            </a:extLst>
          </p:cNvPr>
          <p:cNvPicPr>
            <a:picLocks noChangeAspect="1"/>
          </p:cNvPicPr>
          <p:nvPr/>
        </p:nvPicPr>
        <p:blipFill>
          <a:blip r:embed="rId2"/>
          <a:stretch>
            <a:fillRect/>
          </a:stretch>
        </p:blipFill>
        <p:spPr>
          <a:xfrm>
            <a:off x="179918" y="4893735"/>
            <a:ext cx="1903740" cy="1745826"/>
          </a:xfrm>
          <a:prstGeom prst="rect">
            <a:avLst/>
          </a:prstGeom>
        </p:spPr>
      </p:pic>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3"/>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442059"/>
            <a:ext cx="10960689" cy="5601533"/>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SESSION #4 – CAREER PLANNING</a:t>
            </a:r>
          </a:p>
          <a:p>
            <a:pPr algn="ct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Maximizing  your income and managing your expenses</a:t>
            </a:r>
            <a:b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br>
            <a:r>
              <a:rPr lang="en-US" sz="3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 to support your personal &amp; professional goals.</a:t>
            </a:r>
          </a:p>
          <a:p>
            <a:r>
              <a:rPr lang="en-US" sz="30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36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p>
          <a:p>
            <a:pPr algn="ctr"/>
            <a:endParaRPr lang="en-US" sz="4400" b="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3600" b="1" i="1"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November 17, 2021</a:t>
            </a:r>
            <a:endParaRPr lang="en-US" sz="36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17389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2" name="Rounded Rectangle 1">
            <a:extLst>
              <a:ext uri="{FF2B5EF4-FFF2-40B4-BE49-F238E27FC236}">
                <a16:creationId xmlns:a16="http://schemas.microsoft.com/office/drawing/2014/main" id="{CF6F1868-1058-5D48-8F7C-F5F1D25D1BCE}"/>
              </a:ext>
            </a:extLst>
          </p:cNvPr>
          <p:cNvSpPr/>
          <p:nvPr/>
        </p:nvSpPr>
        <p:spPr>
          <a:xfrm>
            <a:off x="4093605" y="1295905"/>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rgbClr val="0000CC"/>
                </a:solidFill>
              </a:rPr>
              <a:t>What Type of Career </a:t>
            </a:r>
          </a:p>
          <a:p>
            <a:pPr algn="ctr"/>
            <a:r>
              <a:rPr lang="en-US" sz="2200" b="1" dirty="0">
                <a:solidFill>
                  <a:srgbClr val="0000CC"/>
                </a:solidFill>
              </a:rPr>
              <a:t>Will You Have?</a:t>
            </a:r>
          </a:p>
        </p:txBody>
      </p:sp>
      <p:sp>
        <p:nvSpPr>
          <p:cNvPr id="6" name="Rounded Rectangle 5">
            <a:extLst>
              <a:ext uri="{FF2B5EF4-FFF2-40B4-BE49-F238E27FC236}">
                <a16:creationId xmlns:a16="http://schemas.microsoft.com/office/drawing/2014/main" id="{921D60D9-B223-CE4B-8B8E-FB84B646E267}"/>
              </a:ext>
            </a:extLst>
          </p:cNvPr>
          <p:cNvSpPr/>
          <p:nvPr/>
        </p:nvSpPr>
        <p:spPr>
          <a:xfrm>
            <a:off x="1484639" y="2762377"/>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structured, with an employer, with benefits and a boss and a desk</a:t>
            </a:r>
          </a:p>
        </p:txBody>
      </p:sp>
      <p:sp>
        <p:nvSpPr>
          <p:cNvPr id="7" name="Rounded Rectangle 6">
            <a:extLst>
              <a:ext uri="{FF2B5EF4-FFF2-40B4-BE49-F238E27FC236}">
                <a16:creationId xmlns:a16="http://schemas.microsoft.com/office/drawing/2014/main" id="{9AFE3AB4-FF1C-364B-8F1B-C0435257075F}"/>
              </a:ext>
            </a:extLst>
          </p:cNvPr>
          <p:cNvSpPr/>
          <p:nvPr/>
        </p:nvSpPr>
        <p:spPr>
          <a:xfrm>
            <a:off x="7067930" y="2762376"/>
            <a:ext cx="3639433" cy="1543175"/>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unstructured – consulting, performing, freelance, entrepreneurship</a:t>
            </a:r>
          </a:p>
        </p:txBody>
      </p:sp>
      <p:sp>
        <p:nvSpPr>
          <p:cNvPr id="8" name="Rounded Rectangle 7">
            <a:extLst>
              <a:ext uri="{FF2B5EF4-FFF2-40B4-BE49-F238E27FC236}">
                <a16:creationId xmlns:a16="http://schemas.microsoft.com/office/drawing/2014/main" id="{35632E2F-A6C1-AC46-B950-1D8C6AEC1E59}"/>
              </a:ext>
            </a:extLst>
          </p:cNvPr>
          <p:cNvSpPr/>
          <p:nvPr/>
        </p:nvSpPr>
        <p:spPr>
          <a:xfrm>
            <a:off x="454173" y="4228849"/>
            <a:ext cx="2519142"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Industry</a:t>
            </a:r>
          </a:p>
        </p:txBody>
      </p:sp>
      <p:sp>
        <p:nvSpPr>
          <p:cNvPr id="9" name="Rounded Rectangle 8">
            <a:extLst>
              <a:ext uri="{FF2B5EF4-FFF2-40B4-BE49-F238E27FC236}">
                <a16:creationId xmlns:a16="http://schemas.microsoft.com/office/drawing/2014/main" id="{9EA6E38E-E840-AF43-A83E-C156C51DCB7C}"/>
              </a:ext>
            </a:extLst>
          </p:cNvPr>
          <p:cNvSpPr/>
          <p:nvPr/>
        </p:nvSpPr>
        <p:spPr>
          <a:xfrm>
            <a:off x="3761051" y="4228849"/>
            <a:ext cx="2519142"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Academia</a:t>
            </a:r>
          </a:p>
        </p:txBody>
      </p:sp>
      <p:cxnSp>
        <p:nvCxnSpPr>
          <p:cNvPr id="10" name="Straight Arrow Connector 9">
            <a:extLst>
              <a:ext uri="{FF2B5EF4-FFF2-40B4-BE49-F238E27FC236}">
                <a16:creationId xmlns:a16="http://schemas.microsoft.com/office/drawing/2014/main" id="{25032605-9831-6B4E-9A4E-1EC68A55725A}"/>
              </a:ext>
            </a:extLst>
          </p:cNvPr>
          <p:cNvCxnSpPr>
            <a:cxnSpLocks/>
          </p:cNvCxnSpPr>
          <p:nvPr/>
        </p:nvCxnSpPr>
        <p:spPr>
          <a:xfrm flipH="1">
            <a:off x="3360875" y="1423073"/>
            <a:ext cx="532895" cy="107790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4E90F7A-8600-7444-9A63-CEB9F1F53158}"/>
              </a:ext>
            </a:extLst>
          </p:cNvPr>
          <p:cNvCxnSpPr>
            <a:cxnSpLocks/>
          </p:cNvCxnSpPr>
          <p:nvPr/>
        </p:nvCxnSpPr>
        <p:spPr>
          <a:xfrm flipH="1">
            <a:off x="763009" y="3106538"/>
            <a:ext cx="520784" cy="9991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4E1CB-F4CF-0F4A-BBBB-63356D2315BE}"/>
              </a:ext>
            </a:extLst>
          </p:cNvPr>
          <p:cNvCxnSpPr>
            <a:cxnSpLocks/>
          </p:cNvCxnSpPr>
          <p:nvPr/>
        </p:nvCxnSpPr>
        <p:spPr>
          <a:xfrm>
            <a:off x="5324918" y="3106538"/>
            <a:ext cx="588403" cy="9234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C18AFFD-F795-C344-B7E4-5106091C236D}"/>
              </a:ext>
            </a:extLst>
          </p:cNvPr>
          <p:cNvCxnSpPr>
            <a:cxnSpLocks/>
          </p:cNvCxnSpPr>
          <p:nvPr/>
        </p:nvCxnSpPr>
        <p:spPr>
          <a:xfrm>
            <a:off x="7932873" y="1423073"/>
            <a:ext cx="526841" cy="1017346"/>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6094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6" name="Rounded Rectangle 5">
            <a:extLst>
              <a:ext uri="{FF2B5EF4-FFF2-40B4-BE49-F238E27FC236}">
                <a16:creationId xmlns:a16="http://schemas.microsoft.com/office/drawing/2014/main" id="{921D60D9-B223-CE4B-8B8E-FB84B646E267}"/>
              </a:ext>
            </a:extLst>
          </p:cNvPr>
          <p:cNvSpPr/>
          <p:nvPr/>
        </p:nvSpPr>
        <p:spPr>
          <a:xfrm>
            <a:off x="3985614" y="1212136"/>
            <a:ext cx="3639433" cy="1144514"/>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structured, with an employer, with benefits and a boss and a desk</a:t>
            </a:r>
          </a:p>
        </p:txBody>
      </p:sp>
      <p:sp>
        <p:nvSpPr>
          <p:cNvPr id="8" name="Rounded Rectangle 7">
            <a:extLst>
              <a:ext uri="{FF2B5EF4-FFF2-40B4-BE49-F238E27FC236}">
                <a16:creationId xmlns:a16="http://schemas.microsoft.com/office/drawing/2014/main" id="{35632E2F-A6C1-AC46-B950-1D8C6AEC1E59}"/>
              </a:ext>
            </a:extLst>
          </p:cNvPr>
          <p:cNvSpPr/>
          <p:nvPr/>
        </p:nvSpPr>
        <p:spPr>
          <a:xfrm>
            <a:off x="629785" y="2597865"/>
            <a:ext cx="4844505" cy="3209483"/>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Industry</a:t>
            </a:r>
          </a:p>
          <a:p>
            <a:pPr algn="ctr"/>
            <a:endParaRPr lang="en-US" sz="2200" dirty="0">
              <a:solidFill>
                <a:srgbClr val="0000CC"/>
              </a:solidFill>
            </a:endParaRPr>
          </a:p>
          <a:p>
            <a:pPr algn="ctr"/>
            <a:r>
              <a:rPr lang="en-US" dirty="0">
                <a:solidFill>
                  <a:schemeClr val="tx1"/>
                </a:solidFill>
              </a:rPr>
              <a:t>You will have to pick a retirement plan.</a:t>
            </a:r>
          </a:p>
          <a:p>
            <a:pPr algn="ctr"/>
            <a:r>
              <a:rPr lang="en-US" dirty="0">
                <a:solidFill>
                  <a:schemeClr val="tx1"/>
                </a:solidFill>
              </a:rPr>
              <a:t>You will have to pick a health care plan.</a:t>
            </a:r>
          </a:p>
          <a:p>
            <a:pPr algn="ctr"/>
            <a:r>
              <a:rPr lang="en-US" dirty="0">
                <a:solidFill>
                  <a:schemeClr val="tx1"/>
                </a:solidFill>
              </a:rPr>
              <a:t>You will have (relatively) clear promotion and salary plans.</a:t>
            </a:r>
          </a:p>
          <a:p>
            <a:pPr algn="ctr"/>
            <a:r>
              <a:rPr lang="en-US" dirty="0">
                <a:solidFill>
                  <a:schemeClr val="tx1"/>
                </a:solidFill>
              </a:rPr>
              <a:t>You may have flexibility in who you work for.</a:t>
            </a:r>
          </a:p>
          <a:p>
            <a:pPr algn="ctr"/>
            <a:r>
              <a:rPr lang="en-US" dirty="0">
                <a:solidFill>
                  <a:schemeClr val="tx1"/>
                </a:solidFill>
              </a:rPr>
              <a:t>You may have flexibility in where you live.</a:t>
            </a:r>
          </a:p>
          <a:p>
            <a:pPr algn="ctr"/>
            <a:r>
              <a:rPr lang="en-US" dirty="0">
                <a:solidFill>
                  <a:schemeClr val="tx1"/>
                </a:solidFill>
              </a:rPr>
              <a:t>But that may be the only flexibility you have. Your boss may be a jerk and you may have to work you tail off to keep your job.</a:t>
            </a:r>
          </a:p>
        </p:txBody>
      </p:sp>
      <p:sp>
        <p:nvSpPr>
          <p:cNvPr id="9" name="Rounded Rectangle 8">
            <a:extLst>
              <a:ext uri="{FF2B5EF4-FFF2-40B4-BE49-F238E27FC236}">
                <a16:creationId xmlns:a16="http://schemas.microsoft.com/office/drawing/2014/main" id="{9EA6E38E-E840-AF43-A83E-C156C51DCB7C}"/>
              </a:ext>
            </a:extLst>
          </p:cNvPr>
          <p:cNvSpPr/>
          <p:nvPr/>
        </p:nvSpPr>
        <p:spPr>
          <a:xfrm>
            <a:off x="6262026" y="2597865"/>
            <a:ext cx="4844504" cy="3209483"/>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Academia</a:t>
            </a:r>
          </a:p>
          <a:p>
            <a:pPr algn="ctr"/>
            <a:endParaRPr lang="en-US" sz="2200" dirty="0">
              <a:solidFill>
                <a:srgbClr val="0000CC"/>
              </a:solidFill>
            </a:endParaRPr>
          </a:p>
          <a:p>
            <a:pPr algn="ctr"/>
            <a:r>
              <a:rPr lang="en-US" sz="1500" dirty="0">
                <a:solidFill>
                  <a:schemeClr val="tx1"/>
                </a:solidFill>
              </a:rPr>
              <a:t>You will have to pick a retirement plan.</a:t>
            </a:r>
          </a:p>
          <a:p>
            <a:pPr algn="ctr"/>
            <a:r>
              <a:rPr lang="en-US" sz="1500" dirty="0">
                <a:solidFill>
                  <a:schemeClr val="tx1"/>
                </a:solidFill>
              </a:rPr>
              <a:t>You will have to pick a health care plan.</a:t>
            </a:r>
          </a:p>
          <a:p>
            <a:pPr algn="ctr"/>
            <a:r>
              <a:rPr lang="en-US" sz="1500" dirty="0">
                <a:solidFill>
                  <a:schemeClr val="tx1"/>
                </a:solidFill>
              </a:rPr>
              <a:t>If you’re tenure-track, you will have a clear timeline…with lots of risk.</a:t>
            </a:r>
          </a:p>
          <a:p>
            <a:pPr algn="ctr"/>
            <a:r>
              <a:rPr lang="en-US" sz="1500" dirty="0">
                <a:solidFill>
                  <a:schemeClr val="tx1"/>
                </a:solidFill>
              </a:rPr>
              <a:t>You may NOT have flexibility in where you live.</a:t>
            </a:r>
          </a:p>
          <a:p>
            <a:pPr algn="ctr"/>
            <a:r>
              <a:rPr lang="en-US" sz="1500" dirty="0">
                <a:solidFill>
                  <a:schemeClr val="tx1"/>
                </a:solidFill>
              </a:rPr>
              <a:t>Your salary may be 50% - or less- than what it could be in industry.</a:t>
            </a:r>
          </a:p>
          <a:p>
            <a:pPr algn="ctr"/>
            <a:r>
              <a:rPr lang="en-US" sz="1500" dirty="0">
                <a:solidFill>
                  <a:schemeClr val="tx1"/>
                </a:solidFill>
              </a:rPr>
              <a:t>You might not get paid for 2-3 months in summer.</a:t>
            </a:r>
          </a:p>
          <a:p>
            <a:pPr algn="ctr"/>
            <a:r>
              <a:rPr lang="en-US" sz="1500" dirty="0">
                <a:solidFill>
                  <a:schemeClr val="tx1"/>
                </a:solidFill>
              </a:rPr>
              <a:t>You may have lots of time flexibility, allowing you to kind of be your own boss and pursue other opportunities (e.g. consulting).</a:t>
            </a:r>
          </a:p>
        </p:txBody>
      </p:sp>
      <p:cxnSp>
        <p:nvCxnSpPr>
          <p:cNvPr id="14" name="Straight Arrow Connector 13">
            <a:extLst>
              <a:ext uri="{FF2B5EF4-FFF2-40B4-BE49-F238E27FC236}">
                <a16:creationId xmlns:a16="http://schemas.microsoft.com/office/drawing/2014/main" id="{24E90F7A-8600-7444-9A63-CEB9F1F53158}"/>
              </a:ext>
            </a:extLst>
          </p:cNvPr>
          <p:cNvCxnSpPr>
            <a:cxnSpLocks/>
          </p:cNvCxnSpPr>
          <p:nvPr/>
        </p:nvCxnSpPr>
        <p:spPr>
          <a:xfrm flipH="1">
            <a:off x="3263984" y="1556297"/>
            <a:ext cx="520784" cy="99917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54E1CB-F4CF-0F4A-BBBB-63356D2315BE}"/>
              </a:ext>
            </a:extLst>
          </p:cNvPr>
          <p:cNvCxnSpPr>
            <a:cxnSpLocks/>
          </p:cNvCxnSpPr>
          <p:nvPr/>
        </p:nvCxnSpPr>
        <p:spPr>
          <a:xfrm>
            <a:off x="7825893" y="1556297"/>
            <a:ext cx="588403" cy="923485"/>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0836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Career Planning Overview</a:t>
            </a:r>
          </a:p>
        </p:txBody>
      </p:sp>
      <p:sp>
        <p:nvSpPr>
          <p:cNvPr id="7" name="Rounded Rectangle 6">
            <a:extLst>
              <a:ext uri="{FF2B5EF4-FFF2-40B4-BE49-F238E27FC236}">
                <a16:creationId xmlns:a16="http://schemas.microsoft.com/office/drawing/2014/main" id="{9AFE3AB4-FF1C-364B-8F1B-C0435257075F}"/>
              </a:ext>
            </a:extLst>
          </p:cNvPr>
          <p:cNvSpPr/>
          <p:nvPr/>
        </p:nvSpPr>
        <p:spPr>
          <a:xfrm>
            <a:off x="3101491" y="1272690"/>
            <a:ext cx="5989017" cy="4698160"/>
          </a:xfrm>
          <a:prstGeom prst="roundRect">
            <a:avLst/>
          </a:prstGeom>
          <a:solidFill>
            <a:schemeClr val="bg1"/>
          </a:solidFill>
          <a:ln w="762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rgbClr val="0000CC"/>
                </a:solidFill>
              </a:rPr>
              <a:t>Something unstructured – consulting, performing, freelance, entrepreneurship</a:t>
            </a:r>
          </a:p>
          <a:p>
            <a:pPr algn="ctr"/>
            <a:endParaRPr lang="en-US" sz="2200" dirty="0">
              <a:solidFill>
                <a:srgbClr val="0000CC"/>
              </a:solidFill>
            </a:endParaRPr>
          </a:p>
          <a:p>
            <a:pPr algn="ctr"/>
            <a:r>
              <a:rPr lang="en-US" dirty="0">
                <a:solidFill>
                  <a:schemeClr val="tx1"/>
                </a:solidFill>
              </a:rPr>
              <a:t>You will have to pay for a health care plan.</a:t>
            </a:r>
          </a:p>
          <a:p>
            <a:pPr algn="ctr"/>
            <a:r>
              <a:rPr lang="en-US" dirty="0">
                <a:solidFill>
                  <a:schemeClr val="tx1"/>
                </a:solidFill>
              </a:rPr>
              <a:t>You will have to create your own retirement plan.</a:t>
            </a:r>
          </a:p>
          <a:p>
            <a:pPr algn="ctr"/>
            <a:r>
              <a:rPr lang="en-US" dirty="0">
                <a:solidFill>
                  <a:schemeClr val="tx1"/>
                </a:solidFill>
              </a:rPr>
              <a:t>You may have loads of flexibility in where you live, when you work, what work you do.</a:t>
            </a:r>
          </a:p>
          <a:p>
            <a:pPr algn="ctr"/>
            <a:r>
              <a:rPr lang="en-US" dirty="0">
                <a:solidFill>
                  <a:schemeClr val="tx1"/>
                </a:solidFill>
              </a:rPr>
              <a:t>You may have to learn way more about tax and employment law than you really want to do.</a:t>
            </a:r>
          </a:p>
          <a:p>
            <a:pPr algn="ctr"/>
            <a:r>
              <a:rPr lang="en-US" dirty="0">
                <a:solidFill>
                  <a:schemeClr val="tx1"/>
                </a:solidFill>
              </a:rPr>
              <a:t>You have close to zero income reliability…at least initially. You may have to become a professional hustler.</a:t>
            </a:r>
          </a:p>
        </p:txBody>
      </p:sp>
    </p:spTree>
    <p:extLst>
      <p:ext uri="{BB962C8B-B14F-4D97-AF65-F5344CB8AC3E}">
        <p14:creationId xmlns:p14="http://schemas.microsoft.com/office/powerpoint/2010/main" val="40652111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#1b</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if I'm interested in a unique </a:t>
            </a:r>
            <a:br>
              <a:rPr lang="en-US" sz="3600" b="1" i="1" dirty="0">
                <a:solidFill>
                  <a:srgbClr val="006600"/>
                </a:solidFill>
              </a:rPr>
            </a:br>
            <a:r>
              <a:rPr lang="en-US" sz="3600" b="1" i="1" dirty="0">
                <a:solidFill>
                  <a:srgbClr val="006600"/>
                </a:solidFill>
              </a:rPr>
              <a:t>non-academic career, can I find assistance with something like that at UL?</a:t>
            </a:r>
          </a:p>
          <a:p>
            <a:pPr marL="0" indent="0" algn="ctr">
              <a:buNone/>
            </a:pPr>
            <a:endParaRPr lang="en-US" sz="3600" b="1" i="1" dirty="0">
              <a:solidFill>
                <a:srgbClr val="006600"/>
              </a:solidFill>
            </a:endParaRPr>
          </a:p>
          <a:p>
            <a:pPr marL="0" indent="0" algn="ctr">
              <a:buNone/>
            </a:pPr>
            <a:r>
              <a:rPr lang="en-US" sz="3600" b="1" i="1" dirty="0">
                <a:solidFill>
                  <a:srgbClr val="006600"/>
                </a:solidFill>
              </a:rPr>
              <a:t>Is there anyone other than my advisor that I can reach out to in regards to career planning?</a:t>
            </a:r>
          </a:p>
        </p:txBody>
      </p:sp>
    </p:spTree>
    <p:extLst>
      <p:ext uri="{BB962C8B-B14F-4D97-AF65-F5344CB8AC3E}">
        <p14:creationId xmlns:p14="http://schemas.microsoft.com/office/powerpoint/2010/main" val="24740793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C00000"/>
                </a:solidFill>
              </a:rPr>
              <a:t>How and when do I know that I need to </a:t>
            </a:r>
            <a:br>
              <a:rPr lang="en-US" b="1" i="1" dirty="0">
                <a:solidFill>
                  <a:srgbClr val="C00000"/>
                </a:solidFill>
              </a:rPr>
            </a:br>
            <a:r>
              <a:rPr lang="en-US" b="1" i="1" dirty="0">
                <a:solidFill>
                  <a:srgbClr val="C0000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C00000"/>
                </a:solidFill>
              </a:rPr>
              <a:t>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family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 </a:t>
            </a:r>
            <a:r>
              <a:rPr lang="en-US" sz="2400" dirty="0">
                <a:solidFill>
                  <a:schemeClr val="bg1"/>
                </a:solidFill>
                <a:latin typeface="Calibri" panose="020F0502020204030204" pitchFamily="34" charset="0"/>
                <a:cs typeface="Calibri" panose="020F0502020204030204" pitchFamily="34" charset="0"/>
              </a:rPr>
              <a:t>(or #3b)</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#4 </a:t>
            </a:r>
            <a:r>
              <a:rPr lang="en-US" sz="2400" dirty="0">
                <a:solidFill>
                  <a:schemeClr val="bg1"/>
                </a:solidFill>
                <a:latin typeface="Calibri" panose="020F0502020204030204" pitchFamily="34" charset="0"/>
                <a:cs typeface="Calibri" panose="020F0502020204030204" pitchFamily="34" charset="0"/>
              </a:rPr>
              <a:t>(or #3b)</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Tree>
    <p:extLst>
      <p:ext uri="{BB962C8B-B14F-4D97-AF65-F5344CB8AC3E}">
        <p14:creationId xmlns:p14="http://schemas.microsoft.com/office/powerpoint/2010/main" val="5709488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1800" b="1" i="1" dirty="0">
              <a:solidFill>
                <a:srgbClr val="C00000"/>
              </a:solidFill>
            </a:endParaRPr>
          </a:p>
          <a:p>
            <a:pPr marL="0" indent="0" algn="ctr">
              <a:buNone/>
            </a:pPr>
            <a:r>
              <a:rPr lang="en-US" sz="2200" b="1" i="1" dirty="0">
                <a:solidFill>
                  <a:srgbClr val="0000CC"/>
                </a:solidFill>
              </a:rPr>
              <a:t>Pretend that you have made this decision for 2-3 weeks.</a:t>
            </a:r>
          </a:p>
          <a:p>
            <a:pPr marL="0" indent="0" algn="ctr">
              <a:buNone/>
            </a:pPr>
            <a:r>
              <a:rPr lang="en-US" sz="2200" b="1" i="1" dirty="0">
                <a:solidFill>
                  <a:srgbClr val="0000CC"/>
                </a:solidFill>
              </a:rPr>
              <a:t>And then assess how you feel. </a:t>
            </a:r>
          </a:p>
          <a:p>
            <a:pPr marL="0" indent="0" algn="ctr">
              <a:buNone/>
            </a:pPr>
            <a:endParaRPr lang="en-US" sz="2200" b="1" i="1" dirty="0">
              <a:solidFill>
                <a:srgbClr val="0000CC"/>
              </a:solidFill>
            </a:endParaRPr>
          </a:p>
          <a:p>
            <a:pPr marL="0" indent="0" algn="ctr">
              <a:buNone/>
            </a:pPr>
            <a:r>
              <a:rPr lang="en-US" sz="2200" b="1" i="1" dirty="0">
                <a:solidFill>
                  <a:srgbClr val="0000CC"/>
                </a:solidFill>
              </a:rPr>
              <a:t>Are you more or less excited?</a:t>
            </a:r>
          </a:p>
          <a:p>
            <a:pPr marL="0" indent="0" algn="ctr">
              <a:buNone/>
            </a:pPr>
            <a:r>
              <a:rPr lang="en-US" sz="2200" b="1" i="1" dirty="0">
                <a:solidFill>
                  <a:srgbClr val="0000CC"/>
                </a:solidFill>
              </a:rPr>
              <a:t>Are you more or less anxious?</a:t>
            </a:r>
          </a:p>
          <a:p>
            <a:pPr marL="0" indent="0" algn="ctr">
              <a:buNone/>
            </a:pPr>
            <a:r>
              <a:rPr lang="en-US" sz="2200" b="1" i="1" dirty="0">
                <a:solidFill>
                  <a:srgbClr val="0000CC"/>
                </a:solidFill>
              </a:rPr>
              <a:t>Does the 10-year plan make sense? Its it clear? </a:t>
            </a:r>
          </a:p>
          <a:p>
            <a:pPr marL="0" indent="0" algn="ctr">
              <a:buNone/>
            </a:pPr>
            <a:r>
              <a:rPr lang="en-US" sz="2200" b="1" i="1" dirty="0">
                <a:solidFill>
                  <a:srgbClr val="0000CC"/>
                </a:solidFill>
              </a:rPr>
              <a:t>How have you been sleeping these past 2-3 weeks?</a:t>
            </a:r>
          </a:p>
          <a:p>
            <a:pPr marL="0" indent="0" algn="ctr">
              <a:buNone/>
            </a:pPr>
            <a:r>
              <a:rPr lang="en-US" sz="22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extLst>
              <p:ext uri="{D42A27DB-BD31-4B8C-83A1-F6EECF244321}">
                <p14:modId xmlns:p14="http://schemas.microsoft.com/office/powerpoint/2010/main" val="4257885265"/>
              </p:ext>
            </p:extLst>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2900" b="1" i="1" dirty="0">
                <a:solidFill>
                  <a:srgbClr val="006600"/>
                </a:solidFill>
              </a:rPr>
              <a:t>How do I decide which plans I want?</a:t>
            </a:r>
          </a:p>
          <a:p>
            <a:pPr marL="0" indent="0" algn="ctr">
              <a:buNone/>
            </a:pPr>
            <a:r>
              <a:rPr lang="en-US" sz="2900" b="1" i="1" dirty="0">
                <a:solidFill>
                  <a:srgbClr val="006600"/>
                </a:solidFill>
              </a:rPr>
              <a:t>What if I choose the wrong plan – can I change my decision later?</a:t>
            </a:r>
            <a:endParaRPr lang="en-US" sz="29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7030A0"/>
                </a:solidFill>
              </a:rPr>
              <a:t>Let’s now talk about the retirement plan:</a:t>
            </a:r>
          </a:p>
          <a:p>
            <a:r>
              <a:rPr lang="en-US" sz="2400" b="1" i="1" dirty="0">
                <a:solidFill>
                  <a:srgbClr val="7030A0"/>
                </a:solidFill>
              </a:rPr>
              <a:t>If you’re lucky, your employer will offer you the choice of a defined benefit plan (aka “pension”) or a defined contribution plan (401(k), 403(b).</a:t>
            </a:r>
          </a:p>
          <a:p>
            <a:pPr lvl="1"/>
            <a:r>
              <a:rPr lang="en-US" sz="1600" i="1" dirty="0">
                <a:solidFill>
                  <a:srgbClr val="7030A0"/>
                </a:solidFill>
              </a:rPr>
              <a:t>50 years ago, most employers only offered a pension. Today, most employers only offer a defined contribution plan.</a:t>
            </a:r>
          </a:p>
          <a:p>
            <a:r>
              <a:rPr lang="en-US" sz="2400" b="1" i="1" dirty="0">
                <a:solidFill>
                  <a:srgbClr val="7030A0"/>
                </a:solidFill>
              </a:rPr>
              <a:t>For a pension, the most important word is “vesting”</a:t>
            </a:r>
          </a:p>
          <a:p>
            <a:r>
              <a:rPr lang="en-US" sz="2400" b="1" i="1" dirty="0">
                <a:solidFill>
                  <a:srgbClr val="7030A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7030A0"/>
                </a:solidFill>
              </a:rPr>
              <a:t>Let’s now talk about the retirement plan:</a:t>
            </a:r>
          </a:p>
          <a:p>
            <a:r>
              <a:rPr lang="en-US" sz="2400" b="1" i="1" dirty="0">
                <a:solidFill>
                  <a:srgbClr val="7030A0"/>
                </a:solidFill>
              </a:rPr>
              <a:t>For a pension, the most important word is “vesting”</a:t>
            </a:r>
          </a:p>
          <a:p>
            <a:pPr lvl="1"/>
            <a:r>
              <a:rPr lang="en-US" sz="2000" b="1" i="1" dirty="0">
                <a:solidFill>
                  <a:srgbClr val="7030A0"/>
                </a:solidFill>
              </a:rPr>
              <a:t>The company will offer a payment upon reaching retirement age.</a:t>
            </a:r>
          </a:p>
          <a:p>
            <a:pPr lvl="1"/>
            <a:r>
              <a:rPr lang="en-US" sz="2000" b="1" i="1" dirty="0">
                <a:solidFill>
                  <a:srgbClr val="7030A0"/>
                </a:solidFill>
              </a:rPr>
              <a:t>This payment will be calculated based on some pre-determined formula.</a:t>
            </a:r>
          </a:p>
          <a:p>
            <a:pPr lvl="2"/>
            <a:r>
              <a:rPr lang="en-US" sz="1600" b="1" i="1" dirty="0">
                <a:solidFill>
                  <a:srgbClr val="7030A0"/>
                </a:solidFill>
              </a:rPr>
              <a:t>Example: 2% of your salary x The number of years you worked for the company</a:t>
            </a:r>
          </a:p>
          <a:p>
            <a:pPr lvl="1"/>
            <a:r>
              <a:rPr lang="en-US" sz="2000" b="1" i="1" dirty="0">
                <a:solidFill>
                  <a:srgbClr val="7030A0"/>
                </a:solidFill>
              </a:rPr>
              <a:t>The company may require you to contribute a portion of your salary into the plan</a:t>
            </a:r>
          </a:p>
          <a:p>
            <a:pPr lvl="1"/>
            <a:r>
              <a:rPr lang="en-US" sz="2000" b="1" i="1" dirty="0">
                <a:solidFill>
                  <a:srgbClr val="7030A0"/>
                </a:solidFill>
              </a:rPr>
              <a:t>And then the company is responsible for managing the investments to make sure it has enough money saved to make all of the required pension payments</a:t>
            </a:r>
          </a:p>
          <a:p>
            <a:pPr lvl="1"/>
            <a:endParaRPr lang="en-US" sz="2000" b="1" i="1" dirty="0">
              <a:solidFill>
                <a:srgbClr val="7030A0"/>
              </a:solidFill>
            </a:endParaRPr>
          </a:p>
          <a:p>
            <a:pPr lvl="1"/>
            <a:r>
              <a:rPr lang="en-US" sz="2000" b="1" i="1" dirty="0">
                <a:solidFill>
                  <a:srgbClr val="7030A0"/>
                </a:solidFill>
              </a:rPr>
              <a:t>Why is “vesting” the most important word with pension plans?</a:t>
            </a:r>
          </a:p>
          <a:p>
            <a:pPr lvl="2"/>
            <a:r>
              <a:rPr lang="en-US" sz="1600" b="1" i="1" dirty="0">
                <a:solidFill>
                  <a:srgbClr val="7030A0"/>
                </a:solidFill>
              </a:rPr>
              <a:t>The plan will dictate how long you must be in the plan (and contributing) before you are eligible for retirement benefits.</a:t>
            </a:r>
          </a:p>
          <a:p>
            <a:pPr lvl="2"/>
            <a:r>
              <a:rPr lang="en-US" sz="1600" b="1" i="1" dirty="0">
                <a:solidFill>
                  <a:srgbClr val="7030A0"/>
                </a:solidFill>
              </a:rPr>
              <a:t>This length of time is “vesting.”</a:t>
            </a:r>
          </a:p>
          <a:p>
            <a:pPr lvl="2"/>
            <a:r>
              <a:rPr lang="en-US" sz="1600" b="1" i="1" dirty="0">
                <a:solidFill>
                  <a:srgbClr val="7030A0"/>
                </a:solidFill>
              </a:rPr>
              <a:t>If you leave the company before your benefits have fully vested, then you receive 0.00% of those benefits.</a:t>
            </a:r>
          </a:p>
          <a:p>
            <a:pPr lvl="2"/>
            <a:r>
              <a:rPr lang="en-US" sz="1600" b="1" i="1" dirty="0">
                <a:solidFill>
                  <a:srgbClr val="7030A0"/>
                </a:solidFill>
              </a:rPr>
              <a:t>If you leave the company 1 day after your benefits have fully vested, </a:t>
            </a:r>
            <a:br>
              <a:rPr lang="en-US" sz="1600" b="1" i="1" dirty="0">
                <a:solidFill>
                  <a:srgbClr val="7030A0"/>
                </a:solidFill>
              </a:rPr>
            </a:br>
            <a:r>
              <a:rPr lang="en-US" sz="1600" b="1" i="1" dirty="0">
                <a:solidFill>
                  <a:srgbClr val="7030A0"/>
                </a:solidFill>
              </a:rPr>
              <a:t>then you receive 100.00% of the promised benefits.</a:t>
            </a:r>
            <a:endParaRPr lang="en-US" sz="2400" b="1" i="1" dirty="0">
              <a:solidFill>
                <a:srgbClr val="7030A0"/>
              </a:solidFill>
            </a:endParaRPr>
          </a:p>
        </p:txBody>
      </p:sp>
    </p:spTree>
    <p:extLst>
      <p:ext uri="{BB962C8B-B14F-4D97-AF65-F5344CB8AC3E}">
        <p14:creationId xmlns:p14="http://schemas.microsoft.com/office/powerpoint/2010/main" val="193053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t>For a 401(k) or 403(b), the most important words are “vesting” and “matching”</a:t>
            </a:r>
          </a:p>
          <a:p>
            <a:pPr lvl="1"/>
            <a:r>
              <a:rPr lang="en-US" sz="2000" b="1" i="1" dirty="0"/>
              <a:t>Vesting is generally the same as with a pension plan – when you receive benefits, kind of.</a:t>
            </a:r>
          </a:p>
          <a:p>
            <a:pPr lvl="2"/>
            <a:r>
              <a:rPr lang="en-US" sz="1200" b="1" i="1" dirty="0"/>
              <a:t>Any contributions you make into the plan are always 100% vested. They always belong to you.</a:t>
            </a:r>
          </a:p>
          <a:p>
            <a:pPr lvl="2"/>
            <a:r>
              <a:rPr lang="en-US" sz="1200" b="1" i="1" dirty="0"/>
              <a:t>But if the company makes any matching contributions, they may be subject to a vesting period. If you leave the company before the matches vest, you receive 0.00% of these matched contributions.</a:t>
            </a:r>
          </a:p>
          <a:p>
            <a:pPr lvl="2"/>
            <a:endParaRPr lang="en-US" sz="1200" b="1" i="1" dirty="0"/>
          </a:p>
          <a:p>
            <a:pPr lvl="1"/>
            <a:r>
              <a:rPr lang="en-US" sz="2000" b="1" i="1" dirty="0"/>
              <a:t>Matching is (kind of) free money from your employer.</a:t>
            </a:r>
          </a:p>
          <a:p>
            <a:pPr lvl="2"/>
            <a:r>
              <a:rPr lang="en-US" sz="1600" b="1" i="1" dirty="0"/>
              <a:t>The retirement plan will specify what percentage of your salary your employer will match as a contribution into your retirement plan.</a:t>
            </a:r>
          </a:p>
          <a:p>
            <a:pPr lvl="3"/>
            <a:r>
              <a:rPr lang="en-US" sz="1400" b="1" i="1" dirty="0"/>
              <a:t>It’s a “match” because the company only contributes if you contribute first.</a:t>
            </a:r>
          </a:p>
          <a:p>
            <a:pPr lvl="2"/>
            <a:r>
              <a:rPr lang="en-US" sz="1600" b="1" i="1" dirty="0"/>
              <a:t>Example: At UL Lafayette, I contribute 8% of my salary to my 403(b), the University will match with a 6% contribution. So I will end up with 14% of my salary going into a retirement plan.</a:t>
            </a:r>
          </a:p>
          <a:p>
            <a:pPr lvl="3"/>
            <a:r>
              <a:rPr lang="en-US" sz="1400" b="1" i="1" dirty="0"/>
              <a:t>If I contribute 7% of my salary to my 403(b), the University will not match anything. So I will end up with 7% of my salary going into a retirement plan.</a:t>
            </a:r>
            <a:br>
              <a:rPr lang="en-US" sz="1400" b="1" i="1" dirty="0"/>
            </a:br>
            <a:endParaRPr lang="en-US" sz="1400" b="1" i="1" dirty="0"/>
          </a:p>
          <a:p>
            <a:pPr lvl="1"/>
            <a:r>
              <a:rPr lang="en-US" sz="2000" b="1" i="1" dirty="0"/>
              <a:t>Once your money is in your retirement plan, then the company will have a plan sponsor (e.g investment company) manage your account.</a:t>
            </a:r>
          </a:p>
          <a:p>
            <a:pPr lvl="2"/>
            <a:r>
              <a:rPr lang="en-US" sz="1600" b="1" i="1" dirty="0"/>
              <a:t>But YOU are responsible for directing your money into a menu of investment options that the </a:t>
            </a:r>
            <a:br>
              <a:rPr lang="en-US" sz="1600" b="1" i="1" dirty="0"/>
            </a:br>
            <a:r>
              <a:rPr lang="en-US" sz="1600" b="1" i="1" dirty="0"/>
              <a:t>plan sponsor allows. </a:t>
            </a:r>
          </a:p>
          <a:p>
            <a:pPr lvl="2"/>
            <a:r>
              <a:rPr lang="en-US" sz="1600" b="1" i="1" dirty="0"/>
              <a:t>These options will generally be mutual funds, not individual stocks, crypto, real estate, NFTs…</a:t>
            </a:r>
            <a:endParaRPr lang="en-US" sz="2400" b="1" i="1" dirty="0"/>
          </a:p>
        </p:txBody>
      </p:sp>
    </p:spTree>
    <p:extLst>
      <p:ext uri="{BB962C8B-B14F-4D97-AF65-F5344CB8AC3E}">
        <p14:creationId xmlns:p14="http://schemas.microsoft.com/office/powerpoint/2010/main" val="2126285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
        <p:nvSpPr>
          <p:cNvPr id="7" name="Rounded Rectangle 6">
            <a:extLst>
              <a:ext uri="{FF2B5EF4-FFF2-40B4-BE49-F238E27FC236}">
                <a16:creationId xmlns:a16="http://schemas.microsoft.com/office/drawing/2014/main" id="{09C97882-52B1-754E-9F98-00D2D2D3E8A3}"/>
              </a:ext>
            </a:extLst>
          </p:cNvPr>
          <p:cNvSpPr/>
          <p:nvPr/>
        </p:nvSpPr>
        <p:spPr>
          <a:xfrm>
            <a:off x="1547010" y="1238732"/>
            <a:ext cx="8417324" cy="374661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topics should we address next semester?</a:t>
            </a:r>
          </a:p>
          <a:p>
            <a:pPr algn="ctr"/>
            <a:endParaRPr lang="en-US" sz="3000" b="1" dirty="0"/>
          </a:p>
          <a:p>
            <a:pPr algn="ctr"/>
            <a:r>
              <a:rPr lang="en-US" sz="3000" b="1" dirty="0"/>
              <a:t>Tax Planning?</a:t>
            </a:r>
          </a:p>
          <a:p>
            <a:pPr algn="ctr"/>
            <a:r>
              <a:rPr lang="en-US" sz="3000" b="1" dirty="0"/>
              <a:t>More Investing?</a:t>
            </a:r>
          </a:p>
          <a:p>
            <a:pPr algn="ctr"/>
            <a:r>
              <a:rPr lang="en-US" sz="3000" b="1" dirty="0"/>
              <a:t>Insurance?</a:t>
            </a:r>
          </a:p>
          <a:p>
            <a:pPr algn="ctr"/>
            <a:r>
              <a:rPr lang="en-US" sz="3000" b="1" dirty="0"/>
              <a:t>Entrepreneurship?</a:t>
            </a:r>
          </a:p>
          <a:p>
            <a:pPr algn="ctr"/>
            <a:r>
              <a:rPr lang="en-US" sz="3000" b="1" dirty="0"/>
              <a:t>More income planning?</a:t>
            </a:r>
          </a:p>
          <a:p>
            <a:pPr algn="ctr"/>
            <a:r>
              <a:rPr lang="en-US" sz="3000" b="1" dirty="0"/>
              <a:t>More career planning?</a:t>
            </a:r>
          </a:p>
        </p:txBody>
      </p:sp>
    </p:spTree>
    <p:extLst>
      <p:ext uri="{BB962C8B-B14F-4D97-AF65-F5344CB8AC3E}">
        <p14:creationId xmlns:p14="http://schemas.microsoft.com/office/powerpoint/2010/main" val="28654599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Why would you want to give up some of your hard-earned paycheck today in order to put it into a retirement fund that you may not touch for 40 years?</a:t>
            </a:r>
          </a:p>
          <a:p>
            <a:pPr marL="0" indent="0">
              <a:buNone/>
            </a:pPr>
            <a:endParaRPr lang="en-US" sz="2400" b="1" i="1" dirty="0"/>
          </a:p>
          <a:p>
            <a:pPr marL="0" indent="0">
              <a:buNone/>
            </a:pPr>
            <a:r>
              <a:rPr lang="en-US" sz="2400" b="1" i="1" dirty="0"/>
              <a:t>Two reasons: Matching &amp; Tax-Deferral.</a:t>
            </a:r>
          </a:p>
          <a:p>
            <a:r>
              <a:rPr lang="en-US" sz="2400" b="1" i="1" dirty="0"/>
              <a:t>We saw how a company match can effectively increase your compensation</a:t>
            </a:r>
          </a:p>
          <a:p>
            <a:r>
              <a:rPr lang="en-US" sz="2400" b="1" i="1" dirty="0"/>
              <a:t>Tax-Deferral is the other big advantage of retirement plans</a:t>
            </a:r>
          </a:p>
          <a:p>
            <a:pPr lvl="1"/>
            <a:r>
              <a:rPr lang="en-US" sz="2000" b="1" i="1" dirty="0"/>
              <a:t>Any money you contribute to a retirement plan today is before tax.</a:t>
            </a:r>
          </a:p>
          <a:p>
            <a:pPr lvl="1"/>
            <a:r>
              <a:rPr lang="en-US" sz="2000" b="1" i="1" dirty="0"/>
              <a:t>The before tax amount will be invested.</a:t>
            </a:r>
          </a:p>
          <a:p>
            <a:pPr lvl="1"/>
            <a:r>
              <a:rPr lang="en-US" sz="2000" b="1" i="1" dirty="0"/>
              <a:t>Your investments will grow at some rate of return over the long term until you retire.</a:t>
            </a:r>
          </a:p>
          <a:p>
            <a:pPr lvl="1"/>
            <a:r>
              <a:rPr lang="en-US" sz="2000" b="1" i="1" dirty="0"/>
              <a:t>When you reach retirement age (generally over 60), you can begin withdrawing money from your retirement plan</a:t>
            </a:r>
          </a:p>
          <a:p>
            <a:pPr lvl="2"/>
            <a:r>
              <a:rPr lang="en-US" sz="1600" b="1" i="1" dirty="0"/>
              <a:t>You will pay ordinary income taxes on these withdrawals</a:t>
            </a:r>
          </a:p>
          <a:p>
            <a:pPr lvl="2"/>
            <a:r>
              <a:rPr lang="en-US" sz="1600" b="1" i="1" dirty="0"/>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I’m going to be a consultant and entrepreneur. Is there a way I can benefit with my own retirement plan even without an employer doing it for me?</a:t>
            </a:r>
          </a:p>
          <a:p>
            <a:pPr marL="0" indent="0">
              <a:buNone/>
            </a:pPr>
            <a:endParaRPr lang="en-US" sz="2400" b="1" i="1" dirty="0"/>
          </a:p>
          <a:p>
            <a:pPr marL="0" indent="0">
              <a:buNone/>
            </a:pPr>
            <a:r>
              <a:rPr lang="en-US" sz="2400" b="1" i="1" dirty="0"/>
              <a:t>Yes. How? With an IRA, Individual Retirement Account:</a:t>
            </a:r>
          </a:p>
          <a:p>
            <a:r>
              <a:rPr lang="en-US" sz="2400" b="1" i="1" dirty="0"/>
              <a:t>A traditional IRA allows you to invest $6,000 of pre-tax money into a qualified account, and then you direct where you invest the money and how it grows</a:t>
            </a:r>
          </a:p>
          <a:p>
            <a:pPr lvl="1"/>
            <a:r>
              <a:rPr lang="en-US" sz="1600" b="1" i="1" dirty="0"/>
              <a:t>You cannot access the money, without fees and taxes, until retirement</a:t>
            </a:r>
          </a:p>
          <a:p>
            <a:pPr lvl="1"/>
            <a:r>
              <a:rPr lang="en-US" sz="1600" b="1" i="1" dirty="0"/>
              <a:t>There are income limits to whom can participate; very high income folks cannot participate</a:t>
            </a:r>
          </a:p>
          <a:p>
            <a:pPr lvl="1"/>
            <a:r>
              <a:rPr lang="en-US" sz="1600" b="1" i="1" dirty="0"/>
              <a:t>You pay ordinary income tax when you withdraw the money in retirement</a:t>
            </a:r>
          </a:p>
          <a:p>
            <a:r>
              <a:rPr lang="en-US" sz="2000" b="1" i="1" dirty="0"/>
              <a:t>A Roth IRA allows you to invest $6,000 of after-tax money into a qualified account, and then you direct where you invest the money and how it grows</a:t>
            </a:r>
          </a:p>
          <a:p>
            <a:pPr lvl="1"/>
            <a:r>
              <a:rPr lang="en-US" sz="1600" b="1" i="1" dirty="0"/>
              <a:t>The income limits are less than with a traditional IRA</a:t>
            </a:r>
          </a:p>
          <a:p>
            <a:pPr lvl="1"/>
            <a:r>
              <a:rPr lang="en-US" sz="1600" b="1" i="1" dirty="0"/>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solidFill>
                  <a:srgbClr val="C00000"/>
                </a:solidFill>
              </a:rPr>
              <a:t>If possible, set up an IRA, a Roth IRA and take the maximum advantage of whatever retirement plan options your employer offers. </a:t>
            </a:r>
          </a:p>
          <a:p>
            <a:pPr marL="0" indent="0">
              <a:buNone/>
            </a:pPr>
            <a:endParaRPr lang="en-US" sz="2400" b="1" i="1" dirty="0">
              <a:solidFill>
                <a:srgbClr val="C00000"/>
              </a:solidFill>
            </a:endParaRPr>
          </a:p>
          <a:p>
            <a:pPr marL="0" indent="0">
              <a:buNone/>
            </a:pPr>
            <a:r>
              <a:rPr lang="en-US" sz="2400" b="1" i="1" dirty="0">
                <a:solidFill>
                  <a:srgbClr val="C00000"/>
                </a:solidFill>
              </a:rPr>
              <a:t>Why? Flexibility.</a:t>
            </a:r>
          </a:p>
          <a:p>
            <a:r>
              <a:rPr lang="en-US" sz="2000" b="1" i="1" dirty="0">
                <a:solidFill>
                  <a:srgbClr val="C00000"/>
                </a:solidFill>
              </a:rPr>
              <a:t>If your income grows, you may make too much to get an IRA or Roth</a:t>
            </a:r>
          </a:p>
          <a:p>
            <a:r>
              <a:rPr lang="en-US" sz="2000" b="1" i="1" dirty="0">
                <a:solidFill>
                  <a:srgbClr val="C00000"/>
                </a:solidFill>
              </a:rPr>
              <a:t>Having different accounts with different tax rules allows you to choose how you withdraw money in retirement</a:t>
            </a:r>
          </a:p>
          <a:p>
            <a:pPr lvl="1"/>
            <a:r>
              <a:rPr lang="en-US" sz="1800" b="1" i="1" dirty="0">
                <a:solidFill>
                  <a:srgbClr val="C00000"/>
                </a:solidFill>
              </a:rPr>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solidFill>
                  <a:srgbClr val="C00000"/>
                </a:solidFill>
              </a:rPr>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C00000"/>
                </a:solidFill>
              </a:rPr>
              <a:t>The financial planning answer:</a:t>
            </a:r>
          </a:p>
          <a:p>
            <a:pPr lvl="1"/>
            <a:r>
              <a:rPr lang="en-US" sz="2600" b="1" i="1" dirty="0">
                <a:solidFill>
                  <a:srgbClr val="C00000"/>
                </a:solidFill>
              </a:rPr>
              <a:t>If you know what your budget is and what your short- and medium-term financial goals are, you can do the math to determine what the minimum compensation you need from any job.</a:t>
            </a:r>
          </a:p>
          <a:p>
            <a:pPr lvl="2"/>
            <a:r>
              <a:rPr lang="en-US" sz="2600" b="1" i="1" dirty="0">
                <a:solidFill>
                  <a:srgbClr val="C000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7030A0"/>
                </a:solidFill>
              </a:rPr>
              <a:t>The career planning answer:</a:t>
            </a:r>
          </a:p>
          <a:p>
            <a:pPr lvl="1"/>
            <a:r>
              <a:rPr lang="en-US" sz="2200" b="1" i="1" dirty="0">
                <a:solidFill>
                  <a:srgbClr val="7030A0"/>
                </a:solidFill>
              </a:rPr>
              <a:t>Know your value. Talk to other graduates. Talk to faculty. Talk to family. If possible, talk to other people who have been hired by the same company. Do your research.</a:t>
            </a:r>
          </a:p>
          <a:p>
            <a:pPr lvl="1"/>
            <a:r>
              <a:rPr lang="en-US" sz="2200" b="1" i="1" dirty="0">
                <a:solidFill>
                  <a:srgbClr val="7030A0"/>
                </a:solidFill>
              </a:rPr>
              <a:t>Put your emotional intelligence (EQ) to work to try to determine how much leverage you have. Try to get a sense of how much they want you.</a:t>
            </a:r>
          </a:p>
          <a:p>
            <a:pPr lvl="2"/>
            <a:r>
              <a:rPr lang="en-US" sz="2200" b="1" i="1" dirty="0">
                <a:solidFill>
                  <a:srgbClr val="7030A0"/>
                </a:solidFill>
              </a:rPr>
              <a:t>In general, the higher the salary, the more they want you.</a:t>
            </a:r>
          </a:p>
          <a:p>
            <a:pPr lvl="2"/>
            <a:r>
              <a:rPr lang="en-US" sz="2200" b="1" i="1" dirty="0">
                <a:solidFill>
                  <a:srgbClr val="7030A0"/>
                </a:solidFill>
              </a:rPr>
              <a:t>In general, the more they have invested in recruiting you, the more they want you.</a:t>
            </a:r>
          </a:p>
          <a:p>
            <a:pPr lvl="2"/>
            <a:r>
              <a:rPr lang="en-US" sz="2200" b="1" i="1" dirty="0">
                <a:solidFill>
                  <a:srgbClr val="7030A0"/>
                </a:solidFill>
              </a:rPr>
              <a:t>Try to get a sense of how unique the position is.</a:t>
            </a:r>
          </a:p>
          <a:p>
            <a:pPr lvl="2"/>
            <a:r>
              <a:rPr lang="en-US" sz="2200" b="1" i="1" dirty="0">
                <a:solidFill>
                  <a:srgbClr val="7030A0"/>
                </a:solidFill>
              </a:rPr>
              <a:t>Try to get a sense of what they would do if you asked for more money</a:t>
            </a:r>
          </a:p>
          <a:p>
            <a:pPr lvl="3"/>
            <a:r>
              <a:rPr lang="en-US" sz="2200" b="1" i="1" dirty="0">
                <a:solidFill>
                  <a:srgbClr val="7030A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all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You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9C97882-52B1-754E-9F98-00D2D2D3E8A3}"/>
              </a:ext>
            </a:extLst>
          </p:cNvPr>
          <p:cNvSpPr/>
          <p:nvPr/>
        </p:nvSpPr>
        <p:spPr>
          <a:xfrm>
            <a:off x="1547010" y="466283"/>
            <a:ext cx="8417324" cy="495350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More Generally…</a:t>
            </a:r>
          </a:p>
          <a:p>
            <a:pPr algn="ctr"/>
            <a:r>
              <a:rPr lang="en-US" sz="3000" b="1" dirty="0"/>
              <a:t>With Respect to Other Grad School Programming for Spring 2022:</a:t>
            </a:r>
          </a:p>
          <a:p>
            <a:pPr algn="ctr"/>
            <a:r>
              <a:rPr lang="en-US" sz="3000" b="1" dirty="0"/>
              <a:t/>
            </a:r>
            <a:br>
              <a:rPr lang="en-US" sz="3000" b="1" dirty="0"/>
            </a:br>
            <a:r>
              <a:rPr lang="en-US" sz="3000" b="1" dirty="0"/>
              <a:t>Are there any events or topics that you would like to see us have for you in Spring 2022?</a:t>
            </a:r>
          </a:p>
          <a:p>
            <a:pPr algn="ctr"/>
            <a:endParaRPr lang="en-US" sz="3000" b="1" dirty="0"/>
          </a:p>
          <a:p>
            <a:pPr algn="ctr"/>
            <a:r>
              <a:rPr lang="en-US" sz="3000" b="1" dirty="0"/>
              <a:t>We will re-visit these planning questions at the end of tonight’s session.</a:t>
            </a:r>
          </a:p>
        </p:txBody>
      </p:sp>
    </p:spTree>
    <p:extLst>
      <p:ext uri="{BB962C8B-B14F-4D97-AF65-F5344CB8AC3E}">
        <p14:creationId xmlns:p14="http://schemas.microsoft.com/office/powerpoint/2010/main" val="39175818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19" name="Rectangle 2">
            <a:extLst>
              <a:ext uri="{FF2B5EF4-FFF2-40B4-BE49-F238E27FC236}">
                <a16:creationId xmlns:a16="http://schemas.microsoft.com/office/drawing/2014/main" id="{63754476-65AF-3646-B778-09C4BD56F95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Tree>
    <p:extLst>
      <p:ext uri="{BB962C8B-B14F-4D97-AF65-F5344CB8AC3E}">
        <p14:creationId xmlns:p14="http://schemas.microsoft.com/office/powerpoint/2010/main" val="26587578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18317" y="1133301"/>
            <a:ext cx="8674716" cy="12637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INVESTING STRATEGIES TO SUPPORT YOUR GOALS</a:t>
            </a:r>
          </a:p>
          <a:p>
            <a:pPr algn="ctr"/>
            <a:r>
              <a:rPr lang="en-US" sz="3000" b="1" dirty="0"/>
              <a:t>Today, September 8</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18316" y="2449615"/>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BUDGETING: MANAGING INCOME &amp; EXPENSES</a:t>
            </a:r>
          </a:p>
          <a:p>
            <a:pPr algn="ctr"/>
            <a:r>
              <a:rPr lang="en-US" sz="3000" b="1" dirty="0"/>
              <a:t>Tuesday, September 28	 	12:00pm</a:t>
            </a:r>
          </a:p>
          <a:p>
            <a:pPr algn="ctr"/>
            <a:r>
              <a:rPr lang="en-US" sz="3000" b="1" dirty="0"/>
              <a:t>Wednesday, October 6		6:00pm</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18315" y="3827018"/>
            <a:ext cx="8674715" cy="1324844"/>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DEBT &amp; STUDENT LOAN MANAGEMENT</a:t>
            </a:r>
          </a:p>
          <a:p>
            <a:pPr algn="ctr"/>
            <a:r>
              <a:rPr lang="en-US" sz="3000" b="1" dirty="0"/>
              <a:t>Wednesday, October 27		6:00pm</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67770" y="5204421"/>
            <a:ext cx="8674715" cy="1324844"/>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CAREER PLANNING &amp; FINANCIAL PLANNING</a:t>
            </a:r>
          </a:p>
          <a:p>
            <a:pPr algn="ctr"/>
            <a:r>
              <a:rPr lang="en-US" sz="3000" b="1" dirty="0"/>
              <a:t>Wednesday, November 17		6:00pm</a:t>
            </a:r>
          </a:p>
        </p:txBody>
      </p:sp>
      <p:sp>
        <p:nvSpPr>
          <p:cNvPr id="7" name="Rounded Rectangle 6">
            <a:extLst>
              <a:ext uri="{FF2B5EF4-FFF2-40B4-BE49-F238E27FC236}">
                <a16:creationId xmlns:a16="http://schemas.microsoft.com/office/drawing/2014/main" id="{09C97882-52B1-754E-9F98-00D2D2D3E8A3}"/>
              </a:ext>
            </a:extLst>
          </p:cNvPr>
          <p:cNvSpPr/>
          <p:nvPr/>
        </p:nvSpPr>
        <p:spPr>
          <a:xfrm>
            <a:off x="1547010" y="1238732"/>
            <a:ext cx="8417324" cy="374661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What topics should we address next semester?</a:t>
            </a:r>
          </a:p>
          <a:p>
            <a:pPr algn="ctr"/>
            <a:endParaRPr lang="en-US" sz="3000" b="1" dirty="0"/>
          </a:p>
          <a:p>
            <a:pPr algn="ctr"/>
            <a:r>
              <a:rPr lang="en-US" sz="3000" b="1" dirty="0"/>
              <a:t>Tax Planning?</a:t>
            </a:r>
          </a:p>
          <a:p>
            <a:pPr algn="ctr"/>
            <a:r>
              <a:rPr lang="en-US" sz="3000" b="1" dirty="0"/>
              <a:t>More Investing?</a:t>
            </a:r>
          </a:p>
          <a:p>
            <a:pPr algn="ctr"/>
            <a:r>
              <a:rPr lang="en-US" sz="3000" b="1" dirty="0"/>
              <a:t>Insurance?</a:t>
            </a:r>
          </a:p>
          <a:p>
            <a:pPr algn="ctr"/>
            <a:r>
              <a:rPr lang="en-US" sz="3000" b="1" dirty="0"/>
              <a:t>Entrepreneurship?</a:t>
            </a:r>
          </a:p>
          <a:p>
            <a:pPr algn="ctr"/>
            <a:r>
              <a:rPr lang="en-US" sz="3000" b="1" dirty="0"/>
              <a:t>More income planning?</a:t>
            </a:r>
          </a:p>
          <a:p>
            <a:pPr algn="ctr"/>
            <a:r>
              <a:rPr lang="en-US" sz="3000" b="1" dirty="0"/>
              <a:t>More Career Planning?</a:t>
            </a:r>
          </a:p>
        </p:txBody>
      </p:sp>
    </p:spTree>
    <p:extLst>
      <p:ext uri="{BB962C8B-B14F-4D97-AF65-F5344CB8AC3E}">
        <p14:creationId xmlns:p14="http://schemas.microsoft.com/office/powerpoint/2010/main" val="41204409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09C97882-52B1-754E-9F98-00D2D2D3E8A3}"/>
              </a:ext>
            </a:extLst>
          </p:cNvPr>
          <p:cNvSpPr/>
          <p:nvPr/>
        </p:nvSpPr>
        <p:spPr>
          <a:xfrm>
            <a:off x="1547010" y="466283"/>
            <a:ext cx="8417324" cy="4953505"/>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More Generally…</a:t>
            </a:r>
          </a:p>
          <a:p>
            <a:pPr algn="ctr"/>
            <a:endParaRPr lang="en-US" sz="3000" b="1" dirty="0"/>
          </a:p>
          <a:p>
            <a:pPr algn="ctr"/>
            <a:r>
              <a:rPr lang="en-US" sz="3000" b="1" dirty="0"/>
              <a:t>With Respect to Other Grad School Programming for Spring 2022 – Are there any events or topics that you would like to see us have for you in Spring 2022?</a:t>
            </a:r>
          </a:p>
          <a:p>
            <a:pPr algn="ctr"/>
            <a:endParaRPr lang="en-US" sz="3000" b="1" dirty="0"/>
          </a:p>
          <a:p>
            <a:pPr algn="ctr"/>
            <a:r>
              <a:rPr lang="en-US" sz="3000" b="1" dirty="0"/>
              <a:t>We will re-visit these planning questions at the end of tonight’s session.</a:t>
            </a:r>
          </a:p>
        </p:txBody>
      </p:sp>
    </p:spTree>
    <p:extLst>
      <p:ext uri="{BB962C8B-B14F-4D97-AF65-F5344CB8AC3E}">
        <p14:creationId xmlns:p14="http://schemas.microsoft.com/office/powerpoint/2010/main" val="31081660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brian.bolton@louisiana.edu</a:t>
            </a:r>
          </a:p>
        </p:txBody>
      </p:sp>
    </p:spTree>
    <p:extLst>
      <p:ext uri="{BB962C8B-B14F-4D97-AF65-F5344CB8AC3E}">
        <p14:creationId xmlns:p14="http://schemas.microsoft.com/office/powerpoint/2010/main" val="302137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spTree>
    <p:extLst>
      <p:ext uri="{BB962C8B-B14F-4D97-AF65-F5344CB8AC3E}">
        <p14:creationId xmlns:p14="http://schemas.microsoft.com/office/powerpoint/2010/main" val="613380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 calcmode="lin" valueType="num">
                                      <p:cBhvr>
                                        <p:cTn id="38" dur="500" fill="hold"/>
                                        <p:tgtEl>
                                          <p:spTgt spid="30"/>
                                        </p:tgtEl>
                                        <p:attrNameLst>
                                          <p:attrName>ppt_w</p:attrName>
                                        </p:attrNameLst>
                                      </p:cBhvr>
                                      <p:tavLst>
                                        <p:tav tm="0">
                                          <p:val>
                                            <p:fltVal val="0"/>
                                          </p:val>
                                        </p:tav>
                                        <p:tav tm="100000">
                                          <p:val>
                                            <p:strVal val="#ppt_w"/>
                                          </p:val>
                                        </p:tav>
                                      </p:tavLst>
                                    </p:anim>
                                    <p:anim calcmode="lin" valueType="num">
                                      <p:cBhvr>
                                        <p:cTn id="39" dur="500" fill="hold"/>
                                        <p:tgtEl>
                                          <p:spTgt spid="30"/>
                                        </p:tgtEl>
                                        <p:attrNameLst>
                                          <p:attrName>ppt_h</p:attrName>
                                        </p:attrNameLst>
                                      </p:cBhvr>
                                      <p:tavLst>
                                        <p:tav tm="0">
                                          <p:val>
                                            <p:fltVal val="0"/>
                                          </p:val>
                                        </p:tav>
                                        <p:tav tm="100000">
                                          <p:val>
                                            <p:strVal val="#ppt_h"/>
                                          </p:val>
                                        </p:tav>
                                      </p:tavLst>
                                    </p:anim>
                                    <p:animEffect transition="in" filter="fad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p:cTn id="45" dur="500" fill="hold"/>
                                        <p:tgtEl>
                                          <p:spTgt spid="31"/>
                                        </p:tgtEl>
                                        <p:attrNameLst>
                                          <p:attrName>ppt_w</p:attrName>
                                        </p:attrNameLst>
                                      </p:cBhvr>
                                      <p:tavLst>
                                        <p:tav tm="0">
                                          <p:val>
                                            <p:fltVal val="0"/>
                                          </p:val>
                                        </p:tav>
                                        <p:tav tm="100000">
                                          <p:val>
                                            <p:strVal val="#ppt_w"/>
                                          </p:val>
                                        </p:tav>
                                      </p:tavLst>
                                    </p:anim>
                                    <p:anim calcmode="lin" valueType="num">
                                      <p:cBhvr>
                                        <p:cTn id="46" dur="500" fill="hold"/>
                                        <p:tgtEl>
                                          <p:spTgt spid="31"/>
                                        </p:tgtEl>
                                        <p:attrNameLst>
                                          <p:attrName>ppt_h</p:attrName>
                                        </p:attrNameLst>
                                      </p:cBhvr>
                                      <p:tavLst>
                                        <p:tav tm="0">
                                          <p:val>
                                            <p:fltVal val="0"/>
                                          </p:val>
                                        </p:tav>
                                        <p:tav tm="100000">
                                          <p:val>
                                            <p:strVal val="#ppt_h"/>
                                          </p:val>
                                        </p:tav>
                                      </p:tavLst>
                                    </p:anim>
                                    <p:animEffect transition="in" filter="fade">
                                      <p:cBhvr>
                                        <p:cTn id="47" dur="500"/>
                                        <p:tgtEl>
                                          <p:spTgt spid="31"/>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p:cTn id="50" dur="500" fill="hold"/>
                                        <p:tgtEl>
                                          <p:spTgt spid="32"/>
                                        </p:tgtEl>
                                        <p:attrNameLst>
                                          <p:attrName>ppt_w</p:attrName>
                                        </p:attrNameLst>
                                      </p:cBhvr>
                                      <p:tavLst>
                                        <p:tav tm="0">
                                          <p:val>
                                            <p:fltVal val="0"/>
                                          </p:val>
                                        </p:tav>
                                        <p:tav tm="100000">
                                          <p:val>
                                            <p:strVal val="#ppt_w"/>
                                          </p:val>
                                        </p:tav>
                                      </p:tavLst>
                                    </p:anim>
                                    <p:anim calcmode="lin" valueType="num">
                                      <p:cBhvr>
                                        <p:cTn id="51" dur="500" fill="hold"/>
                                        <p:tgtEl>
                                          <p:spTgt spid="32"/>
                                        </p:tgtEl>
                                        <p:attrNameLst>
                                          <p:attrName>ppt_h</p:attrName>
                                        </p:attrNameLst>
                                      </p:cBhvr>
                                      <p:tavLst>
                                        <p:tav tm="0">
                                          <p:val>
                                            <p:fltVal val="0"/>
                                          </p:val>
                                        </p:tav>
                                        <p:tav tm="100000">
                                          <p:val>
                                            <p:strVal val="#ppt_h"/>
                                          </p:val>
                                        </p:tav>
                                      </p:tavLst>
                                    </p:anim>
                                    <p:animEffect transition="in" filter="fade">
                                      <p:cBhvr>
                                        <p:cTn id="52" dur="500"/>
                                        <p:tgtEl>
                                          <p:spTgt spid="3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Effect transition="in" filter="fade">
                                      <p:cBhvr>
                                        <p:cTn id="57" dur="500"/>
                                        <p:tgtEl>
                                          <p:spTgt spid="33"/>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500" fill="hold"/>
                                        <p:tgtEl>
                                          <p:spTgt spid="34"/>
                                        </p:tgtEl>
                                        <p:attrNameLst>
                                          <p:attrName>ppt_w</p:attrName>
                                        </p:attrNameLst>
                                      </p:cBhvr>
                                      <p:tavLst>
                                        <p:tav tm="0">
                                          <p:val>
                                            <p:fltVal val="0"/>
                                          </p:val>
                                        </p:tav>
                                        <p:tav tm="100000">
                                          <p:val>
                                            <p:strVal val="#ppt_w"/>
                                          </p:val>
                                        </p:tav>
                                      </p:tavLst>
                                    </p:anim>
                                    <p:anim calcmode="lin" valueType="num">
                                      <p:cBhvr>
                                        <p:cTn id="61" dur="500" fill="hold"/>
                                        <p:tgtEl>
                                          <p:spTgt spid="34"/>
                                        </p:tgtEl>
                                        <p:attrNameLst>
                                          <p:attrName>ppt_h</p:attrName>
                                        </p:attrNameLst>
                                      </p:cBhvr>
                                      <p:tavLst>
                                        <p:tav tm="0">
                                          <p:val>
                                            <p:fltVal val="0"/>
                                          </p:val>
                                        </p:tav>
                                        <p:tav tm="100000">
                                          <p:val>
                                            <p:strVal val="#ppt_h"/>
                                          </p:val>
                                        </p:tav>
                                      </p:tavLst>
                                    </p:anim>
                                    <p:animEffect transition="in" filter="fade">
                                      <p:cBhvr>
                                        <p:cTn id="6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 grpId="0" animBg="1"/>
      <p:bldP spid="26" grpId="0" animBg="1"/>
      <p:bldP spid="28" grpId="0" animBg="1"/>
      <p:bldP spid="29" grpId="0" animBg="1"/>
      <p:bldP spid="30" grpId="0" animBg="1"/>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bg1"/>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rgbClr val="C00000"/>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3450696" y="4606390"/>
            <a:ext cx="2598875" cy="101325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6142427" y="4591152"/>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Debt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528277F7-6657-604A-A286-6F6D5D62A209}"/>
              </a:ext>
            </a:extLst>
          </p:cNvPr>
          <p:cNvCxnSpPr/>
          <p:nvPr/>
        </p:nvCxnSpPr>
        <p:spPr>
          <a:xfrm>
            <a:off x="7069946" y="3238495"/>
            <a:ext cx="924492"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DC4F973-C05B-6843-9082-D73307EC62B8}"/>
              </a:ext>
            </a:extLst>
          </p:cNvPr>
          <p:cNvCxnSpPr>
            <a:cxnSpLocks/>
          </p:cNvCxnSpPr>
          <p:nvPr/>
        </p:nvCxnSpPr>
        <p:spPr>
          <a:xfrm flipH="1" flipV="1">
            <a:off x="4288646" y="3209483"/>
            <a:ext cx="939633" cy="2901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DB4AC7-53F2-E847-85CC-DF1400E341D3}"/>
              </a:ext>
            </a:extLst>
          </p:cNvPr>
          <p:cNvCxnSpPr>
            <a:cxnSpLocks/>
          </p:cNvCxnSpPr>
          <p:nvPr/>
        </p:nvCxnSpPr>
        <p:spPr>
          <a:xfrm>
            <a:off x="6812583" y="3367939"/>
            <a:ext cx="2161859" cy="1373619"/>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A4C0C00-B2C2-5D40-A471-4B504627C87B}"/>
              </a:ext>
            </a:extLst>
          </p:cNvPr>
          <p:cNvCxnSpPr>
            <a:cxnSpLocks/>
          </p:cNvCxnSpPr>
          <p:nvPr/>
        </p:nvCxnSpPr>
        <p:spPr>
          <a:xfrm>
            <a:off x="6509801" y="3454577"/>
            <a:ext cx="363338" cy="1374711"/>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5B7A29B-2765-EC4C-B170-0748975881E4}"/>
              </a:ext>
            </a:extLst>
          </p:cNvPr>
          <p:cNvCxnSpPr>
            <a:cxnSpLocks/>
          </p:cNvCxnSpPr>
          <p:nvPr/>
        </p:nvCxnSpPr>
        <p:spPr>
          <a:xfrm flipH="1">
            <a:off x="5379418" y="3454577"/>
            <a:ext cx="536932" cy="137471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B572BB5-D70E-E648-AFCC-E4CBB5236074}"/>
              </a:ext>
            </a:extLst>
          </p:cNvPr>
          <p:cNvCxnSpPr>
            <a:cxnSpLocks/>
          </p:cNvCxnSpPr>
          <p:nvPr/>
        </p:nvCxnSpPr>
        <p:spPr>
          <a:xfrm flipH="1">
            <a:off x="3026649" y="3367939"/>
            <a:ext cx="2187248" cy="1461348"/>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DBC18BD-37FB-9B48-B7A7-B71E7255CE22}"/>
              </a:ext>
            </a:extLst>
          </p:cNvPr>
          <p:cNvCxnSpPr>
            <a:cxnSpLocks/>
          </p:cNvCxnSpPr>
          <p:nvPr/>
        </p:nvCxnSpPr>
        <p:spPr>
          <a:xfrm flipH="1" flipV="1">
            <a:off x="6691470" y="3209483"/>
            <a:ext cx="939633" cy="29012"/>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F8FEB4-AB3D-1745-9BD4-4282669552B0}"/>
              </a:ext>
            </a:extLst>
          </p:cNvPr>
          <p:cNvCxnSpPr/>
          <p:nvPr/>
        </p:nvCxnSpPr>
        <p:spPr>
          <a:xfrm>
            <a:off x="4633566" y="3223989"/>
            <a:ext cx="924492" cy="0"/>
          </a:xfrm>
          <a:prstGeom prst="straightConnector1">
            <a:avLst/>
          </a:prstGeom>
          <a:ln w="762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5721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Today’s Agenda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Brief Overview of the Key Issues</a:t>
            </a:r>
            <a:br>
              <a:rPr lang="en-US" dirty="0"/>
            </a:br>
            <a:endParaRPr lang="en-US" sz="1200" dirty="0"/>
          </a:p>
          <a:p>
            <a:r>
              <a:rPr lang="en-US" dirty="0"/>
              <a:t>Questions from you</a:t>
            </a:r>
            <a:br>
              <a:rPr lang="en-US" dirty="0"/>
            </a:br>
            <a:endParaRPr lang="en-US" sz="1200" dirty="0"/>
          </a:p>
          <a:p>
            <a:r>
              <a:rPr lang="en-US" dirty="0"/>
              <a:t>Some strategies for connecting Career Planning &amp; Financial Planning</a:t>
            </a:r>
          </a:p>
          <a:p>
            <a:pPr lvl="1"/>
            <a:r>
              <a:rPr lang="en-US" dirty="0"/>
              <a:t>Direct Financial Planning financial issues</a:t>
            </a:r>
          </a:p>
          <a:p>
            <a:pPr lvl="2"/>
            <a:r>
              <a:rPr lang="en-US" dirty="0"/>
              <a:t>Retirement plans, tax strategies, being an entrepreneur, debt repayment…</a:t>
            </a:r>
          </a:p>
          <a:p>
            <a:pPr lvl="1"/>
            <a:r>
              <a:rPr lang="en-US" dirty="0"/>
              <a:t>Indirect Financial Planning &amp; Career Planning issues</a:t>
            </a:r>
          </a:p>
          <a:p>
            <a:pPr lvl="2"/>
            <a:r>
              <a:rPr lang="en-US" dirty="0"/>
              <a:t>How your career planning choices impact your financial plans?</a:t>
            </a:r>
          </a:p>
          <a:p>
            <a:pPr lvl="2"/>
            <a:r>
              <a:rPr lang="en-US" dirty="0"/>
              <a:t>You’re currently making the biggest investment of your life…</a:t>
            </a:r>
            <a:br>
              <a:rPr lang="en-US" dirty="0"/>
            </a:br>
            <a:r>
              <a:rPr lang="en-US" dirty="0"/>
              <a:t>When do you get to enjoy the returns on this investment?</a:t>
            </a:r>
          </a:p>
          <a:p>
            <a:pPr marL="1371600" lvl="3" indent="0">
              <a:buNone/>
            </a:pPr>
            <a:endParaRPr lang="en-US" sz="1200" dirty="0"/>
          </a:p>
          <a:p>
            <a:r>
              <a:rPr lang="en-US" dirty="0"/>
              <a:t>Questions from you</a:t>
            </a:r>
          </a:p>
        </p:txBody>
      </p:sp>
    </p:spTree>
    <p:extLst>
      <p:ext uri="{BB962C8B-B14F-4D97-AF65-F5344CB8AC3E}">
        <p14:creationId xmlns:p14="http://schemas.microsoft.com/office/powerpoint/2010/main" val="39256083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927001" y="0"/>
            <a:ext cx="8135529" cy="6691470"/>
          </a:xfrm>
          <a:prstGeom prst="rect">
            <a:avLst/>
          </a:prstGeom>
        </p:spPr>
      </p:pic>
    </p:spTree>
    <p:extLst>
      <p:ext uri="{BB962C8B-B14F-4D97-AF65-F5344CB8AC3E}">
        <p14:creationId xmlns:p14="http://schemas.microsoft.com/office/powerpoint/2010/main" val="3311590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727079-6426-F944-A4D9-9EAE289AC766}"/>
              </a:ext>
            </a:extLst>
          </p:cNvPr>
          <p:cNvPicPr>
            <a:picLocks noChangeAspect="1"/>
          </p:cNvPicPr>
          <p:nvPr/>
        </p:nvPicPr>
        <p:blipFill>
          <a:blip r:embed="rId2"/>
          <a:stretch>
            <a:fillRect/>
          </a:stretch>
        </p:blipFill>
        <p:spPr>
          <a:xfrm>
            <a:off x="1150371" y="-744842"/>
            <a:ext cx="8996937" cy="7399978"/>
          </a:xfrm>
          <a:prstGeom prst="rect">
            <a:avLst/>
          </a:prstGeom>
        </p:spPr>
      </p:pic>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a:extLst>
              <a:ext uri="{FF2B5EF4-FFF2-40B4-BE49-F238E27FC236}">
                <a16:creationId xmlns:a16="http://schemas.microsoft.com/office/drawing/2014/main" id="{B3BA7163-93AE-C44A-B9E8-AD7E9D1A34EC}"/>
              </a:ext>
            </a:extLst>
          </p:cNvPr>
          <p:cNvSpPr/>
          <p:nvPr/>
        </p:nvSpPr>
        <p:spPr>
          <a:xfrm>
            <a:off x="2791645" y="260393"/>
            <a:ext cx="5946628" cy="1762188"/>
          </a:xfrm>
          <a:prstGeom prst="roundRect">
            <a:avLst/>
          </a:prstGeom>
          <a:solidFill>
            <a:schemeClr val="accent6">
              <a:lumMod val="20000"/>
              <a:lumOff val="80000"/>
            </a:schemeClr>
          </a:solidFill>
          <a:ln w="889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400" b="1" dirty="0">
                <a:solidFill>
                  <a:srgbClr val="006600"/>
                </a:solidFill>
              </a:rPr>
              <a:t>How Will Your Career Choices</a:t>
            </a:r>
          </a:p>
          <a:p>
            <a:pPr algn="ctr"/>
            <a:r>
              <a:rPr lang="en-US" sz="3400" b="1" dirty="0">
                <a:solidFill>
                  <a:srgbClr val="006600"/>
                </a:solidFill>
              </a:rPr>
              <a:t> Impact Your Financial Planning?</a:t>
            </a:r>
          </a:p>
        </p:txBody>
      </p:sp>
    </p:spTree>
    <p:extLst>
      <p:ext uri="{BB962C8B-B14F-4D97-AF65-F5344CB8AC3E}">
        <p14:creationId xmlns:p14="http://schemas.microsoft.com/office/powerpoint/2010/main" val="335219300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15944</TotalTime>
  <Words>4074</Words>
  <Application>Microsoft Office PowerPoint</Application>
  <PresentationFormat>Widescreen</PresentationFormat>
  <Paragraphs>387</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Philip D de Mahy</cp:lastModifiedBy>
  <cp:revision>98</cp:revision>
  <dcterms:created xsi:type="dcterms:W3CDTF">2019-08-26T13:43:19Z</dcterms:created>
  <dcterms:modified xsi:type="dcterms:W3CDTF">2021-11-18T02:12:43Z</dcterms:modified>
  <cp:category/>
</cp:coreProperties>
</file>