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310" r:id="rId2"/>
    <p:sldId id="1245" r:id="rId3"/>
    <p:sldId id="1286" r:id="rId4"/>
    <p:sldId id="1287" r:id="rId5"/>
    <p:sldId id="1318" r:id="rId6"/>
    <p:sldId id="1288" r:id="rId7"/>
    <p:sldId id="1242" r:id="rId8"/>
    <p:sldId id="1246" r:id="rId9"/>
    <p:sldId id="1291" r:id="rId10"/>
    <p:sldId id="1312" r:id="rId11"/>
    <p:sldId id="1292" r:id="rId12"/>
    <p:sldId id="1317" r:id="rId13"/>
    <p:sldId id="1319" r:id="rId14"/>
    <p:sldId id="1320" r:id="rId15"/>
    <p:sldId id="1289" r:id="rId16"/>
    <p:sldId id="1290" r:id="rId17"/>
    <p:sldId id="1293" r:id="rId18"/>
    <p:sldId id="1294" r:id="rId19"/>
    <p:sldId id="1295" r:id="rId20"/>
    <p:sldId id="1244" r:id="rId21"/>
    <p:sldId id="1283" r:id="rId22"/>
    <p:sldId id="1249" r:id="rId23"/>
    <p:sldId id="1313" r:id="rId24"/>
    <p:sldId id="1296" r:id="rId25"/>
    <p:sldId id="1250" r:id="rId26"/>
    <p:sldId id="1297" r:id="rId27"/>
    <p:sldId id="1298" r:id="rId28"/>
    <p:sldId id="1299" r:id="rId29"/>
    <p:sldId id="1300" r:id="rId30"/>
    <p:sldId id="1301" r:id="rId31"/>
    <p:sldId id="1302" r:id="rId32"/>
    <p:sldId id="1303" r:id="rId33"/>
    <p:sldId id="1304" r:id="rId34"/>
    <p:sldId id="1305" r:id="rId35"/>
    <p:sldId id="1306" r:id="rId36"/>
    <p:sldId id="1314" r:id="rId37"/>
    <p:sldId id="1307" r:id="rId38"/>
    <p:sldId id="1315" r:id="rId39"/>
    <p:sldId id="1309" r:id="rId40"/>
    <p:sldId id="1316" r:id="rId41"/>
    <p:sldId id="1266" r:id="rId42"/>
    <p:sldId id="1260" r:id="rId43"/>
    <p:sldId id="1311" r:id="rId44"/>
    <p:sldId id="92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009051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0"/>
    <p:restoredTop sz="94695"/>
  </p:normalViewPr>
  <p:slideViewPr>
    <p:cSldViewPr snapToGrid="0" snapToObjects="1">
      <p:cViewPr varScale="1">
        <p:scale>
          <a:sx n="210" d="100"/>
          <a:sy n="210" d="100"/>
        </p:scale>
        <p:origin x="1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3052-2D10-BA4E-AA4A-FF3A60595744}" type="datetimeFigureOut">
              <a:rPr lang="en-US" smtClean="0"/>
              <a:t>10/6/21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C6F1-94A6-8148-A699-A2975CBCF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7F8-B021-2F4E-88C8-BB982A37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CF07-57C6-7C41-8CDE-E450205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2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C58C-3E1F-9841-9955-8D672312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7171-289F-174A-8A84-C99EA49F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E3AD0-38D7-4747-B964-255C11827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2D84C-E8EB-D444-A2C7-66D9D30BC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A9E9-7FA2-434F-B0B4-BE534E51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806F-6531-2A41-B5B2-3B7CCC64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0D593-5FE9-D043-B7A9-C3238816C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4401C-BAF4-4E4F-B607-0747BEEE57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2">
    <p:bg>
      <p:bgPr>
        <a:solidFill>
          <a:srgbClr val="C00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6733"/>
            <a:ext cx="10972800" cy="1021541"/>
          </a:xfrm>
        </p:spPr>
        <p:txBody>
          <a:bodyPr/>
          <a:lstStyle>
            <a:lvl1pPr algn="ctr">
              <a:defRPr sz="48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err="1"/>
              <a:t>brian.bolton@louisiana.edu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259-7C64-F54B-BF8F-D51CED9AD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364058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5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6F67-177F-1F4A-AB34-2E8212D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CA2-82D2-214D-88C5-A5B78A1F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51992D-26BE-834E-9924-96659ABAC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5CDB3D-765F-184F-886A-35B20061EF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14" y="5991730"/>
            <a:ext cx="819812" cy="7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67F-6569-624B-822D-C49E11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C462-1161-DC42-BE7F-200B108A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CB908-C9EB-3C48-A8CD-4F75E690F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43B221-EE7C-4648-98B3-D8A586921F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735F-18BD-F548-9E41-3045217E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1893-2BAE-DC4E-B35F-22896E9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858D-A4E0-314B-B0EE-656E0340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E718D-244C-3D42-ACF8-6472E022B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D8CC2-A397-264D-9CC5-A7B5E39489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3A3-C291-974E-8D9B-CE73B4D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D6DE-ABF9-C34B-93B6-CBEABCC4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EB0E-1B9E-524A-B3FF-BE633D33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98BA-AC93-E14B-A159-8D13636B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8D742-8AD1-D64F-9409-0018A9B0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CB1035-14F6-5048-88B1-89319B754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48D27F-C4BD-CB47-8883-6488566CC2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0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472A-A3C9-F04B-8C7C-F4BF2447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60912-4C38-2E41-A2DB-AA73B7C99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1FCC0D-E271-7743-B4CA-4160DA40C0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13B99-9CCA-3444-A5C1-0EA3BE745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88016-B685-624C-A3CF-5CAE32BB4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D8C7-7997-3247-824B-1E7FBA6C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AF3-9831-0649-8F70-72975D6E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7394A-9026-AC48-8433-EFE0A894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FB6AE-05A8-0D4E-B5CA-39BCE3D66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A936E-0F24-5A41-A4CA-4D17D33768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546-87EF-5348-B380-780328FA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03-4EF5-594A-B49D-30334762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F991-0973-5D45-9F42-D363C51F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F40A4A-A2B3-BA44-874D-4EFE6E62D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4" y="5757441"/>
            <a:ext cx="1078019" cy="988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FA423-6910-154F-BAE8-24D14EF261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3058" y="5960533"/>
            <a:ext cx="1973532" cy="6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A55F9-6875-6A43-8265-5D930DCC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0B9D-7089-9A4C-8E02-E76CF953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DF22-6E0D-A141-9D1F-71370410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5C5A-D224-AA43-BB03-DCCC78B25673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9766-8740-7B40-AD10-1AA43344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50-09C2-D846-8599-691D3F21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608-4A3F-D64C-84F4-6E3C8DD2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A053F6-1504-474F-8951-ACBC123A5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8" y="4893735"/>
            <a:ext cx="1903740" cy="1745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304C16-E084-FC4C-812A-3D9CACD3D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5000201"/>
            <a:ext cx="2099733" cy="1703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280C45-1E37-4342-899E-930A139437D2}"/>
              </a:ext>
            </a:extLst>
          </p:cNvPr>
          <p:cNvSpPr/>
          <p:nvPr/>
        </p:nvSpPr>
        <p:spPr>
          <a:xfrm>
            <a:off x="557118" y="508670"/>
            <a:ext cx="1046614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MONEY MATTERS 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SESSION #2 – BUDGETING</a:t>
            </a:r>
          </a:p>
          <a:p>
            <a:pPr algn="ctr"/>
            <a:r>
              <a:rPr lang="en-US" sz="3000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Maximizing  your income and managing your expenses</a:t>
            </a:r>
            <a:br>
              <a:rPr lang="en-US" sz="3000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3000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support your personal &amp; professional goals.</a:t>
            </a:r>
          </a:p>
          <a:p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Manage Your Money Today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Maximize Your Money in the Future</a:t>
            </a:r>
          </a:p>
          <a:p>
            <a:pPr algn="ctr"/>
            <a:endParaRPr lang="en-US" sz="4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September 28, 2021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October 6, 2021</a:t>
            </a:r>
            <a:endParaRPr lang="en-US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8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From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rgbClr val="0000CC"/>
                </a:solidFill>
              </a:rPr>
              <a:t>How can I save when my income is so low as a grad student?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00CC"/>
                </a:solidFill>
              </a:rPr>
              <a:t>My problem isn’t budgeting but it’s having too little income.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CC"/>
              </a:solidFill>
            </a:endParaRPr>
          </a:p>
          <a:p>
            <a:r>
              <a:rPr lang="en-US" sz="2500" dirty="0">
                <a:solidFill>
                  <a:srgbClr val="0000CC"/>
                </a:solidFill>
              </a:rPr>
              <a:t>And think of ways to generate more money: gigs, internships, tutor, lab assistant, freelance positions, blogger, podcasts, consulting</a:t>
            </a:r>
          </a:p>
          <a:p>
            <a:pPr lvl="1"/>
            <a:r>
              <a:rPr lang="en-US" sz="2100" dirty="0">
                <a:solidFill>
                  <a:srgbClr val="0000CC"/>
                </a:solidFill>
              </a:rPr>
              <a:t>Create new jobs for yourself: maybe sell your skills in social media marketing</a:t>
            </a:r>
            <a:br>
              <a:rPr lang="en-US" sz="2100" dirty="0">
                <a:solidFill>
                  <a:srgbClr val="0000CC"/>
                </a:solidFill>
              </a:rPr>
            </a:br>
            <a:r>
              <a:rPr lang="en-US" sz="2100" dirty="0">
                <a:solidFill>
                  <a:srgbClr val="0000CC"/>
                </a:solidFill>
              </a:rPr>
              <a:t>to a company you want to work for, regardless of your program</a:t>
            </a:r>
            <a:br>
              <a:rPr lang="en-US" sz="2100" dirty="0">
                <a:solidFill>
                  <a:srgbClr val="0000CC"/>
                </a:solidFill>
              </a:rPr>
            </a:br>
            <a:endParaRPr lang="en-US" sz="2100" dirty="0">
              <a:solidFill>
                <a:srgbClr val="0000CC"/>
              </a:solidFill>
            </a:endParaRPr>
          </a:p>
          <a:p>
            <a:r>
              <a:rPr lang="en-US" sz="2500" dirty="0">
                <a:solidFill>
                  <a:srgbClr val="0000CC"/>
                </a:solidFill>
              </a:rPr>
              <a:t>A lot of the advice we think of in budgeting is about “reducing expenses.” </a:t>
            </a:r>
            <a:br>
              <a:rPr lang="en-US" sz="2500" dirty="0">
                <a:solidFill>
                  <a:srgbClr val="0000CC"/>
                </a:solidFill>
              </a:rPr>
            </a:br>
            <a:r>
              <a:rPr lang="en-US" sz="2500" dirty="0">
                <a:solidFill>
                  <a:srgbClr val="0000CC"/>
                </a:solidFill>
              </a:rPr>
              <a:t>And that’s because we generally have more control over our expenses than we do over our income, at least in the short-term. Do what you can.</a:t>
            </a:r>
          </a:p>
          <a:p>
            <a:pPr lvl="1"/>
            <a:r>
              <a:rPr lang="en-US" sz="2100" dirty="0">
                <a:solidFill>
                  <a:srgbClr val="0000CC"/>
                </a:solidFill>
              </a:rPr>
              <a:t>And, decreasing expenses can feel like an increase income. Same same.</a:t>
            </a:r>
          </a:p>
        </p:txBody>
      </p:sp>
    </p:spTree>
    <p:extLst>
      <p:ext uri="{BB962C8B-B14F-4D97-AF65-F5344CB8AC3E}">
        <p14:creationId xmlns:p14="http://schemas.microsoft.com/office/powerpoint/2010/main" val="326720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From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/>
              <a:t>How much of my income should I be </a:t>
            </a:r>
            <a:r>
              <a:rPr lang="en-US" b="1" i="1" u="sng" dirty="0"/>
              <a:t>saving</a:t>
            </a:r>
            <a:r>
              <a:rPr lang="en-US" b="1" i="1" dirty="0"/>
              <a:t> each month?</a:t>
            </a:r>
          </a:p>
          <a:p>
            <a:pPr marL="0" indent="0" algn="ctr">
              <a:buNone/>
            </a:pPr>
            <a:endParaRPr lang="en-US" b="1" i="1" dirty="0"/>
          </a:p>
          <a:p>
            <a:r>
              <a:rPr lang="en-US" sz="2500" dirty="0"/>
              <a:t>Only you can answer this. Nobody can answer it for you.</a:t>
            </a:r>
          </a:p>
          <a:p>
            <a:r>
              <a:rPr lang="en-US" sz="2500" dirty="0"/>
              <a:t>It depends on:</a:t>
            </a:r>
          </a:p>
          <a:p>
            <a:pPr lvl="1"/>
            <a:r>
              <a:rPr lang="en-US" sz="2200" dirty="0"/>
              <a:t>What your goals are, both short- and medium-term.</a:t>
            </a:r>
          </a:p>
          <a:p>
            <a:pPr lvl="1"/>
            <a:r>
              <a:rPr lang="en-US" sz="2200" dirty="0"/>
              <a:t>What your immediate expenses are.</a:t>
            </a:r>
            <a:endParaRPr lang="en-US" sz="2500" dirty="0"/>
          </a:p>
          <a:p>
            <a:r>
              <a:rPr lang="en-US" sz="2500" dirty="0"/>
              <a:t>I frequently advise students to save $25 of every paycheck </a:t>
            </a:r>
            <a:r>
              <a:rPr lang="en-US" sz="2500" i="1" u="sng" dirty="0"/>
              <a:t>as soon as they receive each paycheck</a:t>
            </a:r>
            <a:r>
              <a:rPr lang="en-US" sz="2500" u="sng" dirty="0"/>
              <a:t>.</a:t>
            </a:r>
            <a:r>
              <a:rPr lang="en-US" sz="2500" dirty="0"/>
              <a:t> Save or set aside as much as you can.</a:t>
            </a:r>
          </a:p>
          <a:p>
            <a:pPr lvl="1"/>
            <a:r>
              <a:rPr lang="en-US" sz="2200" dirty="0"/>
              <a:t>When I was getting my Master degree, I had no income. I was living off a little savings and a lot of debt. But I intentionally saved $10 to $25 on the first day of each month…simply to develop the habit.</a:t>
            </a:r>
          </a:p>
          <a:p>
            <a:pPr lvl="1"/>
            <a:r>
              <a:rPr lang="en-US" sz="2200" dirty="0"/>
              <a:t>In grad school, the habit is more important than the amount.</a:t>
            </a:r>
          </a:p>
          <a:p>
            <a:pPr lvl="1"/>
            <a:r>
              <a:rPr lang="en-US" sz="2200" dirty="0"/>
              <a:t>Now, I save on the 1</a:t>
            </a:r>
            <a:r>
              <a:rPr lang="en-US" sz="2200" baseline="30000" dirty="0"/>
              <a:t>st</a:t>
            </a:r>
            <a:r>
              <a:rPr lang="en-US" sz="2200" dirty="0"/>
              <a:t> of each month and on the last day of each month.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5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From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rgbClr val="0000CC"/>
                </a:solidFill>
              </a:rPr>
              <a:t>Do you have any advice for how international students </a:t>
            </a:r>
            <a:br>
              <a:rPr lang="en-US" b="1" i="1" dirty="0">
                <a:solidFill>
                  <a:srgbClr val="0000CC"/>
                </a:solidFill>
              </a:rPr>
            </a:br>
            <a:r>
              <a:rPr lang="en-US" b="1" i="1" dirty="0">
                <a:solidFill>
                  <a:srgbClr val="0000CC"/>
                </a:solidFill>
              </a:rPr>
              <a:t>can increase their income?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CC"/>
              </a:solidFill>
            </a:endParaRPr>
          </a:p>
          <a:p>
            <a:r>
              <a:rPr lang="en-US" sz="2500" dirty="0">
                <a:solidFill>
                  <a:srgbClr val="0000CC"/>
                </a:solidFill>
              </a:rPr>
              <a:t>This is tricky; In many cases, you may only be allowed to work on campus.</a:t>
            </a:r>
          </a:p>
          <a:p>
            <a:endParaRPr lang="en-US" sz="2500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è"/>
            </a:pPr>
            <a:r>
              <a:rPr lang="en-US" sz="2500" dirty="0">
                <a:solidFill>
                  <a:srgbClr val="0000CC"/>
                </a:solidFill>
                <a:sym typeface="Wingdings" pitchFamily="2" charset="2"/>
              </a:rPr>
              <a:t>Tutoring, lab assistants, graduate assistants, contract projects on campus</a:t>
            </a:r>
            <a:br>
              <a:rPr lang="en-US" sz="2500" dirty="0">
                <a:solidFill>
                  <a:srgbClr val="0000CC"/>
                </a:solidFill>
                <a:sym typeface="Wingdings" pitchFamily="2" charset="2"/>
              </a:rPr>
            </a:br>
            <a:endParaRPr lang="en-US" sz="2500" dirty="0">
              <a:solidFill>
                <a:srgbClr val="0000CC"/>
              </a:solidFill>
              <a:sym typeface="Wingdings" pitchFamily="2" charset="2"/>
            </a:endParaRPr>
          </a:p>
          <a:p>
            <a:r>
              <a:rPr lang="en-US" sz="2500" dirty="0">
                <a:solidFill>
                  <a:srgbClr val="0000CC"/>
                </a:solidFill>
              </a:rPr>
              <a:t>This places greater emphasis on two things:</a:t>
            </a:r>
          </a:p>
          <a:p>
            <a:pPr lvl="1"/>
            <a:r>
              <a:rPr lang="en-US" sz="2200" dirty="0">
                <a:solidFill>
                  <a:srgbClr val="0000CC"/>
                </a:solidFill>
              </a:rPr>
              <a:t>Finishing your degree so you can move on to higher-income pursuits sooner rather than later</a:t>
            </a:r>
          </a:p>
          <a:p>
            <a:pPr lvl="1"/>
            <a:r>
              <a:rPr lang="en-US" sz="2200" dirty="0">
                <a:solidFill>
                  <a:srgbClr val="0000CC"/>
                </a:solidFill>
              </a:rPr>
              <a:t>Managing your expenses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0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From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670628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/>
              <a:t>How do I save for a big purchase – house, car, </a:t>
            </a:r>
            <a:r>
              <a:rPr lang="en-US" b="1" i="1" dirty="0" err="1"/>
              <a:t>etc</a:t>
            </a:r>
            <a:r>
              <a:rPr lang="en-US" b="1" i="1" dirty="0"/>
              <a:t>…?</a:t>
            </a:r>
          </a:p>
          <a:p>
            <a:pPr marL="0" indent="0" algn="ctr">
              <a:buNone/>
            </a:pPr>
            <a:endParaRPr lang="en-US" b="1" i="1" dirty="0"/>
          </a:p>
          <a:p>
            <a:r>
              <a:rPr lang="en-US" sz="2500" dirty="0"/>
              <a:t>Stary by asking yourself a few questions:</a:t>
            </a:r>
          </a:p>
          <a:p>
            <a:pPr lvl="1"/>
            <a:r>
              <a:rPr lang="en-US" sz="2500" dirty="0"/>
              <a:t>How much do I need to save?</a:t>
            </a:r>
          </a:p>
          <a:p>
            <a:pPr lvl="1"/>
            <a:r>
              <a:rPr lang="en-US" sz="2500" dirty="0"/>
              <a:t>When am I going to make this purchase?</a:t>
            </a:r>
          </a:p>
          <a:p>
            <a:pPr lvl="1"/>
            <a:r>
              <a:rPr lang="en-US" sz="2500" dirty="0"/>
              <a:t>Is this essential or discretionary?  (A refrigerator or car vs. a vacation)</a:t>
            </a:r>
          </a:p>
          <a:p>
            <a:endParaRPr lang="en-US" sz="2500" dirty="0"/>
          </a:p>
          <a:p>
            <a:r>
              <a:rPr lang="en-US" sz="2500" dirty="0"/>
              <a:t>These questions will help identify timing and priority.</a:t>
            </a:r>
          </a:p>
          <a:p>
            <a:pPr lvl="1"/>
            <a:r>
              <a:rPr lang="en-US" sz="2500" dirty="0"/>
              <a:t>Knowing timing &amp; priority will help determine how you save.</a:t>
            </a:r>
          </a:p>
          <a:p>
            <a:pPr lvl="2"/>
            <a:r>
              <a:rPr lang="en-US" sz="2500" dirty="0"/>
              <a:t>Do you use a bank savings account or do you have time to invest in the stock market?</a:t>
            </a:r>
          </a:p>
        </p:txBody>
      </p:sp>
    </p:spTree>
    <p:extLst>
      <p:ext uri="{BB962C8B-B14F-4D97-AF65-F5344CB8AC3E}">
        <p14:creationId xmlns:p14="http://schemas.microsoft.com/office/powerpoint/2010/main" val="4124169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2"/>
            <a:ext cx="10670628" cy="4977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/>
              <a:t>How do I save for a big purchase – house, car, </a:t>
            </a:r>
            <a:r>
              <a:rPr lang="en-US" b="1" i="1" dirty="0" err="1"/>
              <a:t>etc</a:t>
            </a:r>
            <a:r>
              <a:rPr lang="en-US" b="1" i="1" dirty="0"/>
              <a:t>…?</a:t>
            </a:r>
          </a:p>
          <a:p>
            <a:pPr marL="0" indent="0" algn="ctr">
              <a:buNone/>
            </a:pPr>
            <a:endParaRPr lang="en-US" b="1" i="1" dirty="0"/>
          </a:p>
          <a:p>
            <a:r>
              <a:rPr lang="en-US" sz="2500" dirty="0"/>
              <a:t>I would explicitly allocate some of my monthly </a:t>
            </a:r>
            <a:br>
              <a:rPr lang="en-US" sz="2500" dirty="0"/>
            </a:br>
            <a:r>
              <a:rPr lang="en-US" sz="2500" dirty="0"/>
              <a:t>savings to this purchase.</a:t>
            </a:r>
          </a:p>
          <a:p>
            <a:pPr lvl="1"/>
            <a:r>
              <a:rPr lang="en-US" sz="2100" dirty="0"/>
              <a:t>I have already penciled in my holiday gift purchases – </a:t>
            </a:r>
            <a:br>
              <a:rPr lang="en-US" sz="2100" dirty="0"/>
            </a:br>
            <a:r>
              <a:rPr lang="en-US" sz="2100" dirty="0"/>
              <a:t>even though I won’t make them for 2 months.</a:t>
            </a:r>
            <a:br>
              <a:rPr lang="en-US" sz="2100" dirty="0"/>
            </a:br>
            <a:endParaRPr lang="en-US" sz="2100" dirty="0"/>
          </a:p>
          <a:p>
            <a:r>
              <a:rPr lang="en-US" sz="2500" dirty="0"/>
              <a:t>We will talk about my 5 buckets for saving-</a:t>
            </a:r>
            <a:br>
              <a:rPr lang="en-US" sz="2500" dirty="0"/>
            </a:br>
            <a:r>
              <a:rPr lang="en-US" sz="2500" dirty="0"/>
              <a:t>investing in a few slides. </a:t>
            </a:r>
          </a:p>
          <a:p>
            <a:r>
              <a:rPr lang="en-US" sz="2500" dirty="0"/>
              <a:t>If it’s a really big purchase (e.g. house), you </a:t>
            </a:r>
            <a:br>
              <a:rPr lang="en-US" sz="2500" dirty="0"/>
            </a:br>
            <a:r>
              <a:rPr lang="en-US" sz="2500" dirty="0"/>
              <a:t>could even set up a dedicated saving or </a:t>
            </a:r>
            <a:br>
              <a:rPr lang="en-US" sz="2500" dirty="0"/>
            </a:br>
            <a:r>
              <a:rPr lang="en-US" sz="2500" dirty="0"/>
              <a:t>investing account just for that purchase.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86468-7786-8349-A92C-E60B980A9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645" y="1889353"/>
            <a:ext cx="4602092" cy="4109890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From You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358259-C774-FE4D-865C-5933C5D96245}"/>
              </a:ext>
            </a:extLst>
          </p:cNvPr>
          <p:cNvSpPr/>
          <p:nvPr/>
        </p:nvSpPr>
        <p:spPr>
          <a:xfrm>
            <a:off x="7278362" y="3905510"/>
            <a:ext cx="4075438" cy="73915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0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From Session #1 on Investing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rgbClr val="006600"/>
                </a:solidFill>
              </a:rPr>
              <a:t>How much of my income should I be </a:t>
            </a:r>
            <a:r>
              <a:rPr lang="en-US" b="1" i="1" u="sng" dirty="0">
                <a:solidFill>
                  <a:srgbClr val="006600"/>
                </a:solidFill>
              </a:rPr>
              <a:t>investing</a:t>
            </a:r>
            <a:r>
              <a:rPr lang="en-US" b="1" i="1" dirty="0">
                <a:solidFill>
                  <a:srgbClr val="006600"/>
                </a:solidFill>
              </a:rPr>
              <a:t> each month?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Again, only you can answer this. Nobody can answer this for you.</a:t>
            </a:r>
          </a:p>
          <a:p>
            <a:r>
              <a:rPr lang="en-US" dirty="0">
                <a:solidFill>
                  <a:srgbClr val="006600"/>
                </a:solidFill>
              </a:rPr>
              <a:t>Your goals, values and resources are unique to you…and only you.</a:t>
            </a:r>
          </a:p>
          <a:p>
            <a:r>
              <a:rPr lang="en-US" dirty="0">
                <a:solidFill>
                  <a:srgbClr val="006600"/>
                </a:solidFill>
              </a:rPr>
              <a:t>You may read reports about how much you should have saved by a certain age or whatever.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It’s okay to read those, but be sure to put them into your own perspective.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Those articles do not know what your goals are, do not know that you are in graduate school and do not know what your future plans are.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It is important to have a plan – but it is critical that that plan is unique to you and your situation. </a:t>
            </a:r>
          </a:p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07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From 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#1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Investing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199" y="1326183"/>
            <a:ext cx="10804301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/>
              <a:t>Brian – You mentioned you have 4-5 bank and investing accounts.</a:t>
            </a:r>
            <a:br>
              <a:rPr lang="en-US" b="1" i="1" dirty="0"/>
            </a:br>
            <a:r>
              <a:rPr lang="en-US" b="1" i="1" dirty="0"/>
              <a:t>What are these different accounts and why do you use them?</a:t>
            </a:r>
          </a:p>
          <a:p>
            <a:pPr marL="0" indent="0" algn="ctr">
              <a:buNone/>
            </a:pPr>
            <a:endParaRPr lang="en-US" b="1" i="1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A basic checking &amp; transactions account. My paycheck is deposited here. And all bills are paid out of this account.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A savings account. This is dedicated to short-to-medium term goals, such as paying down debt or paying for a vacation.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An investment account. This is dedicated to long term goals, such as buying a house, children’s education or even retirement.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And 2 retirement accounts: 1 through work and 1 that I manage outside of my work retirement account.</a:t>
            </a:r>
          </a:p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4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From 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#1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Investing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199" y="1326183"/>
            <a:ext cx="10804301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2BF7475A-57F3-4449-A841-4C541239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2" y="1798110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A507C9-E2C6-E043-82FB-E1908124782E}"/>
              </a:ext>
            </a:extLst>
          </p:cNvPr>
          <p:cNvSpPr txBox="1"/>
          <p:nvPr/>
        </p:nvSpPr>
        <p:spPr>
          <a:xfrm>
            <a:off x="1971898" y="1654629"/>
            <a:ext cx="106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Paycheck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19061-9AAE-284F-94BF-DB141720E352}"/>
              </a:ext>
            </a:extLst>
          </p:cNvPr>
          <p:cNvSpPr txBox="1"/>
          <p:nvPr/>
        </p:nvSpPr>
        <p:spPr>
          <a:xfrm>
            <a:off x="2190474" y="297965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Bills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C1EB1E-FDCD-3246-B469-624FDFAF2CBA}"/>
              </a:ext>
            </a:extLst>
          </p:cNvPr>
          <p:cNvCxnSpPr>
            <a:cxnSpLocks/>
          </p:cNvCxnSpPr>
          <p:nvPr/>
        </p:nvCxnSpPr>
        <p:spPr>
          <a:xfrm>
            <a:off x="2586904" y="2043518"/>
            <a:ext cx="751380" cy="409396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7E966E-FB16-7A40-903A-24C83E720105}"/>
              </a:ext>
            </a:extLst>
          </p:cNvPr>
          <p:cNvCxnSpPr>
            <a:cxnSpLocks/>
            <a:stCxn id="1030" idx="1"/>
          </p:cNvCxnSpPr>
          <p:nvPr/>
        </p:nvCxnSpPr>
        <p:spPr>
          <a:xfrm flipH="1">
            <a:off x="2542128" y="2613555"/>
            <a:ext cx="694554" cy="3951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3BAB7933-641A-AF4A-AC8B-DAAEEE1E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39" y="4083626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8B02F0-8B19-034B-B82E-B163D7AE8BA6}"/>
              </a:ext>
            </a:extLst>
          </p:cNvPr>
          <p:cNvSpPr txBox="1"/>
          <p:nvPr/>
        </p:nvSpPr>
        <p:spPr>
          <a:xfrm>
            <a:off x="2504354" y="5543441"/>
            <a:ext cx="133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Short &amp; Medium- Term Goals (0-5 Years)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6B0FF1-EEF0-8748-A5CB-34BFA1C5C069}"/>
              </a:ext>
            </a:extLst>
          </p:cNvPr>
          <p:cNvCxnSpPr>
            <a:cxnSpLocks/>
          </p:cNvCxnSpPr>
          <p:nvPr/>
        </p:nvCxnSpPr>
        <p:spPr>
          <a:xfrm flipH="1">
            <a:off x="3417045" y="3107540"/>
            <a:ext cx="349879" cy="10387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35984B11-003D-A84C-97EF-D6917068F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43" y="4083626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491967-629C-C74E-9085-EECD731D5618}"/>
              </a:ext>
            </a:extLst>
          </p:cNvPr>
          <p:cNvSpPr txBox="1"/>
          <p:nvPr/>
        </p:nvSpPr>
        <p:spPr>
          <a:xfrm>
            <a:off x="4381458" y="5543441"/>
            <a:ext cx="1332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Long-Term Goals </a:t>
            </a:r>
            <a:br>
              <a:rPr lang="en-US" b="1" dirty="0"/>
            </a:br>
            <a:r>
              <a:rPr lang="en-US" b="1" dirty="0"/>
              <a:t>(5+ Years)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0EF9908-564D-3140-AACA-FD1CA49286D1}"/>
              </a:ext>
            </a:extLst>
          </p:cNvPr>
          <p:cNvCxnSpPr>
            <a:cxnSpLocks/>
          </p:cNvCxnSpPr>
          <p:nvPr/>
        </p:nvCxnSpPr>
        <p:spPr>
          <a:xfrm>
            <a:off x="4254965" y="3108228"/>
            <a:ext cx="440631" cy="1038107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2902B841-FA69-8C4B-BD99-6EB18A4DA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90" y="1839295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AF73E83-F72C-AF46-8C63-C461210D8D3A}"/>
              </a:ext>
            </a:extLst>
          </p:cNvPr>
          <p:cNvSpPr txBox="1"/>
          <p:nvPr/>
        </p:nvSpPr>
        <p:spPr>
          <a:xfrm>
            <a:off x="5941788" y="1397187"/>
            <a:ext cx="146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Contribution from ULL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0802B0-02AB-074A-B372-C4CED9882A68}"/>
              </a:ext>
            </a:extLst>
          </p:cNvPr>
          <p:cNvCxnSpPr>
            <a:cxnSpLocks/>
          </p:cNvCxnSpPr>
          <p:nvPr/>
        </p:nvCxnSpPr>
        <p:spPr>
          <a:xfrm>
            <a:off x="6546808" y="2109254"/>
            <a:ext cx="751380" cy="409396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681A825F-7559-564A-8646-F4DA16A3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54" y="3983297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4885A53-67DB-5349-AA55-AD604DB7F8DF}"/>
              </a:ext>
            </a:extLst>
          </p:cNvPr>
          <p:cNvSpPr txBox="1"/>
          <p:nvPr/>
        </p:nvSpPr>
        <p:spPr>
          <a:xfrm>
            <a:off x="6053147" y="3553460"/>
            <a:ext cx="146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Transfer from Savings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929D965-D26E-8144-AA24-D1AD62245CC5}"/>
              </a:ext>
            </a:extLst>
          </p:cNvPr>
          <p:cNvCxnSpPr>
            <a:cxnSpLocks/>
          </p:cNvCxnSpPr>
          <p:nvPr/>
        </p:nvCxnSpPr>
        <p:spPr>
          <a:xfrm>
            <a:off x="5799586" y="4674923"/>
            <a:ext cx="1609961" cy="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D00B0A1-BCD1-4F4C-A1A6-C72C34A9CA15}"/>
              </a:ext>
            </a:extLst>
          </p:cNvPr>
          <p:cNvSpPr txBox="1"/>
          <p:nvPr/>
        </p:nvSpPr>
        <p:spPr>
          <a:xfrm>
            <a:off x="8897713" y="2109254"/>
            <a:ext cx="176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Work Retirement Plan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CF64EB-1D46-DD48-929A-EA16460522FE}"/>
              </a:ext>
            </a:extLst>
          </p:cNvPr>
          <p:cNvSpPr txBox="1"/>
          <p:nvPr/>
        </p:nvSpPr>
        <p:spPr>
          <a:xfrm>
            <a:off x="8897713" y="3938911"/>
            <a:ext cx="176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Independent Retirement Plan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CC8779-FF0A-084C-8852-EB5CD5A2E340}"/>
              </a:ext>
            </a:extLst>
          </p:cNvPr>
          <p:cNvCxnSpPr>
            <a:cxnSpLocks/>
          </p:cNvCxnSpPr>
          <p:nvPr/>
        </p:nvCxnSpPr>
        <p:spPr>
          <a:xfrm>
            <a:off x="3722121" y="5194400"/>
            <a:ext cx="973475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5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3" grpId="0"/>
      <p:bldP spid="34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From 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#1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Investing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199" y="1326183"/>
            <a:ext cx="10804301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/>
              <a:t>Brian – You mentioned you have 4-5 bank and investing accounts.</a:t>
            </a:r>
            <a:br>
              <a:rPr lang="en-US" b="1" i="1" dirty="0"/>
            </a:br>
            <a:r>
              <a:rPr lang="en-US" b="1" i="1" dirty="0"/>
              <a:t>What are these different accounts and why do you use them?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b="1" i="1" dirty="0">
                <a:solidFill>
                  <a:srgbClr val="C00000"/>
                </a:solidFill>
              </a:rPr>
              <a:t>Why does this work?</a:t>
            </a:r>
          </a:p>
          <a:p>
            <a:pPr marL="0" indent="0" algn="ctr">
              <a:buNone/>
            </a:pPr>
            <a:endParaRPr lang="en-US" sz="15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Research has found that humans engage in “mental budgeting.” 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sz="1500" dirty="0"/>
            </a:br>
            <a:r>
              <a:rPr lang="en-US" dirty="0"/>
              <a:t>Imagine that you have $10,000. </a:t>
            </a:r>
            <a:br>
              <a:rPr lang="en-US" dirty="0"/>
            </a:br>
            <a:br>
              <a:rPr lang="en-US" sz="1500" dirty="0"/>
            </a:br>
            <a:r>
              <a:rPr lang="en-US" dirty="0"/>
              <a:t>You might manage (or spend) this $10,000 differently if you have it one account for “My Money” versus having $2,000 in a </a:t>
            </a:r>
            <a:br>
              <a:rPr lang="en-US" dirty="0"/>
            </a:br>
            <a:r>
              <a:rPr lang="en-US" dirty="0"/>
              <a:t>checking account + $8,000 in different savings &amp; investment accounts.</a:t>
            </a:r>
          </a:p>
        </p:txBody>
      </p:sp>
    </p:spTree>
    <p:extLst>
      <p:ext uri="{BB962C8B-B14F-4D97-AF65-F5344CB8AC3E}">
        <p14:creationId xmlns:p14="http://schemas.microsoft.com/office/powerpoint/2010/main" val="2526785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A507C9-E2C6-E043-82FB-E1908124782E}"/>
              </a:ext>
            </a:extLst>
          </p:cNvPr>
          <p:cNvSpPr txBox="1"/>
          <p:nvPr/>
        </p:nvSpPr>
        <p:spPr>
          <a:xfrm>
            <a:off x="1428627" y="2944548"/>
            <a:ext cx="21011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Checking &amp; Transaction Account</a:t>
            </a: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No risk, 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0.0% return, 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all cash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FCF14A-BFEF-CE46-888D-F865E575D6A5}"/>
              </a:ext>
            </a:extLst>
          </p:cNvPr>
          <p:cNvSpPr txBox="1"/>
          <p:nvPr/>
        </p:nvSpPr>
        <p:spPr>
          <a:xfrm>
            <a:off x="3885398" y="2899017"/>
            <a:ext cx="210117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Short-to-Medium Term Goals</a:t>
            </a: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endParaRPr lang="en-US" sz="500" b="1" dirty="0">
              <a:solidFill>
                <a:srgbClr val="0000CC"/>
              </a:solidFill>
            </a:endParaRP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Some risk, 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0-3% return goals, </a:t>
            </a:r>
            <a:br>
              <a:rPr lang="en-US" b="1" dirty="0">
                <a:solidFill>
                  <a:srgbClr val="0000CC"/>
                </a:solidFill>
              </a:rPr>
            </a:br>
            <a:r>
              <a:rPr lang="en-US" b="1" dirty="0">
                <a:solidFill>
                  <a:srgbClr val="0000CC"/>
                </a:solidFill>
              </a:rPr>
              <a:t>cash + savings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From 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#1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Investing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199" y="1326183"/>
            <a:ext cx="10804301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2BF7475A-57F3-4449-A841-4C541239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79" y="3584256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8D148D0-F20D-CF44-ACEC-F226A9998768}"/>
              </a:ext>
            </a:extLst>
          </p:cNvPr>
          <p:cNvSpPr txBox="1">
            <a:spLocks/>
          </p:cNvSpPr>
          <p:nvPr/>
        </p:nvSpPr>
        <p:spPr>
          <a:xfrm>
            <a:off x="704527" y="1268127"/>
            <a:ext cx="10804301" cy="1630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rgbClr val="C00000"/>
                </a:solidFill>
              </a:rPr>
              <a:t>Why does this work?</a:t>
            </a:r>
          </a:p>
          <a:p>
            <a:pPr marL="0" indent="0" algn="ctr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algn="ctr"/>
            <a:r>
              <a:rPr lang="en-US" dirty="0"/>
              <a:t>Because it allows me to align different goals with different accounts.</a:t>
            </a:r>
          </a:p>
        </p:txBody>
      </p:sp>
      <p:pic>
        <p:nvPicPr>
          <p:cNvPr id="27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BEB482FF-3BF6-F541-AEA4-1DD01AD7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61" y="3584256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458F007-C179-BC4F-8CC8-306DD65D1B55}"/>
              </a:ext>
            </a:extLst>
          </p:cNvPr>
          <p:cNvSpPr txBox="1"/>
          <p:nvPr/>
        </p:nvSpPr>
        <p:spPr>
          <a:xfrm>
            <a:off x="6405743" y="2897165"/>
            <a:ext cx="210117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Long-Term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Goals</a:t>
            </a: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sz="500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Some Risk,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3-7% return goals,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savings + investments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2C7CBE-2E3E-254E-849A-3B3A6F32AFEB}"/>
              </a:ext>
            </a:extLst>
          </p:cNvPr>
          <p:cNvSpPr txBox="1"/>
          <p:nvPr/>
        </p:nvSpPr>
        <p:spPr>
          <a:xfrm>
            <a:off x="8720259" y="2891473"/>
            <a:ext cx="2101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Retirement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Accounts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sz="600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Lots of risk,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8-12% return goals,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all investments</a:t>
            </a:r>
          </a:p>
        </p:txBody>
      </p:sp>
      <p:pic>
        <p:nvPicPr>
          <p:cNvPr id="39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40B87571-5D74-AC45-B108-1A949BC8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47" y="3596781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52112D57-26EA-9348-90ED-7C1F44F0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0" y="3584256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3450696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6142427" y="4591152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</p:spTree>
    <p:extLst>
      <p:ext uri="{BB962C8B-B14F-4D97-AF65-F5344CB8AC3E}">
        <p14:creationId xmlns:p14="http://schemas.microsoft.com/office/powerpoint/2010/main" val="6133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Are You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Take a few seconds to ask yourself: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Why Are You in Graduate School?</a:t>
            </a:r>
          </a:p>
          <a:p>
            <a:pPr marL="0" indent="0" algn="ctr">
              <a:buNone/>
            </a:pPr>
            <a:endParaRPr lang="en-US" sz="36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i="1" dirty="0">
                <a:solidFill>
                  <a:srgbClr val="C00000"/>
                </a:solidFill>
              </a:rPr>
              <a:t>What are your career goals?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0000CC"/>
                </a:solidFill>
              </a:rPr>
              <a:t>To become a teacher or administrator?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0000CC"/>
                </a:solidFill>
              </a:rPr>
              <a:t>To work for Google?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0000CC"/>
                </a:solidFill>
              </a:rPr>
              <a:t>To become a professor?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rgbClr val="0000CC"/>
                </a:solidFill>
              </a:rPr>
              <a:t>To design some world-changing invention?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1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Are You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A8E3-D073-1944-98FD-8F99A8D0C1E8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i="1" dirty="0">
                <a:solidFill>
                  <a:srgbClr val="006600"/>
                </a:solidFill>
              </a:rPr>
              <a:t>Why do I think you are here?</a:t>
            </a:r>
            <a:br>
              <a:rPr lang="en-US" sz="3000" b="1" i="1" dirty="0">
                <a:solidFill>
                  <a:srgbClr val="006600"/>
                </a:solidFill>
              </a:rPr>
            </a:br>
            <a:endParaRPr lang="en-US" sz="3000" b="1" i="1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en-US" sz="3000" i="1" dirty="0">
                <a:solidFill>
                  <a:srgbClr val="006600"/>
                </a:solidFill>
              </a:rPr>
              <a:t>I think you are here to think about your financial situation.</a:t>
            </a:r>
          </a:p>
          <a:p>
            <a:pPr marL="0" indent="0" algn="ctr">
              <a:buNone/>
            </a:pPr>
            <a:r>
              <a:rPr lang="en-US" sz="3000" i="1" dirty="0">
                <a:solidFill>
                  <a:srgbClr val="006600"/>
                </a:solidFill>
              </a:rPr>
              <a:t>I think you are here to begin developing a financial plan.</a:t>
            </a:r>
            <a:br>
              <a:rPr lang="en-US" sz="3000" i="1" dirty="0">
                <a:solidFill>
                  <a:srgbClr val="006600"/>
                </a:solidFill>
              </a:rPr>
            </a:br>
            <a:endParaRPr lang="en-US" sz="3000" i="1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en-US" sz="3000" i="1" dirty="0">
                <a:solidFill>
                  <a:srgbClr val="006600"/>
                </a:solidFill>
              </a:rPr>
              <a:t>I think you are here today to gain better control over your income and expenses to help you:</a:t>
            </a:r>
            <a:br>
              <a:rPr lang="en-US" sz="3000" i="1" dirty="0">
                <a:solidFill>
                  <a:srgbClr val="006600"/>
                </a:solidFill>
              </a:rPr>
            </a:br>
            <a:endParaRPr lang="en-US" sz="3000" i="1" dirty="0">
              <a:solidFill>
                <a:srgbClr val="006600"/>
              </a:solidFill>
            </a:endParaRPr>
          </a:p>
          <a:p>
            <a:pPr marL="514350" indent="-514350" algn="ctr">
              <a:buAutoNum type="arabicParenBoth"/>
            </a:pPr>
            <a:r>
              <a:rPr lang="en-US" sz="3000" i="1" dirty="0">
                <a:solidFill>
                  <a:srgbClr val="006600"/>
                </a:solidFill>
              </a:rPr>
              <a:t>Eliminate some stress associated with a grad school budget.</a:t>
            </a:r>
          </a:p>
          <a:p>
            <a:pPr marL="514350" indent="-514350" algn="ctr">
              <a:buAutoNum type="arabicParenBoth"/>
            </a:pPr>
            <a:r>
              <a:rPr lang="en-US" sz="3000" i="1" dirty="0">
                <a:solidFill>
                  <a:srgbClr val="006600"/>
                </a:solidFill>
              </a:rPr>
              <a:t>Maximize your goals over the long-term.</a:t>
            </a:r>
            <a:endParaRPr lang="en-US" sz="2400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60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Review: A Few Rules About INVESTING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Investing lets COMPOUND INTEREST be your friend.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0000CC"/>
                </a:solidFill>
              </a:rPr>
              <a:t>With compound interest, your interest earns interest.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Without actively making decisions, your money can grow exponentially.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Yes, there is risk – the exponential growth rate could be negative.</a:t>
            </a:r>
          </a:p>
          <a:p>
            <a:pPr lvl="1"/>
            <a:r>
              <a:rPr lang="en-US" dirty="0"/>
              <a:t>Such risk is greatest if you ‘invest’ over very short periods of time.</a:t>
            </a:r>
          </a:p>
          <a:p>
            <a:pPr lvl="1"/>
            <a:r>
              <a:rPr lang="en-US" dirty="0"/>
              <a:t>Historically, over the past 100+ years, if you invest for 5+ years, you have benefited from positive exponential growth.</a:t>
            </a:r>
          </a:p>
          <a:p>
            <a:pPr lvl="1"/>
            <a:r>
              <a:rPr lang="en-US" dirty="0"/>
              <a:t>The average return of a common stock over the past 100 years is 10%.</a:t>
            </a:r>
          </a:p>
          <a:p>
            <a:pPr lvl="2"/>
            <a:r>
              <a:rPr lang="en-US" dirty="0"/>
              <a:t>The word ’average’ is very important here. But, the good news, we can all achieve ‘average’ returns relatively easily (though they may not be 10% in the future)</a:t>
            </a:r>
          </a:p>
        </p:txBody>
      </p:sp>
    </p:spTree>
    <p:extLst>
      <p:ext uri="{BB962C8B-B14F-4D97-AF65-F5344CB8AC3E}">
        <p14:creationId xmlns:p14="http://schemas.microsoft.com/office/powerpoint/2010/main" val="2904425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Review: A Few Rules About INVESTING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Investing lets COMPOUND INTEREST be your friend.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0000CC"/>
                </a:solidFill>
              </a:rPr>
              <a:t>With compound interest, your interest earns interest.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Without actively making decisions, your money can grow exponentially.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Yes, there is risk – the exponential growth rate could be negative.</a:t>
            </a:r>
          </a:p>
          <a:p>
            <a:pPr lvl="1"/>
            <a:r>
              <a:rPr lang="en-US" dirty="0"/>
              <a:t>Such risk is greatest if you ‘invest’ over very short periods of time.</a:t>
            </a:r>
          </a:p>
          <a:p>
            <a:pPr lvl="1"/>
            <a:r>
              <a:rPr lang="en-US" dirty="0"/>
              <a:t>Historically, over the past 100+ years, if you invest for 5+ years, you have benefited from positive exponential growth.</a:t>
            </a:r>
          </a:p>
          <a:p>
            <a:pPr lvl="1"/>
            <a:r>
              <a:rPr lang="en-US" dirty="0"/>
              <a:t>The average return of a common stock over the past 100 years is 10%.</a:t>
            </a:r>
          </a:p>
          <a:p>
            <a:pPr lvl="2"/>
            <a:r>
              <a:rPr lang="en-US" dirty="0"/>
              <a:t>The word ’average’ is very important here. But, the good news, we can all achieve ‘average’ returns relatively easily (though they may not be 10% in the future)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E0A60A-852A-D64C-B98D-F298186E394B}"/>
              </a:ext>
            </a:extLst>
          </p:cNvPr>
          <p:cNvSpPr/>
          <p:nvPr/>
        </p:nvSpPr>
        <p:spPr>
          <a:xfrm>
            <a:off x="1814285" y="1596571"/>
            <a:ext cx="9216572" cy="4238172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Not to be too esoteric or philosophical…</a:t>
            </a:r>
          </a:p>
          <a:p>
            <a:pPr algn="ctr"/>
            <a:r>
              <a:rPr lang="en-US" sz="2500" b="1" dirty="0"/>
              <a:t>But compound interest doesn’t just apply to investing.</a:t>
            </a:r>
          </a:p>
          <a:p>
            <a:endParaRPr lang="en-US" sz="2500" b="1" dirty="0"/>
          </a:p>
          <a:p>
            <a:r>
              <a:rPr lang="en-US" sz="2500" b="1" dirty="0"/>
              <a:t>Compound interest applies to all aspects of grad school life:</a:t>
            </a:r>
          </a:p>
          <a:p>
            <a:r>
              <a:rPr lang="en-US" sz="2500" b="1" dirty="0"/>
              <a:t>	Time Management</a:t>
            </a:r>
          </a:p>
          <a:p>
            <a:r>
              <a:rPr lang="en-US" sz="2500" b="1" dirty="0"/>
              <a:t>	Mental Health</a:t>
            </a:r>
          </a:p>
          <a:p>
            <a:r>
              <a:rPr lang="en-US" sz="2500" b="1" dirty="0"/>
              <a:t>	Health Management</a:t>
            </a:r>
          </a:p>
          <a:p>
            <a:r>
              <a:rPr lang="en-US" sz="2500" b="1" dirty="0"/>
              <a:t>	Writing Skills</a:t>
            </a:r>
          </a:p>
          <a:p>
            <a:r>
              <a:rPr lang="en-US" sz="2500" b="1" dirty="0"/>
              <a:t>	Relationships</a:t>
            </a:r>
          </a:p>
          <a:p>
            <a:r>
              <a:rPr lang="en-US" sz="2500" b="1" dirty="0"/>
              <a:t>	And…Of course, Money Management</a:t>
            </a:r>
          </a:p>
        </p:txBody>
      </p:sp>
    </p:spTree>
    <p:extLst>
      <p:ext uri="{BB962C8B-B14F-4D97-AF65-F5344CB8AC3E}">
        <p14:creationId xmlns:p14="http://schemas.microsoft.com/office/powerpoint/2010/main" val="583190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Review: A Few Rules About INVESTING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Investing lets COMPOUND INTEREST be your friend.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0000CC"/>
                </a:solidFill>
              </a:rPr>
              <a:t>With compound interest, your interest earns interest.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Without actively making decisions, your money can grow exponentially.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Yes, there is risk – the exponential growth rate could be negative.</a:t>
            </a:r>
          </a:p>
          <a:p>
            <a:pPr lvl="1"/>
            <a:r>
              <a:rPr lang="en-US" dirty="0"/>
              <a:t>Such risk is greatest if you ‘invest’ over very short periods of time.</a:t>
            </a:r>
          </a:p>
          <a:p>
            <a:pPr lvl="1"/>
            <a:r>
              <a:rPr lang="en-US" dirty="0"/>
              <a:t>Historically, over the past 100+ years, if you invest for 5+ years, you have benefited from positive exponential growth.</a:t>
            </a:r>
          </a:p>
          <a:p>
            <a:pPr lvl="1"/>
            <a:r>
              <a:rPr lang="en-US" dirty="0"/>
              <a:t>The average return of a common stock over the past 100 years is 10%.</a:t>
            </a:r>
          </a:p>
          <a:p>
            <a:pPr lvl="2"/>
            <a:r>
              <a:rPr lang="en-US" dirty="0"/>
              <a:t>The word ’average’ is very important here. But, the good news, we can all achieve ‘average’ returns relatively easily (though they may not be 10% in the future)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BC3EAB5-0947-1E4F-978B-5E5A511EE739}"/>
              </a:ext>
            </a:extLst>
          </p:cNvPr>
          <p:cNvSpPr/>
          <p:nvPr/>
        </p:nvSpPr>
        <p:spPr>
          <a:xfrm>
            <a:off x="1611807" y="1566726"/>
            <a:ext cx="8968385" cy="39650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YOU, as grad students, are better wired and equipped to make long-term plans – education, career, financial &amp; otherwise – than 99% of humanity. </a:t>
            </a:r>
          </a:p>
          <a:p>
            <a:pPr algn="ctr"/>
            <a:endParaRPr lang="en-US" sz="3000" b="1" dirty="0"/>
          </a:p>
          <a:p>
            <a:pPr algn="ctr"/>
            <a:r>
              <a:rPr lang="en-US" sz="3000" b="1" dirty="0"/>
              <a:t>Be confident. Be intentional. </a:t>
            </a:r>
          </a:p>
          <a:p>
            <a:pPr algn="ctr"/>
            <a:r>
              <a:rPr lang="en-US" sz="3000" b="1" dirty="0"/>
              <a:t>Be diligent. Be awesome.</a:t>
            </a:r>
          </a:p>
        </p:txBody>
      </p:sp>
    </p:spTree>
    <p:extLst>
      <p:ext uri="{BB962C8B-B14F-4D97-AF65-F5344CB8AC3E}">
        <p14:creationId xmlns:p14="http://schemas.microsoft.com/office/powerpoint/2010/main" val="1648439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Rule About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Budgeting is philosophically very easy but practically very difficult because there is just one basic rule that applies to Budgeting:</a:t>
            </a:r>
          </a:p>
          <a:p>
            <a:pPr marL="0" indent="0" algn="ctr">
              <a:buNone/>
            </a:pPr>
            <a:br>
              <a:rPr lang="en-US" b="1" dirty="0"/>
            </a:br>
            <a:r>
              <a:rPr lang="en-US" sz="3600" b="1" i="1" dirty="0">
                <a:highlight>
                  <a:srgbClr val="FFFF00"/>
                </a:highlight>
              </a:rPr>
              <a:t>Spend less than you earn.</a:t>
            </a:r>
            <a:br>
              <a:rPr lang="en-US" b="1" dirty="0">
                <a:highlight>
                  <a:srgbClr val="FFFF00"/>
                </a:highlight>
              </a:rPr>
            </a:br>
            <a:endParaRPr lang="en-US" b="1" dirty="0">
              <a:highlight>
                <a:srgbClr val="FFFF00"/>
              </a:highlight>
            </a:endParaRPr>
          </a:p>
          <a:p>
            <a:r>
              <a:rPr lang="en-US" dirty="0"/>
              <a:t>Of course, this is much easier said than done…Especially for grad students with limited income and fixed expenses.</a:t>
            </a:r>
          </a:p>
          <a:p>
            <a:r>
              <a:rPr lang="en-US" dirty="0"/>
              <a:t>If you spend more than you earn, you have to make up the difference somehow - student loans, credit cards, savings. </a:t>
            </a:r>
          </a:p>
          <a:p>
            <a:pPr lvl="1"/>
            <a:r>
              <a:rPr lang="en-US" dirty="0"/>
              <a:t>And this borrowing will set your goals back when it comes time to repay this borrowing. You are borrowing from your future.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Succeed at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670628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Be intentional. Know what you’re spending. Know what your income is.</a:t>
            </a:r>
          </a:p>
          <a:p>
            <a:r>
              <a:rPr lang="en-US" dirty="0">
                <a:solidFill>
                  <a:srgbClr val="C00000"/>
                </a:solidFill>
              </a:rPr>
              <a:t>Look in the mirror. Analyze yourself.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This can be painful. You may see some habits you do not like. But recognizing those habits is the first step to correcting them.</a:t>
            </a:r>
          </a:p>
          <a:p>
            <a:r>
              <a:rPr lang="en-US" dirty="0">
                <a:solidFill>
                  <a:srgbClr val="C00000"/>
                </a:solidFill>
              </a:rPr>
              <a:t>Think both short-term and long-term.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At its core, budgeting is about balancing monthly income and expenses.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But, be sure to connect your income and expenses to your long-term goals.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When I was getting my doctorate, my priority was my degree. I ate more Top Ramen than any human should ever eat (including every night for a month, as part of a bet). To me, this was a choice and a habit that was critical to fulfilling my goal – my degree.</a:t>
            </a:r>
          </a:p>
        </p:txBody>
      </p:sp>
    </p:spTree>
    <p:extLst>
      <p:ext uri="{BB962C8B-B14F-4D97-AF65-F5344CB8AC3E}">
        <p14:creationId xmlns:p14="http://schemas.microsoft.com/office/powerpoint/2010/main" val="2578679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Succeed at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6246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I do not want all of my life to </a:t>
            </a:r>
            <a:br>
              <a:rPr lang="en-US" sz="4000" b="1" i="1" dirty="0">
                <a:solidFill>
                  <a:srgbClr val="C0000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</a:rPr>
              <a:t>be controlled by a budget.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I simply want my budget to be functional.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>
                <a:solidFill>
                  <a:srgbClr val="006600"/>
                </a:solidFill>
              </a:rPr>
              <a:t>~ Quote from one of your grad student colleagues this summer</a:t>
            </a:r>
            <a:endParaRPr lang="en-US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20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Succeed at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670628" cy="46246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rgbClr val="C00000"/>
                </a:solidFill>
              </a:rPr>
              <a:t>I simply want my budget to be functional.</a:t>
            </a:r>
          </a:p>
          <a:p>
            <a:pPr marL="0" indent="0">
              <a:buNone/>
            </a:pPr>
            <a:endParaRPr lang="en-US" sz="2000" b="1" dirty="0">
              <a:solidFill>
                <a:srgbClr val="006600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You want a budget to be a guide, not a rulebook.</a:t>
            </a:r>
          </a:p>
          <a:p>
            <a:r>
              <a:rPr lang="en-US" sz="3200" dirty="0">
                <a:solidFill>
                  <a:srgbClr val="0000CC"/>
                </a:solidFill>
              </a:rPr>
              <a:t>You want a budget that is designed for you and nobody else.</a:t>
            </a:r>
          </a:p>
          <a:p>
            <a:r>
              <a:rPr lang="en-US" sz="3200" dirty="0">
                <a:solidFill>
                  <a:srgbClr val="0000CC"/>
                </a:solidFill>
              </a:rPr>
              <a:t>You want to identify what is most important to you. 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Yes, you may have to change behavior and make sacrifices – so make sure you are only sacrificing those expenses or parts of your financial life that are least important to you.</a:t>
            </a:r>
          </a:p>
        </p:txBody>
      </p:sp>
    </p:spTree>
    <p:extLst>
      <p:ext uri="{BB962C8B-B14F-4D97-AF65-F5344CB8AC3E}">
        <p14:creationId xmlns:p14="http://schemas.microsoft.com/office/powerpoint/2010/main" val="686001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 Budgeting Models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8BE550-C3DE-3542-8ECD-A791B903B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371600"/>
            <a:ext cx="12115800" cy="31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1418317" y="1133301"/>
            <a:ext cx="8674716" cy="126375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INVESTING STRATEGIES TO SUPPORT YOUR GOALS</a:t>
            </a:r>
          </a:p>
          <a:p>
            <a:pPr algn="ctr"/>
            <a:r>
              <a:rPr lang="en-US" sz="3000" b="1" dirty="0"/>
              <a:t>Today, September 8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6DA962-8986-B14E-BC7C-8150A6189E68}"/>
              </a:ext>
            </a:extLst>
          </p:cNvPr>
          <p:cNvSpPr/>
          <p:nvPr/>
        </p:nvSpPr>
        <p:spPr>
          <a:xfrm>
            <a:off x="1418316" y="2449615"/>
            <a:ext cx="8674715" cy="13248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BUDGETING: MANAGING INCOME &amp; EXPENSES</a:t>
            </a:r>
          </a:p>
          <a:p>
            <a:pPr algn="ctr"/>
            <a:r>
              <a:rPr lang="en-US" sz="3000" b="1" dirty="0"/>
              <a:t>Tuesday, September 28	 	12:00pm</a:t>
            </a:r>
          </a:p>
          <a:p>
            <a:pPr algn="ctr"/>
            <a:r>
              <a:rPr lang="en-US" sz="3000" b="1" dirty="0"/>
              <a:t>Wednesday, October 6		6:00pm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529DE7D-8B91-524D-8D6B-F973C9013BDB}"/>
              </a:ext>
            </a:extLst>
          </p:cNvPr>
          <p:cNvSpPr/>
          <p:nvPr/>
        </p:nvSpPr>
        <p:spPr>
          <a:xfrm>
            <a:off x="1418315" y="3827018"/>
            <a:ext cx="8674715" cy="132484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DEBT &amp; STUDENT LOAN MANAGEMENT</a:t>
            </a:r>
          </a:p>
          <a:p>
            <a:pPr algn="ctr"/>
            <a:r>
              <a:rPr lang="en-US" sz="3000" b="1" dirty="0"/>
              <a:t>Wednesday, October 27		6:00pm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4693FD-8C5E-DF45-861D-BE64A6957855}"/>
              </a:ext>
            </a:extLst>
          </p:cNvPr>
          <p:cNvSpPr/>
          <p:nvPr/>
        </p:nvSpPr>
        <p:spPr>
          <a:xfrm>
            <a:off x="1467770" y="5204421"/>
            <a:ext cx="8674715" cy="132484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CAREER PLANNING &amp; FINANCIAL PLANNING</a:t>
            </a:r>
          </a:p>
          <a:p>
            <a:pPr algn="ctr"/>
            <a:r>
              <a:rPr lang="en-US" sz="3000" b="1" dirty="0"/>
              <a:t>Wednesday, November 17		6:00pm</a:t>
            </a:r>
          </a:p>
        </p:txBody>
      </p:sp>
    </p:spTree>
    <p:extLst>
      <p:ext uri="{BB962C8B-B14F-4D97-AF65-F5344CB8AC3E}">
        <p14:creationId xmlns:p14="http://schemas.microsoft.com/office/powerpoint/2010/main" val="3068703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 Budgeting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78075-0CE3-C143-8B68-67A46700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143000"/>
            <a:ext cx="12115800" cy="496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37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 Budgeting Models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C32CBF-571D-2842-8B4B-650EA8AE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143000"/>
            <a:ext cx="12115800" cy="3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5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 Budgeting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95A5E-DA1F-2040-8A0F-1C70534A4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143000"/>
            <a:ext cx="12115800" cy="56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73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 Budgeting Models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252DA1-F73B-FB45-8207-94DCD58B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143000"/>
            <a:ext cx="12115800" cy="35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55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 Budgeting Models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571D95-D87B-4449-B60C-E762C43A9ED2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6246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</a:rPr>
              <a:t>Which Budget Model is Best For You?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3600" dirty="0"/>
              <a:t>Only you can answer that.</a:t>
            </a:r>
          </a:p>
          <a:p>
            <a:pPr marL="0" indent="0" algn="ctr">
              <a:buNone/>
            </a:pPr>
            <a:r>
              <a:rPr lang="en-US" sz="2400" dirty="0"/>
              <a:t>Budgeting is more of a mental game than a financial process. </a:t>
            </a:r>
            <a:br>
              <a:rPr lang="en-US" sz="2400" dirty="0"/>
            </a:br>
            <a:r>
              <a:rPr lang="en-US" sz="2400" dirty="0"/>
              <a:t>You need to select the approach that:</a:t>
            </a:r>
          </a:p>
          <a:p>
            <a:pPr marL="742950" indent="-742950" algn="ctr">
              <a:buAutoNum type="arabicParenBoth"/>
            </a:pPr>
            <a:r>
              <a:rPr lang="en-US" sz="2400" dirty="0"/>
              <a:t>Gives you the least stress and the most confidence;</a:t>
            </a:r>
          </a:p>
          <a:p>
            <a:pPr marL="742950" indent="-742950" algn="ctr">
              <a:buAutoNum type="arabicParenBoth"/>
            </a:pPr>
            <a:r>
              <a:rPr lang="en-US" sz="2400" dirty="0"/>
              <a:t>Best aligns with your short- and long-term goals.</a:t>
            </a:r>
          </a:p>
          <a:p>
            <a:pPr marL="742950" indent="-742950" algn="ctr">
              <a:buAutoNum type="arabicParenBoth"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In practice, most people combine different models to best suit </a:t>
            </a:r>
          </a:p>
          <a:p>
            <a:pPr marL="0" indent="0" algn="ctr">
              <a:buNone/>
            </a:pPr>
            <a:r>
              <a:rPr lang="en-US" sz="2400" dirty="0"/>
              <a:t>what they are most comfortable with. </a:t>
            </a:r>
            <a:br>
              <a:rPr lang="en-US" sz="2400" dirty="0"/>
            </a:br>
            <a:r>
              <a:rPr lang="en-US" sz="2400" dirty="0"/>
              <a:t>(I personally pay myself first and then use a zero-based approach)</a:t>
            </a:r>
          </a:p>
          <a:p>
            <a:pPr marL="0" indent="0" algn="ctr">
              <a:buNone/>
            </a:pPr>
            <a:r>
              <a:rPr lang="en-US" sz="2400" dirty="0"/>
              <a:t>(And then, if I can, I pay myself last, too)</a:t>
            </a:r>
          </a:p>
        </p:txBody>
      </p:sp>
    </p:spTree>
    <p:extLst>
      <p:ext uri="{BB962C8B-B14F-4D97-AF65-F5344CB8AC3E}">
        <p14:creationId xmlns:p14="http://schemas.microsoft.com/office/powerpoint/2010/main" val="7084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Budgeting Mindset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571D95-D87B-4449-B60C-E762C43A9ED2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6246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Budgeting is more of a mental game than a financial process. </a:t>
            </a:r>
          </a:p>
          <a:p>
            <a:pPr marL="0" indent="0" algn="ctr">
              <a:buNone/>
            </a:pPr>
            <a:endParaRPr lang="en-US" sz="3200" b="1" dirty="0"/>
          </a:p>
          <a:p>
            <a:r>
              <a:rPr lang="en-US" sz="3200" dirty="0">
                <a:solidFill>
                  <a:srgbClr val="0000CC"/>
                </a:solidFill>
              </a:rPr>
              <a:t>Think of budgeting as part of a long-term financial plan.</a:t>
            </a:r>
          </a:p>
          <a:p>
            <a:r>
              <a:rPr lang="en-US" sz="3200" dirty="0">
                <a:solidFill>
                  <a:srgbClr val="0000CC"/>
                </a:solidFill>
              </a:rPr>
              <a:t>Think of budgeting in the same way you think of studying, writing or working in the laboratory.</a:t>
            </a:r>
          </a:p>
          <a:p>
            <a:r>
              <a:rPr lang="en-US" sz="3200" dirty="0">
                <a:solidFill>
                  <a:srgbClr val="0000CC"/>
                </a:solidFill>
              </a:rPr>
              <a:t>Recognize your own behavior, habits, priorities and goals. Only you know what is best for you. Choose the budgeting approach that works best for you…and for you only.</a:t>
            </a:r>
          </a:p>
        </p:txBody>
      </p:sp>
    </p:spTree>
    <p:extLst>
      <p:ext uri="{BB962C8B-B14F-4D97-AF65-F5344CB8AC3E}">
        <p14:creationId xmlns:p14="http://schemas.microsoft.com/office/powerpoint/2010/main" val="3913983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Budgeting Mindset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571D95-D87B-4449-B60C-E762C43A9ED2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6246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If you have a spouse, partner, family or others who are affected by your budgeting decisions….</a:t>
            </a:r>
          </a:p>
          <a:p>
            <a:pPr marL="0" indent="0" algn="ctr">
              <a:buNone/>
            </a:pPr>
            <a:endParaRPr lang="en-US" sz="32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….Talk to them. Make budgeting a team effort.</a:t>
            </a:r>
          </a:p>
          <a:p>
            <a:pPr marL="0" indent="0" algn="ctr">
              <a:buNone/>
            </a:pPr>
            <a:endParaRPr lang="en-US" sz="3200" b="1" dirty="0"/>
          </a:p>
          <a:p>
            <a:r>
              <a:rPr lang="en-US" dirty="0">
                <a:solidFill>
                  <a:srgbClr val="0000CC"/>
                </a:solidFill>
              </a:rPr>
              <a:t>Research on personal finance shows that couples feel more empowered and develop a closer, stronger relationship when they share financial goals, decisions and strategies with each other.</a:t>
            </a:r>
          </a:p>
          <a:p>
            <a:r>
              <a:rPr lang="en-US" sz="2000" dirty="0">
                <a:solidFill>
                  <a:srgbClr val="0000CC"/>
                </a:solidFill>
              </a:rPr>
              <a:t>Your pets may be affected by your budgeting decisions. But you don’t have to communicate with them. They don’t want to be bothered with budgeting decisions. They have other priorities.</a:t>
            </a:r>
          </a:p>
        </p:txBody>
      </p:sp>
    </p:spTree>
    <p:extLst>
      <p:ext uri="{BB962C8B-B14F-4D97-AF65-F5344CB8AC3E}">
        <p14:creationId xmlns:p14="http://schemas.microsoft.com/office/powerpoint/2010/main" val="2074324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Budgeting Mindset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571D95-D87B-4449-B60C-E762C43A9ED2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670628" cy="46246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Some exercises to help you develop a budgeting mindset.</a:t>
            </a:r>
          </a:p>
          <a:p>
            <a:pPr marL="0" indent="0" algn="ctr">
              <a:buNone/>
            </a:pPr>
            <a:endParaRPr lang="en-US" sz="3200" b="1" dirty="0"/>
          </a:p>
          <a:p>
            <a:r>
              <a:rPr lang="en-US" dirty="0"/>
              <a:t>Track all of your income and expenses – every penny – over an extended period of time (say, 1-2 months).</a:t>
            </a:r>
          </a:p>
          <a:p>
            <a:r>
              <a:rPr lang="en-US" dirty="0"/>
              <a:t>Write down the last 15 things you spent money on.</a:t>
            </a:r>
          </a:p>
          <a:p>
            <a:r>
              <a:rPr lang="en-US" dirty="0"/>
              <a:t>Write down the next 15 things you want to spend money on.</a:t>
            </a:r>
          </a:p>
          <a:p>
            <a:r>
              <a:rPr lang="en-US" dirty="0"/>
              <a:t>Identify your 10 biggest expenses over the past 12 months.</a:t>
            </a:r>
          </a:p>
          <a:p>
            <a:r>
              <a:rPr lang="en-US" dirty="0"/>
              <a:t>Predict every dollar of income you will earn over the next 12 months.</a:t>
            </a:r>
          </a:p>
          <a:p>
            <a:r>
              <a:rPr lang="en-US" dirty="0"/>
              <a:t>Predict what your income will be for each of the next 5 years.</a:t>
            </a:r>
          </a:p>
        </p:txBody>
      </p:sp>
    </p:spTree>
    <p:extLst>
      <p:ext uri="{BB962C8B-B14F-4D97-AF65-F5344CB8AC3E}">
        <p14:creationId xmlns:p14="http://schemas.microsoft.com/office/powerpoint/2010/main" val="360820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Budgeting Mindset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571D95-D87B-4449-B60C-E762C43A9ED2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670628" cy="46246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Some exercises to help you develop a budgeting mindset.</a:t>
            </a:r>
          </a:p>
          <a:p>
            <a:pPr marL="0" indent="0" algn="ctr">
              <a:buNone/>
            </a:pPr>
            <a:endParaRPr lang="en-US" sz="3200" b="1" dirty="0"/>
          </a:p>
          <a:p>
            <a:r>
              <a:rPr lang="en-US" dirty="0"/>
              <a:t>Track all of your income and expenses – every penny – over an extended period of time (say, 1-2 months).</a:t>
            </a:r>
          </a:p>
          <a:p>
            <a:r>
              <a:rPr lang="en-US" dirty="0"/>
              <a:t>Write down the last 15 things you spent money on.</a:t>
            </a:r>
          </a:p>
          <a:p>
            <a:r>
              <a:rPr lang="en-US" dirty="0"/>
              <a:t>Write down the next 15 things you want to spend money on.</a:t>
            </a:r>
          </a:p>
          <a:p>
            <a:r>
              <a:rPr lang="en-US" dirty="0"/>
              <a:t>Identify your 10 biggest expenses over the past 12 months.</a:t>
            </a:r>
          </a:p>
          <a:p>
            <a:r>
              <a:rPr lang="en-US" dirty="0"/>
              <a:t>Predict every dollar of income you will earn over the next 12 months.</a:t>
            </a:r>
          </a:p>
          <a:p>
            <a:r>
              <a:rPr lang="en-US" dirty="0"/>
              <a:t>Predict what your income will be for each of the next 5 years.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0FC8B1F-C7B1-234D-A0BE-8E678C1F5360}"/>
              </a:ext>
            </a:extLst>
          </p:cNvPr>
          <p:cNvSpPr/>
          <p:nvPr/>
        </p:nvSpPr>
        <p:spPr>
          <a:xfrm>
            <a:off x="780143" y="1566726"/>
            <a:ext cx="10670628" cy="43841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What is the purpose of this self-analysis?</a:t>
            </a:r>
          </a:p>
          <a:p>
            <a:pPr algn="ctr"/>
            <a:endParaRPr lang="en-US" sz="3000" b="1" dirty="0"/>
          </a:p>
          <a:p>
            <a:pPr algn="ctr"/>
            <a:r>
              <a:rPr lang="en-US" sz="3000" b="1" dirty="0"/>
              <a:t>To ensure that your spending is aligned with your income.</a:t>
            </a:r>
          </a:p>
          <a:p>
            <a:pPr algn="ctr"/>
            <a:r>
              <a:rPr lang="en-US" sz="3000" b="1" dirty="0"/>
              <a:t>To ensure that your spending and income are part of your plan.</a:t>
            </a:r>
          </a:p>
          <a:p>
            <a:pPr algn="ctr"/>
            <a:r>
              <a:rPr lang="en-US" sz="3000" b="1" dirty="0"/>
              <a:t>To ensure your budget is driven by wants &amp; needs, and not driven by impulses.</a:t>
            </a:r>
          </a:p>
          <a:p>
            <a:pPr algn="ctr"/>
            <a:r>
              <a:rPr lang="en-US" sz="3000" b="1" dirty="0"/>
              <a:t>To be intentional.</a:t>
            </a:r>
          </a:p>
        </p:txBody>
      </p:sp>
    </p:spTree>
    <p:extLst>
      <p:ext uri="{BB962C8B-B14F-4D97-AF65-F5344CB8AC3E}">
        <p14:creationId xmlns:p14="http://schemas.microsoft.com/office/powerpoint/2010/main" val="3525087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Budgeting Mindset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571D95-D87B-4449-B60C-E762C43A9ED2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670628" cy="46246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/>
              <a:t>Some actions that may help you better control your spending:</a:t>
            </a:r>
          </a:p>
          <a:p>
            <a:pPr marL="0" indent="0" algn="ctr">
              <a:buNone/>
            </a:pPr>
            <a:endParaRPr lang="en-US" sz="3200" b="1" dirty="0"/>
          </a:p>
          <a:p>
            <a:r>
              <a:rPr lang="en-US" sz="2600" dirty="0">
                <a:solidFill>
                  <a:srgbClr val="C00000"/>
                </a:solidFill>
              </a:rPr>
              <a:t>Wait 24 hours before making any purchase over a certain dollar amount </a:t>
            </a:r>
          </a:p>
          <a:p>
            <a:pPr lvl="1"/>
            <a:r>
              <a:rPr lang="en-US" sz="1800" dirty="0">
                <a:solidFill>
                  <a:srgbClr val="0000CC"/>
                </a:solidFill>
              </a:rPr>
              <a:t>For me, it’s $100</a:t>
            </a:r>
          </a:p>
          <a:p>
            <a:r>
              <a:rPr lang="en-US" sz="2600" dirty="0">
                <a:solidFill>
                  <a:srgbClr val="C00000"/>
                </a:solidFill>
              </a:rPr>
              <a:t>Don’t make any purchases on certain days or after a certain time </a:t>
            </a:r>
          </a:p>
          <a:p>
            <a:pPr lvl="1"/>
            <a:r>
              <a:rPr lang="en-US" sz="1800" dirty="0">
                <a:solidFill>
                  <a:srgbClr val="0000CC"/>
                </a:solidFill>
              </a:rPr>
              <a:t>For me it’s 9:00pm</a:t>
            </a:r>
          </a:p>
          <a:p>
            <a:r>
              <a:rPr lang="en-US" sz="2600" dirty="0">
                <a:solidFill>
                  <a:srgbClr val="C00000"/>
                </a:solidFill>
              </a:rPr>
              <a:t>Only use cash…because studies have found that spending cash causes us more pain than the abstraction of a credit card or debit card</a:t>
            </a:r>
          </a:p>
          <a:p>
            <a:pPr lvl="1"/>
            <a:r>
              <a:rPr lang="en-US" sz="1800" dirty="0">
                <a:solidFill>
                  <a:srgbClr val="0000CC"/>
                </a:solidFill>
              </a:rPr>
              <a:t>It’s also why casinos use similarly abstract poker chips…because we don’t feel pain when we lose them.</a:t>
            </a:r>
          </a:p>
          <a:p>
            <a:r>
              <a:rPr lang="en-US" sz="2600" dirty="0">
                <a:solidFill>
                  <a:srgbClr val="C00000"/>
                </a:solidFill>
              </a:rPr>
              <a:t>Take 10 minutes every Sunday to write down what you’re allowed to spend in this week.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1418317" y="1133301"/>
            <a:ext cx="8674716" cy="126375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INVESTING STRATEGIES TO SUPPORT YOUR GOALS</a:t>
            </a:r>
          </a:p>
          <a:p>
            <a:pPr algn="ctr"/>
            <a:r>
              <a:rPr lang="en-US" sz="3000" b="1" dirty="0"/>
              <a:t>Today, September 8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6DA962-8986-B14E-BC7C-8150A6189E68}"/>
              </a:ext>
            </a:extLst>
          </p:cNvPr>
          <p:cNvSpPr/>
          <p:nvPr/>
        </p:nvSpPr>
        <p:spPr>
          <a:xfrm>
            <a:off x="1418316" y="2449615"/>
            <a:ext cx="8674715" cy="132484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BUDGETING: MANAGING INCOME &amp; EXPENSES</a:t>
            </a:r>
          </a:p>
          <a:p>
            <a:pPr algn="ctr"/>
            <a:r>
              <a:rPr lang="en-US" sz="3000" b="1" dirty="0"/>
              <a:t>Tuesday, September 28	 	12:00pm</a:t>
            </a:r>
          </a:p>
          <a:p>
            <a:pPr algn="ctr"/>
            <a:r>
              <a:rPr lang="en-US" sz="3000" b="1" dirty="0"/>
              <a:t>Wednesday, October 6		6:00pm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529DE7D-8B91-524D-8D6B-F973C9013BDB}"/>
              </a:ext>
            </a:extLst>
          </p:cNvPr>
          <p:cNvSpPr/>
          <p:nvPr/>
        </p:nvSpPr>
        <p:spPr>
          <a:xfrm>
            <a:off x="1418315" y="3827018"/>
            <a:ext cx="8674715" cy="13248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DEBT &amp; STUDENT LOAN MANAGEMENT</a:t>
            </a:r>
          </a:p>
          <a:p>
            <a:pPr algn="ctr"/>
            <a:r>
              <a:rPr lang="en-US" sz="3000" b="1" dirty="0"/>
              <a:t>Wednesday, October 27		6:00pm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4693FD-8C5E-DF45-861D-BE64A6957855}"/>
              </a:ext>
            </a:extLst>
          </p:cNvPr>
          <p:cNvSpPr/>
          <p:nvPr/>
        </p:nvSpPr>
        <p:spPr>
          <a:xfrm>
            <a:off x="1467770" y="5204421"/>
            <a:ext cx="8674715" cy="132484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CAREER PLANNING &amp; FINANCIAL PLANNING</a:t>
            </a:r>
          </a:p>
          <a:p>
            <a:pPr algn="ctr"/>
            <a:r>
              <a:rPr lang="en-US" sz="3000" b="1" dirty="0"/>
              <a:t>Wednesday, November 17		6:00pm</a:t>
            </a:r>
          </a:p>
        </p:txBody>
      </p:sp>
    </p:spTree>
    <p:extLst>
      <p:ext uri="{BB962C8B-B14F-4D97-AF65-F5344CB8AC3E}">
        <p14:creationId xmlns:p14="http://schemas.microsoft.com/office/powerpoint/2010/main" val="2073911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Budgeting Mindset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571D95-D87B-4449-B60C-E762C43A9ED2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670628" cy="46246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/>
              <a:t>Some actions that may help you better control your spending:</a:t>
            </a:r>
          </a:p>
          <a:p>
            <a:pPr marL="0" indent="0" algn="ctr">
              <a:buNone/>
            </a:pPr>
            <a:endParaRPr lang="en-US" sz="3200" b="1" dirty="0"/>
          </a:p>
          <a:p>
            <a:r>
              <a:rPr lang="en-US" sz="2600" dirty="0">
                <a:solidFill>
                  <a:srgbClr val="C00000"/>
                </a:solidFill>
              </a:rPr>
              <a:t>Wait 24 hours before making any purchase over a certain dollar amount </a:t>
            </a:r>
          </a:p>
          <a:p>
            <a:pPr lvl="1"/>
            <a:r>
              <a:rPr lang="en-US" sz="1800" dirty="0">
                <a:solidFill>
                  <a:srgbClr val="0000CC"/>
                </a:solidFill>
              </a:rPr>
              <a:t>For me, it’s $100</a:t>
            </a:r>
          </a:p>
          <a:p>
            <a:r>
              <a:rPr lang="en-US" sz="2600" dirty="0">
                <a:solidFill>
                  <a:srgbClr val="C00000"/>
                </a:solidFill>
              </a:rPr>
              <a:t>Don’t make any purchases on certain days or after a certain time </a:t>
            </a:r>
          </a:p>
          <a:p>
            <a:pPr lvl="1"/>
            <a:r>
              <a:rPr lang="en-US" sz="1800" dirty="0">
                <a:solidFill>
                  <a:srgbClr val="0000CC"/>
                </a:solidFill>
              </a:rPr>
              <a:t>For me it’s 9:00pm</a:t>
            </a:r>
          </a:p>
          <a:p>
            <a:r>
              <a:rPr lang="en-US" sz="2600" dirty="0">
                <a:solidFill>
                  <a:srgbClr val="C00000"/>
                </a:solidFill>
              </a:rPr>
              <a:t>Only use cash…because studies have found that spending cash causes us more pain than the abstraction of a credit card or debit card</a:t>
            </a:r>
          </a:p>
          <a:p>
            <a:pPr lvl="1"/>
            <a:r>
              <a:rPr lang="en-US" sz="1800" dirty="0">
                <a:solidFill>
                  <a:srgbClr val="0000CC"/>
                </a:solidFill>
              </a:rPr>
              <a:t>It’s also why casinos use similarly abstract poker chips…because we don’t feel pain when we lose them.</a:t>
            </a:r>
          </a:p>
          <a:p>
            <a:r>
              <a:rPr lang="en-US" sz="2600" dirty="0">
                <a:solidFill>
                  <a:srgbClr val="C00000"/>
                </a:solidFill>
              </a:rPr>
              <a:t>Take 10 minutes every Sunday to write down what you’re allowed to spend in this week.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8CAC55-3D58-5B40-8F5B-FBDFB74C4BCB}"/>
              </a:ext>
            </a:extLst>
          </p:cNvPr>
          <p:cNvSpPr/>
          <p:nvPr/>
        </p:nvSpPr>
        <p:spPr>
          <a:xfrm>
            <a:off x="1611807" y="1566726"/>
            <a:ext cx="8968385" cy="424062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And then reward yourself.</a:t>
            </a:r>
          </a:p>
          <a:p>
            <a:pPr algn="ctr"/>
            <a:endParaRPr lang="en-US" sz="3000" b="1" dirty="0"/>
          </a:p>
          <a:p>
            <a:pPr algn="ctr"/>
            <a:r>
              <a:rPr lang="en-US" sz="3000" b="1" dirty="0"/>
              <a:t>Turn this into a game.</a:t>
            </a:r>
          </a:p>
          <a:p>
            <a:pPr algn="ctr"/>
            <a:r>
              <a:rPr lang="en-US" sz="3000" b="1" dirty="0"/>
              <a:t>If you predict you will spend $200 this week, and you only spend $150, reward yourself with half the difference.</a:t>
            </a:r>
          </a:p>
          <a:p>
            <a:pPr algn="ctr"/>
            <a:r>
              <a:rPr lang="en-US" sz="3000" b="1" dirty="0"/>
              <a:t>Take $25 for happy hour or a night out.</a:t>
            </a:r>
          </a:p>
          <a:p>
            <a:pPr algn="ctr"/>
            <a:r>
              <a:rPr lang="en-US" sz="3000" b="1" dirty="0"/>
              <a:t>Put the other $25 into savings or investing.</a:t>
            </a:r>
          </a:p>
        </p:txBody>
      </p:sp>
    </p:spTree>
    <p:extLst>
      <p:ext uri="{BB962C8B-B14F-4D97-AF65-F5344CB8AC3E}">
        <p14:creationId xmlns:p14="http://schemas.microsoft.com/office/powerpoint/2010/main" val="4093986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993A-392E-7546-9DFE-C468462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31"/>
            <a:ext cx="12192000" cy="524212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4CF24A-0B1A-7F4A-A1ED-99D89060D5EE}"/>
              </a:ext>
            </a:extLst>
          </p:cNvPr>
          <p:cNvSpPr/>
          <p:nvPr/>
        </p:nvSpPr>
        <p:spPr>
          <a:xfrm>
            <a:off x="2482808" y="5819459"/>
            <a:ext cx="7042697" cy="6297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Isn’t this a lot like what you do with your education planning?</a:t>
            </a:r>
          </a:p>
        </p:txBody>
      </p:sp>
    </p:spTree>
    <p:extLst>
      <p:ext uri="{BB962C8B-B14F-4D97-AF65-F5344CB8AC3E}">
        <p14:creationId xmlns:p14="http://schemas.microsoft.com/office/powerpoint/2010/main" val="1737409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Budgeting a Part of Your Plan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BE51AB-8250-3C45-80E6-BE8E97F262C4}"/>
              </a:ext>
            </a:extLst>
          </p:cNvPr>
          <p:cNvSpPr/>
          <p:nvPr/>
        </p:nvSpPr>
        <p:spPr>
          <a:xfrm>
            <a:off x="2235014" y="1234386"/>
            <a:ext cx="3204437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FINANCIAL STRATEGIES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87AD49-8887-4840-A8AE-FC9FA60679A4}"/>
              </a:ext>
            </a:extLst>
          </p:cNvPr>
          <p:cNvSpPr/>
          <p:nvPr/>
        </p:nvSpPr>
        <p:spPr>
          <a:xfrm>
            <a:off x="2235014" y="2028683"/>
            <a:ext cx="3204437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BUDGETING</a:t>
            </a:r>
          </a:p>
          <a:p>
            <a:pPr algn="ctr"/>
            <a:r>
              <a:rPr lang="en-US" sz="2500" b="1" dirty="0"/>
              <a:t>STRATEGIES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8F1D5FA-E976-724A-8786-912277B29590}"/>
              </a:ext>
            </a:extLst>
          </p:cNvPr>
          <p:cNvSpPr/>
          <p:nvPr/>
        </p:nvSpPr>
        <p:spPr>
          <a:xfrm>
            <a:off x="2235010" y="2895405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Identify Your </a:t>
            </a:r>
            <a:br>
              <a:rPr lang="en-US" sz="2500" b="1" dirty="0">
                <a:solidFill>
                  <a:srgbClr val="002060"/>
                </a:solidFill>
              </a:rPr>
            </a:br>
            <a:r>
              <a:rPr lang="en-US" sz="2500" b="1" dirty="0">
                <a:solidFill>
                  <a:srgbClr val="002060"/>
                </a:solidFill>
              </a:rPr>
              <a:t>Income &amp; Expenses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C908178-A5F1-1E48-9A04-B1EF2D48CB1D}"/>
              </a:ext>
            </a:extLst>
          </p:cNvPr>
          <p:cNvSpPr/>
          <p:nvPr/>
        </p:nvSpPr>
        <p:spPr>
          <a:xfrm>
            <a:off x="2235012" y="3728641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Identify Your </a:t>
            </a:r>
            <a:br>
              <a:rPr lang="en-US" sz="2500" b="1" dirty="0">
                <a:solidFill>
                  <a:srgbClr val="002060"/>
                </a:solidFill>
              </a:rPr>
            </a:br>
            <a:r>
              <a:rPr lang="en-US" sz="2500" b="1" dirty="0">
                <a:solidFill>
                  <a:srgbClr val="002060"/>
                </a:solidFill>
              </a:rPr>
              <a:t>Priorities &amp; Goals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A3B8A94-DD0C-AE45-80E9-D8455AF14C49}"/>
              </a:ext>
            </a:extLst>
          </p:cNvPr>
          <p:cNvSpPr/>
          <p:nvPr/>
        </p:nvSpPr>
        <p:spPr>
          <a:xfrm>
            <a:off x="2235011" y="4558962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Do Your Planning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A18E1D-2E66-C347-824C-7CCF056BB25C}"/>
              </a:ext>
            </a:extLst>
          </p:cNvPr>
          <p:cNvSpPr/>
          <p:nvPr/>
        </p:nvSpPr>
        <p:spPr>
          <a:xfrm>
            <a:off x="2235010" y="5389283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Monitor &amp; Modify Budgeting Activities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9CB2A33-6829-B146-A419-BCBBCE83A482}"/>
              </a:ext>
            </a:extLst>
          </p:cNvPr>
          <p:cNvSpPr/>
          <p:nvPr/>
        </p:nvSpPr>
        <p:spPr>
          <a:xfrm>
            <a:off x="6752549" y="1234386"/>
            <a:ext cx="3204437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EDUCATION  STRATEGIES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44CF3E9-7F2F-BD49-BC1D-E720FD74082C}"/>
              </a:ext>
            </a:extLst>
          </p:cNvPr>
          <p:cNvSpPr/>
          <p:nvPr/>
        </p:nvSpPr>
        <p:spPr>
          <a:xfrm>
            <a:off x="6752549" y="2028683"/>
            <a:ext cx="3204437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GRAD SCHOOL STRATEGIES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BFF8281-6077-F443-BE6F-462DD8A384FC}"/>
              </a:ext>
            </a:extLst>
          </p:cNvPr>
          <p:cNvSpPr/>
          <p:nvPr/>
        </p:nvSpPr>
        <p:spPr>
          <a:xfrm>
            <a:off x="6752545" y="2895405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Identify Your Resources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ABB4F1-BAD2-B24D-9D76-078C451986F5}"/>
              </a:ext>
            </a:extLst>
          </p:cNvPr>
          <p:cNvSpPr/>
          <p:nvPr/>
        </p:nvSpPr>
        <p:spPr>
          <a:xfrm>
            <a:off x="6752547" y="3728641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Identify Your </a:t>
            </a:r>
            <a:br>
              <a:rPr lang="en-US" sz="2500" b="1" dirty="0">
                <a:solidFill>
                  <a:srgbClr val="006600"/>
                </a:solidFill>
              </a:rPr>
            </a:br>
            <a:r>
              <a:rPr lang="en-US" sz="2500" b="1" dirty="0">
                <a:solidFill>
                  <a:srgbClr val="006600"/>
                </a:solidFill>
              </a:rPr>
              <a:t>Priorities &amp; Goals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4F6AA8-62E8-D64E-917A-5FFE30810173}"/>
              </a:ext>
            </a:extLst>
          </p:cNvPr>
          <p:cNvSpPr/>
          <p:nvPr/>
        </p:nvSpPr>
        <p:spPr>
          <a:xfrm>
            <a:off x="6752546" y="4558962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Do Your Planning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BC2C29A-4F46-3748-96C0-DD3A5E953AA5}"/>
              </a:ext>
            </a:extLst>
          </p:cNvPr>
          <p:cNvSpPr/>
          <p:nvPr/>
        </p:nvSpPr>
        <p:spPr>
          <a:xfrm>
            <a:off x="6752545" y="5389283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Monitor &amp; Modify Your Progress &amp; Plan</a:t>
            </a:r>
          </a:p>
        </p:txBody>
      </p:sp>
    </p:spTree>
    <p:extLst>
      <p:ext uri="{BB962C8B-B14F-4D97-AF65-F5344CB8AC3E}">
        <p14:creationId xmlns:p14="http://schemas.microsoft.com/office/powerpoint/2010/main" val="3297759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Budgeting a Part of Your Plan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BE51AB-8250-3C45-80E6-BE8E97F262C4}"/>
              </a:ext>
            </a:extLst>
          </p:cNvPr>
          <p:cNvSpPr/>
          <p:nvPr/>
        </p:nvSpPr>
        <p:spPr>
          <a:xfrm>
            <a:off x="1436744" y="1234386"/>
            <a:ext cx="3204437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FINANCIAL STRATEGIES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87AD49-8887-4840-A8AE-FC9FA60679A4}"/>
              </a:ext>
            </a:extLst>
          </p:cNvPr>
          <p:cNvSpPr/>
          <p:nvPr/>
        </p:nvSpPr>
        <p:spPr>
          <a:xfrm>
            <a:off x="1436744" y="2028683"/>
            <a:ext cx="3204437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BUDGETING</a:t>
            </a:r>
          </a:p>
          <a:p>
            <a:pPr algn="ctr"/>
            <a:r>
              <a:rPr lang="en-US" sz="2500" b="1" dirty="0"/>
              <a:t>STRATEGIES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8F1D5FA-E976-724A-8786-912277B29590}"/>
              </a:ext>
            </a:extLst>
          </p:cNvPr>
          <p:cNvSpPr/>
          <p:nvPr/>
        </p:nvSpPr>
        <p:spPr>
          <a:xfrm>
            <a:off x="1436740" y="2895405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Identify Your </a:t>
            </a:r>
            <a:br>
              <a:rPr lang="en-US" sz="2500" b="1" dirty="0">
                <a:solidFill>
                  <a:srgbClr val="002060"/>
                </a:solidFill>
              </a:rPr>
            </a:br>
            <a:r>
              <a:rPr lang="en-US" sz="2500" b="1" dirty="0">
                <a:solidFill>
                  <a:srgbClr val="002060"/>
                </a:solidFill>
              </a:rPr>
              <a:t>Income &amp; Expenses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C908178-A5F1-1E48-9A04-B1EF2D48CB1D}"/>
              </a:ext>
            </a:extLst>
          </p:cNvPr>
          <p:cNvSpPr/>
          <p:nvPr/>
        </p:nvSpPr>
        <p:spPr>
          <a:xfrm>
            <a:off x="1436742" y="3728641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Identify Your </a:t>
            </a:r>
            <a:br>
              <a:rPr lang="en-US" sz="2500" b="1" dirty="0">
                <a:solidFill>
                  <a:srgbClr val="002060"/>
                </a:solidFill>
              </a:rPr>
            </a:br>
            <a:r>
              <a:rPr lang="en-US" sz="2500" b="1" dirty="0">
                <a:solidFill>
                  <a:srgbClr val="002060"/>
                </a:solidFill>
              </a:rPr>
              <a:t>Priorities &amp; Goals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A3B8A94-DD0C-AE45-80E9-D8455AF14C49}"/>
              </a:ext>
            </a:extLst>
          </p:cNvPr>
          <p:cNvSpPr/>
          <p:nvPr/>
        </p:nvSpPr>
        <p:spPr>
          <a:xfrm>
            <a:off x="1436741" y="4558962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Do Your Planning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A18E1D-2E66-C347-824C-7CCF056BB25C}"/>
              </a:ext>
            </a:extLst>
          </p:cNvPr>
          <p:cNvSpPr/>
          <p:nvPr/>
        </p:nvSpPr>
        <p:spPr>
          <a:xfrm>
            <a:off x="1436740" y="5389283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Monitor &amp; Modify Budgeting Activities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9CB2A33-6829-B146-A419-BCBBCE83A482}"/>
              </a:ext>
            </a:extLst>
          </p:cNvPr>
          <p:cNvSpPr/>
          <p:nvPr/>
        </p:nvSpPr>
        <p:spPr>
          <a:xfrm>
            <a:off x="7550819" y="1234386"/>
            <a:ext cx="3204437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EDUCATION  STRATEGIES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44CF3E9-7F2F-BD49-BC1D-E720FD74082C}"/>
              </a:ext>
            </a:extLst>
          </p:cNvPr>
          <p:cNvSpPr/>
          <p:nvPr/>
        </p:nvSpPr>
        <p:spPr>
          <a:xfrm>
            <a:off x="7550819" y="2028683"/>
            <a:ext cx="3204437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GRAD SCHOOL STRATEGIES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BFF8281-6077-F443-BE6F-462DD8A384FC}"/>
              </a:ext>
            </a:extLst>
          </p:cNvPr>
          <p:cNvSpPr/>
          <p:nvPr/>
        </p:nvSpPr>
        <p:spPr>
          <a:xfrm>
            <a:off x="7550815" y="2895405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Identify Your Resources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ABB4F1-BAD2-B24D-9D76-078C451986F5}"/>
              </a:ext>
            </a:extLst>
          </p:cNvPr>
          <p:cNvSpPr/>
          <p:nvPr/>
        </p:nvSpPr>
        <p:spPr>
          <a:xfrm>
            <a:off x="7550817" y="3728641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Identify Your </a:t>
            </a:r>
            <a:br>
              <a:rPr lang="en-US" sz="2500" b="1" dirty="0">
                <a:solidFill>
                  <a:srgbClr val="006600"/>
                </a:solidFill>
              </a:rPr>
            </a:br>
            <a:r>
              <a:rPr lang="en-US" sz="2500" b="1" dirty="0">
                <a:solidFill>
                  <a:srgbClr val="006600"/>
                </a:solidFill>
              </a:rPr>
              <a:t>Priorities &amp; Goals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4F6AA8-62E8-D64E-917A-5FFE30810173}"/>
              </a:ext>
            </a:extLst>
          </p:cNvPr>
          <p:cNvSpPr/>
          <p:nvPr/>
        </p:nvSpPr>
        <p:spPr>
          <a:xfrm>
            <a:off x="7550816" y="4558962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Do Your Planning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BC2C29A-4F46-3748-96C0-DD3A5E953AA5}"/>
              </a:ext>
            </a:extLst>
          </p:cNvPr>
          <p:cNvSpPr/>
          <p:nvPr/>
        </p:nvSpPr>
        <p:spPr>
          <a:xfrm>
            <a:off x="7550815" y="5389283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Monitor &amp; Modify Your Progress &amp; Plan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D8B493C-6CAE-F244-8835-D408B9357586}"/>
              </a:ext>
            </a:extLst>
          </p:cNvPr>
          <p:cNvSpPr/>
          <p:nvPr/>
        </p:nvSpPr>
        <p:spPr>
          <a:xfrm>
            <a:off x="4822037" y="1289850"/>
            <a:ext cx="2547926" cy="482212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YOU,</a:t>
            </a:r>
          </a:p>
          <a:p>
            <a:pPr algn="ctr"/>
            <a:r>
              <a:rPr lang="en-US" sz="2000" b="1" dirty="0"/>
              <a:t>as grad students, are better wired and equipped to make long-term plans – education, career, financial &amp; otherwise – than 99% of humanity.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Be confident. </a:t>
            </a:r>
            <a:br>
              <a:rPr lang="en-US" sz="2000" b="1" dirty="0"/>
            </a:br>
            <a:r>
              <a:rPr lang="en-US" sz="2000" b="1" dirty="0"/>
              <a:t>Be intentional.</a:t>
            </a:r>
          </a:p>
          <a:p>
            <a:pPr algn="ctr"/>
            <a:r>
              <a:rPr lang="en-US" sz="2000" b="1" dirty="0"/>
              <a:t>Be diligent.</a:t>
            </a:r>
          </a:p>
          <a:p>
            <a:pPr algn="ctr"/>
            <a:r>
              <a:rPr lang="en-US" sz="2000" b="1" dirty="0"/>
              <a:t>Be awesome.</a:t>
            </a:r>
          </a:p>
        </p:txBody>
      </p:sp>
    </p:spTree>
    <p:extLst>
      <p:ext uri="{BB962C8B-B14F-4D97-AF65-F5344CB8AC3E}">
        <p14:creationId xmlns:p14="http://schemas.microsoft.com/office/powerpoint/2010/main" val="2658757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brian.bolton@louisiana.edu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137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529DE7D-8B91-524D-8D6B-F973C9013BDB}"/>
              </a:ext>
            </a:extLst>
          </p:cNvPr>
          <p:cNvSpPr/>
          <p:nvPr/>
        </p:nvSpPr>
        <p:spPr>
          <a:xfrm>
            <a:off x="1418316" y="1133856"/>
            <a:ext cx="8674715" cy="13248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DEBT &amp; STUDENT LOAN MANAGEMENT</a:t>
            </a:r>
          </a:p>
          <a:p>
            <a:pPr algn="ctr"/>
            <a:r>
              <a:rPr lang="en-US" sz="3000" b="1" dirty="0"/>
              <a:t>Wednesday, October 27		6:00pm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B576C6-2522-F34D-AB1B-875998FEA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904" y="2524738"/>
            <a:ext cx="6552191" cy="4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7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1418317" y="1133301"/>
            <a:ext cx="8674716" cy="126375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INVESTING STRATEGIES TO SUPPORT YOUR GOALS</a:t>
            </a:r>
          </a:p>
          <a:p>
            <a:pPr algn="ctr"/>
            <a:r>
              <a:rPr lang="en-US" sz="3000" b="1" dirty="0"/>
              <a:t>Today, September 8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6DA962-8986-B14E-BC7C-8150A6189E68}"/>
              </a:ext>
            </a:extLst>
          </p:cNvPr>
          <p:cNvSpPr/>
          <p:nvPr/>
        </p:nvSpPr>
        <p:spPr>
          <a:xfrm>
            <a:off x="1418316" y="2449615"/>
            <a:ext cx="8674715" cy="132484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BUDGETING: MANAGING INCOME &amp; EXPENSES</a:t>
            </a:r>
          </a:p>
          <a:p>
            <a:pPr algn="ctr"/>
            <a:r>
              <a:rPr lang="en-US" sz="3000" b="1" dirty="0"/>
              <a:t>Tuesday, September 28	 	12:00pm</a:t>
            </a:r>
          </a:p>
          <a:p>
            <a:pPr algn="ctr"/>
            <a:r>
              <a:rPr lang="en-US" sz="3000" b="1" dirty="0"/>
              <a:t>Wednesday, October 6		6:00pm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529DE7D-8B91-524D-8D6B-F973C9013BDB}"/>
              </a:ext>
            </a:extLst>
          </p:cNvPr>
          <p:cNvSpPr/>
          <p:nvPr/>
        </p:nvSpPr>
        <p:spPr>
          <a:xfrm>
            <a:off x="1418315" y="3827018"/>
            <a:ext cx="8674715" cy="132484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DEBT &amp; STUDENT LOAN MANAGEMENT</a:t>
            </a:r>
          </a:p>
          <a:p>
            <a:pPr algn="ctr"/>
            <a:r>
              <a:rPr lang="en-US" sz="3000" b="1" dirty="0"/>
              <a:t>Wednesday, October 27		6:00pm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4693FD-8C5E-DF45-861D-BE64A6957855}"/>
              </a:ext>
            </a:extLst>
          </p:cNvPr>
          <p:cNvSpPr/>
          <p:nvPr/>
        </p:nvSpPr>
        <p:spPr>
          <a:xfrm>
            <a:off x="1467770" y="5204421"/>
            <a:ext cx="8674715" cy="13248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CAREER PLANNING &amp; FINANCIAL PLANNING</a:t>
            </a:r>
          </a:p>
          <a:p>
            <a:pPr algn="ctr"/>
            <a:r>
              <a:rPr lang="en-US" sz="3000" b="1" dirty="0"/>
              <a:t>Wednesday, November 17		6:00pm</a:t>
            </a:r>
          </a:p>
        </p:txBody>
      </p:sp>
    </p:spTree>
    <p:extLst>
      <p:ext uri="{BB962C8B-B14F-4D97-AF65-F5344CB8AC3E}">
        <p14:creationId xmlns:p14="http://schemas.microsoft.com/office/powerpoint/2010/main" val="57094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3450696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Income &amp; Expense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6142427" y="4591152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</p:spTree>
    <p:extLst>
      <p:ext uri="{BB962C8B-B14F-4D97-AF65-F5344CB8AC3E}">
        <p14:creationId xmlns:p14="http://schemas.microsoft.com/office/powerpoint/2010/main" val="37486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 from you</a:t>
            </a:r>
            <a:br>
              <a:rPr lang="en-US" dirty="0"/>
            </a:br>
            <a:endParaRPr lang="en-US" sz="1200" dirty="0"/>
          </a:p>
          <a:p>
            <a:r>
              <a:rPr lang="en-US" dirty="0"/>
              <a:t>Questions from Session #1 on Investing</a:t>
            </a:r>
            <a:br>
              <a:rPr lang="en-US" dirty="0"/>
            </a:br>
            <a:endParaRPr lang="en-US" sz="1200" dirty="0"/>
          </a:p>
          <a:p>
            <a:r>
              <a:rPr lang="en-US" dirty="0"/>
              <a:t>Some strategies for managing your income and expenses</a:t>
            </a:r>
          </a:p>
          <a:p>
            <a:pPr lvl="1"/>
            <a:r>
              <a:rPr lang="en-US" dirty="0"/>
              <a:t>Including thinking about ways to increase your income while in grad school</a:t>
            </a:r>
          </a:p>
          <a:p>
            <a:pPr lvl="1"/>
            <a:r>
              <a:rPr lang="en-US" dirty="0"/>
              <a:t>Including developing habits that will last a lifetime</a:t>
            </a:r>
          </a:p>
          <a:p>
            <a:pPr lvl="1"/>
            <a:r>
              <a:rPr lang="en-US" dirty="0"/>
              <a:t>Including building on all of your other good habits</a:t>
            </a:r>
          </a:p>
          <a:p>
            <a:pPr lvl="1"/>
            <a:endParaRPr lang="en-US" sz="1200" dirty="0"/>
          </a:p>
          <a:p>
            <a:r>
              <a:rPr lang="en-US" dirty="0"/>
              <a:t>Questions from you</a:t>
            </a:r>
          </a:p>
        </p:txBody>
      </p:sp>
    </p:spTree>
    <p:extLst>
      <p:ext uri="{BB962C8B-B14F-4D97-AF65-F5344CB8AC3E}">
        <p14:creationId xmlns:p14="http://schemas.microsoft.com/office/powerpoint/2010/main" val="392560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From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rgbClr val="0000CC"/>
                </a:solidFill>
              </a:rPr>
              <a:t>How can I save when my income is so low as a grad student?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00CC"/>
                </a:solidFill>
              </a:rPr>
              <a:t>My problem isn’t budgeting but it’s having too little income.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CC"/>
              </a:solidFill>
            </a:endParaRPr>
          </a:p>
          <a:p>
            <a:r>
              <a:rPr lang="en-US" sz="2500" dirty="0">
                <a:solidFill>
                  <a:srgbClr val="0000CC"/>
                </a:solidFill>
              </a:rPr>
              <a:t>Your short-term priorities while in grad school need to be your education, your family and your mental health</a:t>
            </a:r>
          </a:p>
          <a:p>
            <a:r>
              <a:rPr lang="en-US" sz="2500" dirty="0">
                <a:solidFill>
                  <a:srgbClr val="0000CC"/>
                </a:solidFill>
              </a:rPr>
              <a:t>Maybe saving cannot be a priority for you while you’re in grad school</a:t>
            </a:r>
          </a:p>
          <a:p>
            <a:r>
              <a:rPr lang="en-US" sz="2500" dirty="0">
                <a:solidFill>
                  <a:srgbClr val="0000CC"/>
                </a:solidFill>
              </a:rPr>
              <a:t>The goal is to develop habits and a mindset that will prepare you to maximize the benefits of saving when your income allows you to do so. Be patient. The benefits of good habits will grow exponentially.</a:t>
            </a:r>
          </a:p>
        </p:txBody>
      </p:sp>
    </p:spTree>
    <p:extLst>
      <p:ext uri="{BB962C8B-B14F-4D97-AF65-F5344CB8AC3E}">
        <p14:creationId xmlns:p14="http://schemas.microsoft.com/office/powerpoint/2010/main" val="341397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14939</TotalTime>
  <Words>3529</Words>
  <Application>Microsoft Macintosh PowerPoint</Application>
  <PresentationFormat>Widescreen</PresentationFormat>
  <Paragraphs>405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brian.bolton@louisiana.edu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 August 27 &amp; 29  INTRODUCTION TO BUSINESS FINANCE  FNAN 300 Business Finance Fall 2019 Brian Bolton</dc:title>
  <dc:subject/>
  <dc:creator>Brian Bolton</dc:creator>
  <cp:keywords/>
  <dc:description/>
  <cp:lastModifiedBy>Brian J Bolton</cp:lastModifiedBy>
  <cp:revision>87</cp:revision>
  <dcterms:created xsi:type="dcterms:W3CDTF">2019-08-26T13:43:19Z</dcterms:created>
  <dcterms:modified xsi:type="dcterms:W3CDTF">2021-10-06T22:34:01Z</dcterms:modified>
  <cp:category/>
</cp:coreProperties>
</file>