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6"/>
  </p:notesMasterIdLst>
  <p:handoutMasterIdLst>
    <p:handoutMasterId r:id="rId107"/>
  </p:handoutMasterIdLst>
  <p:sldIdLst>
    <p:sldId id="521" r:id="rId2"/>
    <p:sldId id="924" r:id="rId3"/>
    <p:sldId id="837" r:id="rId4"/>
    <p:sldId id="928" r:id="rId5"/>
    <p:sldId id="805" r:id="rId6"/>
    <p:sldId id="933" r:id="rId7"/>
    <p:sldId id="927" r:id="rId8"/>
    <p:sldId id="929" r:id="rId9"/>
    <p:sldId id="963" r:id="rId10"/>
    <p:sldId id="952" r:id="rId11"/>
    <p:sldId id="953" r:id="rId12"/>
    <p:sldId id="954" r:id="rId13"/>
    <p:sldId id="955" r:id="rId14"/>
    <p:sldId id="956" r:id="rId15"/>
    <p:sldId id="957" r:id="rId16"/>
    <p:sldId id="958" r:id="rId17"/>
    <p:sldId id="959" r:id="rId18"/>
    <p:sldId id="964" r:id="rId19"/>
    <p:sldId id="923" r:id="rId20"/>
    <p:sldId id="832" r:id="rId21"/>
    <p:sldId id="833" r:id="rId22"/>
    <p:sldId id="605" r:id="rId23"/>
    <p:sldId id="583" r:id="rId24"/>
    <p:sldId id="584" r:id="rId25"/>
    <p:sldId id="934" r:id="rId26"/>
    <p:sldId id="936" r:id="rId27"/>
    <p:sldId id="967" r:id="rId28"/>
    <p:sldId id="966" r:id="rId29"/>
    <p:sldId id="937" r:id="rId30"/>
    <p:sldId id="938" r:id="rId31"/>
    <p:sldId id="939" r:id="rId32"/>
    <p:sldId id="941" r:id="rId33"/>
    <p:sldId id="960" r:id="rId34"/>
    <p:sldId id="942" r:id="rId35"/>
    <p:sldId id="943" r:id="rId36"/>
    <p:sldId id="944" r:id="rId37"/>
    <p:sldId id="945" r:id="rId38"/>
    <p:sldId id="946" r:id="rId39"/>
    <p:sldId id="947" r:id="rId40"/>
    <p:sldId id="948" r:id="rId41"/>
    <p:sldId id="949" r:id="rId42"/>
    <p:sldId id="950" r:id="rId43"/>
    <p:sldId id="951" r:id="rId44"/>
    <p:sldId id="557" r:id="rId45"/>
    <p:sldId id="606" r:id="rId46"/>
    <p:sldId id="616" r:id="rId47"/>
    <p:sldId id="618" r:id="rId48"/>
    <p:sldId id="620" r:id="rId49"/>
    <p:sldId id="568" r:id="rId50"/>
    <p:sldId id="621" r:id="rId51"/>
    <p:sldId id="622" r:id="rId52"/>
    <p:sldId id="932" r:id="rId53"/>
    <p:sldId id="961" r:id="rId54"/>
    <p:sldId id="962" r:id="rId55"/>
    <p:sldId id="907" r:id="rId56"/>
    <p:sldId id="813" r:id="rId57"/>
    <p:sldId id="931" r:id="rId58"/>
    <p:sldId id="567" r:id="rId59"/>
    <p:sldId id="642" r:id="rId60"/>
    <p:sldId id="826" r:id="rId61"/>
    <p:sldId id="898" r:id="rId62"/>
    <p:sldId id="675" r:id="rId63"/>
    <p:sldId id="930" r:id="rId64"/>
    <p:sldId id="672" r:id="rId65"/>
    <p:sldId id="673" r:id="rId66"/>
    <p:sldId id="674" r:id="rId67"/>
    <p:sldId id="676" r:id="rId68"/>
    <p:sldId id="677" r:id="rId69"/>
    <p:sldId id="678" r:id="rId70"/>
    <p:sldId id="681" r:id="rId71"/>
    <p:sldId id="688" r:id="rId72"/>
    <p:sldId id="687" r:id="rId73"/>
    <p:sldId id="774" r:id="rId74"/>
    <p:sldId id="634" r:id="rId75"/>
    <p:sldId id="694" r:id="rId76"/>
    <p:sldId id="689" r:id="rId77"/>
    <p:sldId id="643" r:id="rId78"/>
    <p:sldId id="644" r:id="rId79"/>
    <p:sldId id="922" r:id="rId80"/>
    <p:sldId id="926" r:id="rId81"/>
    <p:sldId id="604" r:id="rId82"/>
    <p:sldId id="639" r:id="rId83"/>
    <p:sldId id="682" r:id="rId84"/>
    <p:sldId id="683" r:id="rId85"/>
    <p:sldId id="684" r:id="rId86"/>
    <p:sldId id="686" r:id="rId87"/>
    <p:sldId id="598" r:id="rId88"/>
    <p:sldId id="899" r:id="rId89"/>
    <p:sldId id="631" r:id="rId90"/>
    <p:sldId id="752" r:id="rId91"/>
    <p:sldId id="753" r:id="rId92"/>
    <p:sldId id="754" r:id="rId93"/>
    <p:sldId id="755" r:id="rId94"/>
    <p:sldId id="600" r:id="rId95"/>
    <p:sldId id="757" r:id="rId96"/>
    <p:sldId id="629" r:id="rId97"/>
    <p:sldId id="758" r:id="rId98"/>
    <p:sldId id="759" r:id="rId99"/>
    <p:sldId id="761" r:id="rId100"/>
    <p:sldId id="762" r:id="rId101"/>
    <p:sldId id="763" r:id="rId102"/>
    <p:sldId id="764" r:id="rId103"/>
    <p:sldId id="905" r:id="rId104"/>
    <p:sldId id="925" r:id="rId10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19"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CC3333"/>
    <a:srgbClr val="96979B"/>
    <a:srgbClr val="CA1E27"/>
    <a:srgbClr val="C00C2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010" autoAdjust="0"/>
    <p:restoredTop sz="97830" autoAdjust="0"/>
  </p:normalViewPr>
  <p:slideViewPr>
    <p:cSldViewPr snapToGrid="0" snapToObjects="1">
      <p:cViewPr varScale="1">
        <p:scale>
          <a:sx n="119" d="100"/>
          <a:sy n="119" d="100"/>
        </p:scale>
        <p:origin x="1926" y="108"/>
      </p:cViewPr>
      <p:guideLst>
        <p:guide orient="horz" pos="4319"/>
        <p:guide pos="2880"/>
      </p:guideLst>
    </p:cSldViewPr>
  </p:slideViewPr>
  <p:notesTextViewPr>
    <p:cViewPr>
      <p:scale>
        <a:sx n="114" d="100"/>
        <a:sy n="114" d="100"/>
      </p:scale>
      <p:origin x="0" y="0"/>
    </p:cViewPr>
  </p:notesTextViewPr>
  <p:sorterViewPr>
    <p:cViewPr>
      <p:scale>
        <a:sx n="66" d="100"/>
        <a:sy n="66" d="100"/>
      </p:scale>
      <p:origin x="0" y="0"/>
    </p:cViewPr>
  </p:sorterViewPr>
  <p:notesViewPr>
    <p:cSldViewPr snapToGrid="0" snapToObjects="1">
      <p:cViewPr varScale="1">
        <p:scale>
          <a:sx n="89" d="100"/>
          <a:sy n="89" d="100"/>
        </p:scale>
        <p:origin x="2520" y="17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handoutMaster" Target="handoutMasters/handoutMaster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presProps" Target="pres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F8E1944-97E5-264B-A7B5-90C951C05A87}" type="datetimeFigureOut">
              <a:rPr lang="en-US" smtClean="0"/>
              <a:t>2/16/2022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03553E5-177F-B94F-8043-42DD140C0BAD}" type="slidenum">
              <a:rPr lang="en-US" smtClean="0"/>
              <a:t>‹#›</a:t>
            </a:fld>
            <a:endParaRPr lang="en-US" dirty="0"/>
          </a:p>
        </p:txBody>
      </p:sp>
    </p:spTree>
    <p:extLst>
      <p:ext uri="{BB962C8B-B14F-4D97-AF65-F5344CB8AC3E}">
        <p14:creationId xmlns:p14="http://schemas.microsoft.com/office/powerpoint/2010/main" val="25072917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E89C50-BDC9-2A48-BA50-D2635C5A8D28}" type="datetimeFigureOut">
              <a:rPr lang="en-US" smtClean="0"/>
              <a:t>2/16/2022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C7E846-99FA-8546-92CB-D510E516CCB2}" type="slidenum">
              <a:rPr lang="en-US" smtClean="0"/>
              <a:t>‹#›</a:t>
            </a:fld>
            <a:endParaRPr lang="en-US" dirty="0"/>
          </a:p>
        </p:txBody>
      </p:sp>
    </p:spTree>
    <p:extLst>
      <p:ext uri="{BB962C8B-B14F-4D97-AF65-F5344CB8AC3E}">
        <p14:creationId xmlns:p14="http://schemas.microsoft.com/office/powerpoint/2010/main" val="68953473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C7E846-99FA-8546-92CB-D510E516CCB2}" type="slidenum">
              <a:rPr lang="en-US" smtClean="0"/>
              <a:t>49</a:t>
            </a:fld>
            <a:endParaRPr lang="en-US" dirty="0"/>
          </a:p>
        </p:txBody>
      </p:sp>
    </p:spTree>
    <p:extLst>
      <p:ext uri="{BB962C8B-B14F-4D97-AF65-F5344CB8AC3E}">
        <p14:creationId xmlns:p14="http://schemas.microsoft.com/office/powerpoint/2010/main" val="360162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C7E846-99FA-8546-92CB-D510E516CCB2}" type="slidenum">
              <a:rPr lang="en-US" smtClean="0"/>
              <a:t>79</a:t>
            </a:fld>
            <a:endParaRPr lang="en-US" dirty="0"/>
          </a:p>
        </p:txBody>
      </p:sp>
    </p:spTree>
    <p:extLst>
      <p:ext uri="{BB962C8B-B14F-4D97-AF65-F5344CB8AC3E}">
        <p14:creationId xmlns:p14="http://schemas.microsoft.com/office/powerpoint/2010/main" val="25147709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file://localhost/Users/mmarosz/Desktop/GoGoGo/MC_BRAND/11.%20Final%20Logo%20Files/MCbrand_Logo_Horizontal/Digital/MCbrand_Logo_Horizontal_White.png"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Close">
    <p:spTree>
      <p:nvGrpSpPr>
        <p:cNvPr id="1" name=""/>
        <p:cNvGrpSpPr/>
        <p:nvPr/>
      </p:nvGrpSpPr>
      <p:grpSpPr>
        <a:xfrm>
          <a:off x="0" y="0"/>
          <a:ext cx="0" cy="0"/>
          <a:chOff x="0" y="0"/>
          <a:chExt cx="0" cy="0"/>
        </a:xfrm>
      </p:grpSpPr>
      <p:sp>
        <p:nvSpPr>
          <p:cNvPr id="6" name="Picture Placeholder 5"/>
          <p:cNvSpPr>
            <a:spLocks noGrp="1"/>
          </p:cNvSpPr>
          <p:nvPr>
            <p:ph type="pic" sz="quarter" idx="12" hasCustomPrompt="1"/>
          </p:nvPr>
        </p:nvSpPr>
        <p:spPr>
          <a:xfrm>
            <a:off x="0" y="0"/>
            <a:ext cx="9144000" cy="6858000"/>
          </a:xfrm>
          <a:solidFill>
            <a:schemeClr val="bg1">
              <a:lumMod val="95000"/>
            </a:schemeClr>
          </a:solidFill>
          <a:ln>
            <a:noFill/>
          </a:ln>
        </p:spPr>
        <p:txBody>
          <a:bodyPr/>
          <a:lstStyle>
            <a:lvl1pPr marL="0" indent="0">
              <a:buFont typeface="Arial" charset="0"/>
              <a:buNone/>
              <a:defRPr/>
            </a:lvl1pPr>
          </a:lstStyle>
          <a:p>
            <a:r>
              <a:rPr lang="en-US" dirty="0"/>
              <a:t>Insert picture</a:t>
            </a:r>
          </a:p>
        </p:txBody>
      </p:sp>
      <p:sp>
        <p:nvSpPr>
          <p:cNvPr id="2" name="Title 1"/>
          <p:cNvSpPr>
            <a:spLocks noGrp="1"/>
          </p:cNvSpPr>
          <p:nvPr>
            <p:ph type="title" hasCustomPrompt="1"/>
          </p:nvPr>
        </p:nvSpPr>
        <p:spPr>
          <a:xfrm>
            <a:off x="457200" y="1986732"/>
            <a:ext cx="8229600" cy="1021541"/>
          </a:xfrm>
        </p:spPr>
        <p:txBody>
          <a:bodyPr/>
          <a:lstStyle>
            <a:lvl1pPr algn="ctr">
              <a:defRPr sz="13000" b="1" i="1" cap="none">
                <a:solidFill>
                  <a:schemeClr val="bg1"/>
                </a:solidFill>
                <a:latin typeface="Times New Roman" charset="0"/>
                <a:ea typeface="Times New Roman" charset="0"/>
                <a:cs typeface="Times New Roman" charset="0"/>
              </a:defRPr>
            </a:lvl1pPr>
          </a:lstStyle>
          <a:p>
            <a:r>
              <a:rPr lang="en-US" dirty="0"/>
              <a:t>Title</a:t>
            </a:r>
          </a:p>
        </p:txBody>
      </p:sp>
      <p:pic>
        <p:nvPicPr>
          <p:cNvPr id="5" name="MCbrand_Logo_Horizontal_White.png" descr="/Users/mmarosz/Desktop/GoGoGo/MC_BRAND/11. Final Logo Files/MCbrand_Logo_Horizontal/Digital/MCbrand_Logo_Horizontal_White.png"/>
          <p:cNvPicPr>
            <a:picLocks noChangeAspect="1"/>
          </p:cNvPicPr>
          <p:nvPr userDrawn="1"/>
        </p:nvPicPr>
        <p:blipFill>
          <a:blip r:embed="rId2" r:link="rId3">
            <a:extLst>
              <a:ext uri="{28A0092B-C50C-407E-A947-70E740481C1C}">
                <a14:useLocalDpi xmlns:a14="http://schemas.microsoft.com/office/drawing/2010/main" val="0"/>
              </a:ext>
            </a:extLst>
          </a:blip>
          <a:stretch>
            <a:fillRect/>
          </a:stretch>
        </p:blipFill>
        <p:spPr>
          <a:xfrm>
            <a:off x="7640135" y="6141427"/>
            <a:ext cx="1187934" cy="419180"/>
          </a:xfrm>
          <a:prstGeom prst="rect">
            <a:avLst/>
          </a:prstGeom>
        </p:spPr>
      </p:pic>
    </p:spTree>
    <p:extLst>
      <p:ext uri="{BB962C8B-B14F-4D97-AF65-F5344CB8AC3E}">
        <p14:creationId xmlns:p14="http://schemas.microsoft.com/office/powerpoint/2010/main" val="577744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 with 2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4" y="2039937"/>
            <a:ext cx="3941445" cy="3941763"/>
          </a:xfrm>
        </p:spPr>
        <p:txBody>
          <a:bodyPr>
            <a:noAutofit/>
          </a:bodyPr>
          <a:lstStyle>
            <a:lvl1pPr marL="228589" indent="-228589">
              <a:spcBef>
                <a:spcPts val="1200"/>
              </a:spcBef>
              <a:buSzPct val="100000"/>
              <a:defRPr/>
            </a:lvl1pPr>
            <a:lvl2pPr marL="522262" indent="-234939">
              <a:buFont typeface="Arial" charset="0"/>
              <a:buChar char="•"/>
              <a:tabLst/>
              <a:defRPr/>
            </a:lvl2pPr>
            <a:lvl3pPr marL="863557" indent="-234939">
              <a:tabLst/>
              <a:defRPr/>
            </a:lvl3pPr>
            <a:lvl4pPr marL="1204853" indent="-223828">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Content Placeholder 2"/>
          <p:cNvSpPr>
            <a:spLocks noGrp="1"/>
          </p:cNvSpPr>
          <p:nvPr>
            <p:ph idx="14"/>
          </p:nvPr>
        </p:nvSpPr>
        <p:spPr>
          <a:xfrm>
            <a:off x="4754880" y="2039937"/>
            <a:ext cx="3931920" cy="3941763"/>
          </a:xfrm>
        </p:spPr>
        <p:txBody>
          <a:bodyPr>
            <a:noAutofit/>
          </a:bodyPr>
          <a:lstStyle>
            <a:lvl1pPr marL="228589" indent="-228589">
              <a:spcBef>
                <a:spcPts val="1200"/>
              </a:spcBef>
              <a:buSzPct val="120000"/>
              <a:defRPr/>
            </a:lvl1pPr>
            <a:lvl2pPr marL="522262" indent="-234939">
              <a:buFont typeface="Arial" charset="0"/>
              <a:buChar char="•"/>
              <a:tabLst/>
              <a:defRPr/>
            </a:lvl2pPr>
            <a:lvl3pPr marL="863557" indent="-234939">
              <a:tabLst/>
              <a:defRPr/>
            </a:lvl3pPr>
            <a:lvl4pPr marL="1204853" indent="-223828">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itle 1"/>
          <p:cNvSpPr>
            <a:spLocks noGrp="1"/>
          </p:cNvSpPr>
          <p:nvPr>
            <p:ph type="title" hasCustomPrompt="1"/>
          </p:nvPr>
        </p:nvSpPr>
        <p:spPr>
          <a:xfrm>
            <a:off x="457200" y="794813"/>
            <a:ext cx="8229600" cy="1033987"/>
          </a:xfrm>
        </p:spPr>
        <p:txBody>
          <a:bodyPr>
            <a:noAutofit/>
          </a:bodyPr>
          <a:lstStyle>
            <a:lvl1pPr>
              <a:defRPr/>
            </a:lvl1pPr>
          </a:lstStyle>
          <a:p>
            <a:r>
              <a:rPr lang="en-US" dirty="0"/>
              <a:t>Slide Title</a:t>
            </a:r>
          </a:p>
        </p:txBody>
      </p:sp>
      <p:sp>
        <p:nvSpPr>
          <p:cNvPr id="13" name="Text Placeholder 7"/>
          <p:cNvSpPr>
            <a:spLocks noGrp="1"/>
          </p:cNvSpPr>
          <p:nvPr>
            <p:ph type="body" sz="quarter" idx="13"/>
          </p:nvPr>
        </p:nvSpPr>
        <p:spPr>
          <a:xfrm>
            <a:off x="457200" y="491620"/>
            <a:ext cx="8229600" cy="212725"/>
          </a:xfrm>
        </p:spPr>
        <p:txBody>
          <a:bodyPr anchor="b">
            <a:noAutofit/>
          </a:bodyPr>
          <a:lstStyle>
            <a:lvl1pPr marL="0" indent="0">
              <a:spcBef>
                <a:spcPts val="0"/>
              </a:spcBef>
              <a:buFont typeface="Arial" charset="0"/>
              <a:buNone/>
              <a:defRPr sz="1400" cap="all" baseline="0">
                <a:solidFill>
                  <a:schemeClr val="tx1">
                    <a:lumMod val="60000"/>
                    <a:lumOff val="40000"/>
                  </a:schemeClr>
                </a:solidFill>
              </a:defRPr>
            </a:lvl1pPr>
          </a:lstStyle>
          <a:p>
            <a:pPr lvl="0"/>
            <a:r>
              <a:rPr lang="en-US"/>
              <a:t>Click to edit Master text styles</a:t>
            </a:r>
          </a:p>
        </p:txBody>
      </p:sp>
      <p:pic>
        <p:nvPicPr>
          <p:cNvPr id="7" name="Picture 6">
            <a:extLst>
              <a:ext uri="{FF2B5EF4-FFF2-40B4-BE49-F238E27FC236}">
                <a16:creationId xmlns:a16="http://schemas.microsoft.com/office/drawing/2014/main" id="{DB089A44-2B92-D448-942B-794C670D74E2}"/>
              </a:ext>
            </a:extLst>
          </p:cNvPr>
          <p:cNvPicPr>
            <a:picLocks noChangeAspect="1"/>
          </p:cNvPicPr>
          <p:nvPr userDrawn="1"/>
        </p:nvPicPr>
        <p:blipFill>
          <a:blip r:embed="rId2"/>
          <a:stretch>
            <a:fillRect/>
          </a:stretch>
        </p:blipFill>
        <p:spPr>
          <a:xfrm>
            <a:off x="7127776" y="6273651"/>
            <a:ext cx="1914242" cy="514028"/>
          </a:xfrm>
          <a:prstGeom prst="rect">
            <a:avLst/>
          </a:prstGeom>
        </p:spPr>
      </p:pic>
      <p:pic>
        <p:nvPicPr>
          <p:cNvPr id="9" name="Picture 8">
            <a:extLst>
              <a:ext uri="{FF2B5EF4-FFF2-40B4-BE49-F238E27FC236}">
                <a16:creationId xmlns:a16="http://schemas.microsoft.com/office/drawing/2014/main" id="{3EB642AD-5C06-A343-874F-7B6C66C46778}"/>
              </a:ext>
            </a:extLst>
          </p:cNvPr>
          <p:cNvPicPr>
            <a:picLocks noChangeAspect="1"/>
          </p:cNvPicPr>
          <p:nvPr userDrawn="1"/>
        </p:nvPicPr>
        <p:blipFill>
          <a:blip r:embed="rId3"/>
          <a:stretch>
            <a:fillRect/>
          </a:stretch>
        </p:blipFill>
        <p:spPr>
          <a:xfrm>
            <a:off x="7068486" y="22108"/>
            <a:ext cx="1973532" cy="687917"/>
          </a:xfrm>
          <a:prstGeom prst="rect">
            <a:avLst/>
          </a:prstGeom>
        </p:spPr>
      </p:pic>
    </p:spTree>
    <p:extLst>
      <p:ext uri="{BB962C8B-B14F-4D97-AF65-F5344CB8AC3E}">
        <p14:creationId xmlns:p14="http://schemas.microsoft.com/office/powerpoint/2010/main" val="142537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with 2 Columns/Quot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4" y="2039937"/>
            <a:ext cx="3941445" cy="3941763"/>
          </a:xfrm>
        </p:spPr>
        <p:txBody>
          <a:bodyPr>
            <a:noAutofit/>
          </a:bodyPr>
          <a:lstStyle>
            <a:lvl1pPr marL="228589" indent="-228589">
              <a:spcBef>
                <a:spcPts val="1200"/>
              </a:spcBef>
              <a:buSzPct val="100000"/>
              <a:defRPr/>
            </a:lvl1pPr>
            <a:lvl2pPr marL="522262" indent="-234939">
              <a:buFont typeface="Arial" charset="0"/>
              <a:buChar char="•"/>
              <a:tabLst/>
              <a:defRPr/>
            </a:lvl2pPr>
            <a:lvl3pPr marL="863557" indent="-234939">
              <a:tabLst/>
              <a:defRPr/>
            </a:lvl3pPr>
            <a:lvl4pPr marL="1204853" indent="-223828">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Content Placeholder 2"/>
          <p:cNvSpPr>
            <a:spLocks noGrp="1"/>
          </p:cNvSpPr>
          <p:nvPr>
            <p:ph idx="14"/>
          </p:nvPr>
        </p:nvSpPr>
        <p:spPr>
          <a:xfrm>
            <a:off x="4754880" y="2039937"/>
            <a:ext cx="3931920" cy="3941763"/>
          </a:xfrm>
          <a:noFill/>
          <a:ln>
            <a:noFill/>
          </a:ln>
        </p:spPr>
        <p:style>
          <a:lnRef idx="2">
            <a:schemeClr val="accent1">
              <a:shade val="50000"/>
            </a:schemeClr>
          </a:lnRef>
          <a:fillRef idx="1">
            <a:schemeClr val="accent1"/>
          </a:fillRef>
          <a:effectRef idx="0">
            <a:schemeClr val="accent1"/>
          </a:effectRef>
          <a:fontRef idx="none"/>
        </p:style>
        <p:txBody>
          <a:bodyPr lIns="182880" tIns="182880" rIns="182880" bIns="182880" anchor="ctr" anchorCtr="0">
            <a:noAutofit/>
          </a:bodyPr>
          <a:lstStyle>
            <a:lvl1pPr marL="0" indent="0">
              <a:spcBef>
                <a:spcPts val="1200"/>
              </a:spcBef>
              <a:buSzPct val="120000"/>
              <a:buFontTx/>
              <a:buNone/>
              <a:defRPr sz="2400" b="1" i="1">
                <a:solidFill>
                  <a:schemeClr val="tx1"/>
                </a:solidFill>
                <a:latin typeface="Times New Roman"/>
                <a:cs typeface="Times New Roman"/>
              </a:defRPr>
            </a:lvl1pPr>
            <a:lvl2pPr marL="287323" indent="0">
              <a:buFontTx/>
              <a:buNone/>
              <a:tabLst/>
              <a:defRPr b="1" i="1">
                <a:latin typeface="Times New Roman"/>
                <a:cs typeface="Times New Roman"/>
              </a:defRPr>
            </a:lvl2pPr>
            <a:lvl3pPr marL="628619" indent="0">
              <a:buFontTx/>
              <a:buNone/>
              <a:tabLst/>
              <a:defRPr b="1" i="1">
                <a:latin typeface="Times New Roman"/>
                <a:cs typeface="Times New Roman"/>
              </a:defRPr>
            </a:lvl3pPr>
            <a:lvl4pPr marL="981026" indent="0">
              <a:buFontTx/>
              <a:buNone/>
              <a:tabLst/>
              <a:defRPr b="1" i="1">
                <a:latin typeface="Times New Roman"/>
                <a:cs typeface="Times New Roman"/>
              </a:defRPr>
            </a:lvl4pPr>
          </a:lstStyle>
          <a:p>
            <a:pPr lvl="0"/>
            <a:r>
              <a:rPr lang="en-US"/>
              <a:t>Click to edit Master text styles</a:t>
            </a:r>
          </a:p>
        </p:txBody>
      </p:sp>
      <p:sp>
        <p:nvSpPr>
          <p:cNvPr id="12" name="Title 1"/>
          <p:cNvSpPr>
            <a:spLocks noGrp="1"/>
          </p:cNvSpPr>
          <p:nvPr>
            <p:ph type="title" hasCustomPrompt="1"/>
          </p:nvPr>
        </p:nvSpPr>
        <p:spPr>
          <a:xfrm>
            <a:off x="457200" y="794813"/>
            <a:ext cx="8229600" cy="1033987"/>
          </a:xfrm>
        </p:spPr>
        <p:txBody>
          <a:bodyPr/>
          <a:lstStyle>
            <a:lvl1pPr>
              <a:defRPr/>
            </a:lvl1pPr>
          </a:lstStyle>
          <a:p>
            <a:r>
              <a:rPr lang="en-US" dirty="0"/>
              <a:t>Slide Title</a:t>
            </a:r>
          </a:p>
        </p:txBody>
      </p:sp>
      <p:sp>
        <p:nvSpPr>
          <p:cNvPr id="13" name="Text Placeholder 7"/>
          <p:cNvSpPr>
            <a:spLocks noGrp="1"/>
          </p:cNvSpPr>
          <p:nvPr>
            <p:ph type="body" sz="quarter" idx="13"/>
          </p:nvPr>
        </p:nvSpPr>
        <p:spPr>
          <a:xfrm>
            <a:off x="457200" y="491620"/>
            <a:ext cx="8229600" cy="212725"/>
          </a:xfrm>
        </p:spPr>
        <p:txBody>
          <a:bodyPr anchor="b">
            <a:noAutofit/>
          </a:bodyPr>
          <a:lstStyle>
            <a:lvl1pPr marL="0" indent="0">
              <a:spcBef>
                <a:spcPts val="0"/>
              </a:spcBef>
              <a:buFont typeface="Arial" charset="0"/>
              <a:buNone/>
              <a:defRPr sz="1400" cap="all" baseline="0">
                <a:solidFill>
                  <a:srgbClr val="8F95A1"/>
                </a:solidFill>
              </a:defRPr>
            </a:lvl1pPr>
          </a:lstStyle>
          <a:p>
            <a:pPr lvl="0"/>
            <a:r>
              <a:rPr lang="en-US"/>
              <a:t>Click to edit Master text styles</a:t>
            </a:r>
          </a:p>
        </p:txBody>
      </p:sp>
      <p:pic>
        <p:nvPicPr>
          <p:cNvPr id="7" name="Picture 6">
            <a:extLst>
              <a:ext uri="{FF2B5EF4-FFF2-40B4-BE49-F238E27FC236}">
                <a16:creationId xmlns:a16="http://schemas.microsoft.com/office/drawing/2014/main" id="{17DDDD70-AFA2-434C-A8EC-72260F7CB0AF}"/>
              </a:ext>
            </a:extLst>
          </p:cNvPr>
          <p:cNvPicPr>
            <a:picLocks noChangeAspect="1"/>
          </p:cNvPicPr>
          <p:nvPr userDrawn="1"/>
        </p:nvPicPr>
        <p:blipFill>
          <a:blip r:embed="rId2"/>
          <a:stretch>
            <a:fillRect/>
          </a:stretch>
        </p:blipFill>
        <p:spPr>
          <a:xfrm>
            <a:off x="7127776" y="6273651"/>
            <a:ext cx="1914242" cy="514028"/>
          </a:xfrm>
          <a:prstGeom prst="rect">
            <a:avLst/>
          </a:prstGeom>
        </p:spPr>
      </p:pic>
      <p:pic>
        <p:nvPicPr>
          <p:cNvPr id="9" name="Picture 8">
            <a:extLst>
              <a:ext uri="{FF2B5EF4-FFF2-40B4-BE49-F238E27FC236}">
                <a16:creationId xmlns:a16="http://schemas.microsoft.com/office/drawing/2014/main" id="{4C95EFEC-B86B-FF4C-9BD3-9911CCE331C4}"/>
              </a:ext>
            </a:extLst>
          </p:cNvPr>
          <p:cNvPicPr>
            <a:picLocks noChangeAspect="1"/>
          </p:cNvPicPr>
          <p:nvPr userDrawn="1"/>
        </p:nvPicPr>
        <p:blipFill>
          <a:blip r:embed="rId3"/>
          <a:stretch>
            <a:fillRect/>
          </a:stretch>
        </p:blipFill>
        <p:spPr>
          <a:xfrm>
            <a:off x="7068486" y="22108"/>
            <a:ext cx="1973532" cy="687917"/>
          </a:xfrm>
          <a:prstGeom prst="rect">
            <a:avLst/>
          </a:prstGeom>
        </p:spPr>
      </p:pic>
    </p:spTree>
    <p:extLst>
      <p:ext uri="{BB962C8B-B14F-4D97-AF65-F5344CB8AC3E}">
        <p14:creationId xmlns:p14="http://schemas.microsoft.com/office/powerpoint/2010/main" val="321191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with 3 Image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2039939"/>
            <a:ext cx="4419600" cy="3942292"/>
          </a:xfrm>
        </p:spPr>
        <p:txBody>
          <a:bodyPr>
            <a:noAutofit/>
          </a:bodyPr>
          <a:lstStyle>
            <a:lvl1pPr marL="228589" indent="-228589">
              <a:spcBef>
                <a:spcPts val="1200"/>
              </a:spcBef>
              <a:buSzPct val="100000"/>
              <a:defRPr/>
            </a:lvl1pPr>
            <a:lvl2pPr marL="522262" indent="-234939">
              <a:buFont typeface="Arial" charset="0"/>
              <a:buChar char="•"/>
              <a:tabLst/>
              <a:defRPr/>
            </a:lvl2pPr>
            <a:lvl3pPr marL="863557" indent="-234939">
              <a:tabLst/>
              <a:defRPr/>
            </a:lvl3pPr>
            <a:lvl4pPr marL="1204853" indent="-223828">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itle 1"/>
          <p:cNvSpPr>
            <a:spLocks noGrp="1"/>
          </p:cNvSpPr>
          <p:nvPr>
            <p:ph type="title" hasCustomPrompt="1"/>
          </p:nvPr>
        </p:nvSpPr>
        <p:spPr>
          <a:xfrm>
            <a:off x="457200" y="794813"/>
            <a:ext cx="8229600" cy="1059387"/>
          </a:xfrm>
        </p:spPr>
        <p:txBody>
          <a:bodyPr>
            <a:noAutofit/>
          </a:bodyPr>
          <a:lstStyle>
            <a:lvl1pPr>
              <a:defRPr/>
            </a:lvl1pPr>
          </a:lstStyle>
          <a:p>
            <a:r>
              <a:rPr lang="en-US" dirty="0"/>
              <a:t>Slide Title</a:t>
            </a:r>
          </a:p>
        </p:txBody>
      </p:sp>
      <p:sp>
        <p:nvSpPr>
          <p:cNvPr id="10" name="Text Placeholder 7"/>
          <p:cNvSpPr>
            <a:spLocks noGrp="1"/>
          </p:cNvSpPr>
          <p:nvPr>
            <p:ph type="body" sz="quarter" idx="13"/>
          </p:nvPr>
        </p:nvSpPr>
        <p:spPr>
          <a:xfrm>
            <a:off x="457200" y="491620"/>
            <a:ext cx="8229600" cy="212725"/>
          </a:xfrm>
        </p:spPr>
        <p:txBody>
          <a:bodyPr anchor="b">
            <a:noAutofit/>
          </a:bodyPr>
          <a:lstStyle>
            <a:lvl1pPr marL="0" indent="0">
              <a:spcBef>
                <a:spcPts val="0"/>
              </a:spcBef>
              <a:buFont typeface="Arial" charset="0"/>
              <a:buNone/>
              <a:defRPr sz="1400" cap="all" baseline="0">
                <a:solidFill>
                  <a:srgbClr val="8F95A1"/>
                </a:solidFill>
              </a:defRPr>
            </a:lvl1pPr>
          </a:lstStyle>
          <a:p>
            <a:pPr lvl="0"/>
            <a:r>
              <a:rPr lang="en-US"/>
              <a:t>Click to edit Master text styles</a:t>
            </a:r>
          </a:p>
        </p:txBody>
      </p:sp>
      <p:sp>
        <p:nvSpPr>
          <p:cNvPr id="4" name="Picture Placeholder 3"/>
          <p:cNvSpPr>
            <a:spLocks noGrp="1"/>
          </p:cNvSpPr>
          <p:nvPr>
            <p:ph type="pic" sz="quarter" idx="16"/>
          </p:nvPr>
        </p:nvSpPr>
        <p:spPr>
          <a:xfrm>
            <a:off x="5148266" y="2039939"/>
            <a:ext cx="3538537" cy="1998663"/>
          </a:xfrm>
          <a:solidFill>
            <a:schemeClr val="bg1">
              <a:lumMod val="85000"/>
            </a:schemeClr>
          </a:solidFill>
        </p:spPr>
        <p:txBody>
          <a:bodyPr/>
          <a:lstStyle>
            <a:lvl1pPr marL="0" indent="0">
              <a:buFontTx/>
              <a:buNone/>
              <a:defRPr/>
            </a:lvl1pPr>
          </a:lstStyle>
          <a:p>
            <a:r>
              <a:rPr lang="en-US" dirty="0"/>
              <a:t>Drag picture to placeholder or click icon to add</a:t>
            </a:r>
          </a:p>
        </p:txBody>
      </p:sp>
      <p:sp>
        <p:nvSpPr>
          <p:cNvPr id="14" name="Picture Placeholder 3"/>
          <p:cNvSpPr>
            <a:spLocks noGrp="1"/>
          </p:cNvSpPr>
          <p:nvPr>
            <p:ph type="pic" sz="quarter" idx="17"/>
          </p:nvPr>
        </p:nvSpPr>
        <p:spPr>
          <a:xfrm>
            <a:off x="5148268" y="4191002"/>
            <a:ext cx="1642003" cy="1639665"/>
          </a:xfrm>
          <a:solidFill>
            <a:schemeClr val="bg1">
              <a:lumMod val="85000"/>
            </a:schemeClr>
          </a:solidFill>
        </p:spPr>
        <p:txBody>
          <a:bodyPr/>
          <a:lstStyle>
            <a:lvl1pPr marL="0" indent="0">
              <a:buFontTx/>
              <a:buNone/>
              <a:defRPr/>
            </a:lvl1pPr>
          </a:lstStyle>
          <a:p>
            <a:r>
              <a:rPr lang="en-US" dirty="0"/>
              <a:t>Drag picture to placeholder or click icon to add</a:t>
            </a:r>
          </a:p>
        </p:txBody>
      </p:sp>
      <p:sp>
        <p:nvSpPr>
          <p:cNvPr id="15" name="Picture Placeholder 3"/>
          <p:cNvSpPr>
            <a:spLocks noGrp="1"/>
          </p:cNvSpPr>
          <p:nvPr>
            <p:ph type="pic" sz="quarter" idx="18"/>
          </p:nvPr>
        </p:nvSpPr>
        <p:spPr>
          <a:xfrm>
            <a:off x="6951137" y="4191002"/>
            <a:ext cx="1735667" cy="1639665"/>
          </a:xfrm>
          <a:solidFill>
            <a:schemeClr val="bg1">
              <a:lumMod val="85000"/>
            </a:schemeClr>
          </a:solidFill>
        </p:spPr>
        <p:txBody>
          <a:bodyPr/>
          <a:lstStyle>
            <a:lvl1pPr marL="0" indent="0">
              <a:buFontTx/>
              <a:buNone/>
              <a:defRPr/>
            </a:lvl1pPr>
          </a:lstStyle>
          <a:p>
            <a:r>
              <a:rPr lang="en-US" dirty="0"/>
              <a:t>Drag picture to placeholder or click icon to add</a:t>
            </a:r>
          </a:p>
        </p:txBody>
      </p:sp>
      <p:pic>
        <p:nvPicPr>
          <p:cNvPr id="11" name="Picture 10">
            <a:extLst>
              <a:ext uri="{FF2B5EF4-FFF2-40B4-BE49-F238E27FC236}">
                <a16:creationId xmlns:a16="http://schemas.microsoft.com/office/drawing/2014/main" id="{8913804E-1411-5A42-9D8F-E3CF03159AA2}"/>
              </a:ext>
            </a:extLst>
          </p:cNvPr>
          <p:cNvPicPr>
            <a:picLocks noChangeAspect="1"/>
          </p:cNvPicPr>
          <p:nvPr userDrawn="1"/>
        </p:nvPicPr>
        <p:blipFill>
          <a:blip r:embed="rId2"/>
          <a:stretch>
            <a:fillRect/>
          </a:stretch>
        </p:blipFill>
        <p:spPr>
          <a:xfrm>
            <a:off x="7127776" y="6273651"/>
            <a:ext cx="1914242" cy="514028"/>
          </a:xfrm>
          <a:prstGeom prst="rect">
            <a:avLst/>
          </a:prstGeom>
        </p:spPr>
      </p:pic>
      <p:pic>
        <p:nvPicPr>
          <p:cNvPr id="13" name="Picture 12">
            <a:extLst>
              <a:ext uri="{FF2B5EF4-FFF2-40B4-BE49-F238E27FC236}">
                <a16:creationId xmlns:a16="http://schemas.microsoft.com/office/drawing/2014/main" id="{0D0888E7-C592-E148-B69D-2717CF306DDF}"/>
              </a:ext>
            </a:extLst>
          </p:cNvPr>
          <p:cNvPicPr>
            <a:picLocks noChangeAspect="1"/>
          </p:cNvPicPr>
          <p:nvPr userDrawn="1"/>
        </p:nvPicPr>
        <p:blipFill>
          <a:blip r:embed="rId3"/>
          <a:stretch>
            <a:fillRect/>
          </a:stretch>
        </p:blipFill>
        <p:spPr>
          <a:xfrm>
            <a:off x="7068486" y="22108"/>
            <a:ext cx="1973532" cy="687917"/>
          </a:xfrm>
          <a:prstGeom prst="rect">
            <a:avLst/>
          </a:prstGeom>
        </p:spPr>
      </p:pic>
    </p:spTree>
    <p:extLst>
      <p:ext uri="{BB962C8B-B14F-4D97-AF65-F5344CB8AC3E}">
        <p14:creationId xmlns:p14="http://schemas.microsoft.com/office/powerpoint/2010/main" val="476256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with Wide Chevron">
    <p:spTree>
      <p:nvGrpSpPr>
        <p:cNvPr id="1" name=""/>
        <p:cNvGrpSpPr/>
        <p:nvPr/>
      </p:nvGrpSpPr>
      <p:grpSpPr>
        <a:xfrm>
          <a:off x="0" y="0"/>
          <a:ext cx="0" cy="0"/>
          <a:chOff x="0" y="0"/>
          <a:chExt cx="0" cy="0"/>
        </a:xfrm>
      </p:grpSpPr>
      <p:sp>
        <p:nvSpPr>
          <p:cNvPr id="15" name="Picture Placeholder 14"/>
          <p:cNvSpPr>
            <a:spLocks noGrp="1"/>
          </p:cNvSpPr>
          <p:nvPr>
            <p:ph type="pic" sz="quarter" idx="20"/>
          </p:nvPr>
        </p:nvSpPr>
        <p:spPr>
          <a:xfrm>
            <a:off x="4017432" y="0"/>
            <a:ext cx="5126568" cy="6858000"/>
          </a:xfrm>
          <a:custGeom>
            <a:avLst/>
            <a:gdLst>
              <a:gd name="connsiteX0" fmla="*/ 0 w 5126568"/>
              <a:gd name="connsiteY0" fmla="*/ 0 h 6858000"/>
              <a:gd name="connsiteX1" fmla="*/ 2535768 w 5126568"/>
              <a:gd name="connsiteY1" fmla="*/ 0 h 6858000"/>
              <a:gd name="connsiteX2" fmla="*/ 4114800 w 5126568"/>
              <a:gd name="connsiteY2" fmla="*/ 0 h 6858000"/>
              <a:gd name="connsiteX3" fmla="*/ 5126568 w 5126568"/>
              <a:gd name="connsiteY3" fmla="*/ 0 h 6858000"/>
              <a:gd name="connsiteX4" fmla="*/ 5126568 w 5126568"/>
              <a:gd name="connsiteY4" fmla="*/ 6858000 h 6858000"/>
              <a:gd name="connsiteX5" fmla="*/ 4114800 w 5126568"/>
              <a:gd name="connsiteY5" fmla="*/ 6858000 h 6858000"/>
              <a:gd name="connsiteX6" fmla="*/ 2535768 w 5126568"/>
              <a:gd name="connsiteY6" fmla="*/ 6858000 h 6858000"/>
              <a:gd name="connsiteX7" fmla="*/ 0 w 5126568"/>
              <a:gd name="connsiteY7" fmla="*/ 6858000 h 6858000"/>
              <a:gd name="connsiteX8" fmla="*/ 1061832 w 5126568"/>
              <a:gd name="connsiteY8" fmla="*/ 34290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26568" h="6858000">
                <a:moveTo>
                  <a:pt x="0" y="0"/>
                </a:moveTo>
                <a:lnTo>
                  <a:pt x="2535768" y="0"/>
                </a:lnTo>
                <a:lnTo>
                  <a:pt x="4114800" y="0"/>
                </a:lnTo>
                <a:lnTo>
                  <a:pt x="5126568" y="0"/>
                </a:lnTo>
                <a:lnTo>
                  <a:pt x="5126568" y="6858000"/>
                </a:lnTo>
                <a:lnTo>
                  <a:pt x="4114800" y="6858000"/>
                </a:lnTo>
                <a:lnTo>
                  <a:pt x="2535768" y="6858000"/>
                </a:lnTo>
                <a:lnTo>
                  <a:pt x="0" y="6858000"/>
                </a:lnTo>
                <a:lnTo>
                  <a:pt x="1061832" y="3429001"/>
                </a:lnTo>
                <a:close/>
              </a:path>
            </a:pathLst>
          </a:custGeom>
          <a:solidFill>
            <a:schemeClr val="bg1">
              <a:lumMod val="95000"/>
            </a:schemeClr>
          </a:solidFill>
        </p:spPr>
        <p:txBody>
          <a:bodyPr wrap="square">
            <a:noAutofit/>
          </a:bodyPr>
          <a:lstStyle>
            <a:lvl1pPr marL="0" indent="0">
              <a:buFont typeface="Arial" charset="0"/>
              <a:buNone/>
              <a:defRPr/>
            </a:lvl1pPr>
          </a:lstStyle>
          <a:p>
            <a:r>
              <a:rPr lang="en-US" dirty="0"/>
              <a:t>Drag picture to placeholder or click icon to add</a:t>
            </a:r>
          </a:p>
        </p:txBody>
      </p:sp>
      <p:sp>
        <p:nvSpPr>
          <p:cNvPr id="8" name="Content Placeholder 2"/>
          <p:cNvSpPr>
            <a:spLocks noGrp="1"/>
          </p:cNvSpPr>
          <p:nvPr>
            <p:ph idx="1"/>
          </p:nvPr>
        </p:nvSpPr>
        <p:spPr>
          <a:xfrm>
            <a:off x="457204" y="2039937"/>
            <a:ext cx="3941445" cy="3941763"/>
          </a:xfrm>
        </p:spPr>
        <p:txBody>
          <a:bodyPr>
            <a:noAutofit/>
          </a:bodyPr>
          <a:lstStyle>
            <a:lvl1pPr marL="228589" indent="-228589">
              <a:spcBef>
                <a:spcPts val="1200"/>
              </a:spcBef>
              <a:buSzPct val="100000"/>
              <a:defRPr/>
            </a:lvl1pPr>
            <a:lvl2pPr marL="522262" indent="-234939">
              <a:buFont typeface="Arial" charset="0"/>
              <a:buChar char="•"/>
              <a:tabLst/>
              <a:defRPr/>
            </a:lvl2pPr>
            <a:lvl3pPr marL="863557" indent="-234939">
              <a:tabLst/>
              <a:defRPr/>
            </a:lvl3pPr>
            <a:lvl4pPr marL="1204853" indent="-223828">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itle 1"/>
          <p:cNvSpPr>
            <a:spLocks noGrp="1"/>
          </p:cNvSpPr>
          <p:nvPr>
            <p:ph type="title" hasCustomPrompt="1"/>
          </p:nvPr>
        </p:nvSpPr>
        <p:spPr>
          <a:xfrm>
            <a:off x="457204" y="794813"/>
            <a:ext cx="3941445" cy="1033987"/>
          </a:xfrm>
        </p:spPr>
        <p:txBody>
          <a:bodyPr>
            <a:noAutofit/>
          </a:bodyPr>
          <a:lstStyle>
            <a:lvl1pPr>
              <a:defRPr/>
            </a:lvl1pPr>
          </a:lstStyle>
          <a:p>
            <a:r>
              <a:rPr lang="en-US" dirty="0"/>
              <a:t>Slide Title</a:t>
            </a:r>
          </a:p>
        </p:txBody>
      </p:sp>
      <p:sp>
        <p:nvSpPr>
          <p:cNvPr id="11" name="Text Placeholder 7"/>
          <p:cNvSpPr>
            <a:spLocks noGrp="1"/>
          </p:cNvSpPr>
          <p:nvPr>
            <p:ph type="body" sz="quarter" idx="13"/>
          </p:nvPr>
        </p:nvSpPr>
        <p:spPr>
          <a:xfrm>
            <a:off x="457200" y="491620"/>
            <a:ext cx="3581400" cy="212725"/>
          </a:xfrm>
        </p:spPr>
        <p:txBody>
          <a:bodyPr anchor="b">
            <a:noAutofit/>
          </a:bodyPr>
          <a:lstStyle>
            <a:lvl1pPr marL="0" indent="0">
              <a:spcBef>
                <a:spcPts val="0"/>
              </a:spcBef>
              <a:buFont typeface="Arial" charset="0"/>
              <a:buNone/>
              <a:defRPr sz="1400" cap="all" baseline="0">
                <a:solidFill>
                  <a:srgbClr val="8F95A1"/>
                </a:solidFill>
              </a:defRPr>
            </a:lvl1pPr>
          </a:lstStyle>
          <a:p>
            <a:pPr lvl="0"/>
            <a:r>
              <a:rPr lang="en-US"/>
              <a:t>Click to edit Master text styles</a:t>
            </a:r>
          </a:p>
        </p:txBody>
      </p:sp>
      <p:pic>
        <p:nvPicPr>
          <p:cNvPr id="7" name="Picture 6">
            <a:extLst>
              <a:ext uri="{FF2B5EF4-FFF2-40B4-BE49-F238E27FC236}">
                <a16:creationId xmlns:a16="http://schemas.microsoft.com/office/drawing/2014/main" id="{8A216434-EF95-6E49-BFFA-60DDD4B3BB18}"/>
              </a:ext>
            </a:extLst>
          </p:cNvPr>
          <p:cNvPicPr>
            <a:picLocks noChangeAspect="1"/>
          </p:cNvPicPr>
          <p:nvPr userDrawn="1"/>
        </p:nvPicPr>
        <p:blipFill>
          <a:blip r:embed="rId2"/>
          <a:stretch>
            <a:fillRect/>
          </a:stretch>
        </p:blipFill>
        <p:spPr>
          <a:xfrm>
            <a:off x="7127776" y="6273651"/>
            <a:ext cx="1914242" cy="514028"/>
          </a:xfrm>
          <a:prstGeom prst="rect">
            <a:avLst/>
          </a:prstGeom>
        </p:spPr>
      </p:pic>
      <p:pic>
        <p:nvPicPr>
          <p:cNvPr id="12" name="Picture 11">
            <a:extLst>
              <a:ext uri="{FF2B5EF4-FFF2-40B4-BE49-F238E27FC236}">
                <a16:creationId xmlns:a16="http://schemas.microsoft.com/office/drawing/2014/main" id="{5A006992-275E-D141-B310-124385FE85B7}"/>
              </a:ext>
            </a:extLst>
          </p:cNvPr>
          <p:cNvPicPr>
            <a:picLocks noChangeAspect="1"/>
          </p:cNvPicPr>
          <p:nvPr userDrawn="1"/>
        </p:nvPicPr>
        <p:blipFill>
          <a:blip r:embed="rId3"/>
          <a:stretch>
            <a:fillRect/>
          </a:stretch>
        </p:blipFill>
        <p:spPr>
          <a:xfrm>
            <a:off x="7068486" y="22108"/>
            <a:ext cx="1973532" cy="687917"/>
          </a:xfrm>
          <a:prstGeom prst="rect">
            <a:avLst/>
          </a:prstGeom>
        </p:spPr>
      </p:pic>
    </p:spTree>
    <p:extLst>
      <p:ext uri="{BB962C8B-B14F-4D97-AF65-F5344CB8AC3E}">
        <p14:creationId xmlns:p14="http://schemas.microsoft.com/office/powerpoint/2010/main" val="15711450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with Narrow Chevron">
    <p:spTree>
      <p:nvGrpSpPr>
        <p:cNvPr id="1" name=""/>
        <p:cNvGrpSpPr/>
        <p:nvPr/>
      </p:nvGrpSpPr>
      <p:grpSpPr>
        <a:xfrm>
          <a:off x="0" y="0"/>
          <a:ext cx="0" cy="0"/>
          <a:chOff x="0" y="0"/>
          <a:chExt cx="0" cy="0"/>
        </a:xfrm>
      </p:grpSpPr>
      <p:sp>
        <p:nvSpPr>
          <p:cNvPr id="26" name="Picture Placeholder 25"/>
          <p:cNvSpPr>
            <a:spLocks noGrp="1"/>
          </p:cNvSpPr>
          <p:nvPr>
            <p:ph type="pic" sz="quarter" idx="20"/>
          </p:nvPr>
        </p:nvSpPr>
        <p:spPr>
          <a:xfrm>
            <a:off x="6929614" y="0"/>
            <a:ext cx="2214386" cy="6858000"/>
          </a:xfrm>
          <a:custGeom>
            <a:avLst/>
            <a:gdLst>
              <a:gd name="connsiteX0" fmla="*/ 0 w 2214386"/>
              <a:gd name="connsiteY0" fmla="*/ 0 h 6858000"/>
              <a:gd name="connsiteX1" fmla="*/ 2214386 w 2214386"/>
              <a:gd name="connsiteY1" fmla="*/ 0 h 6858000"/>
              <a:gd name="connsiteX2" fmla="*/ 2214386 w 2214386"/>
              <a:gd name="connsiteY2" fmla="*/ 6858000 h 6858000"/>
              <a:gd name="connsiteX3" fmla="*/ 0 w 2214386"/>
              <a:gd name="connsiteY3" fmla="*/ 6858000 h 6858000"/>
              <a:gd name="connsiteX4" fmla="*/ 1061832 w 2214386"/>
              <a:gd name="connsiteY4" fmla="*/ 3429001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4386" h="6858000">
                <a:moveTo>
                  <a:pt x="0" y="0"/>
                </a:moveTo>
                <a:lnTo>
                  <a:pt x="2214386" y="0"/>
                </a:lnTo>
                <a:lnTo>
                  <a:pt x="2214386" y="6858000"/>
                </a:lnTo>
                <a:lnTo>
                  <a:pt x="0" y="6858000"/>
                </a:lnTo>
                <a:lnTo>
                  <a:pt x="1061832" y="3429001"/>
                </a:lnTo>
                <a:close/>
              </a:path>
            </a:pathLst>
          </a:custGeom>
          <a:solidFill>
            <a:schemeClr val="bg1">
              <a:lumMod val="95000"/>
            </a:schemeClr>
          </a:solidFill>
        </p:spPr>
        <p:txBody>
          <a:bodyPr wrap="square">
            <a:noAutofit/>
          </a:bodyPr>
          <a:lstStyle>
            <a:lvl1pPr marL="0" indent="0">
              <a:buFont typeface="Arial" charset="0"/>
              <a:buNone/>
              <a:defRPr/>
            </a:lvl1pPr>
          </a:lstStyle>
          <a:p>
            <a:r>
              <a:rPr lang="en-US" dirty="0"/>
              <a:t>Drag picture to placeholder or click icon to add</a:t>
            </a:r>
          </a:p>
        </p:txBody>
      </p:sp>
      <p:sp>
        <p:nvSpPr>
          <p:cNvPr id="20" name="Content Placeholder 2"/>
          <p:cNvSpPr>
            <a:spLocks noGrp="1"/>
          </p:cNvSpPr>
          <p:nvPr>
            <p:ph idx="1"/>
          </p:nvPr>
        </p:nvSpPr>
        <p:spPr>
          <a:xfrm>
            <a:off x="457200" y="2039937"/>
            <a:ext cx="6236566" cy="3941763"/>
          </a:xfrm>
        </p:spPr>
        <p:txBody>
          <a:bodyPr>
            <a:noAutofit/>
          </a:bodyPr>
          <a:lstStyle>
            <a:lvl1pPr marL="228589" indent="-228589">
              <a:spcBef>
                <a:spcPts val="1200"/>
              </a:spcBef>
              <a:buSzPct val="100000"/>
              <a:defRPr/>
            </a:lvl1pPr>
            <a:lvl2pPr marL="522262" indent="-234939">
              <a:buFont typeface="Arial" charset="0"/>
              <a:buChar char="•"/>
              <a:tabLst/>
              <a:defRPr/>
            </a:lvl2pPr>
            <a:lvl3pPr marL="863557" indent="-234939">
              <a:tabLst/>
              <a:defRPr/>
            </a:lvl3pPr>
            <a:lvl4pPr marL="1204853" indent="-223828">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itle 1"/>
          <p:cNvSpPr>
            <a:spLocks noGrp="1"/>
          </p:cNvSpPr>
          <p:nvPr>
            <p:ph type="title" hasCustomPrompt="1"/>
          </p:nvPr>
        </p:nvSpPr>
        <p:spPr>
          <a:xfrm>
            <a:off x="457200" y="794813"/>
            <a:ext cx="6236566" cy="1033987"/>
          </a:xfrm>
        </p:spPr>
        <p:txBody>
          <a:bodyPr>
            <a:noAutofit/>
          </a:bodyPr>
          <a:lstStyle>
            <a:lvl1pPr>
              <a:defRPr/>
            </a:lvl1pPr>
          </a:lstStyle>
          <a:p>
            <a:r>
              <a:rPr lang="en-US" dirty="0"/>
              <a:t>Slide Title</a:t>
            </a:r>
          </a:p>
        </p:txBody>
      </p:sp>
      <p:sp>
        <p:nvSpPr>
          <p:cNvPr id="22" name="Text Placeholder 7"/>
          <p:cNvSpPr>
            <a:spLocks noGrp="1"/>
          </p:cNvSpPr>
          <p:nvPr>
            <p:ph type="body" sz="quarter" idx="13"/>
          </p:nvPr>
        </p:nvSpPr>
        <p:spPr>
          <a:xfrm>
            <a:off x="457200" y="491620"/>
            <a:ext cx="6236566" cy="212725"/>
          </a:xfrm>
        </p:spPr>
        <p:txBody>
          <a:bodyPr anchor="b">
            <a:noAutofit/>
          </a:bodyPr>
          <a:lstStyle>
            <a:lvl1pPr marL="0" indent="0">
              <a:spcBef>
                <a:spcPts val="0"/>
              </a:spcBef>
              <a:buFont typeface="Arial" charset="0"/>
              <a:buNone/>
              <a:defRPr sz="1400" cap="all" baseline="0">
                <a:solidFill>
                  <a:srgbClr val="8F95A1"/>
                </a:solidFill>
              </a:defRPr>
            </a:lvl1pPr>
          </a:lstStyle>
          <a:p>
            <a:pPr lvl="0"/>
            <a:r>
              <a:rPr lang="en-US"/>
              <a:t>Click to edit Master text styles</a:t>
            </a:r>
          </a:p>
        </p:txBody>
      </p:sp>
      <p:pic>
        <p:nvPicPr>
          <p:cNvPr id="7" name="Picture 6">
            <a:extLst>
              <a:ext uri="{FF2B5EF4-FFF2-40B4-BE49-F238E27FC236}">
                <a16:creationId xmlns:a16="http://schemas.microsoft.com/office/drawing/2014/main" id="{2E0DE7ED-0ECF-C347-9618-1B6932AF1300}"/>
              </a:ext>
            </a:extLst>
          </p:cNvPr>
          <p:cNvPicPr>
            <a:picLocks noChangeAspect="1"/>
          </p:cNvPicPr>
          <p:nvPr userDrawn="1"/>
        </p:nvPicPr>
        <p:blipFill>
          <a:blip r:embed="rId2"/>
          <a:stretch>
            <a:fillRect/>
          </a:stretch>
        </p:blipFill>
        <p:spPr>
          <a:xfrm>
            <a:off x="7127776" y="6273651"/>
            <a:ext cx="1914242" cy="514028"/>
          </a:xfrm>
          <a:prstGeom prst="rect">
            <a:avLst/>
          </a:prstGeom>
        </p:spPr>
      </p:pic>
      <p:pic>
        <p:nvPicPr>
          <p:cNvPr id="8" name="Picture 7">
            <a:extLst>
              <a:ext uri="{FF2B5EF4-FFF2-40B4-BE49-F238E27FC236}">
                <a16:creationId xmlns:a16="http://schemas.microsoft.com/office/drawing/2014/main" id="{9B17C334-CC93-BB41-95F3-1E2C5BECBB21}"/>
              </a:ext>
            </a:extLst>
          </p:cNvPr>
          <p:cNvPicPr>
            <a:picLocks noChangeAspect="1"/>
          </p:cNvPicPr>
          <p:nvPr userDrawn="1"/>
        </p:nvPicPr>
        <p:blipFill>
          <a:blip r:embed="rId3"/>
          <a:stretch>
            <a:fillRect/>
          </a:stretch>
        </p:blipFill>
        <p:spPr>
          <a:xfrm>
            <a:off x="7068486" y="22108"/>
            <a:ext cx="1973532" cy="687917"/>
          </a:xfrm>
          <a:prstGeom prst="rect">
            <a:avLst/>
          </a:prstGeom>
        </p:spPr>
      </p:pic>
    </p:spTree>
    <p:extLst>
      <p:ext uri="{BB962C8B-B14F-4D97-AF65-F5344CB8AC3E}">
        <p14:creationId xmlns:p14="http://schemas.microsoft.com/office/powerpoint/2010/main" val="1309974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ing Slide Red 1">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916372"/>
            <a:ext cx="8229600" cy="1021541"/>
          </a:xfrm>
        </p:spPr>
        <p:txBody>
          <a:bodyPr anchor="ctr"/>
          <a:lstStyle>
            <a:lvl1pPr algn="ctr">
              <a:defRPr sz="8000" b="1" i="1" cap="none">
                <a:solidFill>
                  <a:schemeClr val="bg1"/>
                </a:solidFill>
                <a:latin typeface="Times New Roman" charset="0"/>
                <a:ea typeface="Times New Roman" charset="0"/>
                <a:cs typeface="Times New Roman" charset="0"/>
              </a:defRPr>
            </a:lvl1pPr>
          </a:lstStyle>
          <a:p>
            <a:r>
              <a:rPr lang="en-US" dirty="0"/>
              <a:t>Closing</a:t>
            </a:r>
          </a:p>
        </p:txBody>
      </p:sp>
    </p:spTree>
    <p:extLst>
      <p:ext uri="{BB962C8B-B14F-4D97-AF65-F5344CB8AC3E}">
        <p14:creationId xmlns:p14="http://schemas.microsoft.com/office/powerpoint/2010/main" val="10832260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losing Red ">
    <p:bg>
      <p:bgPr>
        <a:solidFill>
          <a:schemeClr val="bg1"/>
        </a:solidFill>
        <a:effectLst/>
      </p:bgPr>
    </p:bg>
    <p:spTree>
      <p:nvGrpSpPr>
        <p:cNvPr id="1" name=""/>
        <p:cNvGrpSpPr/>
        <p:nvPr/>
      </p:nvGrpSpPr>
      <p:grpSpPr>
        <a:xfrm>
          <a:off x="0" y="0"/>
          <a:ext cx="0" cy="0"/>
          <a:chOff x="0" y="0"/>
          <a:chExt cx="0" cy="0"/>
        </a:xfrm>
      </p:grpSpPr>
      <p:sp>
        <p:nvSpPr>
          <p:cNvPr id="7" name="Freeform 6"/>
          <p:cNvSpPr/>
          <p:nvPr userDrawn="1"/>
        </p:nvSpPr>
        <p:spPr>
          <a:xfrm>
            <a:off x="-1195580" y="0"/>
            <a:ext cx="2670586" cy="6858000"/>
          </a:xfrm>
          <a:custGeom>
            <a:avLst/>
            <a:gdLst>
              <a:gd name="connsiteX0" fmla="*/ 0 w 2670586"/>
              <a:gd name="connsiteY0" fmla="*/ 0 h 6858000"/>
              <a:gd name="connsiteX1" fmla="*/ 263095 w 2670586"/>
              <a:gd name="connsiteY1" fmla="*/ 0 h 6858000"/>
              <a:gd name="connsiteX2" fmla="*/ 273543 w 2670586"/>
              <a:gd name="connsiteY2" fmla="*/ 0 h 6858000"/>
              <a:gd name="connsiteX3" fmla="*/ 537606 w 2670586"/>
              <a:gd name="connsiteY3" fmla="*/ 0 h 6858000"/>
              <a:gd name="connsiteX4" fmla="*/ 1608754 w 2670586"/>
              <a:gd name="connsiteY4" fmla="*/ 0 h 6858000"/>
              <a:gd name="connsiteX5" fmla="*/ 2670586 w 2670586"/>
              <a:gd name="connsiteY5" fmla="*/ 3429001 h 6858000"/>
              <a:gd name="connsiteX6" fmla="*/ 1608754 w 2670586"/>
              <a:gd name="connsiteY6" fmla="*/ 6858000 h 6858000"/>
              <a:gd name="connsiteX7" fmla="*/ 537606 w 2670586"/>
              <a:gd name="connsiteY7" fmla="*/ 6858000 h 6858000"/>
              <a:gd name="connsiteX8" fmla="*/ 273543 w 2670586"/>
              <a:gd name="connsiteY8" fmla="*/ 6858000 h 6858000"/>
              <a:gd name="connsiteX9" fmla="*/ 263095 w 2670586"/>
              <a:gd name="connsiteY9" fmla="*/ 6858000 h 6858000"/>
              <a:gd name="connsiteX10" fmla="*/ 0 w 2670586"/>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70586" h="6858000">
                <a:moveTo>
                  <a:pt x="0" y="0"/>
                </a:moveTo>
                <a:lnTo>
                  <a:pt x="263095" y="0"/>
                </a:lnTo>
                <a:lnTo>
                  <a:pt x="273543" y="0"/>
                </a:lnTo>
                <a:lnTo>
                  <a:pt x="537606" y="0"/>
                </a:lnTo>
                <a:lnTo>
                  <a:pt x="1608754" y="0"/>
                </a:lnTo>
                <a:lnTo>
                  <a:pt x="2670586" y="3429001"/>
                </a:lnTo>
                <a:lnTo>
                  <a:pt x="1608754" y="6858000"/>
                </a:lnTo>
                <a:lnTo>
                  <a:pt x="537606" y="6858000"/>
                </a:lnTo>
                <a:lnTo>
                  <a:pt x="273543" y="6858000"/>
                </a:lnTo>
                <a:lnTo>
                  <a:pt x="263095" y="6858000"/>
                </a:lnTo>
                <a:lnTo>
                  <a:pt x="0" y="6858000"/>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800" dirty="0"/>
          </a:p>
        </p:txBody>
      </p:sp>
      <p:sp>
        <p:nvSpPr>
          <p:cNvPr id="10" name="Title 1"/>
          <p:cNvSpPr>
            <a:spLocks noGrp="1"/>
          </p:cNvSpPr>
          <p:nvPr>
            <p:ph type="ctrTitle"/>
          </p:nvPr>
        </p:nvSpPr>
        <p:spPr>
          <a:xfrm>
            <a:off x="2032003" y="2798758"/>
            <a:ext cx="6654799" cy="1265244"/>
          </a:xfrm>
        </p:spPr>
        <p:txBody>
          <a:bodyPr anchor="t"/>
          <a:lstStyle>
            <a:lvl1pPr algn="ctr">
              <a:lnSpc>
                <a:spcPct val="90000"/>
              </a:lnSpc>
              <a:defRPr sz="8000" b="1" i="1" cap="none" baseline="0">
                <a:solidFill>
                  <a:schemeClr val="tx2"/>
                </a:solidFill>
                <a:latin typeface="Times New Roman"/>
                <a:cs typeface="Times New Roman"/>
              </a:defRPr>
            </a:lvl1pPr>
          </a:lstStyle>
          <a:p>
            <a:r>
              <a:rPr lang="en-US"/>
              <a:t>Click to edit Master title style</a:t>
            </a:r>
            <a:endParaRPr lang="en-US" dirty="0"/>
          </a:p>
        </p:txBody>
      </p:sp>
    </p:spTree>
    <p:extLst>
      <p:ext uri="{BB962C8B-B14F-4D97-AF65-F5344CB8AC3E}">
        <p14:creationId xmlns:p14="http://schemas.microsoft.com/office/powerpoint/2010/main" val="811535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9" name="Text Placeholder 2"/>
          <p:cNvSpPr>
            <a:spLocks noGrp="1"/>
          </p:cNvSpPr>
          <p:nvPr>
            <p:ph type="body" idx="19"/>
          </p:nvPr>
        </p:nvSpPr>
        <p:spPr>
          <a:xfrm>
            <a:off x="1665625" y="2132473"/>
            <a:ext cx="6659226" cy="1593851"/>
          </a:xfrm>
        </p:spPr>
        <p:txBody>
          <a:bodyPr anchor="t" anchorCtr="0">
            <a:normAutofit/>
          </a:bodyPr>
          <a:lstStyle>
            <a:lvl1pPr marL="0" indent="0">
              <a:buNone/>
              <a:defRPr sz="3200" b="1" i="1">
                <a:solidFill>
                  <a:schemeClr val="tx1"/>
                </a:solidFill>
                <a:latin typeface="Times New Roman" charset="0"/>
                <a:ea typeface="Times New Roman" charset="0"/>
                <a:cs typeface="Times New Roman" charset="0"/>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pic>
        <p:nvPicPr>
          <p:cNvPr id="14" name="Picture 1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62001" y="2132473"/>
            <a:ext cx="552450" cy="1593851"/>
          </a:xfrm>
          <a:prstGeom prst="rect">
            <a:avLst/>
          </a:prstGeom>
        </p:spPr>
      </p:pic>
      <p:sp>
        <p:nvSpPr>
          <p:cNvPr id="15" name="Text Placeholder 41"/>
          <p:cNvSpPr>
            <a:spLocks noGrp="1"/>
          </p:cNvSpPr>
          <p:nvPr>
            <p:ph type="body" sz="quarter" idx="20" hasCustomPrompt="1"/>
          </p:nvPr>
        </p:nvSpPr>
        <p:spPr>
          <a:xfrm>
            <a:off x="1665625" y="3886200"/>
            <a:ext cx="6659226" cy="228600"/>
          </a:xfrm>
        </p:spPr>
        <p:txBody>
          <a:bodyPr>
            <a:noAutofit/>
          </a:bodyPr>
          <a:lstStyle>
            <a:lvl1pPr marL="0" indent="0">
              <a:spcBef>
                <a:spcPts val="0"/>
              </a:spcBef>
              <a:buFont typeface="Arial" charset="0"/>
              <a:buNone/>
              <a:defRPr sz="1100" baseline="0">
                <a:solidFill>
                  <a:srgbClr val="96979B"/>
                </a:solidFill>
              </a:defRPr>
            </a:lvl1pPr>
            <a:lvl2pPr marL="9525" indent="0">
              <a:buNone/>
              <a:defRPr sz="1600"/>
            </a:lvl2pPr>
            <a:lvl3pPr marL="914354" indent="0">
              <a:buNone/>
              <a:defRPr sz="1600"/>
            </a:lvl3pPr>
            <a:lvl4pPr marL="1371532" indent="0">
              <a:buNone/>
              <a:defRPr sz="1600"/>
            </a:lvl4pPr>
            <a:lvl5pPr marL="1828709" indent="0">
              <a:buNone/>
              <a:defRPr sz="1600"/>
            </a:lvl5pPr>
          </a:lstStyle>
          <a:p>
            <a:pPr lvl="0"/>
            <a:r>
              <a:rPr lang="en-US" dirty="0"/>
              <a:t>Attribution here</a:t>
            </a:r>
          </a:p>
        </p:txBody>
      </p:sp>
    </p:spTree>
    <p:extLst>
      <p:ext uri="{BB962C8B-B14F-4D97-AF65-F5344CB8AC3E}">
        <p14:creationId xmlns:p14="http://schemas.microsoft.com/office/powerpoint/2010/main" val="17379089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65625" y="2335672"/>
            <a:ext cx="6299054" cy="1101797"/>
          </a:xfrm>
        </p:spPr>
        <p:txBody>
          <a:bodyPr anchor="ctr">
            <a:normAutofit/>
          </a:bodyPr>
          <a:lstStyle>
            <a:lvl1pPr marL="0" indent="0">
              <a:buNone/>
              <a:defRPr sz="1800" i="0">
                <a:solidFill>
                  <a:schemeClr val="tx1"/>
                </a:solidFill>
                <a:latin typeface="+mn-lt"/>
                <a:ea typeface="Times New Roman" charset="0"/>
                <a:cs typeface="Times New Roman" charset="0"/>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pic>
        <p:nvPicPr>
          <p:cNvPr id="11" name="Picture 10"/>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73667" y="2335672"/>
            <a:ext cx="381898" cy="1101797"/>
          </a:xfrm>
          <a:prstGeom prst="rect">
            <a:avLst/>
          </a:prstGeom>
        </p:spPr>
      </p:pic>
      <p:sp>
        <p:nvSpPr>
          <p:cNvPr id="9" name="Text Placeholder 2"/>
          <p:cNvSpPr>
            <a:spLocks noGrp="1"/>
          </p:cNvSpPr>
          <p:nvPr>
            <p:ph type="body" idx="13"/>
          </p:nvPr>
        </p:nvSpPr>
        <p:spPr>
          <a:xfrm>
            <a:off x="1665625" y="762000"/>
            <a:ext cx="6299054" cy="1101797"/>
          </a:xfrm>
        </p:spPr>
        <p:txBody>
          <a:bodyPr anchor="ctr">
            <a:normAutofit/>
          </a:bodyPr>
          <a:lstStyle>
            <a:lvl1pPr marL="0" indent="0">
              <a:buNone/>
              <a:defRPr sz="2400" b="1" i="1">
                <a:solidFill>
                  <a:schemeClr val="tx1"/>
                </a:solidFill>
                <a:latin typeface="Times New Roman"/>
                <a:ea typeface="Times New Roman" charset="0"/>
                <a:cs typeface="Times New Roman"/>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10" name="Text Placeholder 2"/>
          <p:cNvSpPr>
            <a:spLocks noGrp="1"/>
          </p:cNvSpPr>
          <p:nvPr>
            <p:ph type="body" idx="14"/>
          </p:nvPr>
        </p:nvSpPr>
        <p:spPr>
          <a:xfrm>
            <a:off x="1665625" y="4191000"/>
            <a:ext cx="6299054" cy="1101797"/>
          </a:xfrm>
        </p:spPr>
        <p:txBody>
          <a:bodyPr anchor="ctr">
            <a:normAutofit/>
          </a:bodyPr>
          <a:lstStyle>
            <a:lvl1pPr marL="0" indent="0">
              <a:buNone/>
              <a:defRPr sz="1800" i="0">
                <a:solidFill>
                  <a:schemeClr val="tx1"/>
                </a:solidFill>
                <a:latin typeface="+mn-lt"/>
                <a:ea typeface="Times New Roman" charset="0"/>
                <a:cs typeface="Times New Roman" charset="0"/>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pic>
        <p:nvPicPr>
          <p:cNvPr id="13" name="Picture 1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73667" y="4191000"/>
            <a:ext cx="381898" cy="1101797"/>
          </a:xfrm>
          <a:prstGeom prst="rect">
            <a:avLst/>
          </a:prstGeom>
        </p:spPr>
      </p:pic>
    </p:spTree>
    <p:extLst>
      <p:ext uri="{BB962C8B-B14F-4D97-AF65-F5344CB8AC3E}">
        <p14:creationId xmlns:p14="http://schemas.microsoft.com/office/powerpoint/2010/main" val="258354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12" name="Picture Placeholder 35"/>
          <p:cNvSpPr>
            <a:spLocks noGrp="1"/>
          </p:cNvSpPr>
          <p:nvPr>
            <p:ph type="pic" sz="quarter" idx="17" hasCustomPrompt="1"/>
          </p:nvPr>
        </p:nvSpPr>
        <p:spPr>
          <a:xfrm>
            <a:off x="4" y="0"/>
            <a:ext cx="2846797" cy="6858000"/>
          </a:xfrm>
          <a:custGeom>
            <a:avLst/>
            <a:gdLst>
              <a:gd name="connsiteX0" fmla="*/ 0 w 2846797"/>
              <a:gd name="connsiteY0" fmla="*/ 0 h 6858000"/>
              <a:gd name="connsiteX1" fmla="*/ 449754 w 2846797"/>
              <a:gd name="connsiteY1" fmla="*/ 0 h 6858000"/>
              <a:gd name="connsiteX2" fmla="*/ 713817 w 2846797"/>
              <a:gd name="connsiteY2" fmla="*/ 0 h 6858000"/>
              <a:gd name="connsiteX3" fmla="*/ 1784965 w 2846797"/>
              <a:gd name="connsiteY3" fmla="*/ 0 h 6858000"/>
              <a:gd name="connsiteX4" fmla="*/ 2846797 w 2846797"/>
              <a:gd name="connsiteY4" fmla="*/ 3429001 h 6858000"/>
              <a:gd name="connsiteX5" fmla="*/ 1784965 w 2846797"/>
              <a:gd name="connsiteY5" fmla="*/ 6858000 h 6858000"/>
              <a:gd name="connsiteX6" fmla="*/ 713817 w 2846797"/>
              <a:gd name="connsiteY6" fmla="*/ 6858000 h 6858000"/>
              <a:gd name="connsiteX7" fmla="*/ 449754 w 2846797"/>
              <a:gd name="connsiteY7" fmla="*/ 6858000 h 6858000"/>
              <a:gd name="connsiteX8" fmla="*/ 0 w 2846797"/>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46797" h="6858000">
                <a:moveTo>
                  <a:pt x="0" y="0"/>
                </a:moveTo>
                <a:lnTo>
                  <a:pt x="449754" y="0"/>
                </a:lnTo>
                <a:lnTo>
                  <a:pt x="713817" y="0"/>
                </a:lnTo>
                <a:lnTo>
                  <a:pt x="1784965" y="0"/>
                </a:lnTo>
                <a:lnTo>
                  <a:pt x="2846797" y="3429001"/>
                </a:lnTo>
                <a:lnTo>
                  <a:pt x="1784965" y="6858000"/>
                </a:lnTo>
                <a:lnTo>
                  <a:pt x="713817" y="6858000"/>
                </a:lnTo>
                <a:lnTo>
                  <a:pt x="449754" y="6858000"/>
                </a:lnTo>
                <a:lnTo>
                  <a:pt x="0" y="6858000"/>
                </a:lnTo>
                <a:close/>
              </a:path>
            </a:pathLst>
          </a:custGeom>
          <a:solidFill>
            <a:schemeClr val="bg1">
              <a:lumMod val="85000"/>
            </a:schemeClr>
          </a:solidFill>
          <a:ln>
            <a:noFill/>
          </a:ln>
        </p:spPr>
        <p:txBody>
          <a:bodyPr wrap="square">
            <a:noAutofit/>
          </a:bodyPr>
          <a:lstStyle>
            <a:lvl1pPr marL="0" indent="0" algn="l">
              <a:buFont typeface="Arial" charset="0"/>
              <a:buNone/>
              <a:defRPr/>
            </a:lvl1pPr>
          </a:lstStyle>
          <a:p>
            <a:r>
              <a:rPr lang="en-US" dirty="0"/>
              <a:t>picture</a:t>
            </a:r>
          </a:p>
        </p:txBody>
      </p:sp>
      <p:sp>
        <p:nvSpPr>
          <p:cNvPr id="14" name="Title 1"/>
          <p:cNvSpPr txBox="1">
            <a:spLocks/>
          </p:cNvSpPr>
          <p:nvPr userDrawn="1"/>
        </p:nvSpPr>
        <p:spPr>
          <a:xfrm>
            <a:off x="3288328" y="1723293"/>
            <a:ext cx="6433189" cy="1622095"/>
          </a:xfrm>
          <a:prstGeom prst="rect">
            <a:avLst/>
          </a:prstGeom>
        </p:spPr>
        <p:txBody>
          <a:bodyPr vert="horz" lIns="0" tIns="0" rIns="0" bIns="0" rtlCol="0" anchor="b">
            <a:noAutofit/>
          </a:bodyPr>
          <a:lstStyle>
            <a:lvl1pPr algn="l" defTabSz="457200" rtl="0" eaLnBrk="1" latinLnBrk="0" hangingPunct="1">
              <a:lnSpc>
                <a:spcPct val="90000"/>
              </a:lnSpc>
              <a:spcBef>
                <a:spcPct val="0"/>
              </a:spcBef>
              <a:buNone/>
              <a:defRPr sz="4400" b="1" i="0" kern="1200" cap="none" spc="100" baseline="0">
                <a:solidFill>
                  <a:schemeClr val="tx1"/>
                </a:solidFill>
                <a:latin typeface="Arial Black"/>
                <a:ea typeface="Arial Black" charset="0"/>
                <a:cs typeface="Arial Black"/>
              </a:defRPr>
            </a:lvl1pPr>
          </a:lstStyle>
          <a:p>
            <a:endParaRPr lang="en-US" sz="4400" dirty="0">
              <a:solidFill>
                <a:srgbClr val="D01D2B"/>
              </a:solidFill>
            </a:endParaRPr>
          </a:p>
        </p:txBody>
      </p:sp>
      <p:sp>
        <p:nvSpPr>
          <p:cNvPr id="15" name="Subtitle 2"/>
          <p:cNvSpPr txBox="1">
            <a:spLocks/>
          </p:cNvSpPr>
          <p:nvPr userDrawn="1"/>
        </p:nvSpPr>
        <p:spPr>
          <a:xfrm>
            <a:off x="3288325" y="3552091"/>
            <a:ext cx="6433188" cy="1338263"/>
          </a:xfrm>
          <a:prstGeom prst="rect">
            <a:avLst/>
          </a:prstGeom>
        </p:spPr>
        <p:txBody>
          <a:bodyPr vert="horz" lIns="0" tIns="0" rIns="0" bIns="0" rtlCol="0">
            <a:normAutofit/>
          </a:bodyPr>
          <a:lstStyle>
            <a:lvl1pPr marL="0" indent="0" algn="l" defTabSz="457200" rtl="0" eaLnBrk="1" latinLnBrk="0" hangingPunct="1">
              <a:lnSpc>
                <a:spcPct val="90000"/>
              </a:lnSpc>
              <a:spcBef>
                <a:spcPts val="1200"/>
              </a:spcBef>
              <a:spcAft>
                <a:spcPts val="0"/>
              </a:spcAft>
              <a:buSzPct val="100000"/>
              <a:buFontTx/>
              <a:buNone/>
              <a:tabLst/>
              <a:defRPr sz="3200" b="0" i="0" kern="1200" cap="none" spc="0" baseline="0">
                <a:solidFill>
                  <a:schemeClr val="tx1"/>
                </a:solidFill>
                <a:latin typeface="Times New Roman"/>
                <a:ea typeface="+mn-ea"/>
                <a:cs typeface="Times New Roman"/>
              </a:defRPr>
            </a:lvl1pPr>
            <a:lvl2pPr marL="457200" indent="0" algn="ctr" defTabSz="457200" rtl="0" eaLnBrk="1" latinLnBrk="0" hangingPunct="1">
              <a:spcBef>
                <a:spcPts val="600"/>
              </a:spcBef>
              <a:buFont typeface="Arial"/>
              <a:buNone/>
              <a:tabLst/>
              <a:defRPr sz="1800" kern="1200">
                <a:solidFill>
                  <a:schemeClr val="tx1">
                    <a:tint val="75000"/>
                  </a:schemeClr>
                </a:solidFill>
                <a:latin typeface="+mn-lt"/>
                <a:ea typeface="+mn-ea"/>
                <a:cs typeface="+mn-cs"/>
              </a:defRPr>
            </a:lvl2pPr>
            <a:lvl3pPr marL="914400" indent="0" algn="ctr" defTabSz="457200" rtl="0" eaLnBrk="1" latinLnBrk="0" hangingPunct="1">
              <a:spcBef>
                <a:spcPts val="300"/>
              </a:spcBef>
              <a:buFont typeface="Arial"/>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300"/>
              </a:spcBef>
              <a:buFont typeface="Arial"/>
              <a:buNone/>
              <a:defRPr sz="1400" kern="1200">
                <a:solidFill>
                  <a:schemeClr val="tx1">
                    <a:tint val="75000"/>
                  </a:schemeClr>
                </a:solidFill>
                <a:latin typeface="+mn-lt"/>
                <a:ea typeface="+mn-ea"/>
                <a:cs typeface="+mn-cs"/>
              </a:defRPr>
            </a:lvl4pPr>
            <a:lvl5pPr marL="1828800" indent="0" algn="ctr" defTabSz="457200" rtl="0" eaLnBrk="1" latinLnBrk="0" hangingPunct="1">
              <a:spcBef>
                <a:spcPts val="300"/>
              </a:spcBef>
              <a:buFont typeface="Arial"/>
              <a:buNone/>
              <a:defRPr sz="1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sz="3200" dirty="0"/>
          </a:p>
        </p:txBody>
      </p:sp>
      <p:sp>
        <p:nvSpPr>
          <p:cNvPr id="16" name="Text Placeholder 41"/>
          <p:cNvSpPr>
            <a:spLocks noGrp="1"/>
          </p:cNvSpPr>
          <p:nvPr>
            <p:ph type="body" sz="quarter" idx="19" hasCustomPrompt="1"/>
          </p:nvPr>
        </p:nvSpPr>
        <p:spPr>
          <a:xfrm>
            <a:off x="3288325" y="4878360"/>
            <a:ext cx="4018408" cy="253877"/>
          </a:xfrm>
        </p:spPr>
        <p:txBody>
          <a:bodyPr>
            <a:noAutofit/>
          </a:bodyPr>
          <a:lstStyle>
            <a:lvl1pPr marL="0" indent="0">
              <a:spcBef>
                <a:spcPts val="0"/>
              </a:spcBef>
              <a:buFont typeface="Arial" charset="0"/>
              <a:buNone/>
              <a:defRPr sz="1400" b="1" cap="none" baseline="0"/>
            </a:lvl1pPr>
            <a:lvl2pPr marL="9525" indent="0">
              <a:buNone/>
              <a:defRPr sz="1600"/>
            </a:lvl2pPr>
            <a:lvl3pPr marL="914354" indent="0">
              <a:buNone/>
              <a:defRPr sz="1600"/>
            </a:lvl3pPr>
            <a:lvl4pPr marL="1371532" indent="0">
              <a:buNone/>
              <a:defRPr sz="1600"/>
            </a:lvl4pPr>
            <a:lvl5pPr marL="1828709" indent="0">
              <a:buNone/>
              <a:defRPr sz="1600"/>
            </a:lvl5pPr>
          </a:lstStyle>
          <a:p>
            <a:pPr lvl="0"/>
            <a:r>
              <a:rPr lang="en-US" dirty="0"/>
              <a:t>NAME</a:t>
            </a:r>
          </a:p>
        </p:txBody>
      </p:sp>
      <p:sp>
        <p:nvSpPr>
          <p:cNvPr id="18" name="Title 1"/>
          <p:cNvSpPr>
            <a:spLocks noGrp="1"/>
          </p:cNvSpPr>
          <p:nvPr>
            <p:ph type="ctrTitle" hasCustomPrompt="1"/>
          </p:nvPr>
        </p:nvSpPr>
        <p:spPr>
          <a:xfrm>
            <a:off x="3288326" y="1672491"/>
            <a:ext cx="5684656" cy="1622095"/>
          </a:xfrm>
        </p:spPr>
        <p:txBody>
          <a:bodyPr anchor="b"/>
          <a:lstStyle>
            <a:lvl1pPr>
              <a:lnSpc>
                <a:spcPct val="90000"/>
              </a:lnSpc>
              <a:defRPr sz="4400" b="1" i="0" cap="all" baseline="0">
                <a:solidFill>
                  <a:srgbClr val="D01D2B"/>
                </a:solidFill>
                <a:latin typeface="Arial Black"/>
                <a:ea typeface="Arial Black" charset="0"/>
                <a:cs typeface="Arial Black"/>
              </a:defRPr>
            </a:lvl1pPr>
          </a:lstStyle>
          <a:p>
            <a:r>
              <a:rPr lang="en-US" dirty="0"/>
              <a:t>PRESENTATION TITLE TITLE</a:t>
            </a:r>
          </a:p>
        </p:txBody>
      </p:sp>
      <p:sp>
        <p:nvSpPr>
          <p:cNvPr id="19" name="Subtitle 2"/>
          <p:cNvSpPr>
            <a:spLocks noGrp="1"/>
          </p:cNvSpPr>
          <p:nvPr>
            <p:ph type="subTitle" idx="1" hasCustomPrompt="1"/>
          </p:nvPr>
        </p:nvSpPr>
        <p:spPr>
          <a:xfrm>
            <a:off x="3288326" y="3501289"/>
            <a:ext cx="5684656" cy="1155123"/>
          </a:xfrm>
        </p:spPr>
        <p:txBody>
          <a:bodyPr>
            <a:normAutofit/>
          </a:bodyPr>
          <a:lstStyle>
            <a:lvl1pPr marL="0" marR="0" indent="0" algn="l" defTabSz="457178" rtl="0" eaLnBrk="1" fontAlgn="auto" latinLnBrk="0" hangingPunct="1">
              <a:lnSpc>
                <a:spcPct val="90000"/>
              </a:lnSpc>
              <a:spcBef>
                <a:spcPts val="1200"/>
              </a:spcBef>
              <a:spcAft>
                <a:spcPts val="0"/>
              </a:spcAft>
              <a:buClrTx/>
              <a:buSzPct val="100000"/>
              <a:buFontTx/>
              <a:buNone/>
              <a:tabLst/>
              <a:defRPr sz="3200" b="0" i="0" cap="none" spc="0" baseline="0">
                <a:solidFill>
                  <a:schemeClr val="tx1"/>
                </a:solidFill>
                <a:latin typeface="Times New Roman"/>
                <a:cs typeface="Times New Roman"/>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dirty="0"/>
              <a:t>Presentation Subtitle</a:t>
            </a:r>
          </a:p>
        </p:txBody>
      </p:sp>
      <p:sp>
        <p:nvSpPr>
          <p:cNvPr id="20" name="Text Placeholder 41"/>
          <p:cNvSpPr>
            <a:spLocks noGrp="1"/>
          </p:cNvSpPr>
          <p:nvPr>
            <p:ph type="body" sz="quarter" idx="20" hasCustomPrompt="1"/>
          </p:nvPr>
        </p:nvSpPr>
        <p:spPr>
          <a:xfrm>
            <a:off x="3288325" y="5140700"/>
            <a:ext cx="4018408" cy="253877"/>
          </a:xfrm>
        </p:spPr>
        <p:txBody>
          <a:bodyPr>
            <a:noAutofit/>
          </a:bodyPr>
          <a:lstStyle>
            <a:lvl1pPr marL="0" indent="0">
              <a:spcBef>
                <a:spcPts val="0"/>
              </a:spcBef>
              <a:buFont typeface="Arial" charset="0"/>
              <a:buNone/>
              <a:defRPr sz="1200" baseline="0"/>
            </a:lvl1pPr>
            <a:lvl2pPr marL="9525" indent="0">
              <a:buNone/>
              <a:defRPr sz="1600"/>
            </a:lvl2pPr>
            <a:lvl3pPr marL="914354" indent="0">
              <a:buNone/>
              <a:defRPr sz="1600"/>
            </a:lvl3pPr>
            <a:lvl4pPr marL="1371532" indent="0">
              <a:buNone/>
              <a:defRPr sz="1600"/>
            </a:lvl4pPr>
            <a:lvl5pPr marL="1828709" indent="0">
              <a:buNone/>
              <a:defRPr sz="1600"/>
            </a:lvl5pPr>
          </a:lstStyle>
          <a:p>
            <a:pPr lvl="0"/>
            <a:r>
              <a:rPr lang="en-US" dirty="0"/>
              <a:t>Title</a:t>
            </a:r>
          </a:p>
        </p:txBody>
      </p:sp>
      <p:sp>
        <p:nvSpPr>
          <p:cNvPr id="11" name="Text Placeholder 41"/>
          <p:cNvSpPr>
            <a:spLocks noGrp="1"/>
          </p:cNvSpPr>
          <p:nvPr>
            <p:ph type="body" sz="quarter" idx="21" hasCustomPrompt="1"/>
          </p:nvPr>
        </p:nvSpPr>
        <p:spPr>
          <a:xfrm>
            <a:off x="3288325" y="5572504"/>
            <a:ext cx="4018408" cy="253877"/>
          </a:xfrm>
        </p:spPr>
        <p:txBody>
          <a:bodyPr>
            <a:noAutofit/>
          </a:bodyPr>
          <a:lstStyle>
            <a:lvl1pPr marL="0" indent="0">
              <a:spcBef>
                <a:spcPts val="0"/>
              </a:spcBef>
              <a:buFont typeface="Arial" charset="0"/>
              <a:buNone/>
              <a:defRPr sz="1400" b="1" cap="none" baseline="0"/>
            </a:lvl1pPr>
            <a:lvl2pPr marL="9525" indent="0">
              <a:buNone/>
              <a:defRPr sz="1600"/>
            </a:lvl2pPr>
            <a:lvl3pPr marL="914354" indent="0">
              <a:buNone/>
              <a:defRPr sz="1600"/>
            </a:lvl3pPr>
            <a:lvl4pPr marL="1371532" indent="0">
              <a:buNone/>
              <a:defRPr sz="1600"/>
            </a:lvl4pPr>
            <a:lvl5pPr marL="1828709" indent="0">
              <a:buNone/>
              <a:defRPr sz="1600"/>
            </a:lvl5pPr>
          </a:lstStyle>
          <a:p>
            <a:pPr lvl="0"/>
            <a:r>
              <a:rPr lang="en-US" dirty="0"/>
              <a:t>NAME</a:t>
            </a:r>
          </a:p>
        </p:txBody>
      </p:sp>
      <p:sp>
        <p:nvSpPr>
          <p:cNvPr id="13" name="Text Placeholder 41"/>
          <p:cNvSpPr>
            <a:spLocks noGrp="1"/>
          </p:cNvSpPr>
          <p:nvPr>
            <p:ph type="body" sz="quarter" idx="22" hasCustomPrompt="1"/>
          </p:nvPr>
        </p:nvSpPr>
        <p:spPr>
          <a:xfrm>
            <a:off x="3288325" y="5834844"/>
            <a:ext cx="4018408" cy="253877"/>
          </a:xfrm>
        </p:spPr>
        <p:txBody>
          <a:bodyPr>
            <a:noAutofit/>
          </a:bodyPr>
          <a:lstStyle>
            <a:lvl1pPr marL="0" indent="0">
              <a:spcBef>
                <a:spcPts val="0"/>
              </a:spcBef>
              <a:buFont typeface="Arial" charset="0"/>
              <a:buNone/>
              <a:defRPr sz="1200" baseline="0"/>
            </a:lvl1pPr>
            <a:lvl2pPr marL="9525" indent="0">
              <a:buNone/>
              <a:defRPr sz="1600"/>
            </a:lvl2pPr>
            <a:lvl3pPr marL="914354" indent="0">
              <a:buNone/>
              <a:defRPr sz="1600"/>
            </a:lvl3pPr>
            <a:lvl4pPr marL="1371532" indent="0">
              <a:buNone/>
              <a:defRPr sz="1600"/>
            </a:lvl4pPr>
            <a:lvl5pPr marL="1828709" indent="0">
              <a:buNone/>
              <a:defRPr sz="1600"/>
            </a:lvl5pPr>
          </a:lstStyle>
          <a:p>
            <a:pPr lvl="0"/>
            <a:r>
              <a:rPr lang="en-US" dirty="0"/>
              <a:t>Title</a:t>
            </a:r>
          </a:p>
        </p:txBody>
      </p:sp>
    </p:spTree>
    <p:extLst>
      <p:ext uri="{BB962C8B-B14F-4D97-AF65-F5344CB8AC3E}">
        <p14:creationId xmlns:p14="http://schemas.microsoft.com/office/powerpoint/2010/main" val="1748335350"/>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pen 2">
    <p:bg>
      <p:bgPr>
        <a:solidFill>
          <a:srgbClr val="C00000">
            <a:alpha val="6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986732"/>
            <a:ext cx="8229600" cy="1021541"/>
          </a:xfrm>
        </p:spPr>
        <p:txBody>
          <a:bodyPr/>
          <a:lstStyle>
            <a:lvl1pPr algn="ctr">
              <a:defRPr sz="4800" b="1" i="1" cap="none">
                <a:solidFill>
                  <a:schemeClr val="bg1"/>
                </a:solidFill>
                <a:latin typeface="Times New Roman" charset="0"/>
                <a:ea typeface="Times New Roman" charset="0"/>
                <a:cs typeface="Times New Roman" charset="0"/>
              </a:defRPr>
            </a:lvl1pPr>
          </a:lstStyle>
          <a:p>
            <a:r>
              <a:rPr lang="en-US" dirty="0" err="1"/>
              <a:t>brian.bolton@louisiana.edu</a:t>
            </a:r>
            <a:endParaRPr lang="en-US" dirty="0"/>
          </a:p>
        </p:txBody>
      </p:sp>
      <p:pic>
        <p:nvPicPr>
          <p:cNvPr id="4" name="Picture 3">
            <a:extLst>
              <a:ext uri="{FF2B5EF4-FFF2-40B4-BE49-F238E27FC236}">
                <a16:creationId xmlns:a16="http://schemas.microsoft.com/office/drawing/2014/main" id="{BC92C259-7C64-F54B-BF8F-D51CED9AD7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4" y="4151220"/>
            <a:ext cx="8303343" cy="1336440"/>
          </a:xfrm>
          <a:prstGeom prst="rect">
            <a:avLst/>
          </a:prstGeom>
        </p:spPr>
      </p:pic>
    </p:spTree>
    <p:extLst>
      <p:ext uri="{BB962C8B-B14F-4D97-AF65-F5344CB8AC3E}">
        <p14:creationId xmlns:p14="http://schemas.microsoft.com/office/powerpoint/2010/main" val="2096291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p:bg>
      <p:bgPr>
        <a:solidFill>
          <a:schemeClr val="bg1"/>
        </a:solidFill>
        <a:effectLst/>
      </p:bgPr>
    </p:bg>
    <p:spTree>
      <p:nvGrpSpPr>
        <p:cNvPr id="1" name=""/>
        <p:cNvGrpSpPr/>
        <p:nvPr/>
      </p:nvGrpSpPr>
      <p:grpSpPr>
        <a:xfrm>
          <a:off x="0" y="0"/>
          <a:ext cx="0" cy="0"/>
          <a:chOff x="0" y="0"/>
          <a:chExt cx="0" cy="0"/>
        </a:xfrm>
      </p:grpSpPr>
      <p:sp>
        <p:nvSpPr>
          <p:cNvPr id="12" name="Freeform 11"/>
          <p:cNvSpPr/>
          <p:nvPr userDrawn="1"/>
        </p:nvSpPr>
        <p:spPr>
          <a:xfrm>
            <a:off x="5" y="0"/>
            <a:ext cx="1473997" cy="6858000"/>
          </a:xfrm>
          <a:custGeom>
            <a:avLst/>
            <a:gdLst>
              <a:gd name="connsiteX0" fmla="*/ 0 w 1473997"/>
              <a:gd name="connsiteY0" fmla="*/ 0 h 6858000"/>
              <a:gd name="connsiteX1" fmla="*/ 412165 w 1473997"/>
              <a:gd name="connsiteY1" fmla="*/ 0 h 6858000"/>
              <a:gd name="connsiteX2" fmla="*/ 1473997 w 1473997"/>
              <a:gd name="connsiteY2" fmla="*/ 3429001 h 6858000"/>
              <a:gd name="connsiteX3" fmla="*/ 412165 w 1473997"/>
              <a:gd name="connsiteY3" fmla="*/ 6858000 h 6858000"/>
              <a:gd name="connsiteX4" fmla="*/ 0 w 1473997"/>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997" h="6858000">
                <a:moveTo>
                  <a:pt x="0" y="0"/>
                </a:moveTo>
                <a:lnTo>
                  <a:pt x="412165" y="0"/>
                </a:lnTo>
                <a:lnTo>
                  <a:pt x="1473997" y="3429001"/>
                </a:lnTo>
                <a:lnTo>
                  <a:pt x="412165" y="6858000"/>
                </a:lnTo>
                <a:lnTo>
                  <a:pt x="0" y="6858000"/>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800" dirty="0"/>
          </a:p>
        </p:txBody>
      </p:sp>
      <p:sp>
        <p:nvSpPr>
          <p:cNvPr id="14" name="Title 1"/>
          <p:cNvSpPr>
            <a:spLocks noGrp="1"/>
          </p:cNvSpPr>
          <p:nvPr>
            <p:ph type="ctrTitle" hasCustomPrompt="1"/>
          </p:nvPr>
        </p:nvSpPr>
        <p:spPr>
          <a:xfrm>
            <a:off x="2041944" y="1723293"/>
            <a:ext cx="6931038" cy="1622095"/>
          </a:xfrm>
        </p:spPr>
        <p:txBody>
          <a:bodyPr anchor="b"/>
          <a:lstStyle>
            <a:lvl1pPr>
              <a:lnSpc>
                <a:spcPct val="90000"/>
              </a:lnSpc>
              <a:defRPr sz="4400" b="1" i="0" cap="all" baseline="0">
                <a:solidFill>
                  <a:schemeClr val="tx1"/>
                </a:solidFill>
                <a:latin typeface="Arial Black"/>
                <a:ea typeface="Arial Black" charset="0"/>
                <a:cs typeface="Arial Black"/>
              </a:defRPr>
            </a:lvl1pPr>
          </a:lstStyle>
          <a:p>
            <a:r>
              <a:rPr lang="en-US" dirty="0"/>
              <a:t>PRESENTATION </a:t>
            </a:r>
            <a:br>
              <a:rPr lang="en-US" dirty="0"/>
            </a:br>
            <a:r>
              <a:rPr lang="en-US" dirty="0"/>
              <a:t>TITLE TITLE</a:t>
            </a:r>
          </a:p>
        </p:txBody>
      </p:sp>
      <p:sp>
        <p:nvSpPr>
          <p:cNvPr id="15" name="Subtitle 2"/>
          <p:cNvSpPr>
            <a:spLocks noGrp="1"/>
          </p:cNvSpPr>
          <p:nvPr>
            <p:ph type="subTitle" idx="1" hasCustomPrompt="1"/>
          </p:nvPr>
        </p:nvSpPr>
        <p:spPr>
          <a:xfrm>
            <a:off x="2041948" y="3552089"/>
            <a:ext cx="6931037" cy="1164795"/>
          </a:xfrm>
        </p:spPr>
        <p:txBody>
          <a:bodyPr>
            <a:normAutofit/>
          </a:bodyPr>
          <a:lstStyle>
            <a:lvl1pPr marL="0" marR="0" indent="0" algn="l" defTabSz="457178" rtl="0" eaLnBrk="1" fontAlgn="auto" latinLnBrk="0" hangingPunct="1">
              <a:lnSpc>
                <a:spcPct val="90000"/>
              </a:lnSpc>
              <a:spcBef>
                <a:spcPts val="1200"/>
              </a:spcBef>
              <a:spcAft>
                <a:spcPts val="0"/>
              </a:spcAft>
              <a:buClrTx/>
              <a:buSzPct val="100000"/>
              <a:buFontTx/>
              <a:buNone/>
              <a:tabLst/>
              <a:defRPr sz="3200" b="0" i="0" cap="none" spc="0" baseline="0">
                <a:solidFill>
                  <a:schemeClr val="tx1"/>
                </a:solidFill>
                <a:latin typeface="Times New Roman"/>
                <a:cs typeface="Times New Roman"/>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dirty="0"/>
              <a:t>Presentation Subtitle</a:t>
            </a:r>
          </a:p>
        </p:txBody>
      </p:sp>
      <p:sp>
        <p:nvSpPr>
          <p:cNvPr id="9" name="Text Placeholder 41"/>
          <p:cNvSpPr>
            <a:spLocks noGrp="1"/>
          </p:cNvSpPr>
          <p:nvPr>
            <p:ph type="body" sz="quarter" idx="21" hasCustomPrompt="1"/>
          </p:nvPr>
        </p:nvSpPr>
        <p:spPr>
          <a:xfrm>
            <a:off x="2041945" y="4878360"/>
            <a:ext cx="4018408" cy="253877"/>
          </a:xfrm>
        </p:spPr>
        <p:txBody>
          <a:bodyPr>
            <a:noAutofit/>
          </a:bodyPr>
          <a:lstStyle>
            <a:lvl1pPr marL="0" indent="0">
              <a:spcBef>
                <a:spcPts val="0"/>
              </a:spcBef>
              <a:buFont typeface="Arial" charset="0"/>
              <a:buNone/>
              <a:defRPr sz="1400" b="1" cap="none" baseline="0"/>
            </a:lvl1pPr>
            <a:lvl2pPr marL="9525" indent="0">
              <a:buNone/>
              <a:defRPr sz="1600"/>
            </a:lvl2pPr>
            <a:lvl3pPr marL="914354" indent="0">
              <a:buNone/>
              <a:defRPr sz="1600"/>
            </a:lvl3pPr>
            <a:lvl4pPr marL="1371532" indent="0">
              <a:buNone/>
              <a:defRPr sz="1600"/>
            </a:lvl4pPr>
            <a:lvl5pPr marL="1828709" indent="0">
              <a:buNone/>
              <a:defRPr sz="1600"/>
            </a:lvl5pPr>
          </a:lstStyle>
          <a:p>
            <a:pPr lvl="0"/>
            <a:r>
              <a:rPr lang="en-US" dirty="0"/>
              <a:t>NAME</a:t>
            </a:r>
          </a:p>
        </p:txBody>
      </p:sp>
      <p:sp>
        <p:nvSpPr>
          <p:cNvPr id="10" name="Text Placeholder 41"/>
          <p:cNvSpPr>
            <a:spLocks noGrp="1"/>
          </p:cNvSpPr>
          <p:nvPr>
            <p:ph type="body" sz="quarter" idx="22" hasCustomPrompt="1"/>
          </p:nvPr>
        </p:nvSpPr>
        <p:spPr>
          <a:xfrm>
            <a:off x="2041945" y="5140700"/>
            <a:ext cx="4018408" cy="253877"/>
          </a:xfrm>
        </p:spPr>
        <p:txBody>
          <a:bodyPr>
            <a:noAutofit/>
          </a:bodyPr>
          <a:lstStyle>
            <a:lvl1pPr marL="0" indent="0">
              <a:spcBef>
                <a:spcPts val="0"/>
              </a:spcBef>
              <a:buFont typeface="Arial" charset="0"/>
              <a:buNone/>
              <a:defRPr sz="1200" baseline="0"/>
            </a:lvl1pPr>
            <a:lvl2pPr marL="9525" indent="0">
              <a:buNone/>
              <a:defRPr sz="1600"/>
            </a:lvl2pPr>
            <a:lvl3pPr marL="914354" indent="0">
              <a:buNone/>
              <a:defRPr sz="1600"/>
            </a:lvl3pPr>
            <a:lvl4pPr marL="1371532" indent="0">
              <a:buNone/>
              <a:defRPr sz="1600"/>
            </a:lvl4pPr>
            <a:lvl5pPr marL="1828709" indent="0">
              <a:buNone/>
              <a:defRPr sz="1600"/>
            </a:lvl5pPr>
          </a:lstStyle>
          <a:p>
            <a:pPr lvl="0"/>
            <a:r>
              <a:rPr lang="en-US" dirty="0"/>
              <a:t>Title</a:t>
            </a:r>
          </a:p>
        </p:txBody>
      </p:sp>
      <p:sp>
        <p:nvSpPr>
          <p:cNvPr id="11" name="Text Placeholder 41"/>
          <p:cNvSpPr>
            <a:spLocks noGrp="1"/>
          </p:cNvSpPr>
          <p:nvPr>
            <p:ph type="body" sz="quarter" idx="23" hasCustomPrompt="1"/>
          </p:nvPr>
        </p:nvSpPr>
        <p:spPr>
          <a:xfrm>
            <a:off x="2041945" y="5572504"/>
            <a:ext cx="4018408" cy="253877"/>
          </a:xfrm>
        </p:spPr>
        <p:txBody>
          <a:bodyPr>
            <a:noAutofit/>
          </a:bodyPr>
          <a:lstStyle>
            <a:lvl1pPr marL="0" indent="0">
              <a:spcBef>
                <a:spcPts val="0"/>
              </a:spcBef>
              <a:buFont typeface="Arial" charset="0"/>
              <a:buNone/>
              <a:defRPr sz="1400" b="1" cap="none" baseline="0"/>
            </a:lvl1pPr>
            <a:lvl2pPr marL="9525" indent="0">
              <a:buNone/>
              <a:defRPr sz="1600"/>
            </a:lvl2pPr>
            <a:lvl3pPr marL="914354" indent="0">
              <a:buNone/>
              <a:defRPr sz="1600"/>
            </a:lvl3pPr>
            <a:lvl4pPr marL="1371532" indent="0">
              <a:buNone/>
              <a:defRPr sz="1600"/>
            </a:lvl4pPr>
            <a:lvl5pPr marL="1828709" indent="0">
              <a:buNone/>
              <a:defRPr sz="1600"/>
            </a:lvl5pPr>
          </a:lstStyle>
          <a:p>
            <a:pPr lvl="0"/>
            <a:r>
              <a:rPr lang="en-US" dirty="0"/>
              <a:t>NAME</a:t>
            </a:r>
          </a:p>
        </p:txBody>
      </p:sp>
      <p:sp>
        <p:nvSpPr>
          <p:cNvPr id="13" name="Text Placeholder 41"/>
          <p:cNvSpPr>
            <a:spLocks noGrp="1"/>
          </p:cNvSpPr>
          <p:nvPr>
            <p:ph type="body" sz="quarter" idx="24" hasCustomPrompt="1"/>
          </p:nvPr>
        </p:nvSpPr>
        <p:spPr>
          <a:xfrm>
            <a:off x="2041945" y="5834844"/>
            <a:ext cx="4018408" cy="253877"/>
          </a:xfrm>
        </p:spPr>
        <p:txBody>
          <a:bodyPr>
            <a:noAutofit/>
          </a:bodyPr>
          <a:lstStyle>
            <a:lvl1pPr marL="0" indent="0">
              <a:spcBef>
                <a:spcPts val="0"/>
              </a:spcBef>
              <a:buFont typeface="Arial" charset="0"/>
              <a:buNone/>
              <a:defRPr sz="1200" baseline="0"/>
            </a:lvl1pPr>
            <a:lvl2pPr marL="9525" indent="0">
              <a:buNone/>
              <a:defRPr sz="1600"/>
            </a:lvl2pPr>
            <a:lvl3pPr marL="914354" indent="0">
              <a:buNone/>
              <a:defRPr sz="1600"/>
            </a:lvl3pPr>
            <a:lvl4pPr marL="1371532" indent="0">
              <a:buNone/>
              <a:defRPr sz="1600"/>
            </a:lvl4pPr>
            <a:lvl5pPr marL="1828709" indent="0">
              <a:buNone/>
              <a:defRPr sz="1600"/>
            </a:lvl5pPr>
          </a:lstStyle>
          <a:p>
            <a:pPr lvl="0"/>
            <a:r>
              <a:rPr lang="en-US" dirty="0"/>
              <a:t>Title</a:t>
            </a:r>
          </a:p>
        </p:txBody>
      </p:sp>
    </p:spTree>
    <p:extLst>
      <p:ext uri="{BB962C8B-B14F-4D97-AF65-F5344CB8AC3E}">
        <p14:creationId xmlns:p14="http://schemas.microsoft.com/office/powerpoint/2010/main" val="1953460079"/>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5" name="Picture Placeholder 5"/>
          <p:cNvSpPr>
            <a:spLocks noGrp="1"/>
          </p:cNvSpPr>
          <p:nvPr>
            <p:ph type="pic" sz="quarter" idx="12"/>
          </p:nvPr>
        </p:nvSpPr>
        <p:spPr>
          <a:xfrm>
            <a:off x="0" y="0"/>
            <a:ext cx="9144000" cy="6858000"/>
          </a:xfrm>
          <a:solidFill>
            <a:schemeClr val="bg1">
              <a:lumMod val="85000"/>
            </a:schemeClr>
          </a:solidFill>
        </p:spPr>
        <p:txBody>
          <a:bodyPr/>
          <a:lstStyle>
            <a:lvl1pPr marL="0" indent="0">
              <a:buFont typeface="Arial" charset="0"/>
              <a:buNone/>
              <a:defRPr/>
            </a:lvl1pPr>
          </a:lstStyle>
          <a:p>
            <a:r>
              <a:rPr lang="en-US" dirty="0"/>
              <a:t>Drag picture to placeholder or click icon to add</a:t>
            </a:r>
          </a:p>
        </p:txBody>
      </p:sp>
    </p:spTree>
    <p:extLst>
      <p:ext uri="{BB962C8B-B14F-4D97-AF65-F5344CB8AC3E}">
        <p14:creationId xmlns:p14="http://schemas.microsoft.com/office/powerpoint/2010/main" val="69446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Chevron">
    <p:spTree>
      <p:nvGrpSpPr>
        <p:cNvPr id="1" name=""/>
        <p:cNvGrpSpPr/>
        <p:nvPr/>
      </p:nvGrpSpPr>
      <p:grpSpPr>
        <a:xfrm>
          <a:off x="0" y="0"/>
          <a:ext cx="0" cy="0"/>
          <a:chOff x="0" y="0"/>
          <a:chExt cx="0" cy="0"/>
        </a:xfrm>
      </p:grpSpPr>
      <p:sp>
        <p:nvSpPr>
          <p:cNvPr id="5" name="Picture Placeholder 5"/>
          <p:cNvSpPr>
            <a:spLocks noGrp="1"/>
          </p:cNvSpPr>
          <p:nvPr>
            <p:ph type="pic" sz="quarter" idx="20"/>
          </p:nvPr>
        </p:nvSpPr>
        <p:spPr>
          <a:xfrm>
            <a:off x="3" y="0"/>
            <a:ext cx="8227739" cy="6858000"/>
          </a:xfrm>
          <a:custGeom>
            <a:avLst/>
            <a:gdLst>
              <a:gd name="connsiteX0" fmla="*/ 0 w 8227739"/>
              <a:gd name="connsiteY0" fmla="*/ 0 h 6858000"/>
              <a:gd name="connsiteX1" fmla="*/ 764166 w 8227739"/>
              <a:gd name="connsiteY1" fmla="*/ 0 h 6858000"/>
              <a:gd name="connsiteX2" fmla="*/ 1589628 w 8227739"/>
              <a:gd name="connsiteY2" fmla="*/ 0 h 6858000"/>
              <a:gd name="connsiteX3" fmla="*/ 1618548 w 8227739"/>
              <a:gd name="connsiteY3" fmla="*/ 0 h 6858000"/>
              <a:gd name="connsiteX4" fmla="*/ 1646238 w 8227739"/>
              <a:gd name="connsiteY4" fmla="*/ 0 h 6858000"/>
              <a:gd name="connsiteX5" fmla="*/ 2660776 w 8227739"/>
              <a:gd name="connsiteY5" fmla="*/ 0 h 6858000"/>
              <a:gd name="connsiteX6" fmla="*/ 2924839 w 8227739"/>
              <a:gd name="connsiteY6" fmla="*/ 0 h 6858000"/>
              <a:gd name="connsiteX7" fmla="*/ 3169920 w 8227739"/>
              <a:gd name="connsiteY7" fmla="*/ 0 h 6858000"/>
              <a:gd name="connsiteX8" fmla="*/ 3934086 w 8227739"/>
              <a:gd name="connsiteY8" fmla="*/ 0 h 6858000"/>
              <a:gd name="connsiteX9" fmla="*/ 3995987 w 8227739"/>
              <a:gd name="connsiteY9" fmla="*/ 0 h 6858000"/>
              <a:gd name="connsiteX10" fmla="*/ 4759548 w 8227739"/>
              <a:gd name="connsiteY10" fmla="*/ 0 h 6858000"/>
              <a:gd name="connsiteX11" fmla="*/ 4788468 w 8227739"/>
              <a:gd name="connsiteY11" fmla="*/ 0 h 6858000"/>
              <a:gd name="connsiteX12" fmla="*/ 4816158 w 8227739"/>
              <a:gd name="connsiteY12" fmla="*/ 0 h 6858000"/>
              <a:gd name="connsiteX13" fmla="*/ 5830696 w 8227739"/>
              <a:gd name="connsiteY13" fmla="*/ 0 h 6858000"/>
              <a:gd name="connsiteX14" fmla="*/ 6094759 w 8227739"/>
              <a:gd name="connsiteY14" fmla="*/ 0 h 6858000"/>
              <a:gd name="connsiteX15" fmla="*/ 7165907 w 8227739"/>
              <a:gd name="connsiteY15" fmla="*/ 0 h 6858000"/>
              <a:gd name="connsiteX16" fmla="*/ 8227739 w 8227739"/>
              <a:gd name="connsiteY16" fmla="*/ 3429001 h 6858000"/>
              <a:gd name="connsiteX17" fmla="*/ 7165907 w 8227739"/>
              <a:gd name="connsiteY17" fmla="*/ 6858000 h 6858000"/>
              <a:gd name="connsiteX18" fmla="*/ 6094759 w 8227739"/>
              <a:gd name="connsiteY18" fmla="*/ 6858000 h 6858000"/>
              <a:gd name="connsiteX19" fmla="*/ 5830696 w 8227739"/>
              <a:gd name="connsiteY19" fmla="*/ 6858000 h 6858000"/>
              <a:gd name="connsiteX20" fmla="*/ 4816158 w 8227739"/>
              <a:gd name="connsiteY20" fmla="*/ 6858000 h 6858000"/>
              <a:gd name="connsiteX21" fmla="*/ 4788468 w 8227739"/>
              <a:gd name="connsiteY21" fmla="*/ 6858000 h 6858000"/>
              <a:gd name="connsiteX22" fmla="*/ 4759548 w 8227739"/>
              <a:gd name="connsiteY22" fmla="*/ 6858000 h 6858000"/>
              <a:gd name="connsiteX23" fmla="*/ 3995987 w 8227739"/>
              <a:gd name="connsiteY23" fmla="*/ 6858000 h 6858000"/>
              <a:gd name="connsiteX24" fmla="*/ 3934086 w 8227739"/>
              <a:gd name="connsiteY24" fmla="*/ 6858000 h 6858000"/>
              <a:gd name="connsiteX25" fmla="*/ 3169920 w 8227739"/>
              <a:gd name="connsiteY25" fmla="*/ 6858000 h 6858000"/>
              <a:gd name="connsiteX26" fmla="*/ 2924839 w 8227739"/>
              <a:gd name="connsiteY26" fmla="*/ 6858000 h 6858000"/>
              <a:gd name="connsiteX27" fmla="*/ 2660776 w 8227739"/>
              <a:gd name="connsiteY27" fmla="*/ 6858000 h 6858000"/>
              <a:gd name="connsiteX28" fmla="*/ 1646238 w 8227739"/>
              <a:gd name="connsiteY28" fmla="*/ 6858000 h 6858000"/>
              <a:gd name="connsiteX29" fmla="*/ 1618548 w 8227739"/>
              <a:gd name="connsiteY29" fmla="*/ 6858000 h 6858000"/>
              <a:gd name="connsiteX30" fmla="*/ 1589628 w 8227739"/>
              <a:gd name="connsiteY30" fmla="*/ 6858000 h 6858000"/>
              <a:gd name="connsiteX31" fmla="*/ 764166 w 8227739"/>
              <a:gd name="connsiteY31" fmla="*/ 6858000 h 6858000"/>
              <a:gd name="connsiteX32" fmla="*/ 0 w 8227739"/>
              <a:gd name="connsiteY3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227739" h="6858000">
                <a:moveTo>
                  <a:pt x="0" y="0"/>
                </a:moveTo>
                <a:lnTo>
                  <a:pt x="764166" y="0"/>
                </a:lnTo>
                <a:lnTo>
                  <a:pt x="1589628" y="0"/>
                </a:lnTo>
                <a:lnTo>
                  <a:pt x="1618548" y="0"/>
                </a:lnTo>
                <a:lnTo>
                  <a:pt x="1646238" y="0"/>
                </a:lnTo>
                <a:lnTo>
                  <a:pt x="2660776" y="0"/>
                </a:lnTo>
                <a:lnTo>
                  <a:pt x="2924839" y="0"/>
                </a:lnTo>
                <a:lnTo>
                  <a:pt x="3169920" y="0"/>
                </a:lnTo>
                <a:lnTo>
                  <a:pt x="3934086" y="0"/>
                </a:lnTo>
                <a:lnTo>
                  <a:pt x="3995987" y="0"/>
                </a:lnTo>
                <a:lnTo>
                  <a:pt x="4759548" y="0"/>
                </a:lnTo>
                <a:lnTo>
                  <a:pt x="4788468" y="0"/>
                </a:lnTo>
                <a:lnTo>
                  <a:pt x="4816158" y="0"/>
                </a:lnTo>
                <a:lnTo>
                  <a:pt x="5830696" y="0"/>
                </a:lnTo>
                <a:lnTo>
                  <a:pt x="6094759" y="0"/>
                </a:lnTo>
                <a:lnTo>
                  <a:pt x="7165907" y="0"/>
                </a:lnTo>
                <a:lnTo>
                  <a:pt x="8227739" y="3429001"/>
                </a:lnTo>
                <a:lnTo>
                  <a:pt x="7165907" y="6858000"/>
                </a:lnTo>
                <a:lnTo>
                  <a:pt x="6094759" y="6858000"/>
                </a:lnTo>
                <a:lnTo>
                  <a:pt x="5830696" y="6858000"/>
                </a:lnTo>
                <a:lnTo>
                  <a:pt x="4816158" y="6858000"/>
                </a:lnTo>
                <a:lnTo>
                  <a:pt x="4788468" y="6858000"/>
                </a:lnTo>
                <a:lnTo>
                  <a:pt x="4759548" y="6858000"/>
                </a:lnTo>
                <a:lnTo>
                  <a:pt x="3995987" y="6858000"/>
                </a:lnTo>
                <a:lnTo>
                  <a:pt x="3934086" y="6858000"/>
                </a:lnTo>
                <a:lnTo>
                  <a:pt x="3169920" y="6858000"/>
                </a:lnTo>
                <a:lnTo>
                  <a:pt x="2924839" y="6858000"/>
                </a:lnTo>
                <a:lnTo>
                  <a:pt x="2660776" y="6858000"/>
                </a:lnTo>
                <a:lnTo>
                  <a:pt x="1646238" y="6858000"/>
                </a:lnTo>
                <a:lnTo>
                  <a:pt x="1618548" y="6858000"/>
                </a:lnTo>
                <a:lnTo>
                  <a:pt x="1589628" y="6858000"/>
                </a:lnTo>
                <a:lnTo>
                  <a:pt x="764166" y="6858000"/>
                </a:lnTo>
                <a:lnTo>
                  <a:pt x="0" y="6858000"/>
                </a:lnTo>
                <a:close/>
              </a:path>
            </a:pathLst>
          </a:custGeom>
          <a:solidFill>
            <a:schemeClr val="bg1">
              <a:lumMod val="85000"/>
            </a:schemeClr>
          </a:solidFill>
        </p:spPr>
        <p:txBody>
          <a:bodyPr wrap="square">
            <a:noAutofit/>
          </a:bodyPr>
          <a:lstStyle>
            <a:lvl1pPr marL="0" indent="0">
              <a:buFont typeface="Arial" charset="0"/>
              <a:buNone/>
              <a:defRPr/>
            </a:lvl1pPr>
          </a:lstStyle>
          <a:p>
            <a:r>
              <a:rPr lang="en-US" dirty="0"/>
              <a:t>Drag picture to placeholder or click icon to add</a:t>
            </a:r>
          </a:p>
        </p:txBody>
      </p:sp>
    </p:spTree>
    <p:extLst>
      <p:ext uri="{BB962C8B-B14F-4D97-AF65-F5344CB8AC3E}">
        <p14:creationId xmlns:p14="http://schemas.microsoft.com/office/powerpoint/2010/main" val="146988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794813"/>
            <a:ext cx="8229600" cy="1033987"/>
          </a:xfrm>
        </p:spPr>
        <p:txBody>
          <a:bodyPr>
            <a:noAutofit/>
          </a:bodyPr>
          <a:lstStyle>
            <a:lvl1pPr>
              <a:defRPr/>
            </a:lvl1pPr>
          </a:lstStyle>
          <a:p>
            <a:r>
              <a:rPr lang="en-US" dirty="0"/>
              <a:t>Slide Title</a:t>
            </a:r>
          </a:p>
        </p:txBody>
      </p:sp>
      <p:sp>
        <p:nvSpPr>
          <p:cNvPr id="3" name="Content Placeholder 2"/>
          <p:cNvSpPr>
            <a:spLocks noGrp="1"/>
          </p:cNvSpPr>
          <p:nvPr>
            <p:ph idx="1"/>
          </p:nvPr>
        </p:nvSpPr>
        <p:spPr>
          <a:xfrm>
            <a:off x="457200" y="2039937"/>
            <a:ext cx="8229600" cy="3941763"/>
          </a:xfrm>
        </p:spPr>
        <p:txBody>
          <a:bodyPr>
            <a:noAutofit/>
          </a:bodyPr>
          <a:lstStyle>
            <a:lvl1pPr marL="228589" indent="-228589">
              <a:spcBef>
                <a:spcPts val="1200"/>
              </a:spcBef>
              <a:defRPr sz="1800"/>
            </a:lvl1pPr>
            <a:lvl2pPr marL="522262" indent="-234939">
              <a:buFont typeface="Arial" charset="0"/>
              <a:buChar char="•"/>
              <a:tabLst/>
              <a:defRPr sz="1600"/>
            </a:lvl2pPr>
            <a:lvl3pPr marL="863557" indent="-234939">
              <a:tabLst/>
              <a:defRPr sz="1600"/>
            </a:lvl3pPr>
            <a:lvl4pPr marL="1204853" indent="-223828">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7"/>
          <p:cNvSpPr>
            <a:spLocks noGrp="1"/>
          </p:cNvSpPr>
          <p:nvPr>
            <p:ph type="body" sz="quarter" idx="13"/>
          </p:nvPr>
        </p:nvSpPr>
        <p:spPr>
          <a:xfrm>
            <a:off x="457200" y="491620"/>
            <a:ext cx="8229600" cy="212725"/>
          </a:xfrm>
        </p:spPr>
        <p:txBody>
          <a:bodyPr anchor="b">
            <a:noAutofit/>
          </a:bodyPr>
          <a:lstStyle>
            <a:lvl1pPr marL="0" indent="0">
              <a:spcBef>
                <a:spcPts val="0"/>
              </a:spcBef>
              <a:buFont typeface="Arial" charset="0"/>
              <a:buNone/>
              <a:defRPr sz="1400" cap="all" baseline="0">
                <a:solidFill>
                  <a:srgbClr val="8F95A1"/>
                </a:solidFill>
              </a:defRPr>
            </a:lvl1pPr>
          </a:lstStyle>
          <a:p>
            <a:pPr lvl="0"/>
            <a:r>
              <a:rPr lang="en-US"/>
              <a:t>Click to edit Master text styles</a:t>
            </a:r>
          </a:p>
        </p:txBody>
      </p:sp>
      <p:pic>
        <p:nvPicPr>
          <p:cNvPr id="6" name="Picture 5">
            <a:extLst>
              <a:ext uri="{FF2B5EF4-FFF2-40B4-BE49-F238E27FC236}">
                <a16:creationId xmlns:a16="http://schemas.microsoft.com/office/drawing/2014/main" id="{CC72C201-4822-1D4C-9A8C-61948AB7117D}"/>
              </a:ext>
            </a:extLst>
          </p:cNvPr>
          <p:cNvPicPr>
            <a:picLocks noChangeAspect="1"/>
          </p:cNvPicPr>
          <p:nvPr userDrawn="1"/>
        </p:nvPicPr>
        <p:blipFill>
          <a:blip r:embed="rId2"/>
          <a:stretch>
            <a:fillRect/>
          </a:stretch>
        </p:blipFill>
        <p:spPr>
          <a:xfrm>
            <a:off x="7127776" y="6273651"/>
            <a:ext cx="1914242" cy="514028"/>
          </a:xfrm>
          <a:prstGeom prst="rect">
            <a:avLst/>
          </a:prstGeom>
        </p:spPr>
      </p:pic>
      <p:pic>
        <p:nvPicPr>
          <p:cNvPr id="7" name="Picture 6">
            <a:extLst>
              <a:ext uri="{FF2B5EF4-FFF2-40B4-BE49-F238E27FC236}">
                <a16:creationId xmlns:a16="http://schemas.microsoft.com/office/drawing/2014/main" id="{CDF1C7D6-C51B-574B-BAA5-3175E6AB89F6}"/>
              </a:ext>
            </a:extLst>
          </p:cNvPr>
          <p:cNvPicPr>
            <a:picLocks noChangeAspect="1"/>
          </p:cNvPicPr>
          <p:nvPr userDrawn="1"/>
        </p:nvPicPr>
        <p:blipFill>
          <a:blip r:embed="rId3"/>
          <a:stretch>
            <a:fillRect/>
          </a:stretch>
        </p:blipFill>
        <p:spPr>
          <a:xfrm>
            <a:off x="7068486" y="22108"/>
            <a:ext cx="1973532" cy="687917"/>
          </a:xfrm>
          <a:prstGeom prst="rect">
            <a:avLst/>
          </a:prstGeom>
        </p:spPr>
      </p:pic>
    </p:spTree>
    <p:extLst>
      <p:ext uri="{BB962C8B-B14F-4D97-AF65-F5344CB8AC3E}">
        <p14:creationId xmlns:p14="http://schemas.microsoft.com/office/powerpoint/2010/main" val="343767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with Titl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794813"/>
            <a:ext cx="8229600" cy="1033987"/>
          </a:xfrm>
        </p:spPr>
        <p:txBody>
          <a:bodyPr/>
          <a:lstStyle>
            <a:lvl1pPr>
              <a:defRPr/>
            </a:lvl1pPr>
          </a:lstStyle>
          <a:p>
            <a:r>
              <a:rPr lang="en-US" dirty="0"/>
              <a:t>Slide Title</a:t>
            </a:r>
          </a:p>
        </p:txBody>
      </p:sp>
      <p:sp>
        <p:nvSpPr>
          <p:cNvPr id="9" name="Text Placeholder 7"/>
          <p:cNvSpPr>
            <a:spLocks noGrp="1"/>
          </p:cNvSpPr>
          <p:nvPr>
            <p:ph type="body" sz="quarter" idx="13"/>
          </p:nvPr>
        </p:nvSpPr>
        <p:spPr>
          <a:xfrm>
            <a:off x="457200" y="491620"/>
            <a:ext cx="8229600" cy="212725"/>
          </a:xfrm>
        </p:spPr>
        <p:txBody>
          <a:bodyPr anchor="b">
            <a:noAutofit/>
          </a:bodyPr>
          <a:lstStyle>
            <a:lvl1pPr marL="0" indent="0">
              <a:spcBef>
                <a:spcPts val="0"/>
              </a:spcBef>
              <a:buFont typeface="Arial" charset="0"/>
              <a:buNone/>
              <a:defRPr sz="1400" cap="all" baseline="0">
                <a:solidFill>
                  <a:srgbClr val="8F95A1"/>
                </a:solidFill>
              </a:defRPr>
            </a:lvl1pPr>
          </a:lstStyle>
          <a:p>
            <a:pPr lvl="0"/>
            <a:r>
              <a:rPr lang="en-US"/>
              <a:t>Click to edit Master text styles</a:t>
            </a:r>
          </a:p>
        </p:txBody>
      </p:sp>
      <p:pic>
        <p:nvPicPr>
          <p:cNvPr id="5" name="Picture 4">
            <a:extLst>
              <a:ext uri="{FF2B5EF4-FFF2-40B4-BE49-F238E27FC236}">
                <a16:creationId xmlns:a16="http://schemas.microsoft.com/office/drawing/2014/main" id="{FFD2CF53-67A2-434C-B5EA-61B2A37A87EC}"/>
              </a:ext>
            </a:extLst>
          </p:cNvPr>
          <p:cNvPicPr>
            <a:picLocks noChangeAspect="1"/>
          </p:cNvPicPr>
          <p:nvPr userDrawn="1"/>
        </p:nvPicPr>
        <p:blipFill>
          <a:blip r:embed="rId2"/>
          <a:stretch>
            <a:fillRect/>
          </a:stretch>
        </p:blipFill>
        <p:spPr>
          <a:xfrm>
            <a:off x="7127776" y="6273651"/>
            <a:ext cx="1914242" cy="514028"/>
          </a:xfrm>
          <a:prstGeom prst="rect">
            <a:avLst/>
          </a:prstGeom>
        </p:spPr>
      </p:pic>
      <p:pic>
        <p:nvPicPr>
          <p:cNvPr id="6" name="Picture 5">
            <a:extLst>
              <a:ext uri="{FF2B5EF4-FFF2-40B4-BE49-F238E27FC236}">
                <a16:creationId xmlns:a16="http://schemas.microsoft.com/office/drawing/2014/main" id="{BB324629-F8F0-A84A-A6C1-324858630534}"/>
              </a:ext>
            </a:extLst>
          </p:cNvPr>
          <p:cNvPicPr>
            <a:picLocks noChangeAspect="1"/>
          </p:cNvPicPr>
          <p:nvPr userDrawn="1"/>
        </p:nvPicPr>
        <p:blipFill>
          <a:blip r:embed="rId3"/>
          <a:stretch>
            <a:fillRect/>
          </a:stretch>
        </p:blipFill>
        <p:spPr>
          <a:xfrm>
            <a:off x="7068486" y="22108"/>
            <a:ext cx="1973532" cy="687917"/>
          </a:xfrm>
          <a:prstGeom prst="rect">
            <a:avLst/>
          </a:prstGeom>
        </p:spPr>
      </p:pic>
    </p:spTree>
    <p:extLst>
      <p:ext uri="{BB962C8B-B14F-4D97-AF65-F5344CB8AC3E}">
        <p14:creationId xmlns:p14="http://schemas.microsoft.com/office/powerpoint/2010/main" val="257314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with Intro and 2 Columns">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4" y="2743202"/>
            <a:ext cx="3941445" cy="3238500"/>
          </a:xfrm>
        </p:spPr>
        <p:txBody>
          <a:bodyPr>
            <a:noAutofit/>
          </a:bodyPr>
          <a:lstStyle>
            <a:lvl1pPr marL="228589" indent="-228589">
              <a:spcBef>
                <a:spcPts val="1200"/>
              </a:spcBef>
              <a:buSzPct val="100000"/>
              <a:defRPr/>
            </a:lvl1pPr>
            <a:lvl2pPr marL="522262" indent="-234939">
              <a:buFont typeface="Arial" charset="0"/>
              <a:buChar char="•"/>
              <a:tabLst/>
              <a:defRPr/>
            </a:lvl2pPr>
            <a:lvl3pPr marL="863557" indent="-234939">
              <a:tabLst/>
              <a:defRPr/>
            </a:lvl3pPr>
            <a:lvl4pPr marL="1204853" indent="-223828">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Content Placeholder 2"/>
          <p:cNvSpPr>
            <a:spLocks noGrp="1"/>
          </p:cNvSpPr>
          <p:nvPr>
            <p:ph idx="14"/>
          </p:nvPr>
        </p:nvSpPr>
        <p:spPr>
          <a:xfrm>
            <a:off x="4754880" y="2743202"/>
            <a:ext cx="3931920" cy="3238500"/>
          </a:xfrm>
        </p:spPr>
        <p:txBody>
          <a:bodyPr>
            <a:noAutofit/>
          </a:bodyPr>
          <a:lstStyle>
            <a:lvl1pPr marL="228589" indent="-228589">
              <a:spcBef>
                <a:spcPts val="1200"/>
              </a:spcBef>
              <a:buSzPct val="120000"/>
              <a:defRPr/>
            </a:lvl1pPr>
            <a:lvl2pPr marL="522262" indent="-234939">
              <a:buFont typeface="Arial" charset="0"/>
              <a:buChar char="•"/>
              <a:tabLst/>
              <a:defRPr/>
            </a:lvl2pPr>
            <a:lvl3pPr marL="863557" indent="-234939">
              <a:tabLst/>
              <a:defRPr/>
            </a:lvl3pPr>
            <a:lvl4pPr marL="1204853" indent="-223828">
              <a:tabLs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1"/>
          <p:cNvSpPr>
            <a:spLocks noGrp="1"/>
          </p:cNvSpPr>
          <p:nvPr>
            <p:ph type="title" hasCustomPrompt="1"/>
          </p:nvPr>
        </p:nvSpPr>
        <p:spPr>
          <a:xfrm>
            <a:off x="457200" y="794817"/>
            <a:ext cx="8229600" cy="517519"/>
          </a:xfrm>
        </p:spPr>
        <p:txBody>
          <a:bodyPr/>
          <a:lstStyle>
            <a:lvl1pPr>
              <a:defRPr/>
            </a:lvl1pPr>
          </a:lstStyle>
          <a:p>
            <a:r>
              <a:rPr lang="en-US" dirty="0"/>
              <a:t>Slide Title</a:t>
            </a:r>
          </a:p>
        </p:txBody>
      </p:sp>
      <p:sp>
        <p:nvSpPr>
          <p:cNvPr id="8" name="Text Placeholder 7"/>
          <p:cNvSpPr>
            <a:spLocks noGrp="1"/>
          </p:cNvSpPr>
          <p:nvPr>
            <p:ph type="body" sz="quarter" idx="13"/>
          </p:nvPr>
        </p:nvSpPr>
        <p:spPr>
          <a:xfrm>
            <a:off x="457200" y="491620"/>
            <a:ext cx="8229600" cy="212725"/>
          </a:xfrm>
        </p:spPr>
        <p:txBody>
          <a:bodyPr anchor="b">
            <a:noAutofit/>
          </a:bodyPr>
          <a:lstStyle>
            <a:lvl1pPr marL="0" indent="0">
              <a:spcBef>
                <a:spcPts val="0"/>
              </a:spcBef>
              <a:buFont typeface="Arial" charset="0"/>
              <a:buNone/>
              <a:defRPr sz="1400" cap="all" baseline="0">
                <a:solidFill>
                  <a:srgbClr val="8F95A1"/>
                </a:solidFill>
              </a:defRPr>
            </a:lvl1pPr>
          </a:lstStyle>
          <a:p>
            <a:pPr lvl="0"/>
            <a:r>
              <a:rPr lang="en-US"/>
              <a:t>Click to edit Master text styles</a:t>
            </a:r>
          </a:p>
        </p:txBody>
      </p:sp>
      <p:sp>
        <p:nvSpPr>
          <p:cNvPr id="10" name="Content Placeholder 2"/>
          <p:cNvSpPr>
            <a:spLocks noGrp="1"/>
          </p:cNvSpPr>
          <p:nvPr>
            <p:ph idx="15"/>
          </p:nvPr>
        </p:nvSpPr>
        <p:spPr>
          <a:xfrm>
            <a:off x="457200" y="1532468"/>
            <a:ext cx="8229600" cy="1134533"/>
          </a:xfrm>
        </p:spPr>
        <p:txBody>
          <a:bodyPr>
            <a:noAutofit/>
          </a:bodyPr>
          <a:lstStyle>
            <a:lvl1pPr marL="0" indent="0">
              <a:spcBef>
                <a:spcPts val="1200"/>
              </a:spcBef>
              <a:buSzPct val="100000"/>
              <a:buFontTx/>
              <a:buNone/>
              <a:defRPr b="1"/>
            </a:lvl1pPr>
            <a:lvl2pPr marL="522262" indent="-234939">
              <a:buFont typeface="Arial" charset="0"/>
              <a:buChar char="•"/>
              <a:tabLst/>
              <a:defRPr/>
            </a:lvl2pPr>
            <a:lvl3pPr marL="863557" indent="-234939">
              <a:tabLst/>
              <a:defRPr/>
            </a:lvl3pPr>
            <a:lvl4pPr marL="1204853" indent="-223828">
              <a:tabLst/>
              <a:defRPr/>
            </a:lvl4pPr>
          </a:lstStyle>
          <a:p>
            <a:pPr lvl="0"/>
            <a:r>
              <a:rPr lang="en-US"/>
              <a:t>Click to edit Master text styles</a:t>
            </a:r>
          </a:p>
        </p:txBody>
      </p:sp>
      <p:pic>
        <p:nvPicPr>
          <p:cNvPr id="9" name="Picture 8">
            <a:extLst>
              <a:ext uri="{FF2B5EF4-FFF2-40B4-BE49-F238E27FC236}">
                <a16:creationId xmlns:a16="http://schemas.microsoft.com/office/drawing/2014/main" id="{25B573B9-2048-C345-A403-ED042733A6AB}"/>
              </a:ext>
            </a:extLst>
          </p:cNvPr>
          <p:cNvPicPr>
            <a:picLocks noChangeAspect="1"/>
          </p:cNvPicPr>
          <p:nvPr userDrawn="1"/>
        </p:nvPicPr>
        <p:blipFill>
          <a:blip r:embed="rId2"/>
          <a:stretch>
            <a:fillRect/>
          </a:stretch>
        </p:blipFill>
        <p:spPr>
          <a:xfrm>
            <a:off x="7127776" y="6273651"/>
            <a:ext cx="1914242" cy="514028"/>
          </a:xfrm>
          <a:prstGeom prst="rect">
            <a:avLst/>
          </a:prstGeom>
        </p:spPr>
      </p:pic>
      <p:pic>
        <p:nvPicPr>
          <p:cNvPr id="11" name="Picture 10">
            <a:extLst>
              <a:ext uri="{FF2B5EF4-FFF2-40B4-BE49-F238E27FC236}">
                <a16:creationId xmlns:a16="http://schemas.microsoft.com/office/drawing/2014/main" id="{C76F423A-2721-FE41-8447-31D660854610}"/>
              </a:ext>
            </a:extLst>
          </p:cNvPr>
          <p:cNvPicPr>
            <a:picLocks noChangeAspect="1"/>
          </p:cNvPicPr>
          <p:nvPr userDrawn="1"/>
        </p:nvPicPr>
        <p:blipFill>
          <a:blip r:embed="rId3"/>
          <a:stretch>
            <a:fillRect/>
          </a:stretch>
        </p:blipFill>
        <p:spPr>
          <a:xfrm>
            <a:off x="7068486" y="22108"/>
            <a:ext cx="1973532" cy="687917"/>
          </a:xfrm>
          <a:prstGeom prst="rect">
            <a:avLst/>
          </a:prstGeom>
        </p:spPr>
      </p:pic>
    </p:spTree>
    <p:extLst>
      <p:ext uri="{BB962C8B-B14F-4D97-AF65-F5344CB8AC3E}">
        <p14:creationId xmlns:p14="http://schemas.microsoft.com/office/powerpoint/2010/main" val="321944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807260"/>
            <a:ext cx="8229600" cy="1021541"/>
          </a:xfrm>
          <a:prstGeom prst="rect">
            <a:avLst/>
          </a:prstGeom>
        </p:spPr>
        <p:txBody>
          <a:bodyPr vert="horz" lIns="0" tIns="0" rIns="0" bIns="0" rtlCol="0" anchor="t">
            <a:noAutofit/>
          </a:bodyPr>
          <a:lstStyle/>
          <a:p>
            <a:r>
              <a:rPr lang="en-US" dirty="0"/>
              <a:t>Page Title</a:t>
            </a:r>
          </a:p>
        </p:txBody>
      </p:sp>
      <p:sp>
        <p:nvSpPr>
          <p:cNvPr id="3" name="Text Placeholder 2"/>
          <p:cNvSpPr>
            <a:spLocks noGrp="1"/>
          </p:cNvSpPr>
          <p:nvPr>
            <p:ph type="body" idx="1"/>
          </p:nvPr>
        </p:nvSpPr>
        <p:spPr>
          <a:xfrm>
            <a:off x="457200" y="2039941"/>
            <a:ext cx="8229600" cy="394176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49250500"/>
      </p:ext>
    </p:extLst>
  </p:cSld>
  <p:clrMap bg1="lt1" tx1="dk1" bg2="lt2" tx2="dk2" accent1="accent1" accent2="accent2" accent3="accent3" accent4="accent4" accent5="accent5" accent6="accent6" hlink="hlink" folHlink="folHlink"/>
  <p:sldLayoutIdLst>
    <p:sldLayoutId id="2147483687" r:id="rId1"/>
    <p:sldLayoutId id="2147483662" r:id="rId2"/>
    <p:sldLayoutId id="2147483688" r:id="rId3"/>
    <p:sldLayoutId id="2147483675" r:id="rId4"/>
    <p:sldLayoutId id="2147483694" r:id="rId5"/>
    <p:sldLayoutId id="2147483671" r:id="rId6"/>
    <p:sldLayoutId id="2147483692" r:id="rId7"/>
    <p:sldLayoutId id="2147483693" r:id="rId8"/>
    <p:sldLayoutId id="2147483649" r:id="rId9"/>
    <p:sldLayoutId id="2147483689" r:id="rId10"/>
    <p:sldLayoutId id="2147483690" r:id="rId11"/>
    <p:sldLayoutId id="2147483691" r:id="rId12"/>
    <p:sldLayoutId id="2147483696" r:id="rId13"/>
    <p:sldLayoutId id="2147483676" r:id="rId14"/>
    <p:sldLayoutId id="2147483703" r:id="rId15"/>
    <p:sldLayoutId id="2147483699" r:id="rId16"/>
    <p:sldLayoutId id="2147483700" r:id="rId17"/>
    <p:sldLayoutId id="2147483701" r:id="rId18"/>
  </p:sldLayoutIdLst>
  <p:hf hdr="0" ftr="0" dt="0"/>
  <p:txStyles>
    <p:title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p:titleStyle>
    <p:bodyStyle>
      <a:lvl1pPr marL="233351" indent="-233351" algn="l" defTabSz="457178" rtl="0" eaLnBrk="1" latinLnBrk="0" hangingPunct="1">
        <a:spcBef>
          <a:spcPts val="1200"/>
        </a:spcBef>
        <a:spcAft>
          <a:spcPts val="0"/>
        </a:spcAft>
        <a:buSzPct val="100000"/>
        <a:buFontTx/>
        <a:buBlip>
          <a:blip r:embed="rId20"/>
        </a:buBlip>
        <a:tabLst/>
        <a:defRPr sz="1800" kern="1200">
          <a:solidFill>
            <a:schemeClr val="tx1"/>
          </a:solidFill>
          <a:latin typeface="+mn-lt"/>
          <a:ea typeface="+mn-ea"/>
          <a:cs typeface="+mn-cs"/>
        </a:defRPr>
      </a:lvl1pPr>
      <a:lvl2pPr marL="576234" indent="-566710" algn="l" defTabSz="457178" rtl="0" eaLnBrk="1" latinLnBrk="0" hangingPunct="1">
        <a:spcBef>
          <a:spcPts val="600"/>
        </a:spcBef>
        <a:buFont typeface="Arial"/>
        <a:buChar char="–"/>
        <a:tabLst/>
        <a:defRPr sz="1600" kern="1200">
          <a:solidFill>
            <a:schemeClr val="tx1"/>
          </a:solidFill>
          <a:latin typeface="+mn-lt"/>
          <a:ea typeface="+mn-ea"/>
          <a:cs typeface="+mn-cs"/>
        </a:defRPr>
      </a:lvl2pPr>
      <a:lvl3pPr marL="1142942" indent="-228589" algn="l" defTabSz="457178" rtl="0" eaLnBrk="1" latinLnBrk="0" hangingPunct="1">
        <a:spcBef>
          <a:spcPts val="300"/>
        </a:spcBef>
        <a:buFont typeface="Arial"/>
        <a:buChar char="•"/>
        <a:defRPr sz="1400" kern="1200">
          <a:solidFill>
            <a:schemeClr val="tx1"/>
          </a:solidFill>
          <a:latin typeface="+mn-lt"/>
          <a:ea typeface="+mn-ea"/>
          <a:cs typeface="+mn-cs"/>
        </a:defRPr>
      </a:lvl3pPr>
      <a:lvl4pPr marL="1600120" indent="-228589" algn="l" defTabSz="457178" rtl="0" eaLnBrk="1" latinLnBrk="0" hangingPunct="1">
        <a:spcBef>
          <a:spcPts val="300"/>
        </a:spcBef>
        <a:buFont typeface="Arial"/>
        <a:buChar char="–"/>
        <a:defRPr sz="1400" kern="1200">
          <a:solidFill>
            <a:schemeClr val="tx1"/>
          </a:solidFill>
          <a:latin typeface="+mn-lt"/>
          <a:ea typeface="+mn-ea"/>
          <a:cs typeface="+mn-cs"/>
        </a:defRPr>
      </a:lvl4pPr>
      <a:lvl5pPr marL="2057298" indent="-228589" algn="l" defTabSz="457178" rtl="0" eaLnBrk="1" latinLnBrk="0" hangingPunct="1">
        <a:spcBef>
          <a:spcPts val="300"/>
        </a:spcBef>
        <a:buFont typeface="Arial"/>
        <a:buChar char="»"/>
        <a:defRPr sz="1400" kern="1200">
          <a:solidFill>
            <a:schemeClr val="tx1"/>
          </a:solidFill>
          <a:latin typeface="+mn-lt"/>
          <a:ea typeface="+mn-ea"/>
          <a:cs typeface="+mn-cs"/>
        </a:defRPr>
      </a:lvl5pPr>
      <a:lvl6pPr marL="2514474" indent="-228589"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4"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2"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288" userDrawn="1">
          <p15:clr>
            <a:srgbClr val="F26B43"/>
          </p15:clr>
        </p15:guide>
        <p15:guide id="4" pos="5472" userDrawn="1">
          <p15:clr>
            <a:srgbClr val="F26B43"/>
          </p15:clr>
        </p15:guide>
        <p15:guide id="5" orient="horz" pos="312" userDrawn="1">
          <p15:clr>
            <a:srgbClr val="F26B43"/>
          </p15:clr>
        </p15:guide>
        <p15:guide id="6" orient="horz" pos="3768" userDrawn="1">
          <p15:clr>
            <a:srgbClr val="F26B43"/>
          </p15:clr>
        </p15:guide>
        <p15:guide id="7" pos="582" userDrawn="1">
          <p15:clr>
            <a:srgbClr val="F26B43"/>
          </p15:clr>
        </p15:guide>
        <p15:guide id="8" pos="5184" userDrawn="1">
          <p15:clr>
            <a:srgbClr val="F26B43"/>
          </p15:clr>
        </p15:guide>
        <p15:guide id="9" orient="horz" pos="447" userDrawn="1">
          <p15:clr>
            <a:srgbClr val="F26B43"/>
          </p15:clr>
        </p15:guide>
        <p15:guide id="10" orient="horz" pos="1152" userDrawn="1">
          <p15:clr>
            <a:srgbClr val="F26B43"/>
          </p15:clr>
        </p15:guide>
        <p15:guide id="11" orient="horz" pos="1411" userDrawn="1">
          <p15:clr>
            <a:srgbClr val="F26B43"/>
          </p15:clr>
        </p15:guide>
        <p15:guide id="12" pos="1519" userDrawn="1">
          <p15:clr>
            <a:srgbClr val="F26B43"/>
          </p15:clr>
        </p15:guide>
        <p15:guide id="13" pos="1110" userDrawn="1">
          <p15:clr>
            <a:srgbClr val="F26B43"/>
          </p15:clr>
        </p15:guide>
        <p15:guide id="14" orient="horz" pos="3147" userDrawn="1">
          <p15:clr>
            <a:srgbClr val="F26B43"/>
          </p15:clr>
        </p15:guide>
        <p15:guide id="15" pos="993" userDrawn="1">
          <p15:clr>
            <a:srgbClr val="F26B43"/>
          </p15:clr>
        </p15:guide>
        <p15:guide id="16" orient="horz" pos="1803" userDrawn="1">
          <p15:clr>
            <a:srgbClr val="F26B43"/>
          </p15:clr>
        </p15:guide>
        <p15:guide id="17" orient="horz" pos="504" userDrawn="1">
          <p15:clr>
            <a:srgbClr val="F26B43"/>
          </p15:clr>
        </p15:guide>
        <p15:guide id="18" orient="horz" pos="1285" userDrawn="1">
          <p15:clr>
            <a:srgbClr val="F26B43"/>
          </p15:clr>
        </p15:guide>
        <p15:guide id="19" pos="254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Welcome</a:t>
            </a:r>
          </a:p>
        </p:txBody>
      </p:sp>
      <p:pic>
        <p:nvPicPr>
          <p:cNvPr id="10" name="Picture 9">
            <a:extLst>
              <a:ext uri="{FF2B5EF4-FFF2-40B4-BE49-F238E27FC236}">
                <a16:creationId xmlns:a16="http://schemas.microsoft.com/office/drawing/2014/main" id="{ED27C708-27B1-D945-9286-C4A879FF7C50}"/>
              </a:ext>
            </a:extLst>
          </p:cNvPr>
          <p:cNvPicPr>
            <a:picLocks noChangeAspect="1"/>
          </p:cNvPicPr>
          <p:nvPr/>
        </p:nvPicPr>
        <p:blipFill>
          <a:blip r:embed="rId2"/>
          <a:stretch>
            <a:fillRect/>
          </a:stretch>
        </p:blipFill>
        <p:spPr>
          <a:xfrm>
            <a:off x="0" y="4399723"/>
            <a:ext cx="9184005" cy="2466167"/>
          </a:xfrm>
          <a:prstGeom prst="rect">
            <a:avLst/>
          </a:prstGeom>
        </p:spPr>
      </p:pic>
      <p:pic>
        <p:nvPicPr>
          <p:cNvPr id="13" name="Picture 12">
            <a:extLst>
              <a:ext uri="{FF2B5EF4-FFF2-40B4-BE49-F238E27FC236}">
                <a16:creationId xmlns:a16="http://schemas.microsoft.com/office/drawing/2014/main" id="{6AEA2219-33B3-EE4B-AD71-1260241341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80" y="2377833"/>
            <a:ext cx="8943043" cy="1439401"/>
          </a:xfrm>
          <a:prstGeom prst="rect">
            <a:avLst/>
          </a:prstGeom>
        </p:spPr>
      </p:pic>
      <p:sp>
        <p:nvSpPr>
          <p:cNvPr id="14" name="Title 5">
            <a:extLst>
              <a:ext uri="{FF2B5EF4-FFF2-40B4-BE49-F238E27FC236}">
                <a16:creationId xmlns:a16="http://schemas.microsoft.com/office/drawing/2014/main" id="{108DBFDD-8DAC-F549-A457-85F4EC683EB4}"/>
              </a:ext>
            </a:extLst>
          </p:cNvPr>
          <p:cNvSpPr txBox="1">
            <a:spLocks/>
          </p:cNvSpPr>
          <p:nvPr/>
        </p:nvSpPr>
        <p:spPr>
          <a:xfrm>
            <a:off x="45720" y="845820"/>
            <a:ext cx="9098280" cy="2528213"/>
          </a:xfrm>
          <a:prstGeom prst="rect">
            <a:avLst/>
          </a:prstGeom>
        </p:spPr>
        <p:txBody>
          <a:bodyPr vert="horz" lIns="0" tIns="0" rIns="0" bIns="0" rtlCol="0" anchor="t">
            <a:noAutofit/>
          </a:bodyPr>
          <a:lstStyle>
            <a:lvl1pPr algn="ctr" defTabSz="457189" rtl="0" eaLnBrk="1" latinLnBrk="0" hangingPunct="1">
              <a:lnSpc>
                <a:spcPct val="80000"/>
              </a:lnSpc>
              <a:spcBef>
                <a:spcPct val="0"/>
              </a:spcBef>
              <a:buNone/>
              <a:defRPr sz="13000" b="1" i="1" kern="1200" cap="none" spc="100" baseline="0">
                <a:solidFill>
                  <a:schemeClr val="bg1"/>
                </a:solidFill>
                <a:latin typeface="Times New Roman" charset="0"/>
                <a:ea typeface="Times New Roman" charset="0"/>
                <a:cs typeface="Times New Roman" charset="0"/>
              </a:defRPr>
            </a:lvl1pPr>
          </a:lstStyle>
          <a:p>
            <a:r>
              <a:rPr lang="en-US" sz="7200" dirty="0">
                <a:solidFill>
                  <a:srgbClr val="C00000"/>
                </a:solidFill>
              </a:rPr>
              <a:t>Accelerate Vermilion</a:t>
            </a:r>
          </a:p>
        </p:txBody>
      </p:sp>
    </p:spTree>
    <p:extLst>
      <p:ext uri="{BB962C8B-B14F-4D97-AF65-F5344CB8AC3E}">
        <p14:creationId xmlns:p14="http://schemas.microsoft.com/office/powerpoint/2010/main" val="554196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DFB6E4-4BFD-1D4B-BEF5-25242381DA09}"/>
              </a:ext>
            </a:extLst>
          </p:cNvPr>
          <p:cNvSpPr/>
          <p:nvPr/>
        </p:nvSpPr>
        <p:spPr>
          <a:xfrm>
            <a:off x="914400" y="1703854"/>
            <a:ext cx="7315200" cy="851927"/>
          </a:xfrm>
          <a:prstGeom prst="rect">
            <a:avLst/>
          </a:prstGeom>
          <a:solidFill>
            <a:schemeClr val="accent6">
              <a:lumMod val="50000"/>
            </a:schemeClr>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PERSONAL FINANCE</a:t>
            </a:r>
          </a:p>
        </p:txBody>
      </p:sp>
      <p:sp>
        <p:nvSpPr>
          <p:cNvPr id="14" name="Rectangle 13">
            <a:extLst>
              <a:ext uri="{FF2B5EF4-FFF2-40B4-BE49-F238E27FC236}">
                <a16:creationId xmlns:a16="http://schemas.microsoft.com/office/drawing/2014/main" id="{A7AC28B6-A664-2E44-872D-A3393A063C4C}"/>
              </a:ext>
            </a:extLst>
          </p:cNvPr>
          <p:cNvSpPr/>
          <p:nvPr/>
        </p:nvSpPr>
        <p:spPr>
          <a:xfrm>
            <a:off x="914400" y="2588898"/>
            <a:ext cx="7315200" cy="3641504"/>
          </a:xfrm>
          <a:prstGeom prst="rect">
            <a:avLst/>
          </a:prstGeom>
          <a:solidFill>
            <a:schemeClr val="accent6">
              <a:lumMod val="50000"/>
            </a:schemeClr>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Your life as an entrepreneur will regularly overlap with your life as an individual.</a:t>
            </a:r>
          </a:p>
          <a:p>
            <a:pPr algn="ctr"/>
            <a:endParaRPr lang="en-US" sz="2600" b="1" dirty="0">
              <a:solidFill>
                <a:schemeClr val="bg1"/>
              </a:solidFill>
            </a:endParaRPr>
          </a:p>
          <a:p>
            <a:pPr algn="ctr"/>
            <a:r>
              <a:rPr lang="en-US" sz="2600" b="1" dirty="0">
                <a:solidFill>
                  <a:schemeClr val="bg1"/>
                </a:solidFill>
              </a:rPr>
              <a:t>Knowing where to take advantage of the overlaps </a:t>
            </a:r>
            <a:r>
              <a:rPr lang="en-US" dirty="0">
                <a:solidFill>
                  <a:schemeClr val="bg1"/>
                </a:solidFill>
              </a:rPr>
              <a:t>(such as in tax planning) </a:t>
            </a:r>
            <a:r>
              <a:rPr lang="en-US" sz="2600" b="1" dirty="0">
                <a:solidFill>
                  <a:schemeClr val="bg1"/>
                </a:solidFill>
              </a:rPr>
              <a:t>and where to create a necessary divide </a:t>
            </a:r>
            <a:r>
              <a:rPr lang="en-US" dirty="0">
                <a:solidFill>
                  <a:schemeClr val="bg1"/>
                </a:solidFill>
              </a:rPr>
              <a:t>(such as with relationships) </a:t>
            </a:r>
            <a:r>
              <a:rPr lang="en-US" sz="2600" b="1" dirty="0">
                <a:solidFill>
                  <a:schemeClr val="bg1"/>
                </a:solidFill>
              </a:rPr>
              <a:t>can be critical to both your success in business and your happiness as a human. </a:t>
            </a:r>
            <a:br>
              <a:rPr lang="en-US" sz="2600" b="1" dirty="0">
                <a:solidFill>
                  <a:schemeClr val="bg1"/>
                </a:solidFill>
              </a:rPr>
            </a:br>
            <a:r>
              <a:rPr lang="en-US" sz="2600" b="1" dirty="0">
                <a:solidFill>
                  <a:schemeClr val="bg1"/>
                </a:solidFill>
              </a:rPr>
              <a:t>Be intentional with your choices.  </a:t>
            </a:r>
          </a:p>
        </p:txBody>
      </p:sp>
      <p:sp>
        <p:nvSpPr>
          <p:cNvPr id="16" name="Title 6">
            <a:extLst>
              <a:ext uri="{FF2B5EF4-FFF2-40B4-BE49-F238E27FC236}">
                <a16:creationId xmlns:a16="http://schemas.microsoft.com/office/drawing/2014/main" id="{F4DB8708-8605-AD47-9BED-05A0F9E9CB57}"/>
              </a:ext>
            </a:extLst>
          </p:cNvPr>
          <p:cNvSpPr txBox="1">
            <a:spLocks/>
          </p:cNvSpPr>
          <p:nvPr/>
        </p:nvSpPr>
        <p:spPr>
          <a:xfrm>
            <a:off x="457200" y="794813"/>
            <a:ext cx="8229600"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lnSpc>
                <a:spcPct val="100000"/>
              </a:lnSpc>
            </a:pPr>
            <a:r>
              <a:rPr lang="en-US" sz="4000" dirty="0">
                <a:solidFill>
                  <a:srgbClr val="C00000"/>
                </a:solidFill>
                <a:latin typeface="Arial" panose="020B0604020202020204" pitchFamily="34" charset="0"/>
                <a:cs typeface="Arial" panose="020B0604020202020204" pitchFamily="34" charset="0"/>
              </a:rPr>
              <a:t>What We Will Cover Today</a:t>
            </a:r>
          </a:p>
        </p:txBody>
      </p:sp>
      <p:sp>
        <p:nvSpPr>
          <p:cNvPr id="7" name="Title 6">
            <a:extLst>
              <a:ext uri="{FF2B5EF4-FFF2-40B4-BE49-F238E27FC236}">
                <a16:creationId xmlns:a16="http://schemas.microsoft.com/office/drawing/2014/main" id="{1E9464C1-3916-4E43-B6B6-E5DC8EB3F619}"/>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Vermilion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319806530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794511"/>
            <a:ext cx="8229600" cy="3924300"/>
          </a:xfrm>
        </p:spPr>
        <p:txBody>
          <a:bodyPr/>
          <a:lstStyle/>
          <a:p>
            <a:r>
              <a:rPr lang="en-US" sz="2300" b="1" dirty="0"/>
              <a:t>Scenario Analyses</a:t>
            </a:r>
            <a:r>
              <a:rPr lang="mr-IN" sz="2300" b="1" dirty="0"/>
              <a:t>…</a:t>
            </a:r>
            <a:r>
              <a:rPr lang="en-US" sz="2300" b="1" dirty="0"/>
              <a:t>A “How To” Approach</a:t>
            </a:r>
          </a:p>
          <a:p>
            <a:pPr lvl="1"/>
            <a:r>
              <a:rPr lang="en-US" sz="2300" dirty="0"/>
              <a:t>Create as many scenarios as you think might be possible.</a:t>
            </a:r>
          </a:p>
          <a:p>
            <a:pPr lvl="2"/>
            <a:r>
              <a:rPr lang="en-US" sz="2300" dirty="0"/>
              <a:t>Finance textbooks suggest doing 3 scenarios: </a:t>
            </a:r>
            <a:br>
              <a:rPr lang="en-US" sz="2300" dirty="0"/>
            </a:br>
            <a:r>
              <a:rPr lang="en-US" sz="2300" dirty="0"/>
              <a:t>Base Case, Optimistic Case, Pessimistic Case.</a:t>
            </a:r>
          </a:p>
          <a:p>
            <a:pPr lvl="3"/>
            <a:r>
              <a:rPr lang="en-US" sz="1800" dirty="0"/>
              <a:t>Dave has talked about creating 2 scenarios: </a:t>
            </a:r>
            <a:br>
              <a:rPr lang="en-US" sz="1800" dirty="0"/>
            </a:br>
            <a:r>
              <a:rPr lang="en-US" sz="1800" dirty="0"/>
              <a:t>an </a:t>
            </a:r>
            <a:r>
              <a:rPr lang="en-US" sz="1800" b="1" dirty="0">
                <a:solidFill>
                  <a:srgbClr val="008000"/>
                </a:solidFill>
              </a:rPr>
              <a:t>optimistic</a:t>
            </a:r>
            <a:r>
              <a:rPr lang="en-US" sz="1800" dirty="0"/>
              <a:t> </a:t>
            </a:r>
            <a:r>
              <a:rPr lang="en-US" sz="2000" b="1" dirty="0">
                <a:solidFill>
                  <a:srgbClr val="008000"/>
                </a:solidFill>
              </a:rPr>
              <a:t>+ / + scenario </a:t>
            </a:r>
            <a:r>
              <a:rPr lang="en-US" sz="1800" dirty="0"/>
              <a:t>and a </a:t>
            </a:r>
            <a:r>
              <a:rPr lang="en-US" sz="1800" b="1" dirty="0">
                <a:solidFill>
                  <a:srgbClr val="CA1E27"/>
                </a:solidFill>
              </a:rPr>
              <a:t>conservative</a:t>
            </a:r>
            <a:r>
              <a:rPr lang="en-US" sz="1800" dirty="0"/>
              <a:t> </a:t>
            </a:r>
            <a:r>
              <a:rPr lang="en-US" sz="2000" b="1" dirty="0">
                <a:solidFill>
                  <a:schemeClr val="tx2"/>
                </a:solidFill>
              </a:rPr>
              <a:t>- / - scenario</a:t>
            </a:r>
          </a:p>
          <a:p>
            <a:pPr lvl="2"/>
            <a:r>
              <a:rPr lang="en-US" sz="2300" dirty="0"/>
              <a:t>Create distinct scenarios.  It is rarely helpful to just change a few variables by a small amount.</a:t>
            </a:r>
          </a:p>
          <a:p>
            <a:pPr lvl="3"/>
            <a:r>
              <a:rPr lang="en-US" sz="1600" dirty="0"/>
              <a:t>Some scenarios might be associated with certain events </a:t>
            </a:r>
            <a:r>
              <a:rPr lang="mr-IN" sz="1600" dirty="0"/>
              <a:t>–</a:t>
            </a:r>
            <a:r>
              <a:rPr lang="en-US" sz="1600" dirty="0"/>
              <a:t> elections, crises, grants </a:t>
            </a:r>
            <a:r>
              <a:rPr lang="mr-IN" sz="1600" dirty="0"/>
              <a:t>–</a:t>
            </a:r>
            <a:r>
              <a:rPr lang="en-US" sz="1600" dirty="0"/>
              <a:t> and might not be “better” or “worse” than the base or expected case.</a:t>
            </a:r>
          </a:p>
          <a:p>
            <a:pPr lvl="2"/>
            <a:r>
              <a:rPr lang="en-US" sz="2300" dirty="0"/>
              <a:t>Be able to tell the economic story behind each scenario.  What’s the business case?  </a:t>
            </a:r>
            <a:br>
              <a:rPr lang="en-US" sz="2300" dirty="0"/>
            </a:br>
            <a:r>
              <a:rPr lang="en-US" sz="2300" dirty="0"/>
              <a:t>What are the drivers?</a:t>
            </a:r>
            <a:endParaRPr lang="en-US" sz="2300" dirty="0">
              <a:solidFill>
                <a:srgbClr val="CC3333"/>
              </a:solidFill>
            </a:endParaRPr>
          </a:p>
        </p:txBody>
      </p:sp>
      <p:sp>
        <p:nvSpPr>
          <p:cNvPr id="9" name="Title 6">
            <a:extLst>
              <a:ext uri="{FF2B5EF4-FFF2-40B4-BE49-F238E27FC236}">
                <a16:creationId xmlns:a16="http://schemas.microsoft.com/office/drawing/2014/main" id="{837CC1BF-22C7-F04C-AFBB-E9F5DE40FEC8}"/>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Budgets &amp; Financial Planning</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6979799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2057402"/>
            <a:ext cx="8229600" cy="3924300"/>
          </a:xfrm>
        </p:spPr>
        <p:txBody>
          <a:bodyPr/>
          <a:lstStyle/>
          <a:p>
            <a:r>
              <a:rPr lang="en-US" sz="2300" b="1" dirty="0"/>
              <a:t>Scenario Analyses</a:t>
            </a:r>
            <a:r>
              <a:rPr lang="mr-IN" sz="2300" b="1" dirty="0"/>
              <a:t>…</a:t>
            </a:r>
            <a:r>
              <a:rPr lang="en-US" sz="2300" b="1" dirty="0"/>
              <a:t>A “How To” Approach</a:t>
            </a:r>
          </a:p>
          <a:p>
            <a:pPr lvl="1"/>
            <a:r>
              <a:rPr lang="en-US" sz="2300" dirty="0"/>
              <a:t>Once we have the distinct scenarios created, we have several different options on how to proceed:</a:t>
            </a:r>
          </a:p>
          <a:p>
            <a:pPr marL="1085797" lvl="2" indent="-457178">
              <a:buFont typeface="+mj-lt"/>
              <a:buAutoNum type="arabicPeriod"/>
            </a:pPr>
            <a:r>
              <a:rPr lang="en-US" sz="2300" dirty="0"/>
              <a:t>We may only care about the worst case scenario.  We may only want to know what the greatest risk is.</a:t>
            </a:r>
          </a:p>
          <a:p>
            <a:pPr marL="1085797" lvl="2" indent="-457178">
              <a:buFont typeface="+mj-lt"/>
              <a:buAutoNum type="arabicPeriod"/>
            </a:pPr>
            <a:r>
              <a:rPr lang="en-US" sz="2300" dirty="0"/>
              <a:t>We may only want to think about the different scenarios at a high level, understand the different variables and external factors involved.</a:t>
            </a:r>
          </a:p>
          <a:p>
            <a:pPr marL="1085797" lvl="2" indent="-457178">
              <a:buFont typeface="+mj-lt"/>
              <a:buAutoNum type="arabicPeriod"/>
            </a:pPr>
            <a:r>
              <a:rPr lang="en-US" sz="2300" dirty="0"/>
              <a:t>We may want to use the scenarios to estimate an “expected” value or scenario. </a:t>
            </a:r>
            <a:r>
              <a:rPr lang="en-US" sz="2100" dirty="0"/>
              <a:t>This may be the most interesting.</a:t>
            </a:r>
            <a:endParaRPr lang="en-US" sz="2300" dirty="0">
              <a:solidFill>
                <a:srgbClr val="CC3333"/>
              </a:solidFill>
            </a:endParaRPr>
          </a:p>
        </p:txBody>
      </p:sp>
      <p:sp>
        <p:nvSpPr>
          <p:cNvPr id="9" name="Title 6">
            <a:extLst>
              <a:ext uri="{FF2B5EF4-FFF2-40B4-BE49-F238E27FC236}">
                <a16:creationId xmlns:a16="http://schemas.microsoft.com/office/drawing/2014/main" id="{D550B0F1-1F30-964A-94EF-78DCC1848DB7}"/>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Budgets &amp; Financial Planning</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4528590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2057402"/>
            <a:ext cx="8229600" cy="3924300"/>
          </a:xfrm>
        </p:spPr>
        <p:txBody>
          <a:bodyPr/>
          <a:lstStyle/>
          <a:p>
            <a:r>
              <a:rPr lang="en-US" sz="2300" b="1" dirty="0"/>
              <a:t>Scenario Analyses</a:t>
            </a:r>
            <a:r>
              <a:rPr lang="mr-IN" sz="2300" b="1" dirty="0"/>
              <a:t>…</a:t>
            </a:r>
            <a:r>
              <a:rPr lang="en-US" sz="2300" b="1" dirty="0"/>
              <a:t>A “How To” Approach</a:t>
            </a:r>
          </a:p>
          <a:p>
            <a:pPr marL="744501" lvl="1" indent="-457178">
              <a:buFont typeface="+mj-lt"/>
              <a:buAutoNum type="arabicPeriod" startAt="3"/>
            </a:pPr>
            <a:r>
              <a:rPr lang="en-US" sz="2300" dirty="0"/>
              <a:t>We may want to use the scenarios to estimate an “expected” value or scenario.</a:t>
            </a:r>
            <a:br>
              <a:rPr lang="en-US" sz="2300" dirty="0"/>
            </a:br>
            <a:endParaRPr lang="en-US" sz="2300" dirty="0"/>
          </a:p>
          <a:p>
            <a:pPr lvl="1"/>
            <a:r>
              <a:rPr lang="en-US" sz="2300" dirty="0"/>
              <a:t>For each scenario, estimate the probability of it occurring.  Assign this probability as a weight.</a:t>
            </a:r>
          </a:p>
          <a:p>
            <a:pPr lvl="1"/>
            <a:r>
              <a:rPr lang="en-US" sz="2300" dirty="0"/>
              <a:t>Using the weights, calculate an expected value using the weighted average of all possible outcomes.</a:t>
            </a:r>
          </a:p>
          <a:p>
            <a:pPr lvl="1"/>
            <a:r>
              <a:rPr lang="en-US" sz="2300" dirty="0"/>
              <a:t>Use this expected value to make managerial or strategic decisions.</a:t>
            </a:r>
          </a:p>
        </p:txBody>
      </p:sp>
      <p:sp>
        <p:nvSpPr>
          <p:cNvPr id="9" name="Title 6">
            <a:extLst>
              <a:ext uri="{FF2B5EF4-FFF2-40B4-BE49-F238E27FC236}">
                <a16:creationId xmlns:a16="http://schemas.microsoft.com/office/drawing/2014/main" id="{DB4EF224-AD63-DA4D-81EC-4F93D12FE069}"/>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Budgets &amp; Financial Planning</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7838312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816100"/>
            <a:ext cx="8229600" cy="4165600"/>
          </a:xfrm>
        </p:spPr>
        <p:txBody>
          <a:bodyPr/>
          <a:lstStyle/>
          <a:p>
            <a:r>
              <a:rPr lang="en-US" sz="3200" dirty="0">
                <a:solidFill>
                  <a:srgbClr val="CA1E27"/>
                </a:solidFill>
              </a:rPr>
              <a:t>Scenario planning IS NOT about the math.</a:t>
            </a:r>
          </a:p>
          <a:p>
            <a:r>
              <a:rPr lang="en-US" sz="3200" b="1" i="1" dirty="0">
                <a:solidFill>
                  <a:srgbClr val="008000"/>
                </a:solidFill>
              </a:rPr>
              <a:t>Scenario planning IS ALL about the economic drivers, the situational possibilities and the storytelling.</a:t>
            </a:r>
          </a:p>
          <a:p>
            <a:r>
              <a:rPr lang="en-US" sz="3200" dirty="0">
                <a:solidFill>
                  <a:srgbClr val="CA1E27"/>
                </a:solidFill>
              </a:rPr>
              <a:t>Financial planning IS NOT about the math.</a:t>
            </a:r>
          </a:p>
          <a:p>
            <a:r>
              <a:rPr lang="en-US" sz="3200" b="1" i="1" dirty="0">
                <a:solidFill>
                  <a:srgbClr val="008000"/>
                </a:solidFill>
              </a:rPr>
              <a:t>Financial planning IS ALL about the economic drivers, the situational possibilities and the storytelling.</a:t>
            </a:r>
            <a:endParaRPr lang="en-US" sz="3200" dirty="0">
              <a:solidFill>
                <a:srgbClr val="008000"/>
              </a:solidFill>
            </a:endParaRPr>
          </a:p>
          <a:p>
            <a:endParaRPr lang="en-US" sz="3200" dirty="0">
              <a:solidFill>
                <a:srgbClr val="008000"/>
              </a:solidFill>
            </a:endParaRPr>
          </a:p>
        </p:txBody>
      </p:sp>
      <p:sp>
        <p:nvSpPr>
          <p:cNvPr id="9" name="Title 6">
            <a:extLst>
              <a:ext uri="{FF2B5EF4-FFF2-40B4-BE49-F238E27FC236}">
                <a16:creationId xmlns:a16="http://schemas.microsoft.com/office/drawing/2014/main" id="{6A690412-E603-DD4A-ABF3-288149376CBD}"/>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Budgets &amp; Financial Planning</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5769574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brian.bolton@louisiana.edu</a:t>
            </a:r>
          </a:p>
        </p:txBody>
      </p:sp>
    </p:spTree>
    <p:extLst>
      <p:ext uri="{BB962C8B-B14F-4D97-AF65-F5344CB8AC3E}">
        <p14:creationId xmlns:p14="http://schemas.microsoft.com/office/powerpoint/2010/main" val="3021379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0955031B-568D-4049-BDEC-1AFD65853CDA}"/>
              </a:ext>
            </a:extLst>
          </p:cNvPr>
          <p:cNvSpPr txBox="1">
            <a:spLocks/>
          </p:cNvSpPr>
          <p:nvPr/>
        </p:nvSpPr>
        <p:spPr>
          <a:xfrm>
            <a:off x="520066" y="5467831"/>
            <a:ext cx="8166734" cy="751225"/>
          </a:xfrm>
          <a:prstGeom prst="rect">
            <a:avLst/>
          </a:prstGeom>
          <a:solidFill>
            <a:srgbClr val="FFFF00"/>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lnSpc>
                <a:spcPct val="100000"/>
              </a:lnSpc>
              <a:spcBef>
                <a:spcPts val="2000"/>
              </a:spcBef>
            </a:pPr>
            <a:r>
              <a:rPr lang="en-US" sz="2200" i="1" dirty="0">
                <a:solidFill>
                  <a:schemeClr val="tx1">
                    <a:lumMod val="50000"/>
                  </a:schemeClr>
                </a:solidFill>
                <a:latin typeface="Arial" panose="020B0604020202020204" pitchFamily="34" charset="0"/>
                <a:cs typeface="Arial" panose="020B0604020202020204" pitchFamily="34" charset="0"/>
              </a:rPr>
              <a:t>IN YOUR PERSONAL LIFE, YOU CONTROL </a:t>
            </a:r>
            <a:br>
              <a:rPr lang="en-US" sz="2200" i="1" dirty="0">
                <a:solidFill>
                  <a:schemeClr val="tx1">
                    <a:lumMod val="50000"/>
                  </a:schemeClr>
                </a:solidFill>
                <a:latin typeface="Arial" panose="020B0604020202020204" pitchFamily="34" charset="0"/>
                <a:cs typeface="Arial" panose="020B0604020202020204" pitchFamily="34" charset="0"/>
              </a:rPr>
            </a:br>
            <a:r>
              <a:rPr lang="en-US" sz="2200" i="1" dirty="0">
                <a:solidFill>
                  <a:schemeClr val="tx1">
                    <a:lumMod val="50000"/>
                  </a:schemeClr>
                </a:solidFill>
                <a:latin typeface="Arial" panose="020B0604020202020204" pitchFamily="34" charset="0"/>
                <a:cs typeface="Arial" panose="020B0604020202020204" pitchFamily="34" charset="0"/>
              </a:rPr>
              <a:t>HOW THESE DIMENSIONS ARE CONNECTED</a:t>
            </a:r>
            <a:endParaRPr lang="en-US" sz="2200" b="0" i="1" dirty="0">
              <a:solidFill>
                <a:schemeClr val="tx1">
                  <a:lumMod val="50000"/>
                </a:schemeClr>
              </a:solidFill>
              <a:latin typeface="Arial" panose="020B0604020202020204" pitchFamily="34" charset="0"/>
              <a:cs typeface="Arial" panose="020B0604020202020204" pitchFamily="34" charset="0"/>
            </a:endParaRPr>
          </a:p>
        </p:txBody>
      </p:sp>
      <p:sp>
        <p:nvSpPr>
          <p:cNvPr id="5" name="Rounded Rectangle 4">
            <a:extLst>
              <a:ext uri="{FF2B5EF4-FFF2-40B4-BE49-F238E27FC236}">
                <a16:creationId xmlns:a16="http://schemas.microsoft.com/office/drawing/2014/main" id="{4BD6A280-9680-6140-A20B-E84ACA3F84A5}"/>
              </a:ext>
            </a:extLst>
          </p:cNvPr>
          <p:cNvSpPr/>
          <p:nvPr/>
        </p:nvSpPr>
        <p:spPr>
          <a:xfrm>
            <a:off x="3299791" y="1527786"/>
            <a:ext cx="2544417" cy="1107503"/>
          </a:xfrm>
          <a:prstGeom prst="round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FINANCIAL MANAGEMENT</a:t>
            </a:r>
          </a:p>
        </p:txBody>
      </p:sp>
      <p:sp>
        <p:nvSpPr>
          <p:cNvPr id="9" name="Rounded Rectangle 8">
            <a:extLst>
              <a:ext uri="{FF2B5EF4-FFF2-40B4-BE49-F238E27FC236}">
                <a16:creationId xmlns:a16="http://schemas.microsoft.com/office/drawing/2014/main" id="{D109B2D8-9CD6-C549-A55E-246402644497}"/>
              </a:ext>
            </a:extLst>
          </p:cNvPr>
          <p:cNvSpPr/>
          <p:nvPr/>
        </p:nvSpPr>
        <p:spPr>
          <a:xfrm>
            <a:off x="457200" y="2838808"/>
            <a:ext cx="2544417" cy="1107503"/>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INVESTMENTS</a:t>
            </a:r>
          </a:p>
        </p:txBody>
      </p:sp>
      <p:sp>
        <p:nvSpPr>
          <p:cNvPr id="11" name="Rounded Rectangle 10">
            <a:extLst>
              <a:ext uri="{FF2B5EF4-FFF2-40B4-BE49-F238E27FC236}">
                <a16:creationId xmlns:a16="http://schemas.microsoft.com/office/drawing/2014/main" id="{023DEE93-447F-9249-8F1A-5CCBDE4D0E04}"/>
              </a:ext>
            </a:extLst>
          </p:cNvPr>
          <p:cNvSpPr/>
          <p:nvPr/>
        </p:nvSpPr>
        <p:spPr>
          <a:xfrm>
            <a:off x="3299790" y="2838807"/>
            <a:ext cx="2544417" cy="1107503"/>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INSURANCE</a:t>
            </a:r>
          </a:p>
        </p:txBody>
      </p:sp>
      <p:sp>
        <p:nvSpPr>
          <p:cNvPr id="12" name="Rounded Rectangle 11">
            <a:extLst>
              <a:ext uri="{FF2B5EF4-FFF2-40B4-BE49-F238E27FC236}">
                <a16:creationId xmlns:a16="http://schemas.microsoft.com/office/drawing/2014/main" id="{B55563EB-9600-EF4B-A3EE-81FA0EE707E4}"/>
              </a:ext>
            </a:extLst>
          </p:cNvPr>
          <p:cNvSpPr/>
          <p:nvPr/>
        </p:nvSpPr>
        <p:spPr>
          <a:xfrm>
            <a:off x="6142383" y="2838806"/>
            <a:ext cx="2544417" cy="1107503"/>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TAXES</a:t>
            </a:r>
          </a:p>
        </p:txBody>
      </p:sp>
      <p:sp>
        <p:nvSpPr>
          <p:cNvPr id="13" name="Rounded Rectangle 12">
            <a:extLst>
              <a:ext uri="{FF2B5EF4-FFF2-40B4-BE49-F238E27FC236}">
                <a16:creationId xmlns:a16="http://schemas.microsoft.com/office/drawing/2014/main" id="{0B8A2089-576E-CB4E-8C85-D5AEF4BAA472}"/>
              </a:ext>
            </a:extLst>
          </p:cNvPr>
          <p:cNvSpPr/>
          <p:nvPr/>
        </p:nvSpPr>
        <p:spPr>
          <a:xfrm>
            <a:off x="1790926" y="4206628"/>
            <a:ext cx="2544417" cy="1107503"/>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FAMILY</a:t>
            </a:r>
          </a:p>
        </p:txBody>
      </p:sp>
      <p:sp>
        <p:nvSpPr>
          <p:cNvPr id="14" name="Rounded Rectangle 13">
            <a:extLst>
              <a:ext uri="{FF2B5EF4-FFF2-40B4-BE49-F238E27FC236}">
                <a16:creationId xmlns:a16="http://schemas.microsoft.com/office/drawing/2014/main" id="{AEBC166C-7A56-4C4A-92A1-9B109B42365E}"/>
              </a:ext>
            </a:extLst>
          </p:cNvPr>
          <p:cNvSpPr/>
          <p:nvPr/>
        </p:nvSpPr>
        <p:spPr>
          <a:xfrm>
            <a:off x="4808657" y="4196561"/>
            <a:ext cx="2544417" cy="1107503"/>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ESTATE PLANNING</a:t>
            </a:r>
          </a:p>
        </p:txBody>
      </p:sp>
      <p:sp>
        <p:nvSpPr>
          <p:cNvPr id="15" name="Title 6">
            <a:extLst>
              <a:ext uri="{FF2B5EF4-FFF2-40B4-BE49-F238E27FC236}">
                <a16:creationId xmlns:a16="http://schemas.microsoft.com/office/drawing/2014/main" id="{7C9D40CB-DA72-284A-A865-2918C4DF342D}"/>
              </a:ext>
            </a:extLst>
          </p:cNvPr>
          <p:cNvSpPr>
            <a:spLocks noGrp="1"/>
          </p:cNvSpPr>
          <p:nvPr>
            <p:ph type="title"/>
          </p:nvPr>
        </p:nvSpPr>
        <p:spPr>
          <a:xfrm>
            <a:off x="457200" y="794813"/>
            <a:ext cx="8229600" cy="611077"/>
          </a:xfrm>
          <a:solidFill>
            <a:schemeClr val="bg1">
              <a:lumMod val="85000"/>
            </a:schemeClr>
          </a:solidFill>
        </p:spPr>
        <p:txBody>
          <a:bodyPr/>
          <a:lstStyle/>
          <a:p>
            <a:pPr algn="ctr">
              <a:lnSpc>
                <a:spcPct val="100000"/>
              </a:lnSpc>
            </a:pPr>
            <a:r>
              <a:rPr lang="en-US" sz="4000" dirty="0">
                <a:solidFill>
                  <a:srgbClr val="C00000"/>
                </a:solidFill>
                <a:latin typeface="Arial" panose="020B0604020202020204" pitchFamily="34" charset="0"/>
                <a:cs typeface="Arial" panose="020B0604020202020204" pitchFamily="34" charset="0"/>
              </a:rPr>
              <a:t>Personal Financial Planning</a:t>
            </a:r>
          </a:p>
        </p:txBody>
      </p:sp>
      <p:sp>
        <p:nvSpPr>
          <p:cNvPr id="16" name="Title 6">
            <a:extLst>
              <a:ext uri="{FF2B5EF4-FFF2-40B4-BE49-F238E27FC236}">
                <a16:creationId xmlns:a16="http://schemas.microsoft.com/office/drawing/2014/main" id="{7EFB9C81-97D3-41D6-A0B3-29C79A0D5C50}"/>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Vermilion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3434939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0955031B-568D-4049-BDEC-1AFD65853CDA}"/>
              </a:ext>
            </a:extLst>
          </p:cNvPr>
          <p:cNvSpPr txBox="1">
            <a:spLocks/>
          </p:cNvSpPr>
          <p:nvPr/>
        </p:nvSpPr>
        <p:spPr>
          <a:xfrm>
            <a:off x="4447454" y="1969262"/>
            <a:ext cx="3986609" cy="2279005"/>
          </a:xfrm>
          <a:prstGeom prst="rect">
            <a:avLst/>
          </a:prstGeom>
          <a:solidFill>
            <a:srgbClr val="FFFF00"/>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spcBef>
                <a:spcPts val="2000"/>
              </a:spcBef>
            </a:pPr>
            <a:endParaRPr lang="en-US" sz="2400" i="1" dirty="0">
              <a:solidFill>
                <a:schemeClr val="tx1">
                  <a:lumMod val="50000"/>
                </a:schemeClr>
              </a:solidFill>
              <a:latin typeface="Arial" panose="020B0604020202020204" pitchFamily="34" charset="0"/>
              <a:cs typeface="Arial" panose="020B0604020202020204" pitchFamily="34" charset="0"/>
            </a:endParaRPr>
          </a:p>
          <a:p>
            <a:pPr algn="ctr">
              <a:spcBef>
                <a:spcPts val="2000"/>
              </a:spcBef>
            </a:pPr>
            <a:r>
              <a:rPr lang="en-US" sz="2400" i="1" dirty="0">
                <a:solidFill>
                  <a:schemeClr val="tx1">
                    <a:lumMod val="50000"/>
                  </a:schemeClr>
                </a:solidFill>
                <a:latin typeface="Arial" panose="020B0604020202020204" pitchFamily="34" charset="0"/>
                <a:cs typeface="Arial" panose="020B0604020202020204" pitchFamily="34" charset="0"/>
              </a:rPr>
              <a:t>AS AN ENTREPRENEUR, ALL OF THESE PERSONAL DIMENSIONS CAN BE CONNECTED TO YOUR BUSINESS.</a:t>
            </a:r>
          </a:p>
          <a:p>
            <a:pPr algn="ctr">
              <a:spcBef>
                <a:spcPts val="2000"/>
              </a:spcBef>
            </a:pPr>
            <a:endParaRPr lang="en-US" sz="2400" b="0" i="1" dirty="0">
              <a:solidFill>
                <a:schemeClr val="tx1">
                  <a:lumMod val="50000"/>
                </a:schemeClr>
              </a:solidFill>
              <a:latin typeface="Arial" panose="020B0604020202020204" pitchFamily="34" charset="0"/>
              <a:cs typeface="Arial" panose="020B0604020202020204" pitchFamily="34" charset="0"/>
            </a:endParaRPr>
          </a:p>
        </p:txBody>
      </p:sp>
      <p:sp>
        <p:nvSpPr>
          <p:cNvPr id="5" name="Rounded Rectangle 4">
            <a:extLst>
              <a:ext uri="{FF2B5EF4-FFF2-40B4-BE49-F238E27FC236}">
                <a16:creationId xmlns:a16="http://schemas.microsoft.com/office/drawing/2014/main" id="{4BD6A280-9680-6140-A20B-E84ACA3F84A5}"/>
              </a:ext>
            </a:extLst>
          </p:cNvPr>
          <p:cNvSpPr/>
          <p:nvPr/>
        </p:nvSpPr>
        <p:spPr>
          <a:xfrm>
            <a:off x="698579" y="1481387"/>
            <a:ext cx="3356587" cy="594360"/>
          </a:xfrm>
          <a:prstGeom prst="round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FINANCIAL MANAGEMENT</a:t>
            </a:r>
          </a:p>
        </p:txBody>
      </p:sp>
      <p:sp>
        <p:nvSpPr>
          <p:cNvPr id="9" name="Rounded Rectangle 8">
            <a:extLst>
              <a:ext uri="{FF2B5EF4-FFF2-40B4-BE49-F238E27FC236}">
                <a16:creationId xmlns:a16="http://schemas.microsoft.com/office/drawing/2014/main" id="{D109B2D8-9CD6-C549-A55E-246402644497}"/>
              </a:ext>
            </a:extLst>
          </p:cNvPr>
          <p:cNvSpPr/>
          <p:nvPr/>
        </p:nvSpPr>
        <p:spPr>
          <a:xfrm>
            <a:off x="698579" y="2128526"/>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INVESTMENTS</a:t>
            </a:r>
          </a:p>
        </p:txBody>
      </p:sp>
      <p:sp>
        <p:nvSpPr>
          <p:cNvPr id="11" name="Rounded Rectangle 10">
            <a:extLst>
              <a:ext uri="{FF2B5EF4-FFF2-40B4-BE49-F238E27FC236}">
                <a16:creationId xmlns:a16="http://schemas.microsoft.com/office/drawing/2014/main" id="{023DEE93-447F-9249-8F1A-5CCBDE4D0E04}"/>
              </a:ext>
            </a:extLst>
          </p:cNvPr>
          <p:cNvSpPr/>
          <p:nvPr/>
        </p:nvSpPr>
        <p:spPr>
          <a:xfrm>
            <a:off x="698579" y="2775665"/>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INSURANCE</a:t>
            </a:r>
          </a:p>
        </p:txBody>
      </p:sp>
      <p:sp>
        <p:nvSpPr>
          <p:cNvPr id="12" name="Rounded Rectangle 11">
            <a:extLst>
              <a:ext uri="{FF2B5EF4-FFF2-40B4-BE49-F238E27FC236}">
                <a16:creationId xmlns:a16="http://schemas.microsoft.com/office/drawing/2014/main" id="{B55563EB-9600-EF4B-A3EE-81FA0EE707E4}"/>
              </a:ext>
            </a:extLst>
          </p:cNvPr>
          <p:cNvSpPr/>
          <p:nvPr/>
        </p:nvSpPr>
        <p:spPr>
          <a:xfrm>
            <a:off x="702376" y="3422804"/>
            <a:ext cx="3352790"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TAXES</a:t>
            </a:r>
          </a:p>
        </p:txBody>
      </p:sp>
      <p:sp>
        <p:nvSpPr>
          <p:cNvPr id="13" name="Rounded Rectangle 12">
            <a:extLst>
              <a:ext uri="{FF2B5EF4-FFF2-40B4-BE49-F238E27FC236}">
                <a16:creationId xmlns:a16="http://schemas.microsoft.com/office/drawing/2014/main" id="{0B8A2089-576E-CB4E-8C85-D5AEF4BAA472}"/>
              </a:ext>
            </a:extLst>
          </p:cNvPr>
          <p:cNvSpPr/>
          <p:nvPr/>
        </p:nvSpPr>
        <p:spPr>
          <a:xfrm>
            <a:off x="698579" y="4069943"/>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FAMILY</a:t>
            </a:r>
          </a:p>
        </p:txBody>
      </p:sp>
      <p:sp>
        <p:nvSpPr>
          <p:cNvPr id="14" name="Rounded Rectangle 13">
            <a:extLst>
              <a:ext uri="{FF2B5EF4-FFF2-40B4-BE49-F238E27FC236}">
                <a16:creationId xmlns:a16="http://schemas.microsoft.com/office/drawing/2014/main" id="{AEBC166C-7A56-4C4A-92A1-9B109B42365E}"/>
              </a:ext>
            </a:extLst>
          </p:cNvPr>
          <p:cNvSpPr/>
          <p:nvPr/>
        </p:nvSpPr>
        <p:spPr>
          <a:xfrm>
            <a:off x="698579" y="4717082"/>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ESTATE PLANNING</a:t>
            </a:r>
          </a:p>
        </p:txBody>
      </p:sp>
      <p:sp>
        <p:nvSpPr>
          <p:cNvPr id="15" name="Title 6">
            <a:extLst>
              <a:ext uri="{FF2B5EF4-FFF2-40B4-BE49-F238E27FC236}">
                <a16:creationId xmlns:a16="http://schemas.microsoft.com/office/drawing/2014/main" id="{628B58F3-92A7-4D45-9BDE-224159F4F6C2}"/>
              </a:ext>
            </a:extLst>
          </p:cNvPr>
          <p:cNvSpPr>
            <a:spLocks noGrp="1"/>
          </p:cNvSpPr>
          <p:nvPr>
            <p:ph type="title"/>
          </p:nvPr>
        </p:nvSpPr>
        <p:spPr>
          <a:xfrm>
            <a:off x="457200" y="794813"/>
            <a:ext cx="8229600" cy="611077"/>
          </a:xfrm>
          <a:solidFill>
            <a:schemeClr val="bg1">
              <a:lumMod val="85000"/>
            </a:schemeClr>
          </a:solidFill>
        </p:spPr>
        <p:txBody>
          <a:bodyPr/>
          <a:lstStyle/>
          <a:p>
            <a:pPr algn="ctr">
              <a:lnSpc>
                <a:spcPct val="140000"/>
              </a:lnSpc>
            </a:pPr>
            <a:r>
              <a:rPr lang="en-US" sz="2600" dirty="0">
                <a:solidFill>
                  <a:srgbClr val="C00000"/>
                </a:solidFill>
                <a:latin typeface="Arial" panose="020B0604020202020204" pitchFamily="34" charset="0"/>
                <a:cs typeface="Arial" panose="020B0604020202020204" pitchFamily="34" charset="0"/>
              </a:rPr>
              <a:t>Personal Financial Planning for Entrepreneurs</a:t>
            </a:r>
          </a:p>
        </p:txBody>
      </p:sp>
      <p:sp>
        <p:nvSpPr>
          <p:cNvPr id="16" name="Title 6">
            <a:extLst>
              <a:ext uri="{FF2B5EF4-FFF2-40B4-BE49-F238E27FC236}">
                <a16:creationId xmlns:a16="http://schemas.microsoft.com/office/drawing/2014/main" id="{6AE0E655-738A-4F90-A06E-3D45FDB36FB6}"/>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Vermilion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874287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4BD6A280-9680-6140-A20B-E84ACA3F84A5}"/>
              </a:ext>
            </a:extLst>
          </p:cNvPr>
          <p:cNvSpPr/>
          <p:nvPr/>
        </p:nvSpPr>
        <p:spPr>
          <a:xfrm>
            <a:off x="698579" y="1481387"/>
            <a:ext cx="3356587" cy="594360"/>
          </a:xfrm>
          <a:prstGeom prst="round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FINANCIAL MANAGEMENT</a:t>
            </a:r>
          </a:p>
        </p:txBody>
      </p:sp>
      <p:sp>
        <p:nvSpPr>
          <p:cNvPr id="9" name="Rounded Rectangle 8">
            <a:extLst>
              <a:ext uri="{FF2B5EF4-FFF2-40B4-BE49-F238E27FC236}">
                <a16:creationId xmlns:a16="http://schemas.microsoft.com/office/drawing/2014/main" id="{D109B2D8-9CD6-C549-A55E-246402644497}"/>
              </a:ext>
            </a:extLst>
          </p:cNvPr>
          <p:cNvSpPr/>
          <p:nvPr/>
        </p:nvSpPr>
        <p:spPr>
          <a:xfrm>
            <a:off x="698579" y="2128526"/>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INVESTMENTS</a:t>
            </a:r>
          </a:p>
        </p:txBody>
      </p:sp>
      <p:sp>
        <p:nvSpPr>
          <p:cNvPr id="11" name="Rounded Rectangle 10">
            <a:extLst>
              <a:ext uri="{FF2B5EF4-FFF2-40B4-BE49-F238E27FC236}">
                <a16:creationId xmlns:a16="http://schemas.microsoft.com/office/drawing/2014/main" id="{023DEE93-447F-9249-8F1A-5CCBDE4D0E04}"/>
              </a:ext>
            </a:extLst>
          </p:cNvPr>
          <p:cNvSpPr/>
          <p:nvPr/>
        </p:nvSpPr>
        <p:spPr>
          <a:xfrm>
            <a:off x="698579" y="2775665"/>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INSURANCE</a:t>
            </a:r>
          </a:p>
        </p:txBody>
      </p:sp>
      <p:sp>
        <p:nvSpPr>
          <p:cNvPr id="12" name="Rounded Rectangle 11">
            <a:extLst>
              <a:ext uri="{FF2B5EF4-FFF2-40B4-BE49-F238E27FC236}">
                <a16:creationId xmlns:a16="http://schemas.microsoft.com/office/drawing/2014/main" id="{B55563EB-9600-EF4B-A3EE-81FA0EE707E4}"/>
              </a:ext>
            </a:extLst>
          </p:cNvPr>
          <p:cNvSpPr/>
          <p:nvPr/>
        </p:nvSpPr>
        <p:spPr>
          <a:xfrm>
            <a:off x="702376" y="3422804"/>
            <a:ext cx="3352790"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TAXES</a:t>
            </a:r>
          </a:p>
        </p:txBody>
      </p:sp>
      <p:sp>
        <p:nvSpPr>
          <p:cNvPr id="13" name="Rounded Rectangle 12">
            <a:extLst>
              <a:ext uri="{FF2B5EF4-FFF2-40B4-BE49-F238E27FC236}">
                <a16:creationId xmlns:a16="http://schemas.microsoft.com/office/drawing/2014/main" id="{0B8A2089-576E-CB4E-8C85-D5AEF4BAA472}"/>
              </a:ext>
            </a:extLst>
          </p:cNvPr>
          <p:cNvSpPr/>
          <p:nvPr/>
        </p:nvSpPr>
        <p:spPr>
          <a:xfrm>
            <a:off x="698579" y="4069943"/>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FAMILY</a:t>
            </a:r>
          </a:p>
        </p:txBody>
      </p:sp>
      <p:sp>
        <p:nvSpPr>
          <p:cNvPr id="14" name="Rounded Rectangle 13">
            <a:extLst>
              <a:ext uri="{FF2B5EF4-FFF2-40B4-BE49-F238E27FC236}">
                <a16:creationId xmlns:a16="http://schemas.microsoft.com/office/drawing/2014/main" id="{AEBC166C-7A56-4C4A-92A1-9B109B42365E}"/>
              </a:ext>
            </a:extLst>
          </p:cNvPr>
          <p:cNvSpPr/>
          <p:nvPr/>
        </p:nvSpPr>
        <p:spPr>
          <a:xfrm>
            <a:off x="698579" y="4717082"/>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ESTATE PLANNING</a:t>
            </a:r>
          </a:p>
        </p:txBody>
      </p:sp>
      <p:sp>
        <p:nvSpPr>
          <p:cNvPr id="6" name="Rounded Rectangle 5">
            <a:extLst>
              <a:ext uri="{FF2B5EF4-FFF2-40B4-BE49-F238E27FC236}">
                <a16:creationId xmlns:a16="http://schemas.microsoft.com/office/drawing/2014/main" id="{A66AF30C-00D4-374A-A642-1A2DBC153D1B}"/>
              </a:ext>
            </a:extLst>
          </p:cNvPr>
          <p:cNvSpPr/>
          <p:nvPr/>
        </p:nvSpPr>
        <p:spPr>
          <a:xfrm>
            <a:off x="4425289" y="1481387"/>
            <a:ext cx="4261511" cy="3830055"/>
          </a:xfrm>
          <a:prstGeom prst="roundRect">
            <a:avLst/>
          </a:prstGeom>
          <a:solidFill>
            <a:schemeClr val="bg1"/>
          </a:solidFill>
          <a:ln w="3810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002060"/>
                </a:solidFill>
              </a:rPr>
              <a:t>How much of your savings is necessary to start the business?</a:t>
            </a:r>
          </a:p>
          <a:p>
            <a:pPr algn="ctr"/>
            <a:endParaRPr lang="en-US" dirty="0">
              <a:solidFill>
                <a:srgbClr val="002060"/>
              </a:solidFill>
            </a:endParaRPr>
          </a:p>
          <a:p>
            <a:pPr algn="ctr"/>
            <a:r>
              <a:rPr lang="en-US" dirty="0">
                <a:solidFill>
                  <a:srgbClr val="002060"/>
                </a:solidFill>
              </a:rPr>
              <a:t>Maybe you are using your home as your office.</a:t>
            </a:r>
          </a:p>
          <a:p>
            <a:pPr algn="ctr"/>
            <a:endParaRPr lang="en-US" dirty="0">
              <a:solidFill>
                <a:srgbClr val="002060"/>
              </a:solidFill>
            </a:endParaRPr>
          </a:p>
          <a:p>
            <a:pPr algn="ctr"/>
            <a:r>
              <a:rPr lang="en-US" dirty="0">
                <a:solidFill>
                  <a:srgbClr val="002060"/>
                </a:solidFill>
              </a:rPr>
              <a:t>Maybe you are using your personal computer to run the business.</a:t>
            </a:r>
          </a:p>
          <a:p>
            <a:pPr algn="ctr"/>
            <a:endParaRPr lang="en-US" dirty="0">
              <a:solidFill>
                <a:srgbClr val="002060"/>
              </a:solidFill>
            </a:endParaRPr>
          </a:p>
          <a:p>
            <a:pPr algn="ctr"/>
            <a:r>
              <a:rPr lang="en-US" dirty="0">
                <a:solidFill>
                  <a:srgbClr val="002060"/>
                </a:solidFill>
              </a:rPr>
              <a:t>Maybe your personal car is integral to the business.</a:t>
            </a:r>
          </a:p>
          <a:p>
            <a:pPr algn="ctr"/>
            <a:endParaRPr lang="en-US" dirty="0">
              <a:solidFill>
                <a:srgbClr val="002060"/>
              </a:solidFill>
            </a:endParaRPr>
          </a:p>
        </p:txBody>
      </p:sp>
      <p:sp>
        <p:nvSpPr>
          <p:cNvPr id="17" name="Right Arrow 16">
            <a:extLst>
              <a:ext uri="{FF2B5EF4-FFF2-40B4-BE49-F238E27FC236}">
                <a16:creationId xmlns:a16="http://schemas.microsoft.com/office/drawing/2014/main" id="{E2659C22-7FB5-2845-B8FE-39753AE5655D}"/>
              </a:ext>
            </a:extLst>
          </p:cNvPr>
          <p:cNvSpPr/>
          <p:nvPr/>
        </p:nvSpPr>
        <p:spPr>
          <a:xfrm>
            <a:off x="3763134" y="1852403"/>
            <a:ext cx="886002" cy="221504"/>
          </a:xfrm>
          <a:prstGeom prst="right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Title 6">
            <a:extLst>
              <a:ext uri="{FF2B5EF4-FFF2-40B4-BE49-F238E27FC236}">
                <a16:creationId xmlns:a16="http://schemas.microsoft.com/office/drawing/2014/main" id="{A8E943A2-473B-824A-9022-BE8EAE2BBDEC}"/>
              </a:ext>
            </a:extLst>
          </p:cNvPr>
          <p:cNvSpPr>
            <a:spLocks noGrp="1"/>
          </p:cNvSpPr>
          <p:nvPr>
            <p:ph type="title"/>
          </p:nvPr>
        </p:nvSpPr>
        <p:spPr>
          <a:xfrm>
            <a:off x="457200" y="794813"/>
            <a:ext cx="8229600" cy="611077"/>
          </a:xfrm>
          <a:solidFill>
            <a:schemeClr val="bg1">
              <a:lumMod val="85000"/>
            </a:schemeClr>
          </a:solidFill>
        </p:spPr>
        <p:txBody>
          <a:bodyPr/>
          <a:lstStyle/>
          <a:p>
            <a:pPr algn="ctr">
              <a:lnSpc>
                <a:spcPct val="140000"/>
              </a:lnSpc>
            </a:pPr>
            <a:r>
              <a:rPr lang="en-US" sz="2600" dirty="0">
                <a:solidFill>
                  <a:srgbClr val="C00000"/>
                </a:solidFill>
                <a:latin typeface="Arial" panose="020B0604020202020204" pitchFamily="34" charset="0"/>
                <a:cs typeface="Arial" panose="020B0604020202020204" pitchFamily="34" charset="0"/>
              </a:rPr>
              <a:t>Personal Financial Planning for Entrepreneurs</a:t>
            </a:r>
          </a:p>
        </p:txBody>
      </p:sp>
      <p:sp>
        <p:nvSpPr>
          <p:cNvPr id="16" name="Title 6">
            <a:extLst>
              <a:ext uri="{FF2B5EF4-FFF2-40B4-BE49-F238E27FC236}">
                <a16:creationId xmlns:a16="http://schemas.microsoft.com/office/drawing/2014/main" id="{DEEFA718-2B0B-46B8-9509-A2621DCF2FBD}"/>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Vermilion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4066833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4BD6A280-9680-6140-A20B-E84ACA3F84A5}"/>
              </a:ext>
            </a:extLst>
          </p:cNvPr>
          <p:cNvSpPr/>
          <p:nvPr/>
        </p:nvSpPr>
        <p:spPr>
          <a:xfrm>
            <a:off x="698579" y="1481387"/>
            <a:ext cx="3356587" cy="594360"/>
          </a:xfrm>
          <a:prstGeom prst="round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FINANCIAL MANAGEMENT</a:t>
            </a:r>
          </a:p>
        </p:txBody>
      </p:sp>
      <p:sp>
        <p:nvSpPr>
          <p:cNvPr id="9" name="Rounded Rectangle 8">
            <a:extLst>
              <a:ext uri="{FF2B5EF4-FFF2-40B4-BE49-F238E27FC236}">
                <a16:creationId xmlns:a16="http://schemas.microsoft.com/office/drawing/2014/main" id="{D109B2D8-9CD6-C549-A55E-246402644497}"/>
              </a:ext>
            </a:extLst>
          </p:cNvPr>
          <p:cNvSpPr/>
          <p:nvPr/>
        </p:nvSpPr>
        <p:spPr>
          <a:xfrm>
            <a:off x="698579" y="2128526"/>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INVESTMENTS</a:t>
            </a:r>
          </a:p>
        </p:txBody>
      </p:sp>
      <p:sp>
        <p:nvSpPr>
          <p:cNvPr id="11" name="Rounded Rectangle 10">
            <a:extLst>
              <a:ext uri="{FF2B5EF4-FFF2-40B4-BE49-F238E27FC236}">
                <a16:creationId xmlns:a16="http://schemas.microsoft.com/office/drawing/2014/main" id="{023DEE93-447F-9249-8F1A-5CCBDE4D0E04}"/>
              </a:ext>
            </a:extLst>
          </p:cNvPr>
          <p:cNvSpPr/>
          <p:nvPr/>
        </p:nvSpPr>
        <p:spPr>
          <a:xfrm>
            <a:off x="698579" y="2775665"/>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INSURANCE</a:t>
            </a:r>
          </a:p>
        </p:txBody>
      </p:sp>
      <p:sp>
        <p:nvSpPr>
          <p:cNvPr id="12" name="Rounded Rectangle 11">
            <a:extLst>
              <a:ext uri="{FF2B5EF4-FFF2-40B4-BE49-F238E27FC236}">
                <a16:creationId xmlns:a16="http://schemas.microsoft.com/office/drawing/2014/main" id="{B55563EB-9600-EF4B-A3EE-81FA0EE707E4}"/>
              </a:ext>
            </a:extLst>
          </p:cNvPr>
          <p:cNvSpPr/>
          <p:nvPr/>
        </p:nvSpPr>
        <p:spPr>
          <a:xfrm>
            <a:off x="702376" y="3422804"/>
            <a:ext cx="3352790"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TAXES</a:t>
            </a:r>
          </a:p>
        </p:txBody>
      </p:sp>
      <p:sp>
        <p:nvSpPr>
          <p:cNvPr id="13" name="Rounded Rectangle 12">
            <a:extLst>
              <a:ext uri="{FF2B5EF4-FFF2-40B4-BE49-F238E27FC236}">
                <a16:creationId xmlns:a16="http://schemas.microsoft.com/office/drawing/2014/main" id="{0B8A2089-576E-CB4E-8C85-D5AEF4BAA472}"/>
              </a:ext>
            </a:extLst>
          </p:cNvPr>
          <p:cNvSpPr/>
          <p:nvPr/>
        </p:nvSpPr>
        <p:spPr>
          <a:xfrm>
            <a:off x="698579" y="4069943"/>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FAMILY</a:t>
            </a:r>
          </a:p>
        </p:txBody>
      </p:sp>
      <p:sp>
        <p:nvSpPr>
          <p:cNvPr id="14" name="Rounded Rectangle 13">
            <a:extLst>
              <a:ext uri="{FF2B5EF4-FFF2-40B4-BE49-F238E27FC236}">
                <a16:creationId xmlns:a16="http://schemas.microsoft.com/office/drawing/2014/main" id="{AEBC166C-7A56-4C4A-92A1-9B109B42365E}"/>
              </a:ext>
            </a:extLst>
          </p:cNvPr>
          <p:cNvSpPr/>
          <p:nvPr/>
        </p:nvSpPr>
        <p:spPr>
          <a:xfrm>
            <a:off x="698579" y="4717082"/>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ESTATE PLANNING</a:t>
            </a:r>
          </a:p>
        </p:txBody>
      </p:sp>
      <p:sp>
        <p:nvSpPr>
          <p:cNvPr id="6" name="Rounded Rectangle 5">
            <a:extLst>
              <a:ext uri="{FF2B5EF4-FFF2-40B4-BE49-F238E27FC236}">
                <a16:creationId xmlns:a16="http://schemas.microsoft.com/office/drawing/2014/main" id="{A66AF30C-00D4-374A-A642-1A2DBC153D1B}"/>
              </a:ext>
            </a:extLst>
          </p:cNvPr>
          <p:cNvSpPr/>
          <p:nvPr/>
        </p:nvSpPr>
        <p:spPr>
          <a:xfrm>
            <a:off x="4425289" y="1481387"/>
            <a:ext cx="4261511" cy="4581800"/>
          </a:xfrm>
          <a:prstGeom prst="roundRect">
            <a:avLst/>
          </a:prstGeom>
          <a:solidFill>
            <a:schemeClr val="bg1"/>
          </a:solid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C00000"/>
                </a:solidFill>
              </a:rPr>
              <a:t>How are you going to hire employees and grow the business?</a:t>
            </a:r>
          </a:p>
          <a:p>
            <a:pPr algn="ctr"/>
            <a:endParaRPr lang="en-US" dirty="0">
              <a:solidFill>
                <a:srgbClr val="C00000"/>
              </a:solidFill>
            </a:endParaRPr>
          </a:p>
          <a:p>
            <a:pPr algn="ctr"/>
            <a:r>
              <a:rPr lang="en-US" dirty="0">
                <a:solidFill>
                  <a:srgbClr val="C00000"/>
                </a:solidFill>
              </a:rPr>
              <a:t>Are you able to make any investments outside of the business? </a:t>
            </a:r>
          </a:p>
          <a:p>
            <a:pPr algn="ctr"/>
            <a:endParaRPr lang="en-US" dirty="0">
              <a:solidFill>
                <a:srgbClr val="C00000"/>
              </a:solidFill>
            </a:endParaRPr>
          </a:p>
          <a:p>
            <a:pPr algn="ctr"/>
            <a:r>
              <a:rPr lang="en-US" dirty="0">
                <a:solidFill>
                  <a:srgbClr val="C00000"/>
                </a:solidFill>
              </a:rPr>
              <a:t>Can you succeed if you don’t commit everything to the business?</a:t>
            </a:r>
          </a:p>
          <a:p>
            <a:pPr algn="ctr"/>
            <a:endParaRPr lang="en-US" dirty="0">
              <a:solidFill>
                <a:srgbClr val="C00000"/>
              </a:solidFill>
            </a:endParaRPr>
          </a:p>
          <a:p>
            <a:pPr algn="ctr"/>
            <a:r>
              <a:rPr lang="en-US" dirty="0">
                <a:solidFill>
                  <a:srgbClr val="C00000"/>
                </a:solidFill>
              </a:rPr>
              <a:t>Can you have a retirement account? </a:t>
            </a:r>
          </a:p>
          <a:p>
            <a:pPr algn="ctr"/>
            <a:endParaRPr lang="en-US" dirty="0">
              <a:solidFill>
                <a:srgbClr val="C00000"/>
              </a:solidFill>
            </a:endParaRPr>
          </a:p>
          <a:p>
            <a:pPr algn="ctr"/>
            <a:r>
              <a:rPr lang="en-US" dirty="0">
                <a:solidFill>
                  <a:srgbClr val="C00000"/>
                </a:solidFill>
              </a:rPr>
              <a:t>What physical investments – office, factory, equipment – will you need to make?</a:t>
            </a:r>
          </a:p>
        </p:txBody>
      </p:sp>
      <p:sp>
        <p:nvSpPr>
          <p:cNvPr id="15" name="Right Arrow 14">
            <a:extLst>
              <a:ext uri="{FF2B5EF4-FFF2-40B4-BE49-F238E27FC236}">
                <a16:creationId xmlns:a16="http://schemas.microsoft.com/office/drawing/2014/main" id="{0B0CE535-041B-014D-8868-BD74BEA5A87A}"/>
              </a:ext>
            </a:extLst>
          </p:cNvPr>
          <p:cNvSpPr/>
          <p:nvPr/>
        </p:nvSpPr>
        <p:spPr>
          <a:xfrm>
            <a:off x="3862063" y="2314954"/>
            <a:ext cx="886002" cy="221504"/>
          </a:xfrm>
          <a:prstGeom prst="right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itle 6">
            <a:extLst>
              <a:ext uri="{FF2B5EF4-FFF2-40B4-BE49-F238E27FC236}">
                <a16:creationId xmlns:a16="http://schemas.microsoft.com/office/drawing/2014/main" id="{32B3F670-953B-194B-98BC-E80ADB8E3B95}"/>
              </a:ext>
            </a:extLst>
          </p:cNvPr>
          <p:cNvSpPr>
            <a:spLocks noGrp="1"/>
          </p:cNvSpPr>
          <p:nvPr>
            <p:ph type="title"/>
          </p:nvPr>
        </p:nvSpPr>
        <p:spPr>
          <a:xfrm>
            <a:off x="457200" y="794813"/>
            <a:ext cx="8229600" cy="611077"/>
          </a:xfrm>
          <a:solidFill>
            <a:schemeClr val="bg1">
              <a:lumMod val="85000"/>
            </a:schemeClr>
          </a:solidFill>
        </p:spPr>
        <p:txBody>
          <a:bodyPr/>
          <a:lstStyle/>
          <a:p>
            <a:pPr algn="ctr">
              <a:lnSpc>
                <a:spcPct val="140000"/>
              </a:lnSpc>
            </a:pPr>
            <a:r>
              <a:rPr lang="en-US" sz="2600" dirty="0">
                <a:solidFill>
                  <a:srgbClr val="C00000"/>
                </a:solidFill>
                <a:latin typeface="Arial" panose="020B0604020202020204" pitchFamily="34" charset="0"/>
                <a:cs typeface="Arial" panose="020B0604020202020204" pitchFamily="34" charset="0"/>
              </a:rPr>
              <a:t>Personal Financial Planning for Entrepreneurs</a:t>
            </a:r>
          </a:p>
        </p:txBody>
      </p:sp>
      <p:sp>
        <p:nvSpPr>
          <p:cNvPr id="18" name="Title 6">
            <a:extLst>
              <a:ext uri="{FF2B5EF4-FFF2-40B4-BE49-F238E27FC236}">
                <a16:creationId xmlns:a16="http://schemas.microsoft.com/office/drawing/2014/main" id="{2B8C2C7A-80E5-4ECA-B5F6-63A2BF801CB5}"/>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Vermilion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2072303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4BD6A280-9680-6140-A20B-E84ACA3F84A5}"/>
              </a:ext>
            </a:extLst>
          </p:cNvPr>
          <p:cNvSpPr/>
          <p:nvPr/>
        </p:nvSpPr>
        <p:spPr>
          <a:xfrm>
            <a:off x="698579" y="1481387"/>
            <a:ext cx="3356587" cy="594360"/>
          </a:xfrm>
          <a:prstGeom prst="round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FINANCIAL MANAGEMENT</a:t>
            </a:r>
          </a:p>
        </p:txBody>
      </p:sp>
      <p:sp>
        <p:nvSpPr>
          <p:cNvPr id="9" name="Rounded Rectangle 8">
            <a:extLst>
              <a:ext uri="{FF2B5EF4-FFF2-40B4-BE49-F238E27FC236}">
                <a16:creationId xmlns:a16="http://schemas.microsoft.com/office/drawing/2014/main" id="{D109B2D8-9CD6-C549-A55E-246402644497}"/>
              </a:ext>
            </a:extLst>
          </p:cNvPr>
          <p:cNvSpPr/>
          <p:nvPr/>
        </p:nvSpPr>
        <p:spPr>
          <a:xfrm>
            <a:off x="698579" y="2128526"/>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INVESTMENTS</a:t>
            </a:r>
          </a:p>
        </p:txBody>
      </p:sp>
      <p:sp>
        <p:nvSpPr>
          <p:cNvPr id="11" name="Rounded Rectangle 10">
            <a:extLst>
              <a:ext uri="{FF2B5EF4-FFF2-40B4-BE49-F238E27FC236}">
                <a16:creationId xmlns:a16="http://schemas.microsoft.com/office/drawing/2014/main" id="{023DEE93-447F-9249-8F1A-5CCBDE4D0E04}"/>
              </a:ext>
            </a:extLst>
          </p:cNvPr>
          <p:cNvSpPr/>
          <p:nvPr/>
        </p:nvSpPr>
        <p:spPr>
          <a:xfrm>
            <a:off x="698579" y="2775665"/>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INSURANCE</a:t>
            </a:r>
          </a:p>
        </p:txBody>
      </p:sp>
      <p:sp>
        <p:nvSpPr>
          <p:cNvPr id="12" name="Rounded Rectangle 11">
            <a:extLst>
              <a:ext uri="{FF2B5EF4-FFF2-40B4-BE49-F238E27FC236}">
                <a16:creationId xmlns:a16="http://schemas.microsoft.com/office/drawing/2014/main" id="{B55563EB-9600-EF4B-A3EE-81FA0EE707E4}"/>
              </a:ext>
            </a:extLst>
          </p:cNvPr>
          <p:cNvSpPr/>
          <p:nvPr/>
        </p:nvSpPr>
        <p:spPr>
          <a:xfrm>
            <a:off x="702376" y="3422804"/>
            <a:ext cx="3352790"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TAXES</a:t>
            </a:r>
          </a:p>
        </p:txBody>
      </p:sp>
      <p:sp>
        <p:nvSpPr>
          <p:cNvPr id="13" name="Rounded Rectangle 12">
            <a:extLst>
              <a:ext uri="{FF2B5EF4-FFF2-40B4-BE49-F238E27FC236}">
                <a16:creationId xmlns:a16="http://schemas.microsoft.com/office/drawing/2014/main" id="{0B8A2089-576E-CB4E-8C85-D5AEF4BAA472}"/>
              </a:ext>
            </a:extLst>
          </p:cNvPr>
          <p:cNvSpPr/>
          <p:nvPr/>
        </p:nvSpPr>
        <p:spPr>
          <a:xfrm>
            <a:off x="698579" y="4069943"/>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FAMILY</a:t>
            </a:r>
          </a:p>
        </p:txBody>
      </p:sp>
      <p:sp>
        <p:nvSpPr>
          <p:cNvPr id="14" name="Rounded Rectangle 13">
            <a:extLst>
              <a:ext uri="{FF2B5EF4-FFF2-40B4-BE49-F238E27FC236}">
                <a16:creationId xmlns:a16="http://schemas.microsoft.com/office/drawing/2014/main" id="{AEBC166C-7A56-4C4A-92A1-9B109B42365E}"/>
              </a:ext>
            </a:extLst>
          </p:cNvPr>
          <p:cNvSpPr/>
          <p:nvPr/>
        </p:nvSpPr>
        <p:spPr>
          <a:xfrm>
            <a:off x="698579" y="4717082"/>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ESTATE PLANNING</a:t>
            </a:r>
          </a:p>
        </p:txBody>
      </p:sp>
      <p:sp>
        <p:nvSpPr>
          <p:cNvPr id="6" name="Rounded Rectangle 5">
            <a:extLst>
              <a:ext uri="{FF2B5EF4-FFF2-40B4-BE49-F238E27FC236}">
                <a16:creationId xmlns:a16="http://schemas.microsoft.com/office/drawing/2014/main" id="{A66AF30C-00D4-374A-A642-1A2DBC153D1B}"/>
              </a:ext>
            </a:extLst>
          </p:cNvPr>
          <p:cNvSpPr/>
          <p:nvPr/>
        </p:nvSpPr>
        <p:spPr>
          <a:xfrm>
            <a:off x="4425289" y="1481387"/>
            <a:ext cx="4261511" cy="4581800"/>
          </a:xfrm>
          <a:prstGeom prst="roundRect">
            <a:avLst/>
          </a:prstGeom>
          <a:solidFill>
            <a:schemeClr val="bg1"/>
          </a:solid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C00000"/>
                </a:solidFill>
              </a:rPr>
              <a:t>What insurance do you need for the business?</a:t>
            </a:r>
          </a:p>
          <a:p>
            <a:pPr algn="ctr"/>
            <a:endParaRPr lang="en-US" dirty="0">
              <a:solidFill>
                <a:srgbClr val="C00000"/>
              </a:solidFill>
            </a:endParaRPr>
          </a:p>
          <a:p>
            <a:pPr algn="ctr"/>
            <a:r>
              <a:rPr lang="en-US" dirty="0">
                <a:solidFill>
                  <a:srgbClr val="C00000"/>
                </a:solidFill>
              </a:rPr>
              <a:t>What insurance do you need for YOU, to ensure that the business can succeed?</a:t>
            </a:r>
          </a:p>
          <a:p>
            <a:pPr algn="ctr"/>
            <a:endParaRPr lang="en-US" dirty="0">
              <a:solidFill>
                <a:srgbClr val="C00000"/>
              </a:solidFill>
            </a:endParaRPr>
          </a:p>
          <a:p>
            <a:pPr algn="ctr"/>
            <a:r>
              <a:rPr lang="en-US" dirty="0">
                <a:solidFill>
                  <a:srgbClr val="C00000"/>
                </a:solidFill>
              </a:rPr>
              <a:t>What liability do YOU have personally for what the business does?</a:t>
            </a:r>
          </a:p>
          <a:p>
            <a:pPr algn="ctr"/>
            <a:endParaRPr lang="en-US" dirty="0">
              <a:solidFill>
                <a:srgbClr val="C00000"/>
              </a:solidFill>
            </a:endParaRPr>
          </a:p>
          <a:p>
            <a:pPr algn="ctr"/>
            <a:r>
              <a:rPr lang="en-US" dirty="0">
                <a:solidFill>
                  <a:srgbClr val="C00000"/>
                </a:solidFill>
              </a:rPr>
              <a:t>What legal structure will you choose for the business?</a:t>
            </a:r>
          </a:p>
        </p:txBody>
      </p:sp>
      <p:sp>
        <p:nvSpPr>
          <p:cNvPr id="15" name="Right Arrow 14">
            <a:extLst>
              <a:ext uri="{FF2B5EF4-FFF2-40B4-BE49-F238E27FC236}">
                <a16:creationId xmlns:a16="http://schemas.microsoft.com/office/drawing/2014/main" id="{F3D322BA-48E3-0A4B-B5A8-F7EEB6D90EF6}"/>
              </a:ext>
            </a:extLst>
          </p:cNvPr>
          <p:cNvSpPr/>
          <p:nvPr/>
        </p:nvSpPr>
        <p:spPr>
          <a:xfrm>
            <a:off x="3795328" y="2950734"/>
            <a:ext cx="886002" cy="221504"/>
          </a:xfrm>
          <a:prstGeom prst="right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itle 6">
            <a:extLst>
              <a:ext uri="{FF2B5EF4-FFF2-40B4-BE49-F238E27FC236}">
                <a16:creationId xmlns:a16="http://schemas.microsoft.com/office/drawing/2014/main" id="{37CDAB59-E525-B34C-B775-EDDC3D44E343}"/>
              </a:ext>
            </a:extLst>
          </p:cNvPr>
          <p:cNvSpPr>
            <a:spLocks noGrp="1"/>
          </p:cNvSpPr>
          <p:nvPr>
            <p:ph type="title"/>
          </p:nvPr>
        </p:nvSpPr>
        <p:spPr>
          <a:xfrm>
            <a:off x="457200" y="794813"/>
            <a:ext cx="8229600" cy="611077"/>
          </a:xfrm>
          <a:solidFill>
            <a:schemeClr val="bg1">
              <a:lumMod val="85000"/>
            </a:schemeClr>
          </a:solidFill>
        </p:spPr>
        <p:txBody>
          <a:bodyPr/>
          <a:lstStyle/>
          <a:p>
            <a:pPr algn="ctr">
              <a:lnSpc>
                <a:spcPct val="140000"/>
              </a:lnSpc>
            </a:pPr>
            <a:r>
              <a:rPr lang="en-US" sz="2600" dirty="0">
                <a:solidFill>
                  <a:srgbClr val="C00000"/>
                </a:solidFill>
                <a:latin typeface="Arial" panose="020B0604020202020204" pitchFamily="34" charset="0"/>
                <a:cs typeface="Arial" panose="020B0604020202020204" pitchFamily="34" charset="0"/>
              </a:rPr>
              <a:t>Personal Financial Planning for Entrepreneurs</a:t>
            </a:r>
          </a:p>
        </p:txBody>
      </p:sp>
      <p:sp>
        <p:nvSpPr>
          <p:cNvPr id="18" name="Title 6">
            <a:extLst>
              <a:ext uri="{FF2B5EF4-FFF2-40B4-BE49-F238E27FC236}">
                <a16:creationId xmlns:a16="http://schemas.microsoft.com/office/drawing/2014/main" id="{5B4AD64F-7AA7-4C8B-8AE1-A141588B65E4}"/>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Vermilion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287281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4BD6A280-9680-6140-A20B-E84ACA3F84A5}"/>
              </a:ext>
            </a:extLst>
          </p:cNvPr>
          <p:cNvSpPr/>
          <p:nvPr/>
        </p:nvSpPr>
        <p:spPr>
          <a:xfrm>
            <a:off x="698579" y="1481387"/>
            <a:ext cx="3356587" cy="594360"/>
          </a:xfrm>
          <a:prstGeom prst="round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FINANCIAL MANAGEMENT</a:t>
            </a:r>
          </a:p>
        </p:txBody>
      </p:sp>
      <p:sp>
        <p:nvSpPr>
          <p:cNvPr id="9" name="Rounded Rectangle 8">
            <a:extLst>
              <a:ext uri="{FF2B5EF4-FFF2-40B4-BE49-F238E27FC236}">
                <a16:creationId xmlns:a16="http://schemas.microsoft.com/office/drawing/2014/main" id="{D109B2D8-9CD6-C549-A55E-246402644497}"/>
              </a:ext>
            </a:extLst>
          </p:cNvPr>
          <p:cNvSpPr/>
          <p:nvPr/>
        </p:nvSpPr>
        <p:spPr>
          <a:xfrm>
            <a:off x="698579" y="2128526"/>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INVESTMENTS</a:t>
            </a:r>
          </a:p>
        </p:txBody>
      </p:sp>
      <p:sp>
        <p:nvSpPr>
          <p:cNvPr id="11" name="Rounded Rectangle 10">
            <a:extLst>
              <a:ext uri="{FF2B5EF4-FFF2-40B4-BE49-F238E27FC236}">
                <a16:creationId xmlns:a16="http://schemas.microsoft.com/office/drawing/2014/main" id="{023DEE93-447F-9249-8F1A-5CCBDE4D0E04}"/>
              </a:ext>
            </a:extLst>
          </p:cNvPr>
          <p:cNvSpPr/>
          <p:nvPr/>
        </p:nvSpPr>
        <p:spPr>
          <a:xfrm>
            <a:off x="698579" y="2775665"/>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INSURANCE</a:t>
            </a:r>
          </a:p>
        </p:txBody>
      </p:sp>
      <p:sp>
        <p:nvSpPr>
          <p:cNvPr id="12" name="Rounded Rectangle 11">
            <a:extLst>
              <a:ext uri="{FF2B5EF4-FFF2-40B4-BE49-F238E27FC236}">
                <a16:creationId xmlns:a16="http://schemas.microsoft.com/office/drawing/2014/main" id="{B55563EB-9600-EF4B-A3EE-81FA0EE707E4}"/>
              </a:ext>
            </a:extLst>
          </p:cNvPr>
          <p:cNvSpPr/>
          <p:nvPr/>
        </p:nvSpPr>
        <p:spPr>
          <a:xfrm>
            <a:off x="702376" y="3422804"/>
            <a:ext cx="3352790"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TAXES</a:t>
            </a:r>
          </a:p>
        </p:txBody>
      </p:sp>
      <p:sp>
        <p:nvSpPr>
          <p:cNvPr id="13" name="Rounded Rectangle 12">
            <a:extLst>
              <a:ext uri="{FF2B5EF4-FFF2-40B4-BE49-F238E27FC236}">
                <a16:creationId xmlns:a16="http://schemas.microsoft.com/office/drawing/2014/main" id="{0B8A2089-576E-CB4E-8C85-D5AEF4BAA472}"/>
              </a:ext>
            </a:extLst>
          </p:cNvPr>
          <p:cNvSpPr/>
          <p:nvPr/>
        </p:nvSpPr>
        <p:spPr>
          <a:xfrm>
            <a:off x="698579" y="4069943"/>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FAMILY</a:t>
            </a:r>
          </a:p>
        </p:txBody>
      </p:sp>
      <p:sp>
        <p:nvSpPr>
          <p:cNvPr id="14" name="Rounded Rectangle 13">
            <a:extLst>
              <a:ext uri="{FF2B5EF4-FFF2-40B4-BE49-F238E27FC236}">
                <a16:creationId xmlns:a16="http://schemas.microsoft.com/office/drawing/2014/main" id="{AEBC166C-7A56-4C4A-92A1-9B109B42365E}"/>
              </a:ext>
            </a:extLst>
          </p:cNvPr>
          <p:cNvSpPr/>
          <p:nvPr/>
        </p:nvSpPr>
        <p:spPr>
          <a:xfrm>
            <a:off x="698579" y="4717082"/>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ESTATE PLANNING</a:t>
            </a:r>
          </a:p>
        </p:txBody>
      </p:sp>
      <p:sp>
        <p:nvSpPr>
          <p:cNvPr id="6" name="Rounded Rectangle 5">
            <a:extLst>
              <a:ext uri="{FF2B5EF4-FFF2-40B4-BE49-F238E27FC236}">
                <a16:creationId xmlns:a16="http://schemas.microsoft.com/office/drawing/2014/main" id="{A66AF30C-00D4-374A-A642-1A2DBC153D1B}"/>
              </a:ext>
            </a:extLst>
          </p:cNvPr>
          <p:cNvSpPr/>
          <p:nvPr/>
        </p:nvSpPr>
        <p:spPr>
          <a:xfrm>
            <a:off x="4425289" y="1481387"/>
            <a:ext cx="4261511" cy="4581800"/>
          </a:xfrm>
          <a:prstGeom prst="roundRect">
            <a:avLst/>
          </a:prstGeom>
          <a:solidFill>
            <a:schemeClr val="bg1"/>
          </a:solid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C00000"/>
                </a:solidFill>
              </a:rPr>
              <a:t>What legal structure will you choose for the business?</a:t>
            </a:r>
          </a:p>
          <a:p>
            <a:pPr algn="ctr"/>
            <a:endParaRPr lang="en-US" dirty="0">
              <a:solidFill>
                <a:srgbClr val="C00000"/>
              </a:solidFill>
            </a:endParaRPr>
          </a:p>
          <a:p>
            <a:pPr algn="ctr"/>
            <a:r>
              <a:rPr lang="en-US" dirty="0">
                <a:solidFill>
                  <a:srgbClr val="C00000"/>
                </a:solidFill>
              </a:rPr>
              <a:t>Will you file taxes as an individual or as a corporation?</a:t>
            </a:r>
          </a:p>
          <a:p>
            <a:pPr algn="ctr"/>
            <a:endParaRPr lang="en-US" dirty="0">
              <a:solidFill>
                <a:srgbClr val="C00000"/>
              </a:solidFill>
            </a:endParaRPr>
          </a:p>
          <a:p>
            <a:pPr algn="ctr"/>
            <a:r>
              <a:rPr lang="en-US" dirty="0">
                <a:solidFill>
                  <a:srgbClr val="C00000"/>
                </a:solidFill>
              </a:rPr>
              <a:t>What are the tax benefits available to entrepreneurs?</a:t>
            </a:r>
          </a:p>
          <a:p>
            <a:pPr algn="ctr"/>
            <a:endParaRPr lang="en-US" dirty="0">
              <a:solidFill>
                <a:srgbClr val="C00000"/>
              </a:solidFill>
            </a:endParaRPr>
          </a:p>
          <a:p>
            <a:pPr algn="ctr"/>
            <a:r>
              <a:rPr lang="en-US" dirty="0">
                <a:solidFill>
                  <a:srgbClr val="C00000"/>
                </a:solidFill>
              </a:rPr>
              <a:t>How will the business tax issues impact your family and your long-term personal goals?</a:t>
            </a:r>
          </a:p>
        </p:txBody>
      </p:sp>
      <p:sp>
        <p:nvSpPr>
          <p:cNvPr id="15" name="Right Arrow 14">
            <a:extLst>
              <a:ext uri="{FF2B5EF4-FFF2-40B4-BE49-F238E27FC236}">
                <a16:creationId xmlns:a16="http://schemas.microsoft.com/office/drawing/2014/main" id="{2813646A-5571-5646-AE36-952DF3A02B5B}"/>
              </a:ext>
            </a:extLst>
          </p:cNvPr>
          <p:cNvSpPr/>
          <p:nvPr/>
        </p:nvSpPr>
        <p:spPr>
          <a:xfrm>
            <a:off x="3795328" y="3609232"/>
            <a:ext cx="886002" cy="221504"/>
          </a:xfrm>
          <a:prstGeom prst="right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itle 6">
            <a:extLst>
              <a:ext uri="{FF2B5EF4-FFF2-40B4-BE49-F238E27FC236}">
                <a16:creationId xmlns:a16="http://schemas.microsoft.com/office/drawing/2014/main" id="{BFEFFB71-B3D3-6D48-B51A-CC68820C864A}"/>
              </a:ext>
            </a:extLst>
          </p:cNvPr>
          <p:cNvSpPr>
            <a:spLocks noGrp="1"/>
          </p:cNvSpPr>
          <p:nvPr>
            <p:ph type="title"/>
          </p:nvPr>
        </p:nvSpPr>
        <p:spPr>
          <a:xfrm>
            <a:off x="457200" y="794813"/>
            <a:ext cx="8229600" cy="611077"/>
          </a:xfrm>
          <a:solidFill>
            <a:schemeClr val="bg1">
              <a:lumMod val="85000"/>
            </a:schemeClr>
          </a:solidFill>
        </p:spPr>
        <p:txBody>
          <a:bodyPr/>
          <a:lstStyle/>
          <a:p>
            <a:pPr algn="ctr">
              <a:lnSpc>
                <a:spcPct val="140000"/>
              </a:lnSpc>
            </a:pPr>
            <a:r>
              <a:rPr lang="en-US" sz="2600" dirty="0">
                <a:solidFill>
                  <a:srgbClr val="C00000"/>
                </a:solidFill>
                <a:latin typeface="Arial" panose="020B0604020202020204" pitchFamily="34" charset="0"/>
                <a:cs typeface="Arial" panose="020B0604020202020204" pitchFamily="34" charset="0"/>
              </a:rPr>
              <a:t>Personal Financial Planning for Entrepreneurs</a:t>
            </a:r>
          </a:p>
        </p:txBody>
      </p:sp>
      <p:sp>
        <p:nvSpPr>
          <p:cNvPr id="18" name="Title 6">
            <a:extLst>
              <a:ext uri="{FF2B5EF4-FFF2-40B4-BE49-F238E27FC236}">
                <a16:creationId xmlns:a16="http://schemas.microsoft.com/office/drawing/2014/main" id="{09905DB6-97F7-46DC-9071-AACBAA31A65F}"/>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Vermilion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28595791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4BD6A280-9680-6140-A20B-E84ACA3F84A5}"/>
              </a:ext>
            </a:extLst>
          </p:cNvPr>
          <p:cNvSpPr/>
          <p:nvPr/>
        </p:nvSpPr>
        <p:spPr>
          <a:xfrm>
            <a:off x="698579" y="1481387"/>
            <a:ext cx="3356587" cy="594360"/>
          </a:xfrm>
          <a:prstGeom prst="round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FINANCIAL MANAGEMENT</a:t>
            </a:r>
          </a:p>
        </p:txBody>
      </p:sp>
      <p:sp>
        <p:nvSpPr>
          <p:cNvPr id="9" name="Rounded Rectangle 8">
            <a:extLst>
              <a:ext uri="{FF2B5EF4-FFF2-40B4-BE49-F238E27FC236}">
                <a16:creationId xmlns:a16="http://schemas.microsoft.com/office/drawing/2014/main" id="{D109B2D8-9CD6-C549-A55E-246402644497}"/>
              </a:ext>
            </a:extLst>
          </p:cNvPr>
          <p:cNvSpPr/>
          <p:nvPr/>
        </p:nvSpPr>
        <p:spPr>
          <a:xfrm>
            <a:off x="698579" y="2128526"/>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INVESTMENTS</a:t>
            </a:r>
          </a:p>
        </p:txBody>
      </p:sp>
      <p:sp>
        <p:nvSpPr>
          <p:cNvPr id="11" name="Rounded Rectangle 10">
            <a:extLst>
              <a:ext uri="{FF2B5EF4-FFF2-40B4-BE49-F238E27FC236}">
                <a16:creationId xmlns:a16="http://schemas.microsoft.com/office/drawing/2014/main" id="{023DEE93-447F-9249-8F1A-5CCBDE4D0E04}"/>
              </a:ext>
            </a:extLst>
          </p:cNvPr>
          <p:cNvSpPr/>
          <p:nvPr/>
        </p:nvSpPr>
        <p:spPr>
          <a:xfrm>
            <a:off x="698579" y="2775665"/>
            <a:ext cx="3356587"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INSURANCE</a:t>
            </a:r>
          </a:p>
        </p:txBody>
      </p:sp>
      <p:sp>
        <p:nvSpPr>
          <p:cNvPr id="12" name="Rounded Rectangle 11">
            <a:extLst>
              <a:ext uri="{FF2B5EF4-FFF2-40B4-BE49-F238E27FC236}">
                <a16:creationId xmlns:a16="http://schemas.microsoft.com/office/drawing/2014/main" id="{B55563EB-9600-EF4B-A3EE-81FA0EE707E4}"/>
              </a:ext>
            </a:extLst>
          </p:cNvPr>
          <p:cNvSpPr/>
          <p:nvPr/>
        </p:nvSpPr>
        <p:spPr>
          <a:xfrm>
            <a:off x="702376" y="3422804"/>
            <a:ext cx="3352790" cy="594360"/>
          </a:xfrm>
          <a:prstGeom prst="roundRect">
            <a:avLst/>
          </a:prstGeom>
          <a:solidFill>
            <a:srgbClr val="C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TAXES</a:t>
            </a:r>
          </a:p>
        </p:txBody>
      </p:sp>
      <p:sp>
        <p:nvSpPr>
          <p:cNvPr id="13" name="Rounded Rectangle 12">
            <a:extLst>
              <a:ext uri="{FF2B5EF4-FFF2-40B4-BE49-F238E27FC236}">
                <a16:creationId xmlns:a16="http://schemas.microsoft.com/office/drawing/2014/main" id="{0B8A2089-576E-CB4E-8C85-D5AEF4BAA472}"/>
              </a:ext>
            </a:extLst>
          </p:cNvPr>
          <p:cNvSpPr/>
          <p:nvPr/>
        </p:nvSpPr>
        <p:spPr>
          <a:xfrm>
            <a:off x="698579" y="4069943"/>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FAMILY</a:t>
            </a:r>
          </a:p>
        </p:txBody>
      </p:sp>
      <p:sp>
        <p:nvSpPr>
          <p:cNvPr id="14" name="Rounded Rectangle 13">
            <a:extLst>
              <a:ext uri="{FF2B5EF4-FFF2-40B4-BE49-F238E27FC236}">
                <a16:creationId xmlns:a16="http://schemas.microsoft.com/office/drawing/2014/main" id="{AEBC166C-7A56-4C4A-92A1-9B109B42365E}"/>
              </a:ext>
            </a:extLst>
          </p:cNvPr>
          <p:cNvSpPr/>
          <p:nvPr/>
        </p:nvSpPr>
        <p:spPr>
          <a:xfrm>
            <a:off x="698579" y="4717082"/>
            <a:ext cx="3352790" cy="594360"/>
          </a:xfrm>
          <a:prstGeom prst="round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ESTATE PLANNING</a:t>
            </a:r>
          </a:p>
        </p:txBody>
      </p:sp>
      <p:sp>
        <p:nvSpPr>
          <p:cNvPr id="6" name="Rounded Rectangle 5">
            <a:extLst>
              <a:ext uri="{FF2B5EF4-FFF2-40B4-BE49-F238E27FC236}">
                <a16:creationId xmlns:a16="http://schemas.microsoft.com/office/drawing/2014/main" id="{A66AF30C-00D4-374A-A642-1A2DBC153D1B}"/>
              </a:ext>
            </a:extLst>
          </p:cNvPr>
          <p:cNvSpPr/>
          <p:nvPr/>
        </p:nvSpPr>
        <p:spPr>
          <a:xfrm>
            <a:off x="4425289" y="1481387"/>
            <a:ext cx="4261511" cy="4581800"/>
          </a:xfrm>
          <a:prstGeom prst="roundRect">
            <a:avLst/>
          </a:prstGeom>
          <a:solidFill>
            <a:schemeClr val="bg1"/>
          </a:solidFill>
          <a:ln w="38100">
            <a:solidFill>
              <a:schemeClr val="accent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accent2">
                    <a:lumMod val="50000"/>
                  </a:schemeClr>
                </a:solidFill>
              </a:rPr>
              <a:t>How will the business tax issues impact your family and your long-term personal goals?</a:t>
            </a:r>
          </a:p>
          <a:p>
            <a:pPr algn="ctr"/>
            <a:endParaRPr lang="en-US" dirty="0">
              <a:solidFill>
                <a:schemeClr val="accent2">
                  <a:lumMod val="50000"/>
                </a:schemeClr>
              </a:solidFill>
            </a:endParaRPr>
          </a:p>
          <a:p>
            <a:pPr algn="ctr"/>
            <a:r>
              <a:rPr lang="en-US" dirty="0">
                <a:solidFill>
                  <a:schemeClr val="accent2">
                    <a:lumMod val="50000"/>
                  </a:schemeClr>
                </a:solidFill>
              </a:rPr>
              <a:t>What are the pros and cons of making your venture a family affair?</a:t>
            </a:r>
          </a:p>
          <a:p>
            <a:pPr algn="ctr"/>
            <a:endParaRPr lang="en-US" dirty="0">
              <a:solidFill>
                <a:schemeClr val="accent2">
                  <a:lumMod val="50000"/>
                </a:schemeClr>
              </a:solidFill>
            </a:endParaRPr>
          </a:p>
          <a:p>
            <a:pPr algn="ctr"/>
            <a:r>
              <a:rPr lang="en-US" dirty="0">
                <a:solidFill>
                  <a:schemeClr val="accent2">
                    <a:lumMod val="50000"/>
                  </a:schemeClr>
                </a:solidFill>
              </a:rPr>
              <a:t>How do you manage family relationships AND commit yourself to the business?</a:t>
            </a:r>
          </a:p>
          <a:p>
            <a:pPr algn="ctr"/>
            <a:endParaRPr lang="en-US" dirty="0">
              <a:solidFill>
                <a:schemeClr val="accent2">
                  <a:lumMod val="50000"/>
                </a:schemeClr>
              </a:solidFill>
            </a:endParaRPr>
          </a:p>
          <a:p>
            <a:pPr algn="ctr"/>
            <a:r>
              <a:rPr lang="en-US" dirty="0">
                <a:solidFill>
                  <a:schemeClr val="accent2">
                    <a:lumMod val="50000"/>
                  </a:schemeClr>
                </a:solidFill>
              </a:rPr>
              <a:t>What happens to the business when you retire?</a:t>
            </a:r>
          </a:p>
        </p:txBody>
      </p:sp>
      <p:sp>
        <p:nvSpPr>
          <p:cNvPr id="2" name="Right Arrow 1">
            <a:extLst>
              <a:ext uri="{FF2B5EF4-FFF2-40B4-BE49-F238E27FC236}">
                <a16:creationId xmlns:a16="http://schemas.microsoft.com/office/drawing/2014/main" id="{090B4994-81E5-0449-8D72-4BC6F480A656}"/>
              </a:ext>
            </a:extLst>
          </p:cNvPr>
          <p:cNvSpPr/>
          <p:nvPr/>
        </p:nvSpPr>
        <p:spPr>
          <a:xfrm>
            <a:off x="3845024" y="4890043"/>
            <a:ext cx="886002" cy="221504"/>
          </a:xfrm>
          <a:prstGeom prst="right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ight Arrow 14">
            <a:extLst>
              <a:ext uri="{FF2B5EF4-FFF2-40B4-BE49-F238E27FC236}">
                <a16:creationId xmlns:a16="http://schemas.microsoft.com/office/drawing/2014/main" id="{ADA8E7A9-1949-EC45-B86A-76FEBF525B4C}"/>
              </a:ext>
            </a:extLst>
          </p:cNvPr>
          <p:cNvSpPr/>
          <p:nvPr/>
        </p:nvSpPr>
        <p:spPr>
          <a:xfrm>
            <a:off x="3845024" y="4271480"/>
            <a:ext cx="886002" cy="221504"/>
          </a:xfrm>
          <a:prstGeom prst="rightArrow">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itle 6">
            <a:extLst>
              <a:ext uri="{FF2B5EF4-FFF2-40B4-BE49-F238E27FC236}">
                <a16:creationId xmlns:a16="http://schemas.microsoft.com/office/drawing/2014/main" id="{1A500BEC-73A3-7344-A377-85DAA230C364}"/>
              </a:ext>
            </a:extLst>
          </p:cNvPr>
          <p:cNvSpPr>
            <a:spLocks noGrp="1"/>
          </p:cNvSpPr>
          <p:nvPr>
            <p:ph type="title"/>
          </p:nvPr>
        </p:nvSpPr>
        <p:spPr>
          <a:xfrm>
            <a:off x="457200" y="794813"/>
            <a:ext cx="8229600" cy="611077"/>
          </a:xfrm>
          <a:solidFill>
            <a:schemeClr val="bg1">
              <a:lumMod val="85000"/>
            </a:schemeClr>
          </a:solidFill>
        </p:spPr>
        <p:txBody>
          <a:bodyPr/>
          <a:lstStyle/>
          <a:p>
            <a:pPr algn="ctr">
              <a:lnSpc>
                <a:spcPct val="140000"/>
              </a:lnSpc>
            </a:pPr>
            <a:r>
              <a:rPr lang="en-US" sz="2600" dirty="0">
                <a:solidFill>
                  <a:srgbClr val="C00000"/>
                </a:solidFill>
                <a:latin typeface="Arial" panose="020B0604020202020204" pitchFamily="34" charset="0"/>
                <a:cs typeface="Arial" panose="020B0604020202020204" pitchFamily="34" charset="0"/>
              </a:rPr>
              <a:t>Personal Financial Planning for Entrepreneurs</a:t>
            </a:r>
          </a:p>
        </p:txBody>
      </p:sp>
      <p:sp>
        <p:nvSpPr>
          <p:cNvPr id="18" name="Title 6">
            <a:extLst>
              <a:ext uri="{FF2B5EF4-FFF2-40B4-BE49-F238E27FC236}">
                <a16:creationId xmlns:a16="http://schemas.microsoft.com/office/drawing/2014/main" id="{A793D5FD-2025-428C-8C97-5B8C0A11C35B}"/>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Vermilion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34725129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1571625"/>
            <a:ext cx="8382000" cy="4410075"/>
          </a:xfrm>
        </p:spPr>
        <p:txBody>
          <a:bodyPr/>
          <a:lstStyle/>
          <a:p>
            <a:r>
              <a:rPr lang="en-US" sz="2000" dirty="0">
                <a:solidFill>
                  <a:srgbClr val="0000FF"/>
                </a:solidFill>
              </a:rPr>
              <a:t>Build your team. Don’t try to do everything on your own.</a:t>
            </a:r>
          </a:p>
          <a:p>
            <a:pPr lvl="1"/>
            <a:r>
              <a:rPr lang="en-US" sz="1800" dirty="0">
                <a:solidFill>
                  <a:srgbClr val="0000FF"/>
                </a:solidFill>
              </a:rPr>
              <a:t>You probably want to have an attorney and a tax accountant on your team. You may want to connect with other advisors, but having an attorney and accountant on your team is essential.</a:t>
            </a:r>
          </a:p>
          <a:p>
            <a:r>
              <a:rPr lang="en-US" sz="2000" dirty="0">
                <a:solidFill>
                  <a:schemeClr val="accent6">
                    <a:lumMod val="10000"/>
                  </a:schemeClr>
                </a:solidFill>
              </a:rPr>
              <a:t>Separate your personal and business lives as much as possible.</a:t>
            </a:r>
          </a:p>
          <a:p>
            <a:pPr lvl="1"/>
            <a:r>
              <a:rPr lang="en-US" sz="1800" dirty="0">
                <a:solidFill>
                  <a:schemeClr val="accent6">
                    <a:lumMod val="10000"/>
                  </a:schemeClr>
                </a:solidFill>
              </a:rPr>
              <a:t>Get separate bank accounts for the business.</a:t>
            </a:r>
          </a:p>
          <a:p>
            <a:pPr lvl="1"/>
            <a:r>
              <a:rPr lang="en-US" sz="1800" dirty="0">
                <a:solidFill>
                  <a:schemeClr val="accent6">
                    <a:lumMod val="10000"/>
                  </a:schemeClr>
                </a:solidFill>
              </a:rPr>
              <a:t>Establish a credit history for the business.</a:t>
            </a:r>
          </a:p>
          <a:p>
            <a:r>
              <a:rPr lang="en-US" sz="2000" dirty="0">
                <a:solidFill>
                  <a:srgbClr val="0000FF"/>
                </a:solidFill>
              </a:rPr>
              <a:t>Find an accounting system you like. Quicken, Quickbooks, TaxBot, Zero, Sage, FreshBooks are all decent options. Learn it, live it, love it.</a:t>
            </a:r>
          </a:p>
          <a:p>
            <a:r>
              <a:rPr lang="en-US" sz="2000" dirty="0">
                <a:solidFill>
                  <a:schemeClr val="accent6">
                    <a:lumMod val="10000"/>
                  </a:schemeClr>
                </a:solidFill>
              </a:rPr>
              <a:t>Build your business plan. Tell the narrative of your business. </a:t>
            </a:r>
          </a:p>
          <a:p>
            <a:pPr lvl="1"/>
            <a:r>
              <a:rPr lang="en-US" sz="1800" dirty="0">
                <a:solidFill>
                  <a:schemeClr val="accent6">
                    <a:lumMod val="10000"/>
                  </a:schemeClr>
                </a:solidFill>
              </a:rPr>
              <a:t>Banks will want to see this. Investors will want to see this.</a:t>
            </a:r>
          </a:p>
          <a:p>
            <a:pPr lvl="1"/>
            <a:r>
              <a:rPr lang="en-US" sz="1800" dirty="0">
                <a:solidFill>
                  <a:schemeClr val="accent6">
                    <a:lumMod val="10000"/>
                  </a:schemeClr>
                </a:solidFill>
              </a:rPr>
              <a:t>View this as your roadmap or to-do list. Use it to guide both strategy and decision-making.</a:t>
            </a:r>
            <a:endParaRPr lang="en-US" sz="1800" b="1" i="1" dirty="0">
              <a:solidFill>
                <a:schemeClr val="accent6">
                  <a:lumMod val="10000"/>
                </a:schemeClr>
              </a:solidFill>
            </a:endParaRPr>
          </a:p>
        </p:txBody>
      </p:sp>
      <p:sp>
        <p:nvSpPr>
          <p:cNvPr id="10" name="Title 6">
            <a:extLst>
              <a:ext uri="{FF2B5EF4-FFF2-40B4-BE49-F238E27FC236}">
                <a16:creationId xmlns:a16="http://schemas.microsoft.com/office/drawing/2014/main" id="{BAFF4E4A-9E11-5048-9391-906041D2AFD2}"/>
              </a:ext>
            </a:extLst>
          </p:cNvPr>
          <p:cNvSpPr>
            <a:spLocks noGrp="1"/>
          </p:cNvSpPr>
          <p:nvPr>
            <p:ph type="title"/>
          </p:nvPr>
        </p:nvSpPr>
        <p:spPr>
          <a:xfrm>
            <a:off x="457200" y="794814"/>
            <a:ext cx="8229600" cy="611077"/>
          </a:xfrm>
          <a:solidFill>
            <a:schemeClr val="bg1">
              <a:lumMod val="85000"/>
            </a:schemeClr>
          </a:solidFill>
        </p:spPr>
        <p:txBody>
          <a:bodyPr/>
          <a:lstStyle/>
          <a:p>
            <a:r>
              <a:rPr lang="en-US" dirty="0">
                <a:solidFill>
                  <a:srgbClr val="C00000"/>
                </a:solidFill>
                <a:latin typeface="Calibri" panose="020F0502020204030204" pitchFamily="34" charset="0"/>
                <a:cs typeface="Calibri" panose="020F0502020204030204" pitchFamily="34" charset="0"/>
              </a:rPr>
              <a:t>What You Can Do Tomorrow</a:t>
            </a:r>
            <a:endParaRPr lang="en-US" b="0" dirty="0">
              <a:solidFill>
                <a:srgbClr val="C00000"/>
              </a:solidFill>
              <a:latin typeface="Calibri" panose="020F0502020204030204" pitchFamily="34" charset="0"/>
              <a:cs typeface="Calibri" panose="020F0502020204030204" pitchFamily="34" charset="0"/>
            </a:endParaRPr>
          </a:p>
        </p:txBody>
      </p:sp>
      <p:sp>
        <p:nvSpPr>
          <p:cNvPr id="6" name="Title 6">
            <a:extLst>
              <a:ext uri="{FF2B5EF4-FFF2-40B4-BE49-F238E27FC236}">
                <a16:creationId xmlns:a16="http://schemas.microsoft.com/office/drawing/2014/main" id="{EA69FB6B-31F7-4009-8C46-3B00D547004C}"/>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Vermilion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3172078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blinds(horizontal)">
                                      <p:cBhvr>
                                        <p:cTn id="10" dur="500"/>
                                        <p:tgtEl>
                                          <p:spTgt spid="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blinds(horizontal)">
                                      <p:cBhvr>
                                        <p:cTn id="15" dur="500"/>
                                        <p:tgtEl>
                                          <p:spTgt spid="8">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Effect transition="in" filter="blinds(horizontal)">
                                      <p:cBhvr>
                                        <p:cTn id="18" dur="500"/>
                                        <p:tgtEl>
                                          <p:spTgt spid="8">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blinds(horizontal)">
                                      <p:cBhvr>
                                        <p:cTn id="21" dur="500"/>
                                        <p:tgtEl>
                                          <p:spTgt spid="8">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8">
                                            <p:txEl>
                                              <p:pRg st="5" end="5"/>
                                            </p:txEl>
                                          </p:spTgt>
                                        </p:tgtEl>
                                        <p:attrNameLst>
                                          <p:attrName>style.visibility</p:attrName>
                                        </p:attrNameLst>
                                      </p:cBhvr>
                                      <p:to>
                                        <p:strVal val="visible"/>
                                      </p:to>
                                    </p:set>
                                    <p:animEffect transition="in" filter="blinds(horizontal)">
                                      <p:cBhvr>
                                        <p:cTn id="26" dur="500"/>
                                        <p:tgtEl>
                                          <p:spTgt spid="8">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animEffect transition="in" filter="blinds(horizontal)">
                                      <p:cBhvr>
                                        <p:cTn id="31" dur="500"/>
                                        <p:tgtEl>
                                          <p:spTgt spid="8">
                                            <p:txEl>
                                              <p:pRg st="6" end="6"/>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8">
                                            <p:txEl>
                                              <p:pRg st="7" end="7"/>
                                            </p:txEl>
                                          </p:spTgt>
                                        </p:tgtEl>
                                        <p:attrNameLst>
                                          <p:attrName>style.visibility</p:attrName>
                                        </p:attrNameLst>
                                      </p:cBhvr>
                                      <p:to>
                                        <p:strVal val="visible"/>
                                      </p:to>
                                    </p:set>
                                    <p:animEffect transition="in" filter="blinds(horizontal)">
                                      <p:cBhvr>
                                        <p:cTn id="34" dur="500"/>
                                        <p:tgtEl>
                                          <p:spTgt spid="8">
                                            <p:txEl>
                                              <p:pRg st="7" end="7"/>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8">
                                            <p:txEl>
                                              <p:pRg st="8" end="8"/>
                                            </p:txEl>
                                          </p:spTgt>
                                        </p:tgtEl>
                                        <p:attrNameLst>
                                          <p:attrName>style.visibility</p:attrName>
                                        </p:attrNameLst>
                                      </p:cBhvr>
                                      <p:to>
                                        <p:strVal val="visible"/>
                                      </p:to>
                                    </p:set>
                                    <p:animEffect transition="in" filter="blinds(horizontal)">
                                      <p:cBhvr>
                                        <p:cTn id="37"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1571625"/>
            <a:ext cx="8382000" cy="4410075"/>
          </a:xfrm>
        </p:spPr>
        <p:txBody>
          <a:bodyPr/>
          <a:lstStyle/>
          <a:p>
            <a:r>
              <a:rPr lang="en-US" sz="2300" dirty="0">
                <a:solidFill>
                  <a:schemeClr val="accent6">
                    <a:lumMod val="10000"/>
                  </a:schemeClr>
                </a:solidFill>
              </a:rPr>
              <a:t>Nothing is free in finance &amp; entrepreneurship. Every benefit has a cost. Understand what the benefits are.</a:t>
            </a:r>
          </a:p>
          <a:p>
            <a:r>
              <a:rPr lang="en-US" sz="2300" dirty="0">
                <a:solidFill>
                  <a:srgbClr val="0000FF"/>
                </a:solidFill>
              </a:rPr>
              <a:t>Financial institutions and advisors are not your friends. They exist to take your money. Don’t let them.</a:t>
            </a:r>
          </a:p>
          <a:p>
            <a:r>
              <a:rPr lang="en-US" sz="2300" dirty="0">
                <a:solidFill>
                  <a:schemeClr val="accent6">
                    <a:lumMod val="10000"/>
                  </a:schemeClr>
                </a:solidFill>
              </a:rPr>
              <a:t>Debt can change your life – for better and for worse. Be careful with how you use debt.</a:t>
            </a:r>
          </a:p>
          <a:p>
            <a:r>
              <a:rPr lang="en-US" sz="2300" dirty="0">
                <a:solidFill>
                  <a:srgbClr val="0000FF"/>
                </a:solidFill>
              </a:rPr>
              <a:t>Interest is your friend – when you’re receiving it. </a:t>
            </a:r>
            <a:br>
              <a:rPr lang="en-US" sz="2300" dirty="0">
                <a:solidFill>
                  <a:srgbClr val="0000FF"/>
                </a:solidFill>
              </a:rPr>
            </a:br>
            <a:r>
              <a:rPr lang="en-US" sz="2300" dirty="0">
                <a:solidFill>
                  <a:srgbClr val="0000FF"/>
                </a:solidFill>
              </a:rPr>
              <a:t>Interest is your enemy – when you’re paying it.</a:t>
            </a:r>
          </a:p>
          <a:p>
            <a:r>
              <a:rPr lang="en-US" sz="2300" dirty="0">
                <a:solidFill>
                  <a:schemeClr val="accent6">
                    <a:lumMod val="10000"/>
                  </a:schemeClr>
                </a:solidFill>
              </a:rPr>
              <a:t>Finance is about trading money across time: short-term vs. long-term. Know the trade-offs you are making.</a:t>
            </a:r>
          </a:p>
          <a:p>
            <a:r>
              <a:rPr lang="en-US" sz="2300" dirty="0">
                <a:solidFill>
                  <a:srgbClr val="0000FF"/>
                </a:solidFill>
              </a:rPr>
              <a:t>Cash is Queen </a:t>
            </a:r>
            <a:r>
              <a:rPr lang="en-US" sz="1400" dirty="0">
                <a:solidFill>
                  <a:srgbClr val="0000FF"/>
                </a:solidFill>
              </a:rPr>
              <a:t>(or King)</a:t>
            </a:r>
            <a:r>
              <a:rPr lang="en-US" sz="2300" dirty="0">
                <a:solidFill>
                  <a:srgbClr val="0000FF"/>
                </a:solidFill>
              </a:rPr>
              <a:t>. Focus on cash inflows &amp; cash outflows.</a:t>
            </a:r>
            <a:br>
              <a:rPr lang="en-US" sz="2300" dirty="0">
                <a:solidFill>
                  <a:srgbClr val="0000FF"/>
                </a:solidFill>
              </a:rPr>
            </a:br>
            <a:endParaRPr lang="en-US" sz="2300" b="1" i="1" dirty="0">
              <a:solidFill>
                <a:srgbClr val="0000FF"/>
              </a:solidFill>
            </a:endParaRPr>
          </a:p>
        </p:txBody>
      </p:sp>
      <p:sp>
        <p:nvSpPr>
          <p:cNvPr id="10" name="Title 6">
            <a:extLst>
              <a:ext uri="{FF2B5EF4-FFF2-40B4-BE49-F238E27FC236}">
                <a16:creationId xmlns:a16="http://schemas.microsoft.com/office/drawing/2014/main" id="{BAFF4E4A-9E11-5048-9391-906041D2AFD2}"/>
              </a:ext>
            </a:extLst>
          </p:cNvPr>
          <p:cNvSpPr>
            <a:spLocks noGrp="1"/>
          </p:cNvSpPr>
          <p:nvPr>
            <p:ph type="title"/>
          </p:nvPr>
        </p:nvSpPr>
        <p:spPr>
          <a:xfrm>
            <a:off x="457200" y="794814"/>
            <a:ext cx="8229600" cy="611077"/>
          </a:xfrm>
          <a:solidFill>
            <a:schemeClr val="bg1">
              <a:lumMod val="85000"/>
            </a:schemeClr>
          </a:solidFill>
        </p:spPr>
        <p:txBody>
          <a:bodyPr/>
          <a:lstStyle/>
          <a:p>
            <a:r>
              <a:rPr lang="en-US" dirty="0">
                <a:solidFill>
                  <a:srgbClr val="C00000"/>
                </a:solidFill>
                <a:latin typeface="Calibri" panose="020F0502020204030204" pitchFamily="34" charset="0"/>
                <a:cs typeface="Calibri" panose="020F0502020204030204" pitchFamily="34" charset="0"/>
              </a:rPr>
              <a:t>A Few Finance Morals</a:t>
            </a:r>
            <a:endParaRPr lang="en-US" b="0" dirty="0">
              <a:solidFill>
                <a:srgbClr val="C00000"/>
              </a:solidFill>
              <a:latin typeface="Calibri" panose="020F0502020204030204" pitchFamily="34" charset="0"/>
              <a:cs typeface="Calibri" panose="020F0502020204030204" pitchFamily="34" charset="0"/>
            </a:endParaRPr>
          </a:p>
        </p:txBody>
      </p:sp>
      <p:sp>
        <p:nvSpPr>
          <p:cNvPr id="7" name="Title 6">
            <a:extLst>
              <a:ext uri="{FF2B5EF4-FFF2-40B4-BE49-F238E27FC236}">
                <a16:creationId xmlns:a16="http://schemas.microsoft.com/office/drawing/2014/main" id="{FC3381E7-1E61-4A41-B9AA-B29994F25724}"/>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Vermilion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156063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blinds(horizontal)">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blinds(horizontal)">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blinds(horizontal)">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blinds(horizontal)">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blinds(horizontal)">
                                      <p:cBhvr>
                                        <p:cTn id="2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1986734"/>
            <a:ext cx="9144000" cy="4968423"/>
          </a:xfrm>
          <a:solidFill>
            <a:schemeClr val="bg1">
              <a:lumMod val="85000"/>
            </a:schemeClr>
          </a:solidFill>
        </p:spPr>
        <p:txBody>
          <a:bodyPr/>
          <a:lstStyle/>
          <a:p>
            <a:br>
              <a:rPr lang="en-US" sz="2800" dirty="0">
                <a:solidFill>
                  <a:srgbClr val="C00000"/>
                </a:solidFill>
              </a:rPr>
            </a:br>
            <a:r>
              <a:rPr lang="en-US" sz="4400" dirty="0">
                <a:solidFill>
                  <a:srgbClr val="C00000"/>
                </a:solidFill>
              </a:rPr>
              <a:t>What You Need to Know</a:t>
            </a:r>
            <a:br>
              <a:rPr lang="en-US" sz="4400" dirty="0">
                <a:solidFill>
                  <a:srgbClr val="C00000"/>
                </a:solidFill>
              </a:rPr>
            </a:br>
            <a:r>
              <a:rPr lang="en-US" sz="4400" dirty="0">
                <a:solidFill>
                  <a:srgbClr val="C00000"/>
                </a:solidFill>
              </a:rPr>
              <a:t> About the Numbers</a:t>
            </a:r>
            <a:br>
              <a:rPr lang="en-US" sz="4400" dirty="0">
                <a:solidFill>
                  <a:srgbClr val="C00000"/>
                </a:solidFill>
              </a:rPr>
            </a:br>
            <a:r>
              <a:rPr lang="en-US" sz="4400" dirty="0">
                <a:solidFill>
                  <a:schemeClr val="tx1"/>
                </a:solidFill>
              </a:rPr>
              <a:t>Fi</a:t>
            </a:r>
            <a:r>
              <a:rPr lang="en-US" sz="4400" dirty="0">
                <a:solidFill>
                  <a:schemeClr val="tx1">
                    <a:lumMod val="50000"/>
                  </a:schemeClr>
                </a:solidFill>
              </a:rPr>
              <a:t>nance &amp; Accounting</a:t>
            </a:r>
            <a:br>
              <a:rPr lang="en-US" sz="4400" dirty="0">
                <a:solidFill>
                  <a:schemeClr val="tx1">
                    <a:lumMod val="50000"/>
                  </a:schemeClr>
                </a:solidFill>
              </a:rPr>
            </a:br>
            <a:br>
              <a:rPr lang="en-US" sz="4400" dirty="0">
                <a:solidFill>
                  <a:srgbClr val="C00000"/>
                </a:solidFill>
              </a:rPr>
            </a:br>
            <a:r>
              <a:rPr lang="en-US" sz="3600" dirty="0">
                <a:solidFill>
                  <a:srgbClr val="C00000"/>
                </a:solidFill>
              </a:rPr>
              <a:t>February 16, 2021</a:t>
            </a:r>
            <a:br>
              <a:rPr lang="en-US" sz="3600" dirty="0">
                <a:solidFill>
                  <a:srgbClr val="C00000"/>
                </a:solidFill>
              </a:rPr>
            </a:br>
            <a:br>
              <a:rPr lang="en-US" sz="3600" dirty="0">
                <a:solidFill>
                  <a:srgbClr val="C00000"/>
                </a:solidFill>
              </a:rPr>
            </a:br>
            <a:r>
              <a:rPr lang="en-US" sz="3600" dirty="0">
                <a:solidFill>
                  <a:srgbClr val="C00000"/>
                </a:solidFill>
              </a:rPr>
              <a:t>Dr. Brian Bolton</a:t>
            </a:r>
            <a:br>
              <a:rPr lang="en-US" sz="3600" dirty="0">
                <a:solidFill>
                  <a:srgbClr val="C00000"/>
                </a:solidFill>
              </a:rPr>
            </a:br>
            <a:r>
              <a:rPr lang="en-US" sz="3600" dirty="0">
                <a:solidFill>
                  <a:srgbClr val="C00000"/>
                </a:solidFill>
              </a:rPr>
              <a:t>Professor of Finance</a:t>
            </a:r>
          </a:p>
        </p:txBody>
      </p:sp>
      <p:pic>
        <p:nvPicPr>
          <p:cNvPr id="13" name="Picture 12">
            <a:extLst>
              <a:ext uri="{FF2B5EF4-FFF2-40B4-BE49-F238E27FC236}">
                <a16:creationId xmlns:a16="http://schemas.microsoft.com/office/drawing/2014/main" id="{6AEA2219-33B3-EE4B-AD71-1260241341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79" y="68581"/>
            <a:ext cx="8943043" cy="1439401"/>
          </a:xfrm>
          <a:prstGeom prst="rect">
            <a:avLst/>
          </a:prstGeom>
        </p:spPr>
      </p:pic>
    </p:spTree>
    <p:extLst>
      <p:ext uri="{BB962C8B-B14F-4D97-AF65-F5344CB8AC3E}">
        <p14:creationId xmlns:p14="http://schemas.microsoft.com/office/powerpoint/2010/main" val="4234322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9"/>
          </p:nvPr>
        </p:nvSpPr>
        <p:spPr>
          <a:xfrm>
            <a:off x="1665625" y="2006601"/>
            <a:ext cx="7084675" cy="1719723"/>
          </a:xfrm>
        </p:spPr>
        <p:txBody>
          <a:bodyPr>
            <a:noAutofit/>
          </a:bodyPr>
          <a:lstStyle/>
          <a:p>
            <a:r>
              <a:rPr lang="en-US" sz="4000" dirty="0">
                <a:solidFill>
                  <a:srgbClr val="151619"/>
                </a:solidFill>
              </a:rPr>
              <a:t>The future enters into us, </a:t>
            </a:r>
            <a:br>
              <a:rPr lang="en-US" sz="4000" dirty="0">
                <a:solidFill>
                  <a:srgbClr val="151619"/>
                </a:solidFill>
              </a:rPr>
            </a:br>
            <a:r>
              <a:rPr lang="en-US" sz="4000" dirty="0">
                <a:solidFill>
                  <a:srgbClr val="151619"/>
                </a:solidFill>
              </a:rPr>
              <a:t>In order to transform itself in us,</a:t>
            </a:r>
            <a:br>
              <a:rPr lang="en-US" sz="4000" dirty="0">
                <a:solidFill>
                  <a:srgbClr val="151619"/>
                </a:solidFill>
              </a:rPr>
            </a:br>
            <a:r>
              <a:rPr lang="en-US" sz="4000" dirty="0">
                <a:solidFill>
                  <a:srgbClr val="151619"/>
                </a:solidFill>
              </a:rPr>
              <a:t>Long before it happens.</a:t>
            </a:r>
          </a:p>
        </p:txBody>
      </p:sp>
      <p:sp>
        <p:nvSpPr>
          <p:cNvPr id="3" name="Text Placeholder 2"/>
          <p:cNvSpPr>
            <a:spLocks noGrp="1"/>
          </p:cNvSpPr>
          <p:nvPr>
            <p:ph type="body" sz="quarter" idx="20"/>
          </p:nvPr>
        </p:nvSpPr>
        <p:spPr/>
        <p:txBody>
          <a:bodyPr/>
          <a:lstStyle/>
          <a:p>
            <a:pPr algn="r"/>
            <a:endParaRPr lang="en-US" sz="2400" i="1" dirty="0">
              <a:solidFill>
                <a:schemeClr val="accent6">
                  <a:lumMod val="10000"/>
                </a:schemeClr>
              </a:solidFill>
            </a:endParaRPr>
          </a:p>
          <a:p>
            <a:r>
              <a:rPr lang="en-US" sz="2400" dirty="0">
                <a:solidFill>
                  <a:schemeClr val="bg1">
                    <a:lumMod val="65000"/>
                  </a:schemeClr>
                </a:solidFill>
              </a:rPr>
              <a:t>Rainer Maria Rilke</a:t>
            </a:r>
          </a:p>
          <a:p>
            <a:r>
              <a:rPr lang="en-US" sz="2400" dirty="0">
                <a:solidFill>
                  <a:schemeClr val="bg1">
                    <a:lumMod val="65000"/>
                  </a:schemeClr>
                </a:solidFill>
              </a:rPr>
              <a:t>Austrian Poet &amp; Novelist</a:t>
            </a:r>
          </a:p>
        </p:txBody>
      </p:sp>
    </p:spTree>
    <p:extLst>
      <p:ext uri="{BB962C8B-B14F-4D97-AF65-F5344CB8AC3E}">
        <p14:creationId xmlns:p14="http://schemas.microsoft.com/office/powerpoint/2010/main" val="1025326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9"/>
          </p:nvPr>
        </p:nvSpPr>
        <p:spPr>
          <a:xfrm>
            <a:off x="1665625" y="1493710"/>
            <a:ext cx="7084675" cy="2755129"/>
          </a:xfrm>
        </p:spPr>
        <p:txBody>
          <a:bodyPr>
            <a:noAutofit/>
          </a:bodyPr>
          <a:lstStyle/>
          <a:p>
            <a:r>
              <a:rPr lang="en-US" sz="4000" dirty="0">
                <a:solidFill>
                  <a:srgbClr val="CA1E27"/>
                </a:solidFill>
              </a:rPr>
              <a:t>Don’t wait around for other people to be happy for you.</a:t>
            </a:r>
          </a:p>
          <a:p>
            <a:r>
              <a:rPr lang="en-US" sz="4000" dirty="0">
                <a:solidFill>
                  <a:srgbClr val="CA1E27"/>
                </a:solidFill>
              </a:rPr>
              <a:t>Any happiness you get,</a:t>
            </a:r>
          </a:p>
          <a:p>
            <a:r>
              <a:rPr lang="en-US" sz="4000" dirty="0">
                <a:solidFill>
                  <a:srgbClr val="CA1E27"/>
                </a:solidFill>
              </a:rPr>
              <a:t>You’ve got to make yourself.</a:t>
            </a:r>
          </a:p>
        </p:txBody>
      </p:sp>
      <p:sp>
        <p:nvSpPr>
          <p:cNvPr id="3" name="Text Placeholder 2"/>
          <p:cNvSpPr>
            <a:spLocks noGrp="1"/>
          </p:cNvSpPr>
          <p:nvPr>
            <p:ph type="body" sz="quarter" idx="20"/>
          </p:nvPr>
        </p:nvSpPr>
        <p:spPr/>
        <p:txBody>
          <a:bodyPr/>
          <a:lstStyle/>
          <a:p>
            <a:endParaRPr lang="en-US" sz="2400" dirty="0">
              <a:solidFill>
                <a:schemeClr val="bg1">
                  <a:lumMod val="65000"/>
                </a:schemeClr>
              </a:solidFill>
            </a:endParaRPr>
          </a:p>
          <a:p>
            <a:endParaRPr lang="en-US" sz="2400" dirty="0">
              <a:solidFill>
                <a:schemeClr val="bg1">
                  <a:lumMod val="65000"/>
                </a:schemeClr>
              </a:solidFill>
            </a:endParaRPr>
          </a:p>
          <a:p>
            <a:r>
              <a:rPr lang="en-US" sz="2400" dirty="0">
                <a:solidFill>
                  <a:schemeClr val="bg1">
                    <a:lumMod val="65000"/>
                  </a:schemeClr>
                </a:solidFill>
              </a:rPr>
              <a:t>Alice Walker</a:t>
            </a:r>
          </a:p>
          <a:p>
            <a:r>
              <a:rPr lang="en-US" sz="2400" dirty="0">
                <a:solidFill>
                  <a:schemeClr val="bg1">
                    <a:lumMod val="65000"/>
                  </a:schemeClr>
                </a:solidFill>
              </a:rPr>
              <a:t>American Novelist, Poet, Teacher, Leader</a:t>
            </a:r>
          </a:p>
        </p:txBody>
      </p:sp>
    </p:spTree>
    <p:extLst>
      <p:ext uri="{BB962C8B-B14F-4D97-AF65-F5344CB8AC3E}">
        <p14:creationId xmlns:p14="http://schemas.microsoft.com/office/powerpoint/2010/main" val="10881516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368302" y="15875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MISSION</a:t>
            </a:r>
          </a:p>
        </p:txBody>
      </p:sp>
      <p:sp>
        <p:nvSpPr>
          <p:cNvPr id="19" name="TextBox 18"/>
          <p:cNvSpPr txBox="1"/>
          <p:nvPr/>
        </p:nvSpPr>
        <p:spPr>
          <a:xfrm>
            <a:off x="1892302" y="2755900"/>
            <a:ext cx="7048500" cy="1938992"/>
          </a:xfrm>
          <a:prstGeom prst="rect">
            <a:avLst/>
          </a:prstGeom>
          <a:noFill/>
        </p:spPr>
        <p:txBody>
          <a:bodyPr wrap="square" rtlCol="0">
            <a:spAutoFit/>
          </a:bodyPr>
          <a:lstStyle/>
          <a:p>
            <a:r>
              <a:rPr lang="en-US" sz="2400" b="1" i="1" dirty="0">
                <a:solidFill>
                  <a:srgbClr val="CC3333"/>
                </a:solidFill>
              </a:rPr>
              <a:t>What is your mission?</a:t>
            </a:r>
          </a:p>
          <a:p>
            <a:r>
              <a:rPr lang="en-US" sz="2400" b="1" i="1" dirty="0">
                <a:solidFill>
                  <a:srgbClr val="CC3333"/>
                </a:solidFill>
              </a:rPr>
              <a:t>What is your purpose?</a:t>
            </a:r>
          </a:p>
          <a:p>
            <a:r>
              <a:rPr lang="en-US" sz="2400" b="1" i="1" dirty="0">
                <a:solidFill>
                  <a:srgbClr val="CC3333"/>
                </a:solidFill>
              </a:rPr>
              <a:t>What problem are you trying to solve?</a:t>
            </a:r>
          </a:p>
          <a:p>
            <a:r>
              <a:rPr lang="en-US" sz="2400" b="1" i="1" dirty="0">
                <a:solidFill>
                  <a:srgbClr val="CC3333"/>
                </a:solidFill>
              </a:rPr>
              <a:t>What opportunity are you working to fill?</a:t>
            </a:r>
          </a:p>
          <a:p>
            <a:r>
              <a:rPr lang="en-US" sz="2400" b="1" i="1" dirty="0">
                <a:solidFill>
                  <a:srgbClr val="CC3333"/>
                </a:solidFill>
              </a:rPr>
              <a:t>What are you trying to accomplish?</a:t>
            </a:r>
            <a:endParaRPr lang="en-US" sz="2400" i="1" dirty="0">
              <a:solidFill>
                <a:srgbClr val="CC3333"/>
              </a:solidFill>
            </a:endParaRPr>
          </a:p>
        </p:txBody>
      </p:sp>
      <p:sp>
        <p:nvSpPr>
          <p:cNvPr id="9" name="Title 6">
            <a:extLst>
              <a:ext uri="{FF2B5EF4-FFF2-40B4-BE49-F238E27FC236}">
                <a16:creationId xmlns:a16="http://schemas.microsoft.com/office/drawing/2014/main" id="{E1AC6B23-800A-054E-B033-C56AE8E08FDF}"/>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Finance &amp; Strategy Connection</a:t>
            </a:r>
            <a:endParaRPr lang="en-US" b="0" dirty="0">
              <a:solidFill>
                <a:srgbClr val="C00000"/>
              </a:solidFill>
              <a:latin typeface="Calibri" panose="020F0502020204030204" pitchFamily="34" charset="0"/>
              <a:cs typeface="Calibri" panose="020F0502020204030204" pitchFamily="34" charset="0"/>
            </a:endParaRPr>
          </a:p>
        </p:txBody>
      </p:sp>
      <p:sp>
        <p:nvSpPr>
          <p:cNvPr id="7" name="Title 6">
            <a:extLst>
              <a:ext uri="{FF2B5EF4-FFF2-40B4-BE49-F238E27FC236}">
                <a16:creationId xmlns:a16="http://schemas.microsoft.com/office/drawing/2014/main" id="{342D4E4B-66D6-4824-9558-B8A221F13E7F}"/>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Vermilion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2283334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368302" y="15875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MISSION</a:t>
            </a:r>
          </a:p>
        </p:txBody>
      </p:sp>
      <p:sp>
        <p:nvSpPr>
          <p:cNvPr id="7" name="Round Diagonal Corner Rectangle 6"/>
          <p:cNvSpPr/>
          <p:nvPr/>
        </p:nvSpPr>
        <p:spPr>
          <a:xfrm>
            <a:off x="2349502" y="26543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STRATEGY</a:t>
            </a:r>
          </a:p>
        </p:txBody>
      </p:sp>
      <p:sp>
        <p:nvSpPr>
          <p:cNvPr id="9" name="Round Diagonal Corner Rectangle 8"/>
          <p:cNvSpPr/>
          <p:nvPr/>
        </p:nvSpPr>
        <p:spPr>
          <a:xfrm>
            <a:off x="4356102" y="37084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OPERATIONS</a:t>
            </a:r>
          </a:p>
        </p:txBody>
      </p:sp>
      <p:sp>
        <p:nvSpPr>
          <p:cNvPr id="11" name="Round Diagonal Corner Rectangle 10"/>
          <p:cNvSpPr/>
          <p:nvPr/>
        </p:nvSpPr>
        <p:spPr>
          <a:xfrm>
            <a:off x="6362702" y="47625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FINANCE</a:t>
            </a:r>
          </a:p>
        </p:txBody>
      </p:sp>
      <p:cxnSp>
        <p:nvCxnSpPr>
          <p:cNvPr id="5" name="Straight Arrow Connector 4"/>
          <p:cNvCxnSpPr/>
          <p:nvPr/>
        </p:nvCxnSpPr>
        <p:spPr>
          <a:xfrm>
            <a:off x="927100" y="26543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2882900" y="19431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2959100" y="37338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4914900" y="30226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4965700" y="47625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6921500" y="40513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sp>
        <p:nvSpPr>
          <p:cNvPr id="18" name="Title 6">
            <a:extLst>
              <a:ext uri="{FF2B5EF4-FFF2-40B4-BE49-F238E27FC236}">
                <a16:creationId xmlns:a16="http://schemas.microsoft.com/office/drawing/2014/main" id="{FC916E73-B11B-6D48-801C-A2ACAA641269}"/>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Finance &amp; Strategy Connection</a:t>
            </a:r>
            <a:endParaRPr lang="en-US" b="0" dirty="0">
              <a:solidFill>
                <a:srgbClr val="C00000"/>
              </a:solidFill>
              <a:latin typeface="Calibri" panose="020F0502020204030204" pitchFamily="34" charset="0"/>
              <a:cs typeface="Calibri" panose="020F0502020204030204" pitchFamily="34" charset="0"/>
            </a:endParaRPr>
          </a:p>
        </p:txBody>
      </p:sp>
      <p:sp>
        <p:nvSpPr>
          <p:cNvPr id="19" name="Title 6">
            <a:extLst>
              <a:ext uri="{FF2B5EF4-FFF2-40B4-BE49-F238E27FC236}">
                <a16:creationId xmlns:a16="http://schemas.microsoft.com/office/drawing/2014/main" id="{3A6A92A2-50F2-4C39-8588-1091E0A2A2AD}"/>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Vermilion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1658338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368302" y="15875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MISSION</a:t>
            </a:r>
          </a:p>
        </p:txBody>
      </p:sp>
      <p:sp>
        <p:nvSpPr>
          <p:cNvPr id="7" name="Round Diagonal Corner Rectangle 6"/>
          <p:cNvSpPr/>
          <p:nvPr/>
        </p:nvSpPr>
        <p:spPr>
          <a:xfrm>
            <a:off x="2349502" y="26543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STRATEGY</a:t>
            </a:r>
          </a:p>
        </p:txBody>
      </p:sp>
      <p:sp>
        <p:nvSpPr>
          <p:cNvPr id="9" name="Round Diagonal Corner Rectangle 8"/>
          <p:cNvSpPr/>
          <p:nvPr/>
        </p:nvSpPr>
        <p:spPr>
          <a:xfrm>
            <a:off x="4356102" y="37084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OPERATIONS</a:t>
            </a:r>
          </a:p>
        </p:txBody>
      </p:sp>
      <p:sp>
        <p:nvSpPr>
          <p:cNvPr id="11" name="Round Diagonal Corner Rectangle 10"/>
          <p:cNvSpPr/>
          <p:nvPr/>
        </p:nvSpPr>
        <p:spPr>
          <a:xfrm>
            <a:off x="6362702" y="47625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FINANCE</a:t>
            </a:r>
          </a:p>
        </p:txBody>
      </p:sp>
      <p:cxnSp>
        <p:nvCxnSpPr>
          <p:cNvPr id="5" name="Straight Arrow Connector 4"/>
          <p:cNvCxnSpPr/>
          <p:nvPr/>
        </p:nvCxnSpPr>
        <p:spPr>
          <a:xfrm>
            <a:off x="927100" y="26543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2882900" y="19431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2959100" y="37338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4914900" y="30226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4965700" y="47625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6921500" y="40513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sp>
        <p:nvSpPr>
          <p:cNvPr id="22" name="Freeform 21"/>
          <p:cNvSpPr/>
          <p:nvPr/>
        </p:nvSpPr>
        <p:spPr>
          <a:xfrm>
            <a:off x="5130800" y="2654213"/>
            <a:ext cx="3300989" cy="1714587"/>
          </a:xfrm>
          <a:custGeom>
            <a:avLst/>
            <a:gdLst>
              <a:gd name="connsiteX0" fmla="*/ 3276600 w 3300989"/>
              <a:gd name="connsiteY0" fmla="*/ 1714587 h 1714587"/>
              <a:gd name="connsiteX1" fmla="*/ 2819400 w 3300989"/>
              <a:gd name="connsiteY1" fmla="*/ 114387 h 1714587"/>
              <a:gd name="connsiteX2" fmla="*/ 0 w 3300989"/>
              <a:gd name="connsiteY2" fmla="*/ 127087 h 1714587"/>
            </a:gdLst>
            <a:ahLst/>
            <a:cxnLst>
              <a:cxn ang="0">
                <a:pos x="connsiteX0" y="connsiteY0"/>
              </a:cxn>
              <a:cxn ang="0">
                <a:pos x="connsiteX1" y="connsiteY1"/>
              </a:cxn>
              <a:cxn ang="0">
                <a:pos x="connsiteX2" y="connsiteY2"/>
              </a:cxn>
            </a:cxnLst>
            <a:rect l="l" t="t" r="r" b="b"/>
            <a:pathLst>
              <a:path w="3300989" h="1714587">
                <a:moveTo>
                  <a:pt x="3276600" y="1714587"/>
                </a:moveTo>
                <a:cubicBezTo>
                  <a:pt x="3321050" y="1046778"/>
                  <a:pt x="3365500" y="378970"/>
                  <a:pt x="2819400" y="114387"/>
                </a:cubicBezTo>
                <a:cubicBezTo>
                  <a:pt x="2273300" y="-150196"/>
                  <a:pt x="0" y="127087"/>
                  <a:pt x="0" y="127087"/>
                </a:cubicBezTo>
              </a:path>
            </a:pathLst>
          </a:custGeom>
          <a:ln w="63500">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3" name="Freeform 22"/>
          <p:cNvSpPr/>
          <p:nvPr/>
        </p:nvSpPr>
        <p:spPr>
          <a:xfrm>
            <a:off x="4474166" y="4800603"/>
            <a:ext cx="1799636" cy="1021743"/>
          </a:xfrm>
          <a:custGeom>
            <a:avLst/>
            <a:gdLst>
              <a:gd name="connsiteX0" fmla="*/ 1799636 w 1799636"/>
              <a:gd name="connsiteY0" fmla="*/ 1016000 h 1021743"/>
              <a:gd name="connsiteX1" fmla="*/ 682036 w 1799636"/>
              <a:gd name="connsiteY1" fmla="*/ 939800 h 1021743"/>
              <a:gd name="connsiteX2" fmla="*/ 47036 w 1799636"/>
              <a:gd name="connsiteY2" fmla="*/ 444500 h 1021743"/>
              <a:gd name="connsiteX3" fmla="*/ 47036 w 1799636"/>
              <a:gd name="connsiteY3" fmla="*/ 0 h 1021743"/>
            </a:gdLst>
            <a:ahLst/>
            <a:cxnLst>
              <a:cxn ang="0">
                <a:pos x="connsiteX0" y="connsiteY0"/>
              </a:cxn>
              <a:cxn ang="0">
                <a:pos x="connsiteX1" y="connsiteY1"/>
              </a:cxn>
              <a:cxn ang="0">
                <a:pos x="connsiteX2" y="connsiteY2"/>
              </a:cxn>
              <a:cxn ang="0">
                <a:pos x="connsiteX3" y="connsiteY3"/>
              </a:cxn>
            </a:cxnLst>
            <a:rect l="l" t="t" r="r" b="b"/>
            <a:pathLst>
              <a:path w="1799636" h="1021743">
                <a:moveTo>
                  <a:pt x="1799636" y="1016000"/>
                </a:moveTo>
                <a:cubicBezTo>
                  <a:pt x="1386886" y="1025525"/>
                  <a:pt x="974136" y="1035050"/>
                  <a:pt x="682036" y="939800"/>
                </a:cubicBezTo>
                <a:cubicBezTo>
                  <a:pt x="389936" y="844550"/>
                  <a:pt x="152869" y="601133"/>
                  <a:pt x="47036" y="444500"/>
                </a:cubicBezTo>
                <a:cubicBezTo>
                  <a:pt x="-58797" y="287867"/>
                  <a:pt x="47036" y="0"/>
                  <a:pt x="47036" y="0"/>
                </a:cubicBezTo>
              </a:path>
            </a:pathLst>
          </a:custGeom>
          <a:ln w="63500" cap="flat">
            <a:solidFill>
              <a:srgbClr val="008000"/>
            </a:solidFill>
            <a:roun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6" name="Freeform 25"/>
          <p:cNvSpPr/>
          <p:nvPr/>
        </p:nvSpPr>
        <p:spPr>
          <a:xfrm>
            <a:off x="2404066" y="3708403"/>
            <a:ext cx="1799636" cy="1021743"/>
          </a:xfrm>
          <a:custGeom>
            <a:avLst/>
            <a:gdLst>
              <a:gd name="connsiteX0" fmla="*/ 1799636 w 1799636"/>
              <a:gd name="connsiteY0" fmla="*/ 1016000 h 1021743"/>
              <a:gd name="connsiteX1" fmla="*/ 682036 w 1799636"/>
              <a:gd name="connsiteY1" fmla="*/ 939800 h 1021743"/>
              <a:gd name="connsiteX2" fmla="*/ 47036 w 1799636"/>
              <a:gd name="connsiteY2" fmla="*/ 444500 h 1021743"/>
              <a:gd name="connsiteX3" fmla="*/ 47036 w 1799636"/>
              <a:gd name="connsiteY3" fmla="*/ 0 h 1021743"/>
            </a:gdLst>
            <a:ahLst/>
            <a:cxnLst>
              <a:cxn ang="0">
                <a:pos x="connsiteX0" y="connsiteY0"/>
              </a:cxn>
              <a:cxn ang="0">
                <a:pos x="connsiteX1" y="connsiteY1"/>
              </a:cxn>
              <a:cxn ang="0">
                <a:pos x="connsiteX2" y="connsiteY2"/>
              </a:cxn>
              <a:cxn ang="0">
                <a:pos x="connsiteX3" y="connsiteY3"/>
              </a:cxn>
            </a:cxnLst>
            <a:rect l="l" t="t" r="r" b="b"/>
            <a:pathLst>
              <a:path w="1799636" h="1021743">
                <a:moveTo>
                  <a:pt x="1799636" y="1016000"/>
                </a:moveTo>
                <a:cubicBezTo>
                  <a:pt x="1386886" y="1025525"/>
                  <a:pt x="974136" y="1035050"/>
                  <a:pt x="682036" y="939800"/>
                </a:cubicBezTo>
                <a:cubicBezTo>
                  <a:pt x="389936" y="844550"/>
                  <a:pt x="152869" y="601133"/>
                  <a:pt x="47036" y="444500"/>
                </a:cubicBezTo>
                <a:cubicBezTo>
                  <a:pt x="-58797" y="287867"/>
                  <a:pt x="47036" y="0"/>
                  <a:pt x="47036" y="0"/>
                </a:cubicBezTo>
              </a:path>
            </a:pathLst>
          </a:custGeom>
          <a:ln w="63500">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7" name="Isosceles Triangle 26"/>
          <p:cNvSpPr/>
          <p:nvPr/>
        </p:nvSpPr>
        <p:spPr>
          <a:xfrm>
            <a:off x="2286002" y="3657602"/>
            <a:ext cx="292100" cy="190500"/>
          </a:xfrm>
          <a:prstGeom prst="triangl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Isosceles Triangle 27"/>
          <p:cNvSpPr/>
          <p:nvPr/>
        </p:nvSpPr>
        <p:spPr>
          <a:xfrm>
            <a:off x="4368802" y="4679343"/>
            <a:ext cx="292100" cy="190500"/>
          </a:xfrm>
          <a:prstGeom prst="triangl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Isosceles Triangle 28"/>
          <p:cNvSpPr/>
          <p:nvPr/>
        </p:nvSpPr>
        <p:spPr>
          <a:xfrm>
            <a:off x="4984751" y="2654302"/>
            <a:ext cx="292100" cy="190500"/>
          </a:xfrm>
          <a:prstGeom prst="triangl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Title 6">
            <a:extLst>
              <a:ext uri="{FF2B5EF4-FFF2-40B4-BE49-F238E27FC236}">
                <a16:creationId xmlns:a16="http://schemas.microsoft.com/office/drawing/2014/main" id="{44FB2B17-8173-BE49-ADD8-FFAFD2D7DFE8}"/>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Finance &amp; Strategy Connection</a:t>
            </a:r>
            <a:endParaRPr lang="en-US" b="0" dirty="0">
              <a:solidFill>
                <a:srgbClr val="C00000"/>
              </a:solidFill>
              <a:latin typeface="Calibri" panose="020F0502020204030204" pitchFamily="34" charset="0"/>
              <a:cs typeface="Calibri" panose="020F0502020204030204" pitchFamily="34" charset="0"/>
            </a:endParaRPr>
          </a:p>
        </p:txBody>
      </p:sp>
      <p:sp>
        <p:nvSpPr>
          <p:cNvPr id="21" name="Title 6">
            <a:extLst>
              <a:ext uri="{FF2B5EF4-FFF2-40B4-BE49-F238E27FC236}">
                <a16:creationId xmlns:a16="http://schemas.microsoft.com/office/drawing/2014/main" id="{E63C6F4A-DC3B-46D3-84F2-AFF0F4535AB7}"/>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Vermilion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21263400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sz="2800" dirty="0">
                <a:solidFill>
                  <a:srgbClr val="CC3333"/>
                </a:solidFill>
              </a:rPr>
              <a:t>What is your mission? What is your purpose? </a:t>
            </a:r>
            <a:br>
              <a:rPr lang="en-US" sz="2800" dirty="0">
                <a:solidFill>
                  <a:srgbClr val="CC3333"/>
                </a:solidFill>
              </a:rPr>
            </a:br>
            <a:endParaRPr lang="en-US" sz="2800" dirty="0">
              <a:solidFill>
                <a:srgbClr val="CC3333"/>
              </a:solidFill>
            </a:endParaRPr>
          </a:p>
          <a:p>
            <a:r>
              <a:rPr lang="en-US" sz="2800" dirty="0">
                <a:solidFill>
                  <a:srgbClr val="CC3333"/>
                </a:solidFill>
              </a:rPr>
              <a:t>The benefits of pursuing this mission are probably obvious to us all.</a:t>
            </a:r>
          </a:p>
          <a:p>
            <a:r>
              <a:rPr lang="en-US" sz="2800" dirty="0">
                <a:solidFill>
                  <a:srgbClr val="CC3333"/>
                </a:solidFill>
              </a:rPr>
              <a:t>The financial returns associated with this mission may not be so obvious.</a:t>
            </a:r>
          </a:p>
          <a:p>
            <a:r>
              <a:rPr lang="en-US" sz="2800" dirty="0">
                <a:solidFill>
                  <a:srgbClr val="CC3333"/>
                </a:solidFill>
              </a:rPr>
              <a:t>The key is people. Stakeholders.</a:t>
            </a:r>
            <a:endParaRPr lang="en-US" sz="2600" dirty="0">
              <a:solidFill>
                <a:srgbClr val="008000"/>
              </a:solidFill>
            </a:endParaRPr>
          </a:p>
        </p:txBody>
      </p:sp>
      <p:sp>
        <p:nvSpPr>
          <p:cNvPr id="11" name="Title 6">
            <a:extLst>
              <a:ext uri="{FF2B5EF4-FFF2-40B4-BE49-F238E27FC236}">
                <a16:creationId xmlns:a16="http://schemas.microsoft.com/office/drawing/2014/main" id="{D0A3EA93-BE28-054F-9A81-7BCC0B4DB200}"/>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Business Finance &amp; Valuation</a:t>
            </a:r>
            <a:endParaRPr lang="en-US" b="0" dirty="0">
              <a:solidFill>
                <a:srgbClr val="C00000"/>
              </a:solidFill>
              <a:latin typeface="Calibri" panose="020F0502020204030204" pitchFamily="34" charset="0"/>
              <a:cs typeface="Calibri" panose="020F0502020204030204" pitchFamily="34" charset="0"/>
            </a:endParaRPr>
          </a:p>
        </p:txBody>
      </p:sp>
      <p:sp>
        <p:nvSpPr>
          <p:cNvPr id="6" name="Title 6">
            <a:extLst>
              <a:ext uri="{FF2B5EF4-FFF2-40B4-BE49-F238E27FC236}">
                <a16:creationId xmlns:a16="http://schemas.microsoft.com/office/drawing/2014/main" id="{07DBE91E-06E6-43AB-8B70-743D144BEBE5}"/>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Vermilion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308804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normAutofit/>
          </a:bodyPr>
          <a:lstStyle/>
          <a:p>
            <a:r>
              <a:rPr lang="en-US" sz="4800" dirty="0">
                <a:solidFill>
                  <a:srgbClr val="CC3333"/>
                </a:solidFill>
              </a:rPr>
              <a:t>WHO CARES?</a:t>
            </a:r>
          </a:p>
        </p:txBody>
      </p:sp>
      <p:sp>
        <p:nvSpPr>
          <p:cNvPr id="6" name="Text Placeholder 5"/>
          <p:cNvSpPr>
            <a:spLocks noGrp="1"/>
          </p:cNvSpPr>
          <p:nvPr>
            <p:ph type="body" idx="14"/>
          </p:nvPr>
        </p:nvSpPr>
        <p:spPr>
          <a:xfrm>
            <a:off x="1665624" y="3962402"/>
            <a:ext cx="6621125" cy="1511300"/>
          </a:xfrm>
        </p:spPr>
        <p:txBody>
          <a:bodyPr>
            <a:noAutofit/>
          </a:bodyPr>
          <a:lstStyle/>
          <a:p>
            <a:r>
              <a:rPr lang="en-US" sz="2400" dirty="0"/>
              <a:t>For your businesses, make a list of 3-5 groups of people or entities who care about that project.</a:t>
            </a:r>
          </a:p>
          <a:p>
            <a:r>
              <a:rPr lang="en-US" sz="2400" dirty="0"/>
              <a:t>Make a list of 3-5 people or entities who will contribute their human or financial resources to make that project successful.</a:t>
            </a:r>
          </a:p>
        </p:txBody>
      </p:sp>
      <p:sp>
        <p:nvSpPr>
          <p:cNvPr id="8" name="Text Placeholder 4">
            <a:extLst>
              <a:ext uri="{FF2B5EF4-FFF2-40B4-BE49-F238E27FC236}">
                <a16:creationId xmlns:a16="http://schemas.microsoft.com/office/drawing/2014/main" id="{3F52BACB-8429-0148-8057-24B46DABD106}"/>
              </a:ext>
            </a:extLst>
          </p:cNvPr>
          <p:cNvSpPr>
            <a:spLocks noGrp="1"/>
          </p:cNvSpPr>
          <p:nvPr>
            <p:ph type="body" idx="13"/>
          </p:nvPr>
        </p:nvSpPr>
        <p:spPr>
          <a:xfrm>
            <a:off x="695820" y="762000"/>
            <a:ext cx="7721600" cy="1101797"/>
          </a:xfrm>
        </p:spPr>
        <p:txBody>
          <a:bodyPr>
            <a:noAutofit/>
          </a:bodyPr>
          <a:lstStyle/>
          <a:p>
            <a:r>
              <a:rPr lang="en-US" sz="2800" dirty="0">
                <a:solidFill>
                  <a:srgbClr val="4C515A"/>
                </a:solidFill>
                <a:latin typeface="Times"/>
                <a:cs typeface="Times"/>
              </a:rPr>
              <a:t>As you think about your businesses, your mission, your dreams, your visions for starting a new business, and what you want to do with what you get out of this program, try to answer one key question:</a:t>
            </a:r>
          </a:p>
        </p:txBody>
      </p:sp>
      <p:sp>
        <p:nvSpPr>
          <p:cNvPr id="2" name="Rectangle 1">
            <a:extLst>
              <a:ext uri="{FF2B5EF4-FFF2-40B4-BE49-F238E27FC236}">
                <a16:creationId xmlns:a16="http://schemas.microsoft.com/office/drawing/2014/main" id="{E5BD73A7-DCA0-4604-8C20-F16FF71ED28A}"/>
              </a:ext>
            </a:extLst>
          </p:cNvPr>
          <p:cNvSpPr/>
          <p:nvPr/>
        </p:nvSpPr>
        <p:spPr>
          <a:xfrm>
            <a:off x="417095" y="2205789"/>
            <a:ext cx="8181473" cy="38902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02116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normAutofit/>
          </a:bodyPr>
          <a:lstStyle/>
          <a:p>
            <a:r>
              <a:rPr lang="en-US" sz="4800" dirty="0">
                <a:solidFill>
                  <a:srgbClr val="CC3333"/>
                </a:solidFill>
              </a:rPr>
              <a:t>WHO CARES?</a:t>
            </a:r>
          </a:p>
        </p:txBody>
      </p:sp>
      <p:sp>
        <p:nvSpPr>
          <p:cNvPr id="6" name="Text Placeholder 5"/>
          <p:cNvSpPr>
            <a:spLocks noGrp="1"/>
          </p:cNvSpPr>
          <p:nvPr>
            <p:ph type="body" idx="14"/>
          </p:nvPr>
        </p:nvSpPr>
        <p:spPr>
          <a:xfrm>
            <a:off x="1665624" y="3962402"/>
            <a:ext cx="6621125" cy="1511300"/>
          </a:xfrm>
        </p:spPr>
        <p:txBody>
          <a:bodyPr>
            <a:noAutofit/>
          </a:bodyPr>
          <a:lstStyle/>
          <a:p>
            <a:r>
              <a:rPr lang="en-US" sz="2400" dirty="0"/>
              <a:t>For your businesses, make a list of 3-5 groups of people or entities who care about that project.</a:t>
            </a:r>
          </a:p>
          <a:p>
            <a:r>
              <a:rPr lang="en-US" sz="2400" dirty="0"/>
              <a:t>Make a list of 3-5 people or entities who will contribute their human or financial resources to make that project successful.</a:t>
            </a:r>
          </a:p>
        </p:txBody>
      </p:sp>
      <p:sp>
        <p:nvSpPr>
          <p:cNvPr id="8" name="Text Placeholder 4">
            <a:extLst>
              <a:ext uri="{FF2B5EF4-FFF2-40B4-BE49-F238E27FC236}">
                <a16:creationId xmlns:a16="http://schemas.microsoft.com/office/drawing/2014/main" id="{3F52BACB-8429-0148-8057-24B46DABD106}"/>
              </a:ext>
            </a:extLst>
          </p:cNvPr>
          <p:cNvSpPr>
            <a:spLocks noGrp="1"/>
          </p:cNvSpPr>
          <p:nvPr>
            <p:ph type="body" idx="13"/>
          </p:nvPr>
        </p:nvSpPr>
        <p:spPr>
          <a:xfrm>
            <a:off x="695820" y="762000"/>
            <a:ext cx="7721600" cy="1101797"/>
          </a:xfrm>
        </p:spPr>
        <p:txBody>
          <a:bodyPr>
            <a:noAutofit/>
          </a:bodyPr>
          <a:lstStyle/>
          <a:p>
            <a:r>
              <a:rPr lang="en-US" sz="2800" dirty="0">
                <a:solidFill>
                  <a:srgbClr val="4C515A"/>
                </a:solidFill>
                <a:latin typeface="Times"/>
                <a:cs typeface="Times"/>
              </a:rPr>
              <a:t>As you think about your businesses, your mission, your dreams, your visions for starting a new business, and what you want to do with what you get out of this program, try to answer one key question:</a:t>
            </a:r>
          </a:p>
        </p:txBody>
      </p:sp>
      <p:sp>
        <p:nvSpPr>
          <p:cNvPr id="2" name="Rectangle 1">
            <a:extLst>
              <a:ext uri="{FF2B5EF4-FFF2-40B4-BE49-F238E27FC236}">
                <a16:creationId xmlns:a16="http://schemas.microsoft.com/office/drawing/2014/main" id="{E5BD73A7-DCA0-4604-8C20-F16FF71ED28A}"/>
              </a:ext>
            </a:extLst>
          </p:cNvPr>
          <p:cNvSpPr/>
          <p:nvPr/>
        </p:nvSpPr>
        <p:spPr>
          <a:xfrm>
            <a:off x="417095" y="3713747"/>
            <a:ext cx="8181473" cy="23822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14510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normAutofit/>
          </a:bodyPr>
          <a:lstStyle/>
          <a:p>
            <a:r>
              <a:rPr lang="en-US" sz="4800" dirty="0">
                <a:solidFill>
                  <a:srgbClr val="CC3333"/>
                </a:solidFill>
              </a:rPr>
              <a:t>WHO CARES?</a:t>
            </a:r>
          </a:p>
        </p:txBody>
      </p:sp>
      <p:sp>
        <p:nvSpPr>
          <p:cNvPr id="6" name="Text Placeholder 5"/>
          <p:cNvSpPr>
            <a:spLocks noGrp="1"/>
          </p:cNvSpPr>
          <p:nvPr>
            <p:ph type="body" idx="14"/>
          </p:nvPr>
        </p:nvSpPr>
        <p:spPr>
          <a:xfrm>
            <a:off x="1665624" y="3962402"/>
            <a:ext cx="6621125" cy="1511300"/>
          </a:xfrm>
        </p:spPr>
        <p:txBody>
          <a:bodyPr>
            <a:noAutofit/>
          </a:bodyPr>
          <a:lstStyle/>
          <a:p>
            <a:r>
              <a:rPr lang="en-US" sz="2400" dirty="0"/>
              <a:t>For your businesses, make a list of 3-5 groups of people or entities who care about that project.</a:t>
            </a:r>
          </a:p>
          <a:p>
            <a:r>
              <a:rPr lang="en-US" sz="2400" dirty="0"/>
              <a:t>Make a list of 3-5 people or entities who will contribute their human or financial resources to make that project successful.</a:t>
            </a:r>
          </a:p>
        </p:txBody>
      </p:sp>
      <p:sp>
        <p:nvSpPr>
          <p:cNvPr id="8" name="Text Placeholder 4">
            <a:extLst>
              <a:ext uri="{FF2B5EF4-FFF2-40B4-BE49-F238E27FC236}">
                <a16:creationId xmlns:a16="http://schemas.microsoft.com/office/drawing/2014/main" id="{3F52BACB-8429-0148-8057-24B46DABD106}"/>
              </a:ext>
            </a:extLst>
          </p:cNvPr>
          <p:cNvSpPr>
            <a:spLocks noGrp="1"/>
          </p:cNvSpPr>
          <p:nvPr>
            <p:ph type="body" idx="13"/>
          </p:nvPr>
        </p:nvSpPr>
        <p:spPr>
          <a:xfrm>
            <a:off x="695820" y="762000"/>
            <a:ext cx="7721600" cy="1101797"/>
          </a:xfrm>
        </p:spPr>
        <p:txBody>
          <a:bodyPr>
            <a:noAutofit/>
          </a:bodyPr>
          <a:lstStyle/>
          <a:p>
            <a:r>
              <a:rPr lang="en-US" sz="2800" dirty="0">
                <a:solidFill>
                  <a:srgbClr val="4C515A"/>
                </a:solidFill>
                <a:latin typeface="Times"/>
                <a:cs typeface="Times"/>
              </a:rPr>
              <a:t>As you think about your businesses, your mission, your dreams, your visions for starting a new business, and what you want to do with what you get out of this program, try to answer one key question:</a:t>
            </a:r>
          </a:p>
        </p:txBody>
      </p:sp>
    </p:spTree>
    <p:extLst>
      <p:ext uri="{BB962C8B-B14F-4D97-AF65-F5344CB8AC3E}">
        <p14:creationId xmlns:p14="http://schemas.microsoft.com/office/powerpoint/2010/main" val="12017573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3884FDCB-580A-AE44-80CE-3DD8492AA28B}"/>
              </a:ext>
            </a:extLst>
          </p:cNvPr>
          <p:cNvSpPr/>
          <p:nvPr/>
        </p:nvSpPr>
        <p:spPr>
          <a:xfrm>
            <a:off x="5817871" y="5612130"/>
            <a:ext cx="3274695" cy="12458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3352800" y="3551875"/>
            <a:ext cx="2133600" cy="1138773"/>
          </a:xfrm>
          <a:prstGeom prst="rect">
            <a:avLst/>
          </a:prstGeom>
          <a:solidFill>
            <a:srgbClr val="C00000"/>
          </a:solidFill>
        </p:spPr>
        <p:txBody>
          <a:bodyPr wrap="square" rtlCol="0">
            <a:spAutoFit/>
          </a:bodyPr>
          <a:lstStyle/>
          <a:p>
            <a:pPr algn="ctr"/>
            <a:r>
              <a:rPr lang="en-US" sz="3400" b="1" dirty="0">
                <a:solidFill>
                  <a:schemeClr val="bg1"/>
                </a:solidFill>
              </a:rPr>
              <a:t>Business Entity</a:t>
            </a:r>
          </a:p>
        </p:txBody>
      </p:sp>
      <p:sp>
        <p:nvSpPr>
          <p:cNvPr id="7" name="TextBox 6"/>
          <p:cNvSpPr txBox="1"/>
          <p:nvPr/>
        </p:nvSpPr>
        <p:spPr>
          <a:xfrm>
            <a:off x="3352800" y="1646872"/>
            <a:ext cx="2133600" cy="969496"/>
          </a:xfrm>
          <a:prstGeom prst="rect">
            <a:avLst/>
          </a:prstGeom>
          <a:solidFill>
            <a:srgbClr val="0000CC"/>
          </a:solidFill>
        </p:spPr>
        <p:txBody>
          <a:bodyPr wrap="square" rtlCol="0">
            <a:spAutoFit/>
          </a:bodyPr>
          <a:lstStyle/>
          <a:p>
            <a:pPr algn="ctr"/>
            <a:endParaRPr lang="en-US" sz="1500" b="1" dirty="0">
              <a:solidFill>
                <a:schemeClr val="bg1"/>
              </a:solidFill>
            </a:endParaRPr>
          </a:p>
          <a:p>
            <a:pPr algn="ctr"/>
            <a:r>
              <a:rPr lang="en-US" sz="3000" b="1" dirty="0">
                <a:solidFill>
                  <a:schemeClr val="bg1"/>
                </a:solidFill>
              </a:rPr>
              <a:t>Family </a:t>
            </a:r>
          </a:p>
          <a:p>
            <a:pPr algn="ctr"/>
            <a:endParaRPr lang="en-US" sz="1200" b="1" dirty="0">
              <a:solidFill>
                <a:schemeClr val="bg1"/>
              </a:solidFill>
            </a:endParaRPr>
          </a:p>
        </p:txBody>
      </p:sp>
      <p:sp>
        <p:nvSpPr>
          <p:cNvPr id="9" name="TextBox 8"/>
          <p:cNvSpPr txBox="1"/>
          <p:nvPr/>
        </p:nvSpPr>
        <p:spPr>
          <a:xfrm>
            <a:off x="3352800" y="5352635"/>
            <a:ext cx="2286000" cy="954107"/>
          </a:xfrm>
          <a:prstGeom prst="rect">
            <a:avLst/>
          </a:prstGeom>
          <a:solidFill>
            <a:srgbClr val="0000CC"/>
          </a:solidFill>
        </p:spPr>
        <p:txBody>
          <a:bodyPr wrap="square" rtlCol="0">
            <a:spAutoFit/>
          </a:bodyPr>
          <a:lstStyle/>
          <a:p>
            <a:pPr algn="ctr"/>
            <a:r>
              <a:rPr lang="en-US" sz="2800" b="1" dirty="0">
                <a:solidFill>
                  <a:schemeClr val="bg1"/>
                </a:solidFill>
              </a:rPr>
              <a:t>The Government</a:t>
            </a:r>
          </a:p>
        </p:txBody>
      </p:sp>
      <p:sp>
        <p:nvSpPr>
          <p:cNvPr id="11" name="TextBox 10"/>
          <p:cNvSpPr txBox="1"/>
          <p:nvPr/>
        </p:nvSpPr>
        <p:spPr>
          <a:xfrm>
            <a:off x="609600" y="5358586"/>
            <a:ext cx="2362200" cy="553998"/>
          </a:xfrm>
          <a:prstGeom prst="rect">
            <a:avLst/>
          </a:prstGeom>
          <a:solidFill>
            <a:srgbClr val="0000CC"/>
          </a:solidFill>
        </p:spPr>
        <p:txBody>
          <a:bodyPr wrap="square" rtlCol="0">
            <a:spAutoFit/>
          </a:bodyPr>
          <a:lstStyle/>
          <a:p>
            <a:pPr algn="ctr"/>
            <a:r>
              <a:rPr lang="en-US" sz="3000" b="1" dirty="0">
                <a:solidFill>
                  <a:schemeClr val="bg1"/>
                </a:solidFill>
              </a:rPr>
              <a:t>Suppliers</a:t>
            </a:r>
          </a:p>
        </p:txBody>
      </p:sp>
      <p:sp>
        <p:nvSpPr>
          <p:cNvPr id="12" name="TextBox 11"/>
          <p:cNvSpPr txBox="1"/>
          <p:nvPr/>
        </p:nvSpPr>
        <p:spPr>
          <a:xfrm>
            <a:off x="457200" y="2158186"/>
            <a:ext cx="2514600" cy="553998"/>
          </a:xfrm>
          <a:prstGeom prst="rect">
            <a:avLst/>
          </a:prstGeom>
          <a:solidFill>
            <a:srgbClr val="0000CC"/>
          </a:solidFill>
        </p:spPr>
        <p:txBody>
          <a:bodyPr wrap="square" rtlCol="0">
            <a:spAutoFit/>
          </a:bodyPr>
          <a:lstStyle/>
          <a:p>
            <a:pPr algn="ctr"/>
            <a:r>
              <a:rPr lang="en-US" sz="3000" b="1" dirty="0">
                <a:solidFill>
                  <a:schemeClr val="bg1"/>
                </a:solidFill>
              </a:rPr>
              <a:t>Employees</a:t>
            </a:r>
          </a:p>
        </p:txBody>
      </p:sp>
      <p:sp>
        <p:nvSpPr>
          <p:cNvPr id="13" name="TextBox 12"/>
          <p:cNvSpPr txBox="1"/>
          <p:nvPr/>
        </p:nvSpPr>
        <p:spPr>
          <a:xfrm>
            <a:off x="304800" y="3834586"/>
            <a:ext cx="2743200" cy="553998"/>
          </a:xfrm>
          <a:prstGeom prst="rect">
            <a:avLst/>
          </a:prstGeom>
          <a:solidFill>
            <a:srgbClr val="0000CC"/>
          </a:solidFill>
        </p:spPr>
        <p:txBody>
          <a:bodyPr wrap="square" rtlCol="0">
            <a:spAutoFit/>
          </a:bodyPr>
          <a:lstStyle/>
          <a:p>
            <a:pPr algn="ctr"/>
            <a:r>
              <a:rPr lang="en-US" sz="3000" b="1" dirty="0">
                <a:solidFill>
                  <a:schemeClr val="bg1"/>
                </a:solidFill>
              </a:rPr>
              <a:t>Customers</a:t>
            </a:r>
          </a:p>
        </p:txBody>
      </p:sp>
      <p:sp>
        <p:nvSpPr>
          <p:cNvPr id="14" name="TextBox 13"/>
          <p:cNvSpPr txBox="1"/>
          <p:nvPr/>
        </p:nvSpPr>
        <p:spPr>
          <a:xfrm>
            <a:off x="6172200" y="3551874"/>
            <a:ext cx="2514600" cy="954107"/>
          </a:xfrm>
          <a:prstGeom prst="rect">
            <a:avLst/>
          </a:prstGeom>
          <a:solidFill>
            <a:srgbClr val="0000CC"/>
          </a:solidFill>
        </p:spPr>
        <p:txBody>
          <a:bodyPr wrap="square" rtlCol="0">
            <a:spAutoFit/>
          </a:bodyPr>
          <a:lstStyle/>
          <a:p>
            <a:pPr algn="ctr"/>
            <a:r>
              <a:rPr lang="en-US" sz="2800" b="1" dirty="0">
                <a:solidFill>
                  <a:schemeClr val="bg1"/>
                </a:solidFill>
              </a:rPr>
              <a:t>The Community</a:t>
            </a:r>
          </a:p>
        </p:txBody>
      </p:sp>
      <p:sp>
        <p:nvSpPr>
          <p:cNvPr id="15" name="TextBox 14"/>
          <p:cNvSpPr txBox="1"/>
          <p:nvPr/>
        </p:nvSpPr>
        <p:spPr>
          <a:xfrm>
            <a:off x="5943600" y="5228272"/>
            <a:ext cx="2971800" cy="1477328"/>
          </a:xfrm>
          <a:prstGeom prst="rect">
            <a:avLst/>
          </a:prstGeom>
          <a:solidFill>
            <a:srgbClr val="0000CC"/>
          </a:solidFill>
        </p:spPr>
        <p:txBody>
          <a:bodyPr wrap="square" rtlCol="0">
            <a:spAutoFit/>
          </a:bodyPr>
          <a:lstStyle/>
          <a:p>
            <a:pPr algn="ctr"/>
            <a:r>
              <a:rPr lang="en-US" dirty="0">
                <a:solidFill>
                  <a:schemeClr val="bg1"/>
                </a:solidFill>
              </a:rPr>
              <a:t>Others: future generations, trade associations, unions, activists, competitors, the media, business partners, the public, society</a:t>
            </a:r>
          </a:p>
        </p:txBody>
      </p:sp>
      <p:cxnSp>
        <p:nvCxnSpPr>
          <p:cNvPr id="16" name="Straight Arrow Connector 15"/>
          <p:cNvCxnSpPr>
            <a:cxnSpLocks/>
          </p:cNvCxnSpPr>
          <p:nvPr/>
        </p:nvCxnSpPr>
        <p:spPr>
          <a:xfrm>
            <a:off x="4191003" y="2616368"/>
            <a:ext cx="76199" cy="1011704"/>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790702" y="2970314"/>
            <a:ext cx="1562100" cy="657761"/>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4953000" y="2789875"/>
            <a:ext cx="1143000" cy="838199"/>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486400" y="4542472"/>
            <a:ext cx="2286000" cy="609600"/>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648200" y="4874820"/>
            <a:ext cx="609600" cy="837709"/>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5486400" y="3834588"/>
            <a:ext cx="1066800" cy="225117"/>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1981200" y="4922569"/>
            <a:ext cx="1371600" cy="276761"/>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2667000" y="4313872"/>
            <a:ext cx="838200" cy="152400"/>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ADF7268-E9D0-914B-9DFF-BAF40D703332}"/>
              </a:ext>
            </a:extLst>
          </p:cNvPr>
          <p:cNvSpPr txBox="1"/>
          <p:nvPr/>
        </p:nvSpPr>
        <p:spPr>
          <a:xfrm>
            <a:off x="6116955" y="1826823"/>
            <a:ext cx="2133600" cy="969496"/>
          </a:xfrm>
          <a:prstGeom prst="rect">
            <a:avLst/>
          </a:prstGeom>
          <a:solidFill>
            <a:srgbClr val="0000CC"/>
          </a:solidFill>
        </p:spPr>
        <p:txBody>
          <a:bodyPr wrap="square" rtlCol="0">
            <a:spAutoFit/>
          </a:bodyPr>
          <a:lstStyle/>
          <a:p>
            <a:pPr algn="ctr"/>
            <a:endParaRPr lang="en-US" sz="1500" b="1" dirty="0">
              <a:solidFill>
                <a:schemeClr val="bg1"/>
              </a:solidFill>
            </a:endParaRPr>
          </a:p>
          <a:p>
            <a:pPr algn="ctr"/>
            <a:r>
              <a:rPr lang="en-US" sz="3000" b="1" dirty="0">
                <a:solidFill>
                  <a:schemeClr val="bg1"/>
                </a:solidFill>
              </a:rPr>
              <a:t>Investors </a:t>
            </a:r>
          </a:p>
          <a:p>
            <a:pPr algn="ctr"/>
            <a:endParaRPr lang="en-US" sz="1200" b="1" dirty="0">
              <a:solidFill>
                <a:schemeClr val="bg1"/>
              </a:solidFill>
            </a:endParaRPr>
          </a:p>
        </p:txBody>
      </p:sp>
      <p:sp>
        <p:nvSpPr>
          <p:cNvPr id="27" name="Title 6">
            <a:extLst>
              <a:ext uri="{FF2B5EF4-FFF2-40B4-BE49-F238E27FC236}">
                <a16:creationId xmlns:a16="http://schemas.microsoft.com/office/drawing/2014/main" id="{952B346C-B15E-BA4E-B83C-811AE8F97CDE}"/>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Stakeholders &amp; Entrepreneurs</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47159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brian.bolton@louisiana.edu</a:t>
            </a:r>
          </a:p>
        </p:txBody>
      </p:sp>
    </p:spTree>
    <p:extLst>
      <p:ext uri="{BB962C8B-B14F-4D97-AF65-F5344CB8AC3E}">
        <p14:creationId xmlns:p14="http://schemas.microsoft.com/office/powerpoint/2010/main" val="32210289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sz="3200" b="1" i="1" dirty="0">
                <a:solidFill>
                  <a:srgbClr val="0000FF"/>
                </a:solidFill>
              </a:rPr>
              <a:t>Please define the following word:</a:t>
            </a:r>
            <a:br>
              <a:rPr lang="en-US" sz="3200" b="1" i="1" dirty="0">
                <a:solidFill>
                  <a:srgbClr val="0000FF"/>
                </a:solidFill>
              </a:rPr>
            </a:br>
            <a:br>
              <a:rPr lang="en-US" sz="3200" b="1" i="1" dirty="0">
                <a:solidFill>
                  <a:srgbClr val="0000FF"/>
                </a:solidFill>
              </a:rPr>
            </a:br>
            <a:r>
              <a:rPr lang="en-US" sz="3200" b="1" i="1" dirty="0">
                <a:solidFill>
                  <a:srgbClr val="0000FF"/>
                </a:solidFill>
              </a:rPr>
              <a:t> 		VALUES</a:t>
            </a:r>
            <a:br>
              <a:rPr lang="en-US" sz="3200" b="1" i="1" dirty="0">
                <a:solidFill>
                  <a:srgbClr val="0000FF"/>
                </a:solidFill>
              </a:rPr>
            </a:br>
            <a:endParaRPr lang="en-US" sz="3200" b="1" i="1" dirty="0">
              <a:solidFill>
                <a:schemeClr val="accent2">
                  <a:lumMod val="50000"/>
                </a:schemeClr>
              </a:solidFill>
            </a:endParaRPr>
          </a:p>
          <a:p>
            <a:r>
              <a:rPr lang="en-US" sz="3200" b="1" i="1" dirty="0">
                <a:solidFill>
                  <a:schemeClr val="accent2">
                    <a:lumMod val="50000"/>
                  </a:schemeClr>
                </a:solidFill>
              </a:rPr>
              <a:t>Now define this word:</a:t>
            </a:r>
            <a:br>
              <a:rPr lang="en-US" sz="3200" b="1" i="1" dirty="0">
                <a:solidFill>
                  <a:schemeClr val="accent2">
                    <a:lumMod val="50000"/>
                  </a:schemeClr>
                </a:solidFill>
              </a:rPr>
            </a:br>
            <a:br>
              <a:rPr lang="en-US" sz="3200" b="1" i="1" dirty="0">
                <a:solidFill>
                  <a:schemeClr val="accent2">
                    <a:lumMod val="50000"/>
                  </a:schemeClr>
                </a:solidFill>
              </a:rPr>
            </a:br>
            <a:r>
              <a:rPr lang="en-US" sz="3200" b="1" i="1" dirty="0">
                <a:solidFill>
                  <a:schemeClr val="accent2">
                    <a:lumMod val="50000"/>
                  </a:schemeClr>
                </a:solidFill>
              </a:rPr>
              <a:t> 		VALUE</a:t>
            </a:r>
            <a:endParaRPr lang="en-US" sz="3200" dirty="0">
              <a:solidFill>
                <a:schemeClr val="accent2">
                  <a:lumMod val="50000"/>
                </a:schemeClr>
              </a:solidFill>
            </a:endParaRPr>
          </a:p>
        </p:txBody>
      </p:sp>
      <p:sp>
        <p:nvSpPr>
          <p:cNvPr id="11" name="Title 6">
            <a:extLst>
              <a:ext uri="{FF2B5EF4-FFF2-40B4-BE49-F238E27FC236}">
                <a16:creationId xmlns:a16="http://schemas.microsoft.com/office/drawing/2014/main" id="{48F485DE-5982-5D47-AF9A-B9C45A585FCD}"/>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Stakeholders &amp; Entrepreneurs</a:t>
            </a:r>
            <a:endParaRPr lang="en-US" b="0" dirty="0">
              <a:solidFill>
                <a:srgbClr val="C00000"/>
              </a:solidFill>
              <a:latin typeface="Calibri" panose="020F0502020204030204" pitchFamily="34" charset="0"/>
              <a:cs typeface="Calibri" panose="020F0502020204030204" pitchFamily="34" charset="0"/>
            </a:endParaRPr>
          </a:p>
        </p:txBody>
      </p:sp>
      <p:sp>
        <p:nvSpPr>
          <p:cNvPr id="6" name="Title 6">
            <a:extLst>
              <a:ext uri="{FF2B5EF4-FFF2-40B4-BE49-F238E27FC236}">
                <a16:creationId xmlns:a16="http://schemas.microsoft.com/office/drawing/2014/main" id="{485E459A-A6E4-4746-BFA2-38ECB7A28409}"/>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Vermilion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1918337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blinds(horizontal)">
                                      <p:cBhvr>
                                        <p:cTn id="7"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828802"/>
            <a:ext cx="8229600" cy="4152900"/>
          </a:xfrm>
        </p:spPr>
        <p:txBody>
          <a:bodyPr/>
          <a:lstStyle/>
          <a:p>
            <a:r>
              <a:rPr lang="en-US" sz="2800" dirty="0"/>
              <a:t>The word “VALUE,” meaning financial worth of something, is the same word as “VALUES”, meaning intrinsic desirability</a:t>
            </a:r>
          </a:p>
          <a:p>
            <a:r>
              <a:rPr lang="en-US" sz="2800" dirty="0"/>
              <a:t>Something only has financial value because we </a:t>
            </a:r>
            <a:r>
              <a:rPr lang="mr-IN" sz="2800" dirty="0"/>
              <a:t>–</a:t>
            </a:r>
            <a:r>
              <a:rPr lang="en-US" sz="2800" dirty="0"/>
              <a:t> people or stakeholders </a:t>
            </a:r>
            <a:r>
              <a:rPr lang="mr-IN" sz="2800" dirty="0"/>
              <a:t>–</a:t>
            </a:r>
            <a:r>
              <a:rPr lang="en-US" sz="2800" dirty="0"/>
              <a:t> decide that it has intrinsic desirability to us</a:t>
            </a:r>
          </a:p>
          <a:p>
            <a:r>
              <a:rPr lang="en-US" sz="2800" dirty="0"/>
              <a:t>Financial value is just a measuring tool.  The real value is determined by our own desires.</a:t>
            </a:r>
          </a:p>
        </p:txBody>
      </p:sp>
      <p:sp>
        <p:nvSpPr>
          <p:cNvPr id="9" name="Title 6">
            <a:extLst>
              <a:ext uri="{FF2B5EF4-FFF2-40B4-BE49-F238E27FC236}">
                <a16:creationId xmlns:a16="http://schemas.microsoft.com/office/drawing/2014/main" id="{9D5CEBC3-DE8F-7F4C-8E65-A66E15306CA6}"/>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Stakeholders &amp; Entrepreneurs</a:t>
            </a:r>
            <a:endParaRPr lang="en-US" b="0" dirty="0">
              <a:solidFill>
                <a:srgbClr val="C00000"/>
              </a:solidFill>
              <a:latin typeface="Calibri" panose="020F0502020204030204" pitchFamily="34" charset="0"/>
              <a:cs typeface="Calibri" panose="020F0502020204030204" pitchFamily="34" charset="0"/>
            </a:endParaRPr>
          </a:p>
        </p:txBody>
      </p:sp>
      <p:sp>
        <p:nvSpPr>
          <p:cNvPr id="6" name="Title 6">
            <a:extLst>
              <a:ext uri="{FF2B5EF4-FFF2-40B4-BE49-F238E27FC236}">
                <a16:creationId xmlns:a16="http://schemas.microsoft.com/office/drawing/2014/main" id="{2B3EDC74-CD3A-4698-91B8-4B63CF4F917A}"/>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Vermilion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14126970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548765"/>
            <a:ext cx="8432800" cy="4432936"/>
          </a:xfrm>
        </p:spPr>
        <p:txBody>
          <a:bodyPr/>
          <a:lstStyle/>
          <a:p>
            <a:r>
              <a:rPr lang="en-US" sz="2500" dirty="0"/>
              <a:t>Financial value is the result of people finding something intrinsically desirable.</a:t>
            </a:r>
          </a:p>
          <a:p>
            <a:r>
              <a:rPr lang="en-US" sz="2500" dirty="0"/>
              <a:t>The more intrinsically desirable something is to me, the more money I will be willing to pay for it.</a:t>
            </a:r>
          </a:p>
          <a:p>
            <a:pPr lvl="1"/>
            <a:r>
              <a:rPr lang="en-US" sz="2500" dirty="0"/>
              <a:t>Also applies to non-financial resources </a:t>
            </a:r>
            <a:r>
              <a:rPr lang="mr-IN" sz="2500" dirty="0"/>
              <a:t>–</a:t>
            </a:r>
            <a:r>
              <a:rPr lang="en-US" sz="2500" dirty="0"/>
              <a:t> I may be willing to work harder for a cause I believe in than for a cause that doesn’t align with my own values.</a:t>
            </a:r>
          </a:p>
          <a:p>
            <a:r>
              <a:rPr lang="en-US" sz="2500" dirty="0"/>
              <a:t>Stakeholders will engage with your business because you are offering utility for them. What you are doing aligns with their values.</a:t>
            </a:r>
          </a:p>
          <a:p>
            <a:r>
              <a:rPr lang="en-US" sz="2500" b="1" dirty="0">
                <a:solidFill>
                  <a:srgbClr val="CC3333"/>
                </a:solidFill>
              </a:rPr>
              <a:t>What you are doing makes their life better.</a:t>
            </a:r>
          </a:p>
        </p:txBody>
      </p:sp>
      <p:sp>
        <p:nvSpPr>
          <p:cNvPr id="9" name="Title 6">
            <a:extLst>
              <a:ext uri="{FF2B5EF4-FFF2-40B4-BE49-F238E27FC236}">
                <a16:creationId xmlns:a16="http://schemas.microsoft.com/office/drawing/2014/main" id="{DCB101E0-C552-4749-82B5-1394290074AE}"/>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Stakeholders &amp; Entrepreneurs</a:t>
            </a:r>
            <a:endParaRPr lang="en-US" b="0" dirty="0">
              <a:solidFill>
                <a:srgbClr val="C00000"/>
              </a:solidFill>
              <a:latin typeface="Calibri" panose="020F0502020204030204" pitchFamily="34" charset="0"/>
              <a:cs typeface="Calibri" panose="020F0502020204030204" pitchFamily="34" charset="0"/>
            </a:endParaRPr>
          </a:p>
        </p:txBody>
      </p:sp>
      <p:sp>
        <p:nvSpPr>
          <p:cNvPr id="6" name="Title 6">
            <a:extLst>
              <a:ext uri="{FF2B5EF4-FFF2-40B4-BE49-F238E27FC236}">
                <a16:creationId xmlns:a16="http://schemas.microsoft.com/office/drawing/2014/main" id="{EF533353-7182-4D8E-9F7F-91826CAD98C6}"/>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Vermilion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39716065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548765"/>
            <a:ext cx="8432800" cy="4432936"/>
          </a:xfrm>
        </p:spPr>
        <p:txBody>
          <a:bodyPr/>
          <a:lstStyle/>
          <a:p>
            <a:r>
              <a:rPr lang="en-US" sz="2500" b="1" dirty="0">
                <a:solidFill>
                  <a:srgbClr val="CC3333"/>
                </a:solidFill>
              </a:rPr>
              <a:t>What you are doing makes their life better.</a:t>
            </a:r>
            <a:br>
              <a:rPr lang="en-US" sz="2500" b="1" dirty="0">
                <a:solidFill>
                  <a:srgbClr val="CC3333"/>
                </a:solidFill>
              </a:rPr>
            </a:br>
            <a:endParaRPr lang="en-US" sz="2500" b="1" dirty="0">
              <a:solidFill>
                <a:srgbClr val="CC3333"/>
              </a:solidFill>
            </a:endParaRPr>
          </a:p>
          <a:p>
            <a:r>
              <a:rPr lang="en-US" sz="2500" b="1" dirty="0">
                <a:solidFill>
                  <a:srgbClr val="CC3333"/>
                </a:solidFill>
              </a:rPr>
              <a:t>Most people are not going to give you money just because they like you.</a:t>
            </a:r>
            <a:br>
              <a:rPr lang="en-US" sz="2500" b="1" dirty="0">
                <a:solidFill>
                  <a:srgbClr val="CC3333"/>
                </a:solidFill>
              </a:rPr>
            </a:br>
            <a:endParaRPr lang="en-US" sz="2500" b="1" dirty="0">
              <a:solidFill>
                <a:srgbClr val="CC3333"/>
              </a:solidFill>
            </a:endParaRPr>
          </a:p>
          <a:p>
            <a:r>
              <a:rPr lang="en-US" sz="2500" b="1" dirty="0">
                <a:solidFill>
                  <a:srgbClr val="CC3333"/>
                </a:solidFill>
              </a:rPr>
              <a:t>But they will give you money if you and your business make their lives better.</a:t>
            </a:r>
          </a:p>
          <a:p>
            <a:endParaRPr lang="en-US" sz="2500" b="1" dirty="0">
              <a:solidFill>
                <a:srgbClr val="CC3333"/>
              </a:solidFill>
            </a:endParaRPr>
          </a:p>
          <a:p>
            <a:r>
              <a:rPr lang="en-US" sz="2500" b="1" dirty="0">
                <a:solidFill>
                  <a:srgbClr val="CC3333"/>
                </a:solidFill>
              </a:rPr>
              <a:t>It all comes back to your mission.</a:t>
            </a:r>
          </a:p>
        </p:txBody>
      </p:sp>
      <p:sp>
        <p:nvSpPr>
          <p:cNvPr id="9" name="Title 6">
            <a:extLst>
              <a:ext uri="{FF2B5EF4-FFF2-40B4-BE49-F238E27FC236}">
                <a16:creationId xmlns:a16="http://schemas.microsoft.com/office/drawing/2014/main" id="{DCB101E0-C552-4749-82B5-1394290074AE}"/>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Stakeholders &amp; Entrepreneurs</a:t>
            </a:r>
            <a:endParaRPr lang="en-US" b="0" dirty="0">
              <a:solidFill>
                <a:srgbClr val="C00000"/>
              </a:solidFill>
              <a:latin typeface="Calibri" panose="020F0502020204030204" pitchFamily="34" charset="0"/>
              <a:cs typeface="Calibri" panose="020F0502020204030204" pitchFamily="34" charset="0"/>
            </a:endParaRPr>
          </a:p>
        </p:txBody>
      </p:sp>
      <p:sp>
        <p:nvSpPr>
          <p:cNvPr id="6" name="Title 6">
            <a:extLst>
              <a:ext uri="{FF2B5EF4-FFF2-40B4-BE49-F238E27FC236}">
                <a16:creationId xmlns:a16="http://schemas.microsoft.com/office/drawing/2014/main" id="{2D4D94CA-2A7B-4014-B441-DDD024C62461}"/>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Vermilion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9678028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828802"/>
            <a:ext cx="8432800" cy="4152900"/>
          </a:xfrm>
        </p:spPr>
        <p:txBody>
          <a:bodyPr/>
          <a:lstStyle/>
          <a:p>
            <a:r>
              <a:rPr lang="en-US" sz="2800" dirty="0"/>
              <a:t>It all comes back to your mission.</a:t>
            </a:r>
          </a:p>
          <a:p>
            <a:pPr lvl="1"/>
            <a:r>
              <a:rPr lang="en-US" sz="2600" dirty="0"/>
              <a:t>Stakeholders engage with </a:t>
            </a:r>
            <a:r>
              <a:rPr lang="mr-IN" sz="2600" dirty="0"/>
              <a:t>–</a:t>
            </a:r>
            <a:r>
              <a:rPr lang="en-US" sz="2600" dirty="0"/>
              <a:t> and contribute resources to </a:t>
            </a:r>
            <a:r>
              <a:rPr lang="mr-IN" sz="2600" dirty="0"/>
              <a:t>–</a:t>
            </a:r>
            <a:r>
              <a:rPr lang="en-US" sz="2600" dirty="0"/>
              <a:t> a business because they value what the business’s mission is.</a:t>
            </a:r>
          </a:p>
          <a:p>
            <a:pPr lvl="1"/>
            <a:r>
              <a:rPr lang="en-US" sz="2600" dirty="0"/>
              <a:t>For a non-profit, people value the mission to alleviate suffering, fight for justice or to help rescue pets.</a:t>
            </a:r>
          </a:p>
          <a:p>
            <a:pPr lvl="1"/>
            <a:r>
              <a:rPr lang="en-US" sz="2600" dirty="0"/>
              <a:t>For Apple and Walmart, people value different aspects related to their missions: products, prices, convenience, technology, jobs</a:t>
            </a:r>
            <a:r>
              <a:rPr lang="mr-IN" sz="2600" dirty="0"/>
              <a:t>…</a:t>
            </a:r>
            <a:endParaRPr lang="en-US" sz="2600" dirty="0"/>
          </a:p>
          <a:p>
            <a:pPr marL="287323" lvl="1" indent="0" algn="ctr">
              <a:buNone/>
            </a:pPr>
            <a:r>
              <a:rPr lang="en-US" sz="2600" b="1" dirty="0">
                <a:solidFill>
                  <a:srgbClr val="008000"/>
                </a:solidFill>
              </a:rPr>
              <a:t>Mission </a:t>
            </a:r>
            <a:r>
              <a:rPr lang="en-US" sz="2600" b="1" dirty="0">
                <a:solidFill>
                  <a:srgbClr val="008000"/>
                </a:solidFill>
                <a:sym typeface="Wingdings"/>
              </a:rPr>
              <a:t> Strategy  Operations  Finance</a:t>
            </a:r>
            <a:endParaRPr lang="en-US" sz="2800" b="1" dirty="0">
              <a:solidFill>
                <a:srgbClr val="008000"/>
              </a:solidFill>
            </a:endParaRPr>
          </a:p>
        </p:txBody>
      </p:sp>
      <p:sp>
        <p:nvSpPr>
          <p:cNvPr id="9" name="Title 6">
            <a:extLst>
              <a:ext uri="{FF2B5EF4-FFF2-40B4-BE49-F238E27FC236}">
                <a16:creationId xmlns:a16="http://schemas.microsoft.com/office/drawing/2014/main" id="{40332752-6097-5D4B-81D6-9BC035A904E0}"/>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Stakeholders &amp; Entrepreneurs</a:t>
            </a:r>
            <a:endParaRPr lang="en-US" b="0" dirty="0">
              <a:solidFill>
                <a:srgbClr val="C00000"/>
              </a:solidFill>
              <a:latin typeface="Calibri" panose="020F0502020204030204" pitchFamily="34" charset="0"/>
              <a:cs typeface="Calibri" panose="020F0502020204030204" pitchFamily="34" charset="0"/>
            </a:endParaRPr>
          </a:p>
        </p:txBody>
      </p:sp>
      <p:sp>
        <p:nvSpPr>
          <p:cNvPr id="6" name="Title 6">
            <a:extLst>
              <a:ext uri="{FF2B5EF4-FFF2-40B4-BE49-F238E27FC236}">
                <a16:creationId xmlns:a16="http://schemas.microsoft.com/office/drawing/2014/main" id="{476FCB73-3139-4951-B5AD-26F4F7FBAB05}"/>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Vermilion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36759552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DE607A49-FCD9-3644-9E2C-44AAA6A1B66E}"/>
              </a:ext>
            </a:extLst>
          </p:cNvPr>
          <p:cNvSpPr/>
          <p:nvPr/>
        </p:nvSpPr>
        <p:spPr>
          <a:xfrm>
            <a:off x="5817871" y="5612130"/>
            <a:ext cx="3274695" cy="12458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3352800" y="3551875"/>
            <a:ext cx="2133600" cy="1138773"/>
          </a:xfrm>
          <a:prstGeom prst="rect">
            <a:avLst/>
          </a:prstGeom>
          <a:solidFill>
            <a:srgbClr val="C00000"/>
          </a:solidFill>
        </p:spPr>
        <p:txBody>
          <a:bodyPr wrap="square" rtlCol="0">
            <a:spAutoFit/>
          </a:bodyPr>
          <a:lstStyle/>
          <a:p>
            <a:pPr algn="ctr"/>
            <a:r>
              <a:rPr lang="en-US" sz="3400" b="1" dirty="0">
                <a:solidFill>
                  <a:schemeClr val="bg1"/>
                </a:solidFill>
              </a:rPr>
              <a:t>Business Entity</a:t>
            </a:r>
          </a:p>
        </p:txBody>
      </p:sp>
      <p:sp>
        <p:nvSpPr>
          <p:cNvPr id="7" name="TextBox 6"/>
          <p:cNvSpPr txBox="1"/>
          <p:nvPr/>
        </p:nvSpPr>
        <p:spPr>
          <a:xfrm>
            <a:off x="3352800" y="1646872"/>
            <a:ext cx="2133600" cy="969496"/>
          </a:xfrm>
          <a:prstGeom prst="rect">
            <a:avLst/>
          </a:prstGeom>
          <a:solidFill>
            <a:srgbClr val="0000CC"/>
          </a:solidFill>
        </p:spPr>
        <p:txBody>
          <a:bodyPr wrap="square" rtlCol="0">
            <a:spAutoFit/>
          </a:bodyPr>
          <a:lstStyle/>
          <a:p>
            <a:pPr algn="ctr"/>
            <a:endParaRPr lang="en-US" sz="1500" b="1" dirty="0">
              <a:solidFill>
                <a:schemeClr val="bg1"/>
              </a:solidFill>
            </a:endParaRPr>
          </a:p>
          <a:p>
            <a:pPr algn="ctr"/>
            <a:r>
              <a:rPr lang="en-US" sz="3000" b="1" dirty="0">
                <a:solidFill>
                  <a:schemeClr val="bg1"/>
                </a:solidFill>
              </a:rPr>
              <a:t>Family </a:t>
            </a:r>
          </a:p>
          <a:p>
            <a:pPr algn="ctr"/>
            <a:endParaRPr lang="en-US" sz="1200" b="1" dirty="0">
              <a:solidFill>
                <a:schemeClr val="bg1"/>
              </a:solidFill>
            </a:endParaRPr>
          </a:p>
        </p:txBody>
      </p:sp>
      <p:sp>
        <p:nvSpPr>
          <p:cNvPr id="9" name="TextBox 8"/>
          <p:cNvSpPr txBox="1"/>
          <p:nvPr/>
        </p:nvSpPr>
        <p:spPr>
          <a:xfrm>
            <a:off x="3352800" y="5352635"/>
            <a:ext cx="2286000" cy="954107"/>
          </a:xfrm>
          <a:prstGeom prst="rect">
            <a:avLst/>
          </a:prstGeom>
          <a:solidFill>
            <a:srgbClr val="0000CC"/>
          </a:solidFill>
        </p:spPr>
        <p:txBody>
          <a:bodyPr wrap="square" rtlCol="0">
            <a:spAutoFit/>
          </a:bodyPr>
          <a:lstStyle/>
          <a:p>
            <a:pPr algn="ctr"/>
            <a:r>
              <a:rPr lang="en-US" sz="2800" b="1" dirty="0">
                <a:solidFill>
                  <a:schemeClr val="bg1"/>
                </a:solidFill>
              </a:rPr>
              <a:t>The Government</a:t>
            </a:r>
          </a:p>
        </p:txBody>
      </p:sp>
      <p:sp>
        <p:nvSpPr>
          <p:cNvPr id="11" name="TextBox 10"/>
          <p:cNvSpPr txBox="1"/>
          <p:nvPr/>
        </p:nvSpPr>
        <p:spPr>
          <a:xfrm>
            <a:off x="609600" y="5358586"/>
            <a:ext cx="2362200" cy="553998"/>
          </a:xfrm>
          <a:prstGeom prst="rect">
            <a:avLst/>
          </a:prstGeom>
          <a:solidFill>
            <a:srgbClr val="0000CC"/>
          </a:solidFill>
        </p:spPr>
        <p:txBody>
          <a:bodyPr wrap="square" rtlCol="0">
            <a:spAutoFit/>
          </a:bodyPr>
          <a:lstStyle/>
          <a:p>
            <a:pPr algn="ctr"/>
            <a:r>
              <a:rPr lang="en-US" sz="3000" b="1" dirty="0">
                <a:solidFill>
                  <a:schemeClr val="bg1"/>
                </a:solidFill>
              </a:rPr>
              <a:t>Suppliers</a:t>
            </a:r>
          </a:p>
        </p:txBody>
      </p:sp>
      <p:sp>
        <p:nvSpPr>
          <p:cNvPr id="12" name="TextBox 11"/>
          <p:cNvSpPr txBox="1"/>
          <p:nvPr/>
        </p:nvSpPr>
        <p:spPr>
          <a:xfrm>
            <a:off x="457200" y="2158186"/>
            <a:ext cx="2514600" cy="553998"/>
          </a:xfrm>
          <a:prstGeom prst="rect">
            <a:avLst/>
          </a:prstGeom>
          <a:solidFill>
            <a:srgbClr val="0000CC"/>
          </a:solidFill>
        </p:spPr>
        <p:txBody>
          <a:bodyPr wrap="square" rtlCol="0">
            <a:spAutoFit/>
          </a:bodyPr>
          <a:lstStyle/>
          <a:p>
            <a:pPr algn="ctr"/>
            <a:r>
              <a:rPr lang="en-US" sz="3000" b="1" dirty="0">
                <a:solidFill>
                  <a:schemeClr val="bg1"/>
                </a:solidFill>
              </a:rPr>
              <a:t>Employees</a:t>
            </a:r>
          </a:p>
        </p:txBody>
      </p:sp>
      <p:sp>
        <p:nvSpPr>
          <p:cNvPr id="13" name="TextBox 12"/>
          <p:cNvSpPr txBox="1"/>
          <p:nvPr/>
        </p:nvSpPr>
        <p:spPr>
          <a:xfrm>
            <a:off x="304800" y="3834586"/>
            <a:ext cx="2743200" cy="553998"/>
          </a:xfrm>
          <a:prstGeom prst="rect">
            <a:avLst/>
          </a:prstGeom>
          <a:solidFill>
            <a:srgbClr val="0000CC"/>
          </a:solidFill>
        </p:spPr>
        <p:txBody>
          <a:bodyPr wrap="square" rtlCol="0">
            <a:spAutoFit/>
          </a:bodyPr>
          <a:lstStyle/>
          <a:p>
            <a:pPr algn="ctr"/>
            <a:r>
              <a:rPr lang="en-US" sz="3000" b="1" dirty="0">
                <a:solidFill>
                  <a:schemeClr val="bg1"/>
                </a:solidFill>
              </a:rPr>
              <a:t>Customers</a:t>
            </a:r>
          </a:p>
        </p:txBody>
      </p:sp>
      <p:sp>
        <p:nvSpPr>
          <p:cNvPr id="14" name="TextBox 13"/>
          <p:cNvSpPr txBox="1"/>
          <p:nvPr/>
        </p:nvSpPr>
        <p:spPr>
          <a:xfrm>
            <a:off x="6172200" y="3551874"/>
            <a:ext cx="2514600" cy="954107"/>
          </a:xfrm>
          <a:prstGeom prst="rect">
            <a:avLst/>
          </a:prstGeom>
          <a:solidFill>
            <a:srgbClr val="0000CC"/>
          </a:solidFill>
        </p:spPr>
        <p:txBody>
          <a:bodyPr wrap="square" rtlCol="0">
            <a:spAutoFit/>
          </a:bodyPr>
          <a:lstStyle/>
          <a:p>
            <a:pPr algn="ctr"/>
            <a:r>
              <a:rPr lang="en-US" sz="2800" b="1" dirty="0">
                <a:solidFill>
                  <a:schemeClr val="bg1"/>
                </a:solidFill>
              </a:rPr>
              <a:t>The Community</a:t>
            </a:r>
          </a:p>
        </p:txBody>
      </p:sp>
      <p:sp>
        <p:nvSpPr>
          <p:cNvPr id="15" name="TextBox 14"/>
          <p:cNvSpPr txBox="1"/>
          <p:nvPr/>
        </p:nvSpPr>
        <p:spPr>
          <a:xfrm>
            <a:off x="5943600" y="5228272"/>
            <a:ext cx="2971800" cy="1477328"/>
          </a:xfrm>
          <a:prstGeom prst="rect">
            <a:avLst/>
          </a:prstGeom>
          <a:solidFill>
            <a:srgbClr val="0000CC"/>
          </a:solidFill>
        </p:spPr>
        <p:txBody>
          <a:bodyPr wrap="square" rtlCol="0">
            <a:spAutoFit/>
          </a:bodyPr>
          <a:lstStyle/>
          <a:p>
            <a:pPr algn="ctr"/>
            <a:r>
              <a:rPr lang="en-US" dirty="0">
                <a:solidFill>
                  <a:schemeClr val="bg1"/>
                </a:solidFill>
              </a:rPr>
              <a:t>Others: future generations, trade associations, unions, activists, competitors, the media, business partners, the public, society</a:t>
            </a:r>
          </a:p>
        </p:txBody>
      </p:sp>
      <p:cxnSp>
        <p:nvCxnSpPr>
          <p:cNvPr id="16" name="Straight Arrow Connector 15"/>
          <p:cNvCxnSpPr>
            <a:cxnSpLocks/>
          </p:cNvCxnSpPr>
          <p:nvPr/>
        </p:nvCxnSpPr>
        <p:spPr>
          <a:xfrm>
            <a:off x="4191003" y="2616368"/>
            <a:ext cx="76199" cy="1011704"/>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790702" y="2970314"/>
            <a:ext cx="1562100" cy="657761"/>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4953000" y="2789875"/>
            <a:ext cx="1143000" cy="838199"/>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486400" y="4542472"/>
            <a:ext cx="2286000" cy="609600"/>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648200" y="4874820"/>
            <a:ext cx="609600" cy="837709"/>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5486400" y="3834588"/>
            <a:ext cx="1066800" cy="225117"/>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1981200" y="4922569"/>
            <a:ext cx="1371600" cy="276761"/>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2667000" y="4313872"/>
            <a:ext cx="838200" cy="152400"/>
          </a:xfrm>
          <a:prstGeom prst="straightConnector1">
            <a:avLst/>
          </a:prstGeom>
          <a:ln w="63500">
            <a:solidFill>
              <a:srgbClr val="0066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ADF7268-E9D0-914B-9DFF-BAF40D703332}"/>
              </a:ext>
            </a:extLst>
          </p:cNvPr>
          <p:cNvSpPr txBox="1"/>
          <p:nvPr/>
        </p:nvSpPr>
        <p:spPr>
          <a:xfrm>
            <a:off x="6116955" y="1826823"/>
            <a:ext cx="2133600" cy="969496"/>
          </a:xfrm>
          <a:prstGeom prst="rect">
            <a:avLst/>
          </a:prstGeom>
          <a:solidFill>
            <a:srgbClr val="0000CC"/>
          </a:solidFill>
        </p:spPr>
        <p:txBody>
          <a:bodyPr wrap="square" rtlCol="0">
            <a:spAutoFit/>
          </a:bodyPr>
          <a:lstStyle/>
          <a:p>
            <a:pPr algn="ctr"/>
            <a:endParaRPr lang="en-US" sz="1500" b="1" dirty="0">
              <a:solidFill>
                <a:schemeClr val="bg1"/>
              </a:solidFill>
            </a:endParaRPr>
          </a:p>
          <a:p>
            <a:pPr algn="ctr"/>
            <a:r>
              <a:rPr lang="en-US" sz="3000" b="1" dirty="0">
                <a:solidFill>
                  <a:schemeClr val="bg1"/>
                </a:solidFill>
              </a:rPr>
              <a:t>Investors </a:t>
            </a:r>
          </a:p>
          <a:p>
            <a:pPr algn="ctr"/>
            <a:endParaRPr lang="en-US" sz="1200" b="1" dirty="0">
              <a:solidFill>
                <a:schemeClr val="bg1"/>
              </a:solidFill>
            </a:endParaRPr>
          </a:p>
        </p:txBody>
      </p:sp>
      <p:sp>
        <p:nvSpPr>
          <p:cNvPr id="26" name="Title 6">
            <a:extLst>
              <a:ext uri="{FF2B5EF4-FFF2-40B4-BE49-F238E27FC236}">
                <a16:creationId xmlns:a16="http://schemas.microsoft.com/office/drawing/2014/main" id="{264E245F-B8C6-E84B-B447-94515B71FB6B}"/>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Stakeholders &amp; Entrepreneurs</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1788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2" y="1651002"/>
            <a:ext cx="8469631" cy="4330700"/>
          </a:xfrm>
        </p:spPr>
        <p:txBody>
          <a:bodyPr/>
          <a:lstStyle/>
          <a:p>
            <a:pPr marL="0" indent="0">
              <a:spcBef>
                <a:spcPts val="0"/>
              </a:spcBef>
              <a:buNone/>
            </a:pPr>
            <a:r>
              <a:rPr lang="en-US" sz="3000" dirty="0">
                <a:solidFill>
                  <a:srgbClr val="CC3333"/>
                </a:solidFill>
              </a:rPr>
              <a:t>	</a:t>
            </a:r>
            <a:r>
              <a:rPr lang="en-US" sz="2800" b="1" dirty="0">
                <a:solidFill>
                  <a:srgbClr val="CC3333"/>
                </a:solidFill>
              </a:rPr>
              <a:t>Revenues</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Cost of Goods Sold</a:t>
            </a:r>
          </a:p>
          <a:p>
            <a:pPr marL="0" indent="0">
              <a:spcBef>
                <a:spcPts val="0"/>
              </a:spcBef>
              <a:buNone/>
            </a:pPr>
            <a:r>
              <a:rPr lang="en-US" sz="2800" b="1" dirty="0">
                <a:solidFill>
                  <a:srgbClr val="CC3333"/>
                </a:solidFill>
              </a:rPr>
              <a:t>	=	Gross Margin</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Operating Expenses</a:t>
            </a:r>
          </a:p>
          <a:p>
            <a:pPr marL="0" indent="0">
              <a:spcBef>
                <a:spcPts val="0"/>
              </a:spcBef>
              <a:buNone/>
            </a:pPr>
            <a:r>
              <a:rPr lang="en-US" sz="2800" b="1" dirty="0">
                <a:solidFill>
                  <a:srgbClr val="CC3333"/>
                </a:solidFill>
              </a:rPr>
              <a:t>	=	Operating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Other Expenses</a:t>
            </a:r>
            <a:endParaRPr lang="en-US" sz="2000" b="1" u="sng" dirty="0">
              <a:solidFill>
                <a:srgbClr val="CC3333"/>
              </a:solidFill>
            </a:endParaRPr>
          </a:p>
          <a:p>
            <a:pPr marL="0" indent="0">
              <a:spcBef>
                <a:spcPts val="0"/>
              </a:spcBef>
              <a:buNone/>
            </a:pPr>
            <a:r>
              <a:rPr lang="en-US" sz="2800" b="1" dirty="0">
                <a:solidFill>
                  <a:srgbClr val="CC3333"/>
                </a:solidFill>
              </a:rPr>
              <a:t>	=	Taxable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Income Taxes</a:t>
            </a:r>
          </a:p>
          <a:p>
            <a:pPr marL="0" indent="0">
              <a:spcBef>
                <a:spcPts val="0"/>
              </a:spcBef>
              <a:buNone/>
            </a:pPr>
            <a:r>
              <a:rPr lang="en-US" sz="2800" b="1" dirty="0">
                <a:solidFill>
                  <a:srgbClr val="CC3333"/>
                </a:solidFill>
              </a:rPr>
              <a:t>	=	Net Income</a:t>
            </a:r>
          </a:p>
          <a:p>
            <a:pPr marL="0" indent="0">
              <a:spcBef>
                <a:spcPts val="0"/>
              </a:spcBef>
              <a:buNone/>
            </a:pPr>
            <a:endParaRPr lang="en-US" sz="2800" dirty="0"/>
          </a:p>
        </p:txBody>
      </p:sp>
      <p:sp>
        <p:nvSpPr>
          <p:cNvPr id="11" name="Title 6">
            <a:extLst>
              <a:ext uri="{FF2B5EF4-FFF2-40B4-BE49-F238E27FC236}">
                <a16:creationId xmlns:a16="http://schemas.microsoft.com/office/drawing/2014/main" id="{8C6562FC-9061-EB4A-8E42-39EF2D04BEB9}"/>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Stakeholders &amp; Entrepreneurs</a:t>
            </a:r>
            <a:endParaRPr lang="en-US" b="0" dirty="0">
              <a:solidFill>
                <a:srgbClr val="C00000"/>
              </a:solidFill>
              <a:latin typeface="Calibri" panose="020F0502020204030204" pitchFamily="34" charset="0"/>
              <a:cs typeface="Calibri" panose="020F0502020204030204" pitchFamily="34" charset="0"/>
            </a:endParaRPr>
          </a:p>
        </p:txBody>
      </p:sp>
      <p:sp>
        <p:nvSpPr>
          <p:cNvPr id="6" name="Title 6">
            <a:extLst>
              <a:ext uri="{FF2B5EF4-FFF2-40B4-BE49-F238E27FC236}">
                <a16:creationId xmlns:a16="http://schemas.microsoft.com/office/drawing/2014/main" id="{45004B63-ACBA-4571-B0DE-AED8DCF3DA44}"/>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Vermilion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2599405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2" y="1651002"/>
            <a:ext cx="8469631" cy="4330700"/>
          </a:xfrm>
        </p:spPr>
        <p:txBody>
          <a:bodyPr/>
          <a:lstStyle/>
          <a:p>
            <a:pPr marL="0" indent="0">
              <a:spcBef>
                <a:spcPts val="0"/>
              </a:spcBef>
              <a:buNone/>
            </a:pPr>
            <a:r>
              <a:rPr lang="en-US" sz="3000" dirty="0">
                <a:solidFill>
                  <a:schemeClr val="accent2">
                    <a:lumMod val="50000"/>
                  </a:schemeClr>
                </a:solidFill>
              </a:rPr>
              <a:t>	</a:t>
            </a:r>
            <a:r>
              <a:rPr lang="en-US" sz="2800" b="1" dirty="0">
                <a:solidFill>
                  <a:schemeClr val="accent2">
                    <a:lumMod val="50000"/>
                  </a:schemeClr>
                </a:solidFill>
              </a:rPr>
              <a:t>Revenues</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Cost of Goods Sold</a:t>
            </a:r>
          </a:p>
          <a:p>
            <a:pPr marL="0" indent="0">
              <a:spcBef>
                <a:spcPts val="0"/>
              </a:spcBef>
              <a:buNone/>
            </a:pPr>
            <a:r>
              <a:rPr lang="en-US" sz="2800" b="1" dirty="0">
                <a:solidFill>
                  <a:srgbClr val="CC3333"/>
                </a:solidFill>
              </a:rPr>
              <a:t>	=	Gross Margin</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Operating Expenses</a:t>
            </a:r>
          </a:p>
          <a:p>
            <a:pPr marL="0" indent="0">
              <a:spcBef>
                <a:spcPts val="0"/>
              </a:spcBef>
              <a:buNone/>
            </a:pPr>
            <a:r>
              <a:rPr lang="en-US" sz="2800" b="1" dirty="0">
                <a:solidFill>
                  <a:srgbClr val="CC3333"/>
                </a:solidFill>
              </a:rPr>
              <a:t>	=	Operating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Other Expenses</a:t>
            </a:r>
            <a:endParaRPr lang="en-US" sz="2000" b="1" u="sng" dirty="0">
              <a:solidFill>
                <a:srgbClr val="CC3333"/>
              </a:solidFill>
            </a:endParaRPr>
          </a:p>
          <a:p>
            <a:pPr marL="0" indent="0">
              <a:spcBef>
                <a:spcPts val="0"/>
              </a:spcBef>
              <a:buNone/>
            </a:pPr>
            <a:r>
              <a:rPr lang="en-US" sz="2800" b="1" dirty="0">
                <a:solidFill>
                  <a:srgbClr val="CC3333"/>
                </a:solidFill>
              </a:rPr>
              <a:t>	=	Taxable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Income Taxes</a:t>
            </a:r>
          </a:p>
          <a:p>
            <a:pPr marL="0" indent="0">
              <a:spcBef>
                <a:spcPts val="0"/>
              </a:spcBef>
              <a:buNone/>
            </a:pPr>
            <a:r>
              <a:rPr lang="en-US" sz="2800" b="1" dirty="0">
                <a:solidFill>
                  <a:srgbClr val="CC3333"/>
                </a:solidFill>
              </a:rPr>
              <a:t>	=	Net Income</a:t>
            </a:r>
          </a:p>
          <a:p>
            <a:pPr marL="0" indent="0">
              <a:spcBef>
                <a:spcPts val="0"/>
              </a:spcBef>
              <a:buNone/>
            </a:pPr>
            <a:endParaRPr lang="en-US" sz="2800" dirty="0"/>
          </a:p>
        </p:txBody>
      </p:sp>
      <p:sp>
        <p:nvSpPr>
          <p:cNvPr id="2" name="TextBox 1">
            <a:extLst>
              <a:ext uri="{FF2B5EF4-FFF2-40B4-BE49-F238E27FC236}">
                <a16:creationId xmlns:a16="http://schemas.microsoft.com/office/drawing/2014/main" id="{FBCE06FA-FA65-3945-81B9-E1812B6ADC34}"/>
              </a:ext>
            </a:extLst>
          </p:cNvPr>
          <p:cNvSpPr txBox="1"/>
          <p:nvPr/>
        </p:nvSpPr>
        <p:spPr>
          <a:xfrm>
            <a:off x="5789297" y="1651001"/>
            <a:ext cx="3000375" cy="3785652"/>
          </a:xfrm>
          <a:prstGeom prst="rect">
            <a:avLst/>
          </a:prstGeom>
          <a:noFill/>
        </p:spPr>
        <p:txBody>
          <a:bodyPr wrap="square" rtlCol="0">
            <a:spAutoFit/>
          </a:bodyPr>
          <a:lstStyle/>
          <a:p>
            <a:pPr algn="ctr"/>
            <a:r>
              <a:rPr lang="en-US" sz="2400" b="1" dirty="0">
                <a:solidFill>
                  <a:schemeClr val="accent2">
                    <a:lumMod val="50000"/>
                  </a:schemeClr>
                </a:solidFill>
              </a:rPr>
              <a:t>Revenues:</a:t>
            </a:r>
          </a:p>
          <a:p>
            <a:pPr algn="ctr"/>
            <a:endParaRPr lang="en-US" sz="2400" b="1" dirty="0">
              <a:solidFill>
                <a:schemeClr val="accent2">
                  <a:lumMod val="50000"/>
                </a:schemeClr>
              </a:solidFill>
            </a:endParaRPr>
          </a:p>
          <a:p>
            <a:pPr algn="ctr"/>
            <a:r>
              <a:rPr lang="en-US" sz="2400" b="1" dirty="0">
                <a:solidFill>
                  <a:schemeClr val="accent2">
                    <a:lumMod val="50000"/>
                  </a:schemeClr>
                </a:solidFill>
              </a:rPr>
              <a:t>Customers give us money to make their lives better. Every dollar of Revenue any business has ever received has come from Customers.</a:t>
            </a:r>
          </a:p>
        </p:txBody>
      </p:sp>
      <p:cxnSp>
        <p:nvCxnSpPr>
          <p:cNvPr id="4" name="Straight Arrow Connector 3">
            <a:extLst>
              <a:ext uri="{FF2B5EF4-FFF2-40B4-BE49-F238E27FC236}">
                <a16:creationId xmlns:a16="http://schemas.microsoft.com/office/drawing/2014/main" id="{A3C06A7E-A6CB-C94E-ACA3-A8DDB364223B}"/>
              </a:ext>
            </a:extLst>
          </p:cNvPr>
          <p:cNvCxnSpPr/>
          <p:nvPr/>
        </p:nvCxnSpPr>
        <p:spPr>
          <a:xfrm flipH="1">
            <a:off x="2891793" y="1931671"/>
            <a:ext cx="2897505" cy="0"/>
          </a:xfrm>
          <a:prstGeom prst="straightConnector1">
            <a:avLst/>
          </a:prstGeom>
          <a:ln w="88900">
            <a:solidFill>
              <a:schemeClr val="accent2">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3" name="Title 6">
            <a:extLst>
              <a:ext uri="{FF2B5EF4-FFF2-40B4-BE49-F238E27FC236}">
                <a16:creationId xmlns:a16="http://schemas.microsoft.com/office/drawing/2014/main" id="{F369BE31-E2F0-7C41-A0E9-1DCED4E6915C}"/>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Stakeholders &amp; Entrepreneurs</a:t>
            </a:r>
            <a:endParaRPr lang="en-US" b="0" dirty="0">
              <a:solidFill>
                <a:srgbClr val="C00000"/>
              </a:solidFill>
              <a:latin typeface="Calibri" panose="020F0502020204030204" pitchFamily="34" charset="0"/>
              <a:cs typeface="Calibri" panose="020F0502020204030204" pitchFamily="34" charset="0"/>
            </a:endParaRPr>
          </a:p>
        </p:txBody>
      </p:sp>
      <p:sp>
        <p:nvSpPr>
          <p:cNvPr id="8" name="Title 6">
            <a:extLst>
              <a:ext uri="{FF2B5EF4-FFF2-40B4-BE49-F238E27FC236}">
                <a16:creationId xmlns:a16="http://schemas.microsoft.com/office/drawing/2014/main" id="{04B468A2-D261-4A63-A51A-E2106375ECB7}"/>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Vermilion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8509877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2" y="1651002"/>
            <a:ext cx="8469631" cy="4330700"/>
          </a:xfrm>
        </p:spPr>
        <p:txBody>
          <a:bodyPr/>
          <a:lstStyle/>
          <a:p>
            <a:pPr marL="0" indent="0">
              <a:spcBef>
                <a:spcPts val="0"/>
              </a:spcBef>
              <a:buNone/>
            </a:pPr>
            <a:r>
              <a:rPr lang="en-US" sz="3000" dirty="0">
                <a:solidFill>
                  <a:srgbClr val="CC3333"/>
                </a:solidFill>
              </a:rPr>
              <a:t>	</a:t>
            </a:r>
            <a:r>
              <a:rPr lang="en-US" sz="2800" b="1" dirty="0">
                <a:solidFill>
                  <a:srgbClr val="CC3333"/>
                </a:solidFill>
              </a:rPr>
              <a:t>Revenues</a:t>
            </a:r>
          </a:p>
          <a:p>
            <a:pPr marL="0" indent="0">
              <a:spcBef>
                <a:spcPts val="0"/>
              </a:spcBef>
              <a:buNone/>
            </a:pPr>
            <a:r>
              <a:rPr lang="en-US" sz="2800" b="1" dirty="0">
                <a:solidFill>
                  <a:schemeClr val="accent2">
                    <a:lumMod val="50000"/>
                  </a:schemeClr>
                </a:solidFill>
              </a:rPr>
              <a:t> 	</a:t>
            </a:r>
            <a:r>
              <a:rPr lang="mr-IN" sz="2800" b="1" u="sng" dirty="0">
                <a:solidFill>
                  <a:schemeClr val="accent2">
                    <a:lumMod val="50000"/>
                  </a:schemeClr>
                </a:solidFill>
              </a:rPr>
              <a:t>–</a:t>
            </a:r>
            <a:r>
              <a:rPr lang="en-US" sz="2800" b="1" u="sng" dirty="0">
                <a:solidFill>
                  <a:schemeClr val="accent2">
                    <a:lumMod val="50000"/>
                  </a:schemeClr>
                </a:solidFill>
              </a:rPr>
              <a:t> 	Cost of Goods Sold</a:t>
            </a:r>
          </a:p>
          <a:p>
            <a:pPr marL="0" indent="0">
              <a:spcBef>
                <a:spcPts val="0"/>
              </a:spcBef>
              <a:buNone/>
            </a:pPr>
            <a:r>
              <a:rPr lang="en-US" sz="2800" b="1" dirty="0">
                <a:solidFill>
                  <a:srgbClr val="CC3333"/>
                </a:solidFill>
              </a:rPr>
              <a:t>	=	Gross Margin</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Operating Expenses</a:t>
            </a:r>
          </a:p>
          <a:p>
            <a:pPr marL="0" indent="0">
              <a:spcBef>
                <a:spcPts val="0"/>
              </a:spcBef>
              <a:buNone/>
            </a:pPr>
            <a:r>
              <a:rPr lang="en-US" sz="2800" b="1" dirty="0">
                <a:solidFill>
                  <a:srgbClr val="CC3333"/>
                </a:solidFill>
              </a:rPr>
              <a:t>	=	Operating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Other Expenses</a:t>
            </a:r>
            <a:endParaRPr lang="en-US" sz="2000" b="1" u="sng" dirty="0">
              <a:solidFill>
                <a:srgbClr val="CC3333"/>
              </a:solidFill>
            </a:endParaRPr>
          </a:p>
          <a:p>
            <a:pPr marL="0" indent="0">
              <a:spcBef>
                <a:spcPts val="0"/>
              </a:spcBef>
              <a:buNone/>
            </a:pPr>
            <a:r>
              <a:rPr lang="en-US" sz="2800" b="1" dirty="0">
                <a:solidFill>
                  <a:srgbClr val="CC3333"/>
                </a:solidFill>
              </a:rPr>
              <a:t>	=	Taxable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Income Taxes</a:t>
            </a:r>
          </a:p>
          <a:p>
            <a:pPr marL="0" indent="0">
              <a:spcBef>
                <a:spcPts val="0"/>
              </a:spcBef>
              <a:buNone/>
            </a:pPr>
            <a:r>
              <a:rPr lang="en-US" sz="2800" b="1" dirty="0">
                <a:solidFill>
                  <a:srgbClr val="CC3333"/>
                </a:solidFill>
              </a:rPr>
              <a:t>	=	Net Income</a:t>
            </a:r>
          </a:p>
          <a:p>
            <a:pPr marL="0" indent="0">
              <a:spcBef>
                <a:spcPts val="0"/>
              </a:spcBef>
              <a:buNone/>
            </a:pPr>
            <a:endParaRPr lang="en-US" sz="2800" dirty="0"/>
          </a:p>
        </p:txBody>
      </p:sp>
      <p:sp>
        <p:nvSpPr>
          <p:cNvPr id="2" name="TextBox 1">
            <a:extLst>
              <a:ext uri="{FF2B5EF4-FFF2-40B4-BE49-F238E27FC236}">
                <a16:creationId xmlns:a16="http://schemas.microsoft.com/office/drawing/2014/main" id="{FBCE06FA-FA65-3945-81B9-E1812B6ADC34}"/>
              </a:ext>
            </a:extLst>
          </p:cNvPr>
          <p:cNvSpPr txBox="1"/>
          <p:nvPr/>
        </p:nvSpPr>
        <p:spPr>
          <a:xfrm>
            <a:off x="5526404" y="1936749"/>
            <a:ext cx="3240405" cy="3046988"/>
          </a:xfrm>
          <a:prstGeom prst="rect">
            <a:avLst/>
          </a:prstGeom>
          <a:noFill/>
        </p:spPr>
        <p:txBody>
          <a:bodyPr wrap="square" rtlCol="0">
            <a:spAutoFit/>
          </a:bodyPr>
          <a:lstStyle/>
          <a:p>
            <a:pPr algn="ctr"/>
            <a:r>
              <a:rPr lang="en-US" sz="2400" b="1" dirty="0">
                <a:solidFill>
                  <a:schemeClr val="accent2">
                    <a:lumMod val="50000"/>
                  </a:schemeClr>
                </a:solidFill>
              </a:rPr>
              <a:t>Cost of Goods Sold:</a:t>
            </a:r>
          </a:p>
          <a:p>
            <a:pPr algn="ctr"/>
            <a:endParaRPr lang="en-US" sz="2400" b="1" dirty="0">
              <a:solidFill>
                <a:schemeClr val="accent2">
                  <a:lumMod val="50000"/>
                </a:schemeClr>
              </a:solidFill>
            </a:endParaRPr>
          </a:p>
          <a:p>
            <a:pPr algn="ctr"/>
            <a:r>
              <a:rPr lang="en-US" sz="2400" b="1" dirty="0">
                <a:solidFill>
                  <a:schemeClr val="accent2">
                    <a:lumMod val="50000"/>
                  </a:schemeClr>
                </a:solidFill>
              </a:rPr>
              <a:t>We give cash to employees and suppliers to create the goods and services we provide to customers</a:t>
            </a:r>
          </a:p>
        </p:txBody>
      </p:sp>
      <p:cxnSp>
        <p:nvCxnSpPr>
          <p:cNvPr id="9" name="Straight Arrow Connector 8">
            <a:extLst>
              <a:ext uri="{FF2B5EF4-FFF2-40B4-BE49-F238E27FC236}">
                <a16:creationId xmlns:a16="http://schemas.microsoft.com/office/drawing/2014/main" id="{7EBCA99C-F23A-5C46-AD37-1FFC3F86978D}"/>
              </a:ext>
            </a:extLst>
          </p:cNvPr>
          <p:cNvCxnSpPr>
            <a:cxnSpLocks/>
          </p:cNvCxnSpPr>
          <p:nvPr/>
        </p:nvCxnSpPr>
        <p:spPr>
          <a:xfrm flipH="1" flipV="1">
            <a:off x="4783455" y="2457451"/>
            <a:ext cx="1811656" cy="57151"/>
          </a:xfrm>
          <a:prstGeom prst="straightConnector1">
            <a:avLst/>
          </a:prstGeom>
          <a:ln w="88900">
            <a:solidFill>
              <a:schemeClr val="accent2">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5" name="Title 6">
            <a:extLst>
              <a:ext uri="{FF2B5EF4-FFF2-40B4-BE49-F238E27FC236}">
                <a16:creationId xmlns:a16="http://schemas.microsoft.com/office/drawing/2014/main" id="{1E193126-8C50-2D48-95AA-400EB748B7FE}"/>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Stakeholders &amp; Entrepreneurs</a:t>
            </a:r>
            <a:endParaRPr lang="en-US" b="0" dirty="0">
              <a:solidFill>
                <a:srgbClr val="C00000"/>
              </a:solidFill>
              <a:latin typeface="Calibri" panose="020F0502020204030204" pitchFamily="34" charset="0"/>
              <a:cs typeface="Calibri" panose="020F0502020204030204" pitchFamily="34" charset="0"/>
            </a:endParaRPr>
          </a:p>
        </p:txBody>
      </p:sp>
      <p:sp>
        <p:nvSpPr>
          <p:cNvPr id="8" name="Title 6">
            <a:extLst>
              <a:ext uri="{FF2B5EF4-FFF2-40B4-BE49-F238E27FC236}">
                <a16:creationId xmlns:a16="http://schemas.microsoft.com/office/drawing/2014/main" id="{50F73D60-0A4F-4D40-A725-07800BF4F186}"/>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Vermilion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14427104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2" y="1651002"/>
            <a:ext cx="8469631" cy="4330700"/>
          </a:xfrm>
        </p:spPr>
        <p:txBody>
          <a:bodyPr/>
          <a:lstStyle/>
          <a:p>
            <a:pPr marL="0" indent="0">
              <a:spcBef>
                <a:spcPts val="0"/>
              </a:spcBef>
              <a:buNone/>
            </a:pPr>
            <a:r>
              <a:rPr lang="en-US" sz="3000" dirty="0">
                <a:solidFill>
                  <a:srgbClr val="CC3333"/>
                </a:solidFill>
              </a:rPr>
              <a:t>	</a:t>
            </a:r>
            <a:r>
              <a:rPr lang="en-US" sz="2800" b="1" dirty="0">
                <a:solidFill>
                  <a:srgbClr val="CC3333"/>
                </a:solidFill>
              </a:rPr>
              <a:t>Revenues</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Cost of Goods Sold</a:t>
            </a:r>
          </a:p>
          <a:p>
            <a:pPr marL="0" indent="0">
              <a:spcBef>
                <a:spcPts val="0"/>
              </a:spcBef>
              <a:buNone/>
            </a:pPr>
            <a:r>
              <a:rPr lang="en-US" sz="2800" b="1" dirty="0">
                <a:solidFill>
                  <a:srgbClr val="CC3333"/>
                </a:solidFill>
              </a:rPr>
              <a:t>	=	Gross Margin</a:t>
            </a:r>
          </a:p>
          <a:p>
            <a:pPr marL="0" indent="0">
              <a:spcBef>
                <a:spcPts val="0"/>
              </a:spcBef>
              <a:buNone/>
            </a:pPr>
            <a:r>
              <a:rPr lang="en-US" sz="2800" b="1" dirty="0">
                <a:solidFill>
                  <a:schemeClr val="accent2">
                    <a:lumMod val="50000"/>
                  </a:schemeClr>
                </a:solidFill>
              </a:rPr>
              <a:t>	</a:t>
            </a:r>
            <a:r>
              <a:rPr lang="mr-IN" sz="2800" b="1" u="sng" dirty="0">
                <a:solidFill>
                  <a:schemeClr val="accent2">
                    <a:lumMod val="50000"/>
                  </a:schemeClr>
                </a:solidFill>
              </a:rPr>
              <a:t>–</a:t>
            </a:r>
            <a:r>
              <a:rPr lang="en-US" sz="2800" b="1" u="sng" dirty="0">
                <a:solidFill>
                  <a:schemeClr val="accent2">
                    <a:lumMod val="50000"/>
                  </a:schemeClr>
                </a:solidFill>
              </a:rPr>
              <a:t> 	Operating Expenses</a:t>
            </a:r>
          </a:p>
          <a:p>
            <a:pPr marL="0" indent="0">
              <a:spcBef>
                <a:spcPts val="0"/>
              </a:spcBef>
              <a:buNone/>
            </a:pPr>
            <a:r>
              <a:rPr lang="en-US" sz="2800" b="1" dirty="0">
                <a:solidFill>
                  <a:srgbClr val="CC3333"/>
                </a:solidFill>
              </a:rPr>
              <a:t>	=	Operating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Other Expenses</a:t>
            </a:r>
            <a:endParaRPr lang="en-US" sz="2000" b="1" u="sng" dirty="0">
              <a:solidFill>
                <a:srgbClr val="CC3333"/>
              </a:solidFill>
            </a:endParaRPr>
          </a:p>
          <a:p>
            <a:pPr marL="0" indent="0">
              <a:spcBef>
                <a:spcPts val="0"/>
              </a:spcBef>
              <a:buNone/>
            </a:pPr>
            <a:r>
              <a:rPr lang="en-US" sz="2800" b="1" dirty="0">
                <a:solidFill>
                  <a:srgbClr val="CC3333"/>
                </a:solidFill>
              </a:rPr>
              <a:t>	=	Taxable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Income Taxes</a:t>
            </a:r>
          </a:p>
          <a:p>
            <a:pPr marL="0" indent="0">
              <a:spcBef>
                <a:spcPts val="0"/>
              </a:spcBef>
              <a:buNone/>
            </a:pPr>
            <a:r>
              <a:rPr lang="en-US" sz="2800" b="1" dirty="0">
                <a:solidFill>
                  <a:srgbClr val="CC3333"/>
                </a:solidFill>
              </a:rPr>
              <a:t>	=	Net Income</a:t>
            </a:r>
          </a:p>
          <a:p>
            <a:pPr marL="0" indent="0">
              <a:spcBef>
                <a:spcPts val="0"/>
              </a:spcBef>
              <a:buNone/>
            </a:pPr>
            <a:endParaRPr lang="en-US" sz="2800" dirty="0"/>
          </a:p>
        </p:txBody>
      </p:sp>
      <p:sp>
        <p:nvSpPr>
          <p:cNvPr id="2" name="TextBox 1">
            <a:extLst>
              <a:ext uri="{FF2B5EF4-FFF2-40B4-BE49-F238E27FC236}">
                <a16:creationId xmlns:a16="http://schemas.microsoft.com/office/drawing/2014/main" id="{FBCE06FA-FA65-3945-81B9-E1812B6ADC34}"/>
              </a:ext>
            </a:extLst>
          </p:cNvPr>
          <p:cNvSpPr txBox="1"/>
          <p:nvPr/>
        </p:nvSpPr>
        <p:spPr>
          <a:xfrm>
            <a:off x="5006342" y="1936753"/>
            <a:ext cx="4091940" cy="3785652"/>
          </a:xfrm>
          <a:prstGeom prst="rect">
            <a:avLst/>
          </a:prstGeom>
          <a:noFill/>
        </p:spPr>
        <p:txBody>
          <a:bodyPr wrap="square" rtlCol="0">
            <a:spAutoFit/>
          </a:bodyPr>
          <a:lstStyle/>
          <a:p>
            <a:pPr algn="ctr"/>
            <a:r>
              <a:rPr lang="en-US" sz="2400" b="1" dirty="0">
                <a:solidFill>
                  <a:schemeClr val="accent2">
                    <a:lumMod val="50000"/>
                  </a:schemeClr>
                </a:solidFill>
              </a:rPr>
              <a:t>Operating Expenses:</a:t>
            </a:r>
          </a:p>
          <a:p>
            <a:pPr algn="ctr"/>
            <a:endParaRPr lang="en-US" sz="2400" b="1" dirty="0">
              <a:solidFill>
                <a:schemeClr val="accent2">
                  <a:lumMod val="50000"/>
                </a:schemeClr>
              </a:solidFill>
            </a:endParaRPr>
          </a:p>
          <a:p>
            <a:pPr algn="ctr"/>
            <a:r>
              <a:rPr lang="en-US" sz="2400" b="1" dirty="0">
                <a:solidFill>
                  <a:schemeClr val="accent2">
                    <a:lumMod val="50000"/>
                  </a:schemeClr>
                </a:solidFill>
              </a:rPr>
              <a:t>We give cash to employees, the landlord, the advertising agency, the utilities company and others in exchange for giving us the infrastructure to run our business</a:t>
            </a:r>
          </a:p>
        </p:txBody>
      </p:sp>
      <p:cxnSp>
        <p:nvCxnSpPr>
          <p:cNvPr id="7" name="Straight Arrow Connector 6">
            <a:extLst>
              <a:ext uri="{FF2B5EF4-FFF2-40B4-BE49-F238E27FC236}">
                <a16:creationId xmlns:a16="http://schemas.microsoft.com/office/drawing/2014/main" id="{99BC65A6-97B1-3D48-9ECD-26FEFC1C7465}"/>
              </a:ext>
            </a:extLst>
          </p:cNvPr>
          <p:cNvCxnSpPr>
            <a:cxnSpLocks/>
          </p:cNvCxnSpPr>
          <p:nvPr/>
        </p:nvCxnSpPr>
        <p:spPr>
          <a:xfrm flipH="1">
            <a:off x="3909061" y="2537462"/>
            <a:ext cx="2337435" cy="468631"/>
          </a:xfrm>
          <a:prstGeom prst="straightConnector1">
            <a:avLst/>
          </a:prstGeom>
          <a:ln w="88900">
            <a:solidFill>
              <a:schemeClr val="accent2">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3" name="Title 6">
            <a:extLst>
              <a:ext uri="{FF2B5EF4-FFF2-40B4-BE49-F238E27FC236}">
                <a16:creationId xmlns:a16="http://schemas.microsoft.com/office/drawing/2014/main" id="{8EB4DFDD-1CF8-0E40-A79E-4311780A8ECE}"/>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Stakeholders &amp; Entrepreneurs</a:t>
            </a:r>
            <a:endParaRPr lang="en-US" b="0" dirty="0">
              <a:solidFill>
                <a:srgbClr val="C00000"/>
              </a:solidFill>
              <a:latin typeface="Calibri" panose="020F0502020204030204" pitchFamily="34" charset="0"/>
              <a:cs typeface="Calibri" panose="020F0502020204030204" pitchFamily="34" charset="0"/>
            </a:endParaRPr>
          </a:p>
        </p:txBody>
      </p:sp>
      <p:sp>
        <p:nvSpPr>
          <p:cNvPr id="9" name="Title 6">
            <a:extLst>
              <a:ext uri="{FF2B5EF4-FFF2-40B4-BE49-F238E27FC236}">
                <a16:creationId xmlns:a16="http://schemas.microsoft.com/office/drawing/2014/main" id="{983CB8F5-F214-41C5-BBBD-D7B88CC6B2AB}"/>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Vermilion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3331683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1571625"/>
            <a:ext cx="8382000" cy="4410075"/>
          </a:xfrm>
        </p:spPr>
        <p:txBody>
          <a:bodyPr/>
          <a:lstStyle/>
          <a:p>
            <a:r>
              <a:rPr lang="en-US" sz="2300" dirty="0">
                <a:solidFill>
                  <a:srgbClr val="0000FF"/>
                </a:solidFill>
              </a:rPr>
              <a:t>A little about me, the finance guy:</a:t>
            </a:r>
            <a:br>
              <a:rPr lang="en-US" sz="2300" dirty="0">
                <a:solidFill>
                  <a:srgbClr val="0000FF"/>
                </a:solidFill>
              </a:rPr>
            </a:br>
            <a:endParaRPr lang="en-US" sz="2300" dirty="0">
              <a:solidFill>
                <a:srgbClr val="0000FF"/>
              </a:solidFill>
            </a:endParaRPr>
          </a:p>
          <a:p>
            <a:r>
              <a:rPr lang="en-US" sz="2300" dirty="0">
                <a:solidFill>
                  <a:srgbClr val="0000FF"/>
                </a:solidFill>
              </a:rPr>
              <a:t>What are 2 things that I am grateful for:</a:t>
            </a:r>
            <a:br>
              <a:rPr lang="en-US" sz="2300" dirty="0">
                <a:solidFill>
                  <a:srgbClr val="0000FF"/>
                </a:solidFill>
              </a:rPr>
            </a:br>
            <a:endParaRPr lang="en-US" sz="2300" dirty="0">
              <a:solidFill>
                <a:srgbClr val="0000FF"/>
              </a:solidFill>
            </a:endParaRPr>
          </a:p>
          <a:p>
            <a:pPr marL="744512" lvl="1" indent="-457189">
              <a:buFont typeface="+mj-lt"/>
              <a:buAutoNum type="arabicPeriod"/>
            </a:pPr>
            <a:r>
              <a:rPr lang="en-US" sz="2100" dirty="0">
                <a:solidFill>
                  <a:srgbClr val="0000FF"/>
                </a:solidFill>
              </a:rPr>
              <a:t>I am grateful to have a job where I get to work with and learn from inspiring people who are working to change their lives and to change their worlds.</a:t>
            </a:r>
            <a:br>
              <a:rPr lang="en-US" sz="2100" dirty="0">
                <a:solidFill>
                  <a:srgbClr val="0000FF"/>
                </a:solidFill>
              </a:rPr>
            </a:br>
            <a:endParaRPr lang="en-US" sz="2100" dirty="0">
              <a:solidFill>
                <a:srgbClr val="0000FF"/>
              </a:solidFill>
            </a:endParaRPr>
          </a:p>
          <a:p>
            <a:pPr marL="744512" lvl="1" indent="-457189">
              <a:buFont typeface="+mj-lt"/>
              <a:buAutoNum type="arabicPeriod"/>
            </a:pPr>
            <a:r>
              <a:rPr lang="en-US" sz="2100" dirty="0">
                <a:solidFill>
                  <a:srgbClr val="0000FF"/>
                </a:solidFill>
              </a:rPr>
              <a:t>I am grateful that Spring has arrived in Acadiana.</a:t>
            </a:r>
            <a:endParaRPr lang="en-US" sz="2300" b="1" i="1" dirty="0">
              <a:solidFill>
                <a:srgbClr val="0000FF"/>
              </a:solidFill>
            </a:endParaRPr>
          </a:p>
        </p:txBody>
      </p:sp>
      <p:sp>
        <p:nvSpPr>
          <p:cNvPr id="10" name="Title 6">
            <a:extLst>
              <a:ext uri="{FF2B5EF4-FFF2-40B4-BE49-F238E27FC236}">
                <a16:creationId xmlns:a16="http://schemas.microsoft.com/office/drawing/2014/main" id="{BAFF4E4A-9E11-5048-9391-906041D2AFD2}"/>
              </a:ext>
            </a:extLst>
          </p:cNvPr>
          <p:cNvSpPr>
            <a:spLocks noGrp="1"/>
          </p:cNvSpPr>
          <p:nvPr>
            <p:ph type="title"/>
          </p:nvPr>
        </p:nvSpPr>
        <p:spPr>
          <a:xfrm>
            <a:off x="457200" y="794814"/>
            <a:ext cx="8229600" cy="611077"/>
          </a:xfrm>
          <a:solidFill>
            <a:schemeClr val="bg1">
              <a:lumMod val="85000"/>
            </a:schemeClr>
          </a:solidFill>
        </p:spPr>
        <p:txBody>
          <a:bodyPr/>
          <a:lstStyle/>
          <a:p>
            <a:r>
              <a:rPr lang="en-US" dirty="0">
                <a:solidFill>
                  <a:srgbClr val="C00000"/>
                </a:solidFill>
                <a:latin typeface="Calibri" panose="020F0502020204030204" pitchFamily="34" charset="0"/>
                <a:cs typeface="Calibri" panose="020F0502020204030204" pitchFamily="34" charset="0"/>
              </a:rPr>
              <a:t>Finance &amp; Accounting</a:t>
            </a:r>
            <a:endParaRPr lang="en-US" b="0" dirty="0">
              <a:solidFill>
                <a:srgbClr val="C00000"/>
              </a:solidFill>
              <a:latin typeface="Calibri" panose="020F0502020204030204" pitchFamily="34" charset="0"/>
              <a:cs typeface="Calibri" panose="020F0502020204030204" pitchFamily="34" charset="0"/>
            </a:endParaRPr>
          </a:p>
        </p:txBody>
      </p:sp>
      <p:sp>
        <p:nvSpPr>
          <p:cNvPr id="11" name="Title 6">
            <a:extLst>
              <a:ext uri="{FF2B5EF4-FFF2-40B4-BE49-F238E27FC236}">
                <a16:creationId xmlns:a16="http://schemas.microsoft.com/office/drawing/2014/main" id="{89421785-E989-A442-B9C6-CBD2BED8A258}"/>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Vermilion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2865081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 calcmode="lin" valueType="num">
                                      <p:cBhvr>
                                        <p:cTn id="7"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8">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3" end="3"/>
                                            </p:txEl>
                                          </p:spTgt>
                                        </p:tgtEl>
                                        <p:attrNameLst>
                                          <p:attrName>style.visibility</p:attrName>
                                        </p:attrNameLst>
                                      </p:cBhvr>
                                      <p:to>
                                        <p:strVal val="visible"/>
                                      </p:to>
                                    </p:set>
                                    <p:anim calcmode="lin" valueType="num">
                                      <p:cBhvr>
                                        <p:cTn id="14"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2" y="1651002"/>
            <a:ext cx="8469631" cy="4330700"/>
          </a:xfrm>
        </p:spPr>
        <p:txBody>
          <a:bodyPr/>
          <a:lstStyle/>
          <a:p>
            <a:pPr marL="0" indent="0">
              <a:spcBef>
                <a:spcPts val="0"/>
              </a:spcBef>
              <a:buNone/>
            </a:pPr>
            <a:r>
              <a:rPr lang="en-US" sz="3000" dirty="0">
                <a:solidFill>
                  <a:srgbClr val="CC3333"/>
                </a:solidFill>
              </a:rPr>
              <a:t>	</a:t>
            </a:r>
            <a:r>
              <a:rPr lang="en-US" sz="2800" b="1" dirty="0">
                <a:solidFill>
                  <a:srgbClr val="CC3333"/>
                </a:solidFill>
              </a:rPr>
              <a:t>Revenues</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Cost of Goods Sold</a:t>
            </a:r>
          </a:p>
          <a:p>
            <a:pPr marL="0" indent="0">
              <a:spcBef>
                <a:spcPts val="0"/>
              </a:spcBef>
              <a:buNone/>
            </a:pPr>
            <a:r>
              <a:rPr lang="en-US" sz="2800" b="1" dirty="0">
                <a:solidFill>
                  <a:srgbClr val="CC3333"/>
                </a:solidFill>
              </a:rPr>
              <a:t>	=	Gross Margin</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Operating Expenses</a:t>
            </a:r>
          </a:p>
          <a:p>
            <a:pPr marL="0" indent="0">
              <a:spcBef>
                <a:spcPts val="0"/>
              </a:spcBef>
              <a:buNone/>
            </a:pPr>
            <a:r>
              <a:rPr lang="en-US" sz="2800" b="1" dirty="0">
                <a:solidFill>
                  <a:srgbClr val="CC3333"/>
                </a:solidFill>
              </a:rPr>
              <a:t>	=	Operating Income</a:t>
            </a:r>
          </a:p>
          <a:p>
            <a:pPr marL="0" indent="0">
              <a:spcBef>
                <a:spcPts val="0"/>
              </a:spcBef>
              <a:buNone/>
            </a:pPr>
            <a:r>
              <a:rPr lang="en-US" sz="2800" b="1" dirty="0">
                <a:solidFill>
                  <a:schemeClr val="accent2">
                    <a:lumMod val="50000"/>
                  </a:schemeClr>
                </a:solidFill>
              </a:rPr>
              <a:t>	</a:t>
            </a:r>
            <a:r>
              <a:rPr lang="mr-IN" sz="2800" b="1" u="sng" dirty="0">
                <a:solidFill>
                  <a:schemeClr val="accent2">
                    <a:lumMod val="50000"/>
                  </a:schemeClr>
                </a:solidFill>
              </a:rPr>
              <a:t>–</a:t>
            </a:r>
            <a:r>
              <a:rPr lang="en-US" sz="2800" b="1" u="sng" dirty="0">
                <a:solidFill>
                  <a:schemeClr val="accent2">
                    <a:lumMod val="50000"/>
                  </a:schemeClr>
                </a:solidFill>
              </a:rPr>
              <a:t> 	Other Expenses</a:t>
            </a:r>
            <a:endParaRPr lang="en-US" sz="2000" b="1" u="sng" dirty="0">
              <a:solidFill>
                <a:schemeClr val="accent2">
                  <a:lumMod val="50000"/>
                </a:schemeClr>
              </a:solidFill>
            </a:endParaRPr>
          </a:p>
          <a:p>
            <a:pPr marL="0" indent="0">
              <a:spcBef>
                <a:spcPts val="0"/>
              </a:spcBef>
              <a:buNone/>
            </a:pPr>
            <a:r>
              <a:rPr lang="en-US" sz="2800" b="1" dirty="0">
                <a:solidFill>
                  <a:srgbClr val="CC3333"/>
                </a:solidFill>
              </a:rPr>
              <a:t>	=	Taxable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Income Taxes</a:t>
            </a:r>
          </a:p>
          <a:p>
            <a:pPr marL="0" indent="0">
              <a:spcBef>
                <a:spcPts val="0"/>
              </a:spcBef>
              <a:buNone/>
            </a:pPr>
            <a:r>
              <a:rPr lang="en-US" sz="2800" b="1" dirty="0">
                <a:solidFill>
                  <a:srgbClr val="CC3333"/>
                </a:solidFill>
              </a:rPr>
              <a:t>	=	Net Income</a:t>
            </a:r>
          </a:p>
          <a:p>
            <a:pPr marL="0" indent="0">
              <a:spcBef>
                <a:spcPts val="0"/>
              </a:spcBef>
              <a:buNone/>
            </a:pPr>
            <a:endParaRPr lang="en-US" sz="2800" dirty="0"/>
          </a:p>
        </p:txBody>
      </p:sp>
      <p:sp>
        <p:nvSpPr>
          <p:cNvPr id="2" name="TextBox 1">
            <a:extLst>
              <a:ext uri="{FF2B5EF4-FFF2-40B4-BE49-F238E27FC236}">
                <a16:creationId xmlns:a16="http://schemas.microsoft.com/office/drawing/2014/main" id="{FBCE06FA-FA65-3945-81B9-E1812B6ADC34}"/>
              </a:ext>
            </a:extLst>
          </p:cNvPr>
          <p:cNvSpPr txBox="1"/>
          <p:nvPr/>
        </p:nvSpPr>
        <p:spPr>
          <a:xfrm>
            <a:off x="4994912" y="2902585"/>
            <a:ext cx="3760469" cy="2677656"/>
          </a:xfrm>
          <a:prstGeom prst="rect">
            <a:avLst/>
          </a:prstGeom>
          <a:noFill/>
        </p:spPr>
        <p:txBody>
          <a:bodyPr wrap="square" rtlCol="0">
            <a:spAutoFit/>
          </a:bodyPr>
          <a:lstStyle/>
          <a:p>
            <a:pPr algn="ctr"/>
            <a:r>
              <a:rPr lang="en-US" sz="2400" b="1" dirty="0">
                <a:solidFill>
                  <a:schemeClr val="accent2">
                    <a:lumMod val="50000"/>
                  </a:schemeClr>
                </a:solidFill>
              </a:rPr>
              <a:t>Other Expenses:</a:t>
            </a:r>
          </a:p>
          <a:p>
            <a:pPr algn="ctr"/>
            <a:endParaRPr lang="en-US" sz="2400" b="1" dirty="0">
              <a:solidFill>
                <a:schemeClr val="accent2">
                  <a:lumMod val="50000"/>
                </a:schemeClr>
              </a:solidFill>
            </a:endParaRPr>
          </a:p>
          <a:p>
            <a:pPr algn="ctr"/>
            <a:r>
              <a:rPr lang="en-US" sz="2400" b="1" dirty="0">
                <a:solidFill>
                  <a:schemeClr val="accent2">
                    <a:lumMod val="50000"/>
                  </a:schemeClr>
                </a:solidFill>
              </a:rPr>
              <a:t>We give cash to the bank and other non-recurring, non-operating sources in exchange for certain benefits.</a:t>
            </a:r>
          </a:p>
        </p:txBody>
      </p:sp>
      <p:cxnSp>
        <p:nvCxnSpPr>
          <p:cNvPr id="7" name="Straight Arrow Connector 6">
            <a:extLst>
              <a:ext uri="{FF2B5EF4-FFF2-40B4-BE49-F238E27FC236}">
                <a16:creationId xmlns:a16="http://schemas.microsoft.com/office/drawing/2014/main" id="{B43E8FC8-955B-7F41-8421-03F9E023E4C3}"/>
              </a:ext>
            </a:extLst>
          </p:cNvPr>
          <p:cNvCxnSpPr>
            <a:cxnSpLocks/>
          </p:cNvCxnSpPr>
          <p:nvPr/>
        </p:nvCxnSpPr>
        <p:spPr>
          <a:xfrm flipH="1">
            <a:off x="4120517" y="3571875"/>
            <a:ext cx="1468755" cy="502920"/>
          </a:xfrm>
          <a:prstGeom prst="straightConnector1">
            <a:avLst/>
          </a:prstGeom>
          <a:ln w="88900">
            <a:solidFill>
              <a:schemeClr val="accent2">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4" name="Title 6">
            <a:extLst>
              <a:ext uri="{FF2B5EF4-FFF2-40B4-BE49-F238E27FC236}">
                <a16:creationId xmlns:a16="http://schemas.microsoft.com/office/drawing/2014/main" id="{772044D4-B98D-3A4B-99BE-9635A2D8279B}"/>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Stakeholders &amp; Entrepreneurs</a:t>
            </a:r>
            <a:endParaRPr lang="en-US" b="0" dirty="0">
              <a:solidFill>
                <a:srgbClr val="C00000"/>
              </a:solidFill>
              <a:latin typeface="Calibri" panose="020F0502020204030204" pitchFamily="34" charset="0"/>
              <a:cs typeface="Calibri" panose="020F0502020204030204" pitchFamily="34" charset="0"/>
            </a:endParaRPr>
          </a:p>
        </p:txBody>
      </p:sp>
      <p:sp>
        <p:nvSpPr>
          <p:cNvPr id="9" name="Title 6">
            <a:extLst>
              <a:ext uri="{FF2B5EF4-FFF2-40B4-BE49-F238E27FC236}">
                <a16:creationId xmlns:a16="http://schemas.microsoft.com/office/drawing/2014/main" id="{9831F5D2-51A8-420D-AC50-2E7115C43983}"/>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Vermilion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30620846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2" y="1651002"/>
            <a:ext cx="8469631" cy="4330700"/>
          </a:xfrm>
        </p:spPr>
        <p:txBody>
          <a:bodyPr/>
          <a:lstStyle/>
          <a:p>
            <a:pPr marL="0" indent="0">
              <a:spcBef>
                <a:spcPts val="0"/>
              </a:spcBef>
              <a:buNone/>
            </a:pPr>
            <a:r>
              <a:rPr lang="en-US" sz="3000" dirty="0">
                <a:solidFill>
                  <a:srgbClr val="CC3333"/>
                </a:solidFill>
              </a:rPr>
              <a:t>	</a:t>
            </a:r>
            <a:r>
              <a:rPr lang="en-US" sz="2800" b="1" dirty="0">
                <a:solidFill>
                  <a:srgbClr val="CC3333"/>
                </a:solidFill>
              </a:rPr>
              <a:t>Revenues</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Cost of Goods Sold</a:t>
            </a:r>
          </a:p>
          <a:p>
            <a:pPr marL="0" indent="0">
              <a:spcBef>
                <a:spcPts val="0"/>
              </a:spcBef>
              <a:buNone/>
            </a:pPr>
            <a:r>
              <a:rPr lang="en-US" sz="2800" b="1" dirty="0">
                <a:solidFill>
                  <a:srgbClr val="CC3333"/>
                </a:solidFill>
              </a:rPr>
              <a:t>	=	Gross Margin</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Operating Expenses</a:t>
            </a:r>
          </a:p>
          <a:p>
            <a:pPr marL="0" indent="0">
              <a:spcBef>
                <a:spcPts val="0"/>
              </a:spcBef>
              <a:buNone/>
            </a:pPr>
            <a:r>
              <a:rPr lang="en-US" sz="2800" b="1" dirty="0">
                <a:solidFill>
                  <a:srgbClr val="CC3333"/>
                </a:solidFill>
              </a:rPr>
              <a:t>	=	Operating Income</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Other Expenses</a:t>
            </a:r>
            <a:endParaRPr lang="en-US" sz="2000" b="1" u="sng" dirty="0">
              <a:solidFill>
                <a:srgbClr val="C00000"/>
              </a:solidFill>
            </a:endParaRPr>
          </a:p>
          <a:p>
            <a:pPr marL="0" indent="0">
              <a:spcBef>
                <a:spcPts val="0"/>
              </a:spcBef>
              <a:buNone/>
            </a:pPr>
            <a:r>
              <a:rPr lang="en-US" sz="2800" b="1" dirty="0">
                <a:solidFill>
                  <a:srgbClr val="CC3333"/>
                </a:solidFill>
              </a:rPr>
              <a:t>	=	Taxable Income</a:t>
            </a:r>
          </a:p>
          <a:p>
            <a:pPr marL="0" indent="0">
              <a:spcBef>
                <a:spcPts val="0"/>
              </a:spcBef>
              <a:buNone/>
            </a:pPr>
            <a:r>
              <a:rPr lang="en-US" sz="2800" b="1" dirty="0">
                <a:solidFill>
                  <a:schemeClr val="accent2">
                    <a:lumMod val="50000"/>
                  </a:schemeClr>
                </a:solidFill>
              </a:rPr>
              <a:t>	</a:t>
            </a:r>
            <a:r>
              <a:rPr lang="mr-IN" sz="2800" b="1" u="sng" dirty="0">
                <a:solidFill>
                  <a:schemeClr val="accent2">
                    <a:lumMod val="50000"/>
                  </a:schemeClr>
                </a:solidFill>
              </a:rPr>
              <a:t>–</a:t>
            </a:r>
            <a:r>
              <a:rPr lang="en-US" sz="2800" b="1" u="sng" dirty="0">
                <a:solidFill>
                  <a:schemeClr val="accent2">
                    <a:lumMod val="50000"/>
                  </a:schemeClr>
                </a:solidFill>
              </a:rPr>
              <a:t> 	Income Taxes</a:t>
            </a:r>
          </a:p>
          <a:p>
            <a:pPr marL="0" indent="0">
              <a:spcBef>
                <a:spcPts val="0"/>
              </a:spcBef>
              <a:buNone/>
            </a:pPr>
            <a:r>
              <a:rPr lang="en-US" sz="2800" b="1" dirty="0">
                <a:solidFill>
                  <a:srgbClr val="CC3333"/>
                </a:solidFill>
              </a:rPr>
              <a:t>	=	Net Income</a:t>
            </a:r>
          </a:p>
          <a:p>
            <a:pPr marL="0" indent="0">
              <a:spcBef>
                <a:spcPts val="0"/>
              </a:spcBef>
              <a:buNone/>
            </a:pPr>
            <a:endParaRPr lang="en-US" sz="2800" dirty="0"/>
          </a:p>
        </p:txBody>
      </p:sp>
      <p:sp>
        <p:nvSpPr>
          <p:cNvPr id="2" name="TextBox 1">
            <a:extLst>
              <a:ext uri="{FF2B5EF4-FFF2-40B4-BE49-F238E27FC236}">
                <a16:creationId xmlns:a16="http://schemas.microsoft.com/office/drawing/2014/main" id="{FBCE06FA-FA65-3945-81B9-E1812B6ADC34}"/>
              </a:ext>
            </a:extLst>
          </p:cNvPr>
          <p:cNvSpPr txBox="1"/>
          <p:nvPr/>
        </p:nvSpPr>
        <p:spPr>
          <a:xfrm>
            <a:off x="4994911" y="2691132"/>
            <a:ext cx="3931920" cy="3416320"/>
          </a:xfrm>
          <a:prstGeom prst="rect">
            <a:avLst/>
          </a:prstGeom>
          <a:noFill/>
        </p:spPr>
        <p:txBody>
          <a:bodyPr wrap="square" rtlCol="0">
            <a:spAutoFit/>
          </a:bodyPr>
          <a:lstStyle/>
          <a:p>
            <a:pPr algn="ctr"/>
            <a:r>
              <a:rPr lang="en-US" sz="2400" b="1" dirty="0">
                <a:solidFill>
                  <a:schemeClr val="accent2">
                    <a:lumMod val="50000"/>
                  </a:schemeClr>
                </a:solidFill>
              </a:rPr>
              <a:t>Income Taxes:</a:t>
            </a:r>
          </a:p>
          <a:p>
            <a:pPr algn="ctr"/>
            <a:endParaRPr lang="en-US" sz="2400" b="1" dirty="0">
              <a:solidFill>
                <a:schemeClr val="accent2">
                  <a:lumMod val="50000"/>
                </a:schemeClr>
              </a:solidFill>
            </a:endParaRPr>
          </a:p>
          <a:p>
            <a:pPr algn="ctr"/>
            <a:r>
              <a:rPr lang="en-US" sz="2400" b="1" dirty="0">
                <a:solidFill>
                  <a:schemeClr val="accent2">
                    <a:lumMod val="50000"/>
                  </a:schemeClr>
                </a:solidFill>
              </a:rPr>
              <a:t>We give cash to the governments because they give us the social infrastructure for our business to succeed (in theory, at least, if not always in practice)</a:t>
            </a:r>
          </a:p>
        </p:txBody>
      </p:sp>
      <p:cxnSp>
        <p:nvCxnSpPr>
          <p:cNvPr id="7" name="Straight Arrow Connector 6">
            <a:extLst>
              <a:ext uri="{FF2B5EF4-FFF2-40B4-BE49-F238E27FC236}">
                <a16:creationId xmlns:a16="http://schemas.microsoft.com/office/drawing/2014/main" id="{365BC61B-7A58-9449-BD64-659BB5E080FD}"/>
              </a:ext>
            </a:extLst>
          </p:cNvPr>
          <p:cNvCxnSpPr>
            <a:cxnSpLocks/>
          </p:cNvCxnSpPr>
          <p:nvPr/>
        </p:nvCxnSpPr>
        <p:spPr>
          <a:xfrm flipH="1">
            <a:off x="3789049" y="4594863"/>
            <a:ext cx="1463039" cy="302895"/>
          </a:xfrm>
          <a:prstGeom prst="straightConnector1">
            <a:avLst/>
          </a:prstGeom>
          <a:ln w="88900">
            <a:solidFill>
              <a:schemeClr val="accent2">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4" name="Title 6">
            <a:extLst>
              <a:ext uri="{FF2B5EF4-FFF2-40B4-BE49-F238E27FC236}">
                <a16:creationId xmlns:a16="http://schemas.microsoft.com/office/drawing/2014/main" id="{D9AAD957-A13E-2044-BB32-C49090E49FC1}"/>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Stakeholders &amp; Entrepreneurs</a:t>
            </a:r>
            <a:endParaRPr lang="en-US" b="0" dirty="0">
              <a:solidFill>
                <a:srgbClr val="C00000"/>
              </a:solidFill>
              <a:latin typeface="Calibri" panose="020F0502020204030204" pitchFamily="34" charset="0"/>
              <a:cs typeface="Calibri" panose="020F0502020204030204" pitchFamily="34" charset="0"/>
            </a:endParaRPr>
          </a:p>
        </p:txBody>
      </p:sp>
      <p:sp>
        <p:nvSpPr>
          <p:cNvPr id="9" name="Title 6">
            <a:extLst>
              <a:ext uri="{FF2B5EF4-FFF2-40B4-BE49-F238E27FC236}">
                <a16:creationId xmlns:a16="http://schemas.microsoft.com/office/drawing/2014/main" id="{2FDE49CD-A038-4561-B820-6D07A49CF3C7}"/>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Vermilion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41867060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2" y="1651002"/>
            <a:ext cx="8469631" cy="4330700"/>
          </a:xfrm>
        </p:spPr>
        <p:txBody>
          <a:bodyPr/>
          <a:lstStyle/>
          <a:p>
            <a:pPr marL="0" indent="0">
              <a:spcBef>
                <a:spcPts val="0"/>
              </a:spcBef>
              <a:buNone/>
            </a:pPr>
            <a:r>
              <a:rPr lang="en-US" sz="3000" dirty="0">
                <a:solidFill>
                  <a:srgbClr val="CC3333"/>
                </a:solidFill>
              </a:rPr>
              <a:t>	</a:t>
            </a:r>
            <a:r>
              <a:rPr lang="en-US" sz="2800" b="1" dirty="0">
                <a:solidFill>
                  <a:srgbClr val="CC3333"/>
                </a:solidFill>
              </a:rPr>
              <a:t>Revenues</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Cost of Goods Sold</a:t>
            </a:r>
          </a:p>
          <a:p>
            <a:pPr marL="0" indent="0">
              <a:spcBef>
                <a:spcPts val="0"/>
              </a:spcBef>
              <a:buNone/>
            </a:pPr>
            <a:r>
              <a:rPr lang="en-US" sz="2800" b="1" dirty="0">
                <a:solidFill>
                  <a:srgbClr val="CC3333"/>
                </a:solidFill>
              </a:rPr>
              <a:t>	=	Gross Margin</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Operating Expenses</a:t>
            </a:r>
          </a:p>
          <a:p>
            <a:pPr marL="0" indent="0">
              <a:spcBef>
                <a:spcPts val="0"/>
              </a:spcBef>
              <a:buNone/>
            </a:pPr>
            <a:r>
              <a:rPr lang="en-US" sz="2800" b="1" dirty="0">
                <a:solidFill>
                  <a:srgbClr val="CC3333"/>
                </a:solidFill>
              </a:rPr>
              <a:t>	=	Operating Income</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Other Expenses</a:t>
            </a:r>
            <a:endParaRPr lang="en-US" sz="2000" b="1" u="sng" dirty="0">
              <a:solidFill>
                <a:srgbClr val="C00000"/>
              </a:solidFill>
            </a:endParaRPr>
          </a:p>
          <a:p>
            <a:pPr marL="0" indent="0">
              <a:spcBef>
                <a:spcPts val="0"/>
              </a:spcBef>
              <a:buNone/>
            </a:pPr>
            <a:r>
              <a:rPr lang="en-US" sz="2800" b="1" dirty="0">
                <a:solidFill>
                  <a:srgbClr val="CC3333"/>
                </a:solidFill>
              </a:rPr>
              <a:t>	=	Taxable Income</a:t>
            </a:r>
          </a:p>
          <a:p>
            <a:pPr marL="0" indent="0">
              <a:spcBef>
                <a:spcPts val="0"/>
              </a:spcBef>
              <a:buNone/>
            </a:pPr>
            <a:r>
              <a:rPr lang="en-US" sz="2800" b="1" dirty="0">
                <a:solidFill>
                  <a:srgbClr val="C00000"/>
                </a:solidFill>
              </a:rPr>
              <a:t>	</a:t>
            </a:r>
            <a:r>
              <a:rPr lang="mr-IN" sz="2800" b="1" u="sng" dirty="0">
                <a:solidFill>
                  <a:srgbClr val="C00000"/>
                </a:solidFill>
              </a:rPr>
              <a:t>–</a:t>
            </a:r>
            <a:r>
              <a:rPr lang="en-US" sz="2800" b="1" u="sng" dirty="0">
                <a:solidFill>
                  <a:srgbClr val="C00000"/>
                </a:solidFill>
              </a:rPr>
              <a:t> 	Income Taxes</a:t>
            </a:r>
          </a:p>
          <a:p>
            <a:pPr marL="0" indent="0">
              <a:spcBef>
                <a:spcPts val="0"/>
              </a:spcBef>
              <a:buNone/>
            </a:pPr>
            <a:r>
              <a:rPr lang="en-US" sz="2800" b="1" dirty="0">
                <a:solidFill>
                  <a:schemeClr val="accent2">
                    <a:lumMod val="50000"/>
                  </a:schemeClr>
                </a:solidFill>
              </a:rPr>
              <a:t>	=	Net Income</a:t>
            </a:r>
          </a:p>
          <a:p>
            <a:pPr marL="0" indent="0">
              <a:spcBef>
                <a:spcPts val="0"/>
              </a:spcBef>
              <a:buNone/>
            </a:pPr>
            <a:endParaRPr lang="en-US" sz="2800" dirty="0"/>
          </a:p>
        </p:txBody>
      </p:sp>
      <p:sp>
        <p:nvSpPr>
          <p:cNvPr id="2" name="TextBox 1">
            <a:extLst>
              <a:ext uri="{FF2B5EF4-FFF2-40B4-BE49-F238E27FC236}">
                <a16:creationId xmlns:a16="http://schemas.microsoft.com/office/drawing/2014/main" id="{FBCE06FA-FA65-3945-81B9-E1812B6ADC34}"/>
              </a:ext>
            </a:extLst>
          </p:cNvPr>
          <p:cNvSpPr txBox="1"/>
          <p:nvPr/>
        </p:nvSpPr>
        <p:spPr>
          <a:xfrm>
            <a:off x="4994912" y="1620521"/>
            <a:ext cx="4057649" cy="4524315"/>
          </a:xfrm>
          <a:prstGeom prst="rect">
            <a:avLst/>
          </a:prstGeom>
          <a:noFill/>
        </p:spPr>
        <p:txBody>
          <a:bodyPr wrap="square" rtlCol="0">
            <a:spAutoFit/>
          </a:bodyPr>
          <a:lstStyle/>
          <a:p>
            <a:pPr algn="ctr"/>
            <a:r>
              <a:rPr lang="en-US" sz="2400" b="1" dirty="0">
                <a:solidFill>
                  <a:schemeClr val="accent2">
                    <a:lumMod val="50000"/>
                  </a:schemeClr>
                </a:solidFill>
              </a:rPr>
              <a:t>Net Income:</a:t>
            </a:r>
          </a:p>
          <a:p>
            <a:pPr algn="ctr"/>
            <a:endParaRPr lang="en-US" sz="2400" b="1" dirty="0">
              <a:solidFill>
                <a:schemeClr val="accent2">
                  <a:lumMod val="50000"/>
                </a:schemeClr>
              </a:solidFill>
            </a:endParaRPr>
          </a:p>
          <a:p>
            <a:pPr algn="ctr"/>
            <a:r>
              <a:rPr lang="en-US" sz="2400" b="1" dirty="0">
                <a:solidFill>
                  <a:schemeClr val="accent2">
                    <a:lumMod val="50000"/>
                  </a:schemeClr>
                </a:solidFill>
              </a:rPr>
              <a:t>After we make our customers happy and we pay all other stakeholders who made our business possible, whatever cash is leftover is ours to keep, to give to our family, to re-invest in the business, to buy a boat, to return to outside investors.</a:t>
            </a:r>
          </a:p>
        </p:txBody>
      </p:sp>
      <p:cxnSp>
        <p:nvCxnSpPr>
          <p:cNvPr id="7" name="Straight Arrow Connector 6">
            <a:extLst>
              <a:ext uri="{FF2B5EF4-FFF2-40B4-BE49-F238E27FC236}">
                <a16:creationId xmlns:a16="http://schemas.microsoft.com/office/drawing/2014/main" id="{3726AD0D-B737-9D46-8A4E-2B3623545EAA}"/>
              </a:ext>
            </a:extLst>
          </p:cNvPr>
          <p:cNvCxnSpPr>
            <a:cxnSpLocks/>
          </p:cNvCxnSpPr>
          <p:nvPr/>
        </p:nvCxnSpPr>
        <p:spPr>
          <a:xfrm flipH="1">
            <a:off x="3406141" y="5207003"/>
            <a:ext cx="1588771" cy="125095"/>
          </a:xfrm>
          <a:prstGeom prst="straightConnector1">
            <a:avLst/>
          </a:prstGeom>
          <a:ln w="88900">
            <a:solidFill>
              <a:schemeClr val="accent2">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5" name="Title 6">
            <a:extLst>
              <a:ext uri="{FF2B5EF4-FFF2-40B4-BE49-F238E27FC236}">
                <a16:creationId xmlns:a16="http://schemas.microsoft.com/office/drawing/2014/main" id="{A4519393-F462-504A-A65A-FFAB464BD552}"/>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Stakeholders &amp; Entrepreneurs</a:t>
            </a:r>
            <a:endParaRPr lang="en-US" b="0" dirty="0">
              <a:solidFill>
                <a:srgbClr val="C00000"/>
              </a:solidFill>
              <a:latin typeface="Calibri" panose="020F0502020204030204" pitchFamily="34" charset="0"/>
              <a:cs typeface="Calibri" panose="020F0502020204030204" pitchFamily="34" charset="0"/>
            </a:endParaRPr>
          </a:p>
        </p:txBody>
      </p:sp>
      <p:sp>
        <p:nvSpPr>
          <p:cNvPr id="9" name="Title 6">
            <a:extLst>
              <a:ext uri="{FF2B5EF4-FFF2-40B4-BE49-F238E27FC236}">
                <a16:creationId xmlns:a16="http://schemas.microsoft.com/office/drawing/2014/main" id="{534AB3EB-B428-43D9-A332-CAF05EDD8B35}"/>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Vermilion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4747661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368302" y="15875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MISSION</a:t>
            </a:r>
          </a:p>
        </p:txBody>
      </p:sp>
      <p:sp>
        <p:nvSpPr>
          <p:cNvPr id="7" name="Round Diagonal Corner Rectangle 6"/>
          <p:cNvSpPr/>
          <p:nvPr/>
        </p:nvSpPr>
        <p:spPr>
          <a:xfrm>
            <a:off x="2349502" y="26543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STRATEGY</a:t>
            </a:r>
          </a:p>
        </p:txBody>
      </p:sp>
      <p:sp>
        <p:nvSpPr>
          <p:cNvPr id="9" name="Round Diagonal Corner Rectangle 8"/>
          <p:cNvSpPr/>
          <p:nvPr/>
        </p:nvSpPr>
        <p:spPr>
          <a:xfrm>
            <a:off x="4356102" y="37084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OPERATIONS</a:t>
            </a:r>
          </a:p>
        </p:txBody>
      </p:sp>
      <p:sp>
        <p:nvSpPr>
          <p:cNvPr id="11" name="Round Diagonal Corner Rectangle 10"/>
          <p:cNvSpPr/>
          <p:nvPr/>
        </p:nvSpPr>
        <p:spPr>
          <a:xfrm>
            <a:off x="6362702" y="4762502"/>
            <a:ext cx="2374900" cy="927100"/>
          </a:xfrm>
          <a:prstGeom prst="round2DiagRect">
            <a:avLst/>
          </a:prstGeom>
          <a:solidFill>
            <a:srgbClr val="FFFF66"/>
          </a:solidFill>
          <a:ln w="38100">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90"/>
                </a:solidFill>
              </a:rPr>
              <a:t>FINANCE</a:t>
            </a:r>
          </a:p>
        </p:txBody>
      </p:sp>
      <p:cxnSp>
        <p:nvCxnSpPr>
          <p:cNvPr id="5" name="Straight Arrow Connector 4"/>
          <p:cNvCxnSpPr/>
          <p:nvPr/>
        </p:nvCxnSpPr>
        <p:spPr>
          <a:xfrm>
            <a:off x="927100" y="26543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2882900" y="19431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2959100" y="37338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4914900" y="30226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4965700" y="47625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6921500" y="4051302"/>
            <a:ext cx="1244600" cy="571500"/>
          </a:xfrm>
          <a:prstGeom prst="straightConnector1">
            <a:avLst/>
          </a:prstGeom>
          <a:ln w="88900">
            <a:solidFill>
              <a:srgbClr val="CC3333"/>
            </a:solidFill>
            <a:tailEnd type="arrow"/>
          </a:ln>
        </p:spPr>
        <p:style>
          <a:lnRef idx="2">
            <a:schemeClr val="accent1"/>
          </a:lnRef>
          <a:fillRef idx="0">
            <a:schemeClr val="accent1"/>
          </a:fillRef>
          <a:effectRef idx="1">
            <a:schemeClr val="accent1"/>
          </a:effectRef>
          <a:fontRef idx="minor">
            <a:schemeClr val="tx1"/>
          </a:fontRef>
        </p:style>
      </p:cxnSp>
      <p:sp>
        <p:nvSpPr>
          <p:cNvPr id="22" name="Freeform 21"/>
          <p:cNvSpPr/>
          <p:nvPr/>
        </p:nvSpPr>
        <p:spPr>
          <a:xfrm>
            <a:off x="5130800" y="2654213"/>
            <a:ext cx="3300989" cy="1714587"/>
          </a:xfrm>
          <a:custGeom>
            <a:avLst/>
            <a:gdLst>
              <a:gd name="connsiteX0" fmla="*/ 3276600 w 3300989"/>
              <a:gd name="connsiteY0" fmla="*/ 1714587 h 1714587"/>
              <a:gd name="connsiteX1" fmla="*/ 2819400 w 3300989"/>
              <a:gd name="connsiteY1" fmla="*/ 114387 h 1714587"/>
              <a:gd name="connsiteX2" fmla="*/ 0 w 3300989"/>
              <a:gd name="connsiteY2" fmla="*/ 127087 h 1714587"/>
            </a:gdLst>
            <a:ahLst/>
            <a:cxnLst>
              <a:cxn ang="0">
                <a:pos x="connsiteX0" y="connsiteY0"/>
              </a:cxn>
              <a:cxn ang="0">
                <a:pos x="connsiteX1" y="connsiteY1"/>
              </a:cxn>
              <a:cxn ang="0">
                <a:pos x="connsiteX2" y="connsiteY2"/>
              </a:cxn>
            </a:cxnLst>
            <a:rect l="l" t="t" r="r" b="b"/>
            <a:pathLst>
              <a:path w="3300989" h="1714587">
                <a:moveTo>
                  <a:pt x="3276600" y="1714587"/>
                </a:moveTo>
                <a:cubicBezTo>
                  <a:pt x="3321050" y="1046778"/>
                  <a:pt x="3365500" y="378970"/>
                  <a:pt x="2819400" y="114387"/>
                </a:cubicBezTo>
                <a:cubicBezTo>
                  <a:pt x="2273300" y="-150196"/>
                  <a:pt x="0" y="127087"/>
                  <a:pt x="0" y="127087"/>
                </a:cubicBezTo>
              </a:path>
            </a:pathLst>
          </a:custGeom>
          <a:ln w="63500">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3" name="Freeform 22"/>
          <p:cNvSpPr/>
          <p:nvPr/>
        </p:nvSpPr>
        <p:spPr>
          <a:xfrm>
            <a:off x="4474166" y="4800603"/>
            <a:ext cx="1799636" cy="1021743"/>
          </a:xfrm>
          <a:custGeom>
            <a:avLst/>
            <a:gdLst>
              <a:gd name="connsiteX0" fmla="*/ 1799636 w 1799636"/>
              <a:gd name="connsiteY0" fmla="*/ 1016000 h 1021743"/>
              <a:gd name="connsiteX1" fmla="*/ 682036 w 1799636"/>
              <a:gd name="connsiteY1" fmla="*/ 939800 h 1021743"/>
              <a:gd name="connsiteX2" fmla="*/ 47036 w 1799636"/>
              <a:gd name="connsiteY2" fmla="*/ 444500 h 1021743"/>
              <a:gd name="connsiteX3" fmla="*/ 47036 w 1799636"/>
              <a:gd name="connsiteY3" fmla="*/ 0 h 1021743"/>
            </a:gdLst>
            <a:ahLst/>
            <a:cxnLst>
              <a:cxn ang="0">
                <a:pos x="connsiteX0" y="connsiteY0"/>
              </a:cxn>
              <a:cxn ang="0">
                <a:pos x="connsiteX1" y="connsiteY1"/>
              </a:cxn>
              <a:cxn ang="0">
                <a:pos x="connsiteX2" y="connsiteY2"/>
              </a:cxn>
              <a:cxn ang="0">
                <a:pos x="connsiteX3" y="connsiteY3"/>
              </a:cxn>
            </a:cxnLst>
            <a:rect l="l" t="t" r="r" b="b"/>
            <a:pathLst>
              <a:path w="1799636" h="1021743">
                <a:moveTo>
                  <a:pt x="1799636" y="1016000"/>
                </a:moveTo>
                <a:cubicBezTo>
                  <a:pt x="1386886" y="1025525"/>
                  <a:pt x="974136" y="1035050"/>
                  <a:pt x="682036" y="939800"/>
                </a:cubicBezTo>
                <a:cubicBezTo>
                  <a:pt x="389936" y="844550"/>
                  <a:pt x="152869" y="601133"/>
                  <a:pt x="47036" y="444500"/>
                </a:cubicBezTo>
                <a:cubicBezTo>
                  <a:pt x="-58797" y="287867"/>
                  <a:pt x="47036" y="0"/>
                  <a:pt x="47036" y="0"/>
                </a:cubicBezTo>
              </a:path>
            </a:pathLst>
          </a:custGeom>
          <a:ln w="63500" cap="flat">
            <a:solidFill>
              <a:srgbClr val="008000"/>
            </a:solidFill>
            <a:roun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6" name="Freeform 25"/>
          <p:cNvSpPr/>
          <p:nvPr/>
        </p:nvSpPr>
        <p:spPr>
          <a:xfrm>
            <a:off x="2404066" y="3708403"/>
            <a:ext cx="1799636" cy="1021743"/>
          </a:xfrm>
          <a:custGeom>
            <a:avLst/>
            <a:gdLst>
              <a:gd name="connsiteX0" fmla="*/ 1799636 w 1799636"/>
              <a:gd name="connsiteY0" fmla="*/ 1016000 h 1021743"/>
              <a:gd name="connsiteX1" fmla="*/ 682036 w 1799636"/>
              <a:gd name="connsiteY1" fmla="*/ 939800 h 1021743"/>
              <a:gd name="connsiteX2" fmla="*/ 47036 w 1799636"/>
              <a:gd name="connsiteY2" fmla="*/ 444500 h 1021743"/>
              <a:gd name="connsiteX3" fmla="*/ 47036 w 1799636"/>
              <a:gd name="connsiteY3" fmla="*/ 0 h 1021743"/>
            </a:gdLst>
            <a:ahLst/>
            <a:cxnLst>
              <a:cxn ang="0">
                <a:pos x="connsiteX0" y="connsiteY0"/>
              </a:cxn>
              <a:cxn ang="0">
                <a:pos x="connsiteX1" y="connsiteY1"/>
              </a:cxn>
              <a:cxn ang="0">
                <a:pos x="connsiteX2" y="connsiteY2"/>
              </a:cxn>
              <a:cxn ang="0">
                <a:pos x="connsiteX3" y="connsiteY3"/>
              </a:cxn>
            </a:cxnLst>
            <a:rect l="l" t="t" r="r" b="b"/>
            <a:pathLst>
              <a:path w="1799636" h="1021743">
                <a:moveTo>
                  <a:pt x="1799636" y="1016000"/>
                </a:moveTo>
                <a:cubicBezTo>
                  <a:pt x="1386886" y="1025525"/>
                  <a:pt x="974136" y="1035050"/>
                  <a:pt x="682036" y="939800"/>
                </a:cubicBezTo>
                <a:cubicBezTo>
                  <a:pt x="389936" y="844550"/>
                  <a:pt x="152869" y="601133"/>
                  <a:pt x="47036" y="444500"/>
                </a:cubicBezTo>
                <a:cubicBezTo>
                  <a:pt x="-58797" y="287867"/>
                  <a:pt x="47036" y="0"/>
                  <a:pt x="47036" y="0"/>
                </a:cubicBezTo>
              </a:path>
            </a:pathLst>
          </a:custGeom>
          <a:ln w="63500">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7" name="Isosceles Triangle 26"/>
          <p:cNvSpPr/>
          <p:nvPr/>
        </p:nvSpPr>
        <p:spPr>
          <a:xfrm>
            <a:off x="2286002" y="3657602"/>
            <a:ext cx="292100" cy="190500"/>
          </a:xfrm>
          <a:prstGeom prst="triangl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Isosceles Triangle 27"/>
          <p:cNvSpPr/>
          <p:nvPr/>
        </p:nvSpPr>
        <p:spPr>
          <a:xfrm>
            <a:off x="4368802" y="4679343"/>
            <a:ext cx="292100" cy="190500"/>
          </a:xfrm>
          <a:prstGeom prst="triangl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Isosceles Triangle 28"/>
          <p:cNvSpPr/>
          <p:nvPr/>
        </p:nvSpPr>
        <p:spPr>
          <a:xfrm>
            <a:off x="4984751" y="2654302"/>
            <a:ext cx="292100" cy="190500"/>
          </a:xfrm>
          <a:prstGeom prst="triangle">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Title 6">
            <a:extLst>
              <a:ext uri="{FF2B5EF4-FFF2-40B4-BE49-F238E27FC236}">
                <a16:creationId xmlns:a16="http://schemas.microsoft.com/office/drawing/2014/main" id="{DC0D57BE-01CC-1B4A-9362-D24A571A0921}"/>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Finance &amp; Strategy Connection</a:t>
            </a:r>
            <a:endParaRPr lang="en-US" b="0" dirty="0">
              <a:solidFill>
                <a:srgbClr val="C00000"/>
              </a:solidFill>
              <a:latin typeface="Calibri" panose="020F0502020204030204" pitchFamily="34" charset="0"/>
              <a:cs typeface="Calibri" panose="020F0502020204030204" pitchFamily="34" charset="0"/>
            </a:endParaRPr>
          </a:p>
        </p:txBody>
      </p:sp>
      <p:sp>
        <p:nvSpPr>
          <p:cNvPr id="21" name="Title 6">
            <a:extLst>
              <a:ext uri="{FF2B5EF4-FFF2-40B4-BE49-F238E27FC236}">
                <a16:creationId xmlns:a16="http://schemas.microsoft.com/office/drawing/2014/main" id="{843DCCBF-AFFF-45BE-BC88-07724484E00B}"/>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Vermilion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22907346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sz="3200" b="1" dirty="0"/>
              <a:t>What are the cash flows?</a:t>
            </a:r>
            <a:br>
              <a:rPr lang="en-US" sz="3200" b="1" dirty="0"/>
            </a:br>
            <a:endParaRPr lang="en-US" sz="3200" b="1" dirty="0"/>
          </a:p>
          <a:p>
            <a:r>
              <a:rPr lang="en-US" sz="3200" b="1" dirty="0"/>
              <a:t>When do the cash flows occur?</a:t>
            </a:r>
            <a:br>
              <a:rPr lang="en-US" sz="3200" b="1" dirty="0"/>
            </a:br>
            <a:endParaRPr lang="en-US" sz="3200" b="1" dirty="0"/>
          </a:p>
          <a:p>
            <a:r>
              <a:rPr lang="en-US" sz="3200" b="1" dirty="0"/>
              <a:t>What are those cash flows worth today?</a:t>
            </a:r>
          </a:p>
        </p:txBody>
      </p:sp>
      <p:sp>
        <p:nvSpPr>
          <p:cNvPr id="12" name="Title 6">
            <a:extLst>
              <a:ext uri="{FF2B5EF4-FFF2-40B4-BE49-F238E27FC236}">
                <a16:creationId xmlns:a16="http://schemas.microsoft.com/office/drawing/2014/main" id="{A13C683A-4F22-F948-8BC4-F1786573EB07}"/>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3200" dirty="0">
                <a:solidFill>
                  <a:srgbClr val="C00000"/>
                </a:solidFill>
                <a:latin typeface="Calibri" panose="020F0502020204030204" pitchFamily="34" charset="0"/>
                <a:cs typeface="Calibri" panose="020F0502020204030204" pitchFamily="34" charset="0"/>
              </a:rPr>
              <a:t>The Most Important Questions in Finance</a:t>
            </a:r>
            <a:endParaRPr lang="en-US" sz="3200" b="0" dirty="0">
              <a:solidFill>
                <a:srgbClr val="C00000"/>
              </a:solidFill>
              <a:latin typeface="Calibri" panose="020F0502020204030204" pitchFamily="34" charset="0"/>
              <a:cs typeface="Calibri" panose="020F0502020204030204" pitchFamily="34" charset="0"/>
            </a:endParaRPr>
          </a:p>
        </p:txBody>
      </p:sp>
      <p:sp>
        <p:nvSpPr>
          <p:cNvPr id="6" name="Title 6">
            <a:extLst>
              <a:ext uri="{FF2B5EF4-FFF2-40B4-BE49-F238E27FC236}">
                <a16:creationId xmlns:a16="http://schemas.microsoft.com/office/drawing/2014/main" id="{87A867A2-464D-4CC5-B0BB-F2BDC12E6627}"/>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Vermilion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37842847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651002"/>
            <a:ext cx="8229600" cy="4330700"/>
          </a:xfrm>
        </p:spPr>
        <p:txBody>
          <a:bodyPr/>
          <a:lstStyle/>
          <a:p>
            <a:r>
              <a:rPr lang="en-US" sz="3200" b="1" dirty="0"/>
              <a:t>What are the cash flows?</a:t>
            </a:r>
            <a:br>
              <a:rPr lang="en-US" sz="3200" b="1" dirty="0"/>
            </a:br>
            <a:r>
              <a:rPr lang="en-US" sz="3200" b="1" dirty="0">
                <a:solidFill>
                  <a:srgbClr val="CC3333"/>
                </a:solidFill>
              </a:rPr>
              <a:t>Cash Inflows &amp; Cash Outflows</a:t>
            </a:r>
            <a:br>
              <a:rPr lang="en-US" sz="3200" b="1" dirty="0">
                <a:solidFill>
                  <a:srgbClr val="CC3333"/>
                </a:solidFill>
              </a:rPr>
            </a:br>
            <a:r>
              <a:rPr lang="en-US" sz="3200" b="1" dirty="0">
                <a:solidFill>
                  <a:srgbClr val="CC3333"/>
                </a:solidFill>
              </a:rPr>
              <a:t>Revenues &amp; Expenses</a:t>
            </a:r>
          </a:p>
          <a:p>
            <a:pPr marL="0" indent="0">
              <a:buNone/>
            </a:pPr>
            <a:endParaRPr lang="en-US" sz="3200" b="1" dirty="0"/>
          </a:p>
          <a:p>
            <a:r>
              <a:rPr lang="en-US" sz="3200" b="1" dirty="0"/>
              <a:t>There may also be non-cash issues to keep on your mind:</a:t>
            </a:r>
            <a:br>
              <a:rPr lang="en-US" sz="3200" b="1" dirty="0">
                <a:solidFill>
                  <a:srgbClr val="CC3333"/>
                </a:solidFill>
              </a:rPr>
            </a:br>
            <a:r>
              <a:rPr lang="en-US" sz="3200" b="1" dirty="0">
                <a:solidFill>
                  <a:srgbClr val="CC3333"/>
                </a:solidFill>
              </a:rPr>
              <a:t>Benefits &amp; Costs </a:t>
            </a:r>
            <a:br>
              <a:rPr lang="en-US" sz="3200" b="1" dirty="0">
                <a:solidFill>
                  <a:srgbClr val="CC3333"/>
                </a:solidFill>
              </a:rPr>
            </a:br>
            <a:r>
              <a:rPr lang="en-US" sz="2600" b="1" dirty="0">
                <a:solidFill>
                  <a:srgbClr val="CC3333"/>
                </a:solidFill>
              </a:rPr>
              <a:t>(Reputation, branding, goodwill, relationships…all that may eventually lead to actual cash flows)</a:t>
            </a:r>
          </a:p>
          <a:p>
            <a:endParaRPr lang="en-US" dirty="0"/>
          </a:p>
        </p:txBody>
      </p:sp>
      <p:sp>
        <p:nvSpPr>
          <p:cNvPr id="9" name="Title 6">
            <a:extLst>
              <a:ext uri="{FF2B5EF4-FFF2-40B4-BE49-F238E27FC236}">
                <a16:creationId xmlns:a16="http://schemas.microsoft.com/office/drawing/2014/main" id="{7865D2C7-EA18-FE4D-86E1-5BF0E9568510}"/>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3200" dirty="0">
                <a:solidFill>
                  <a:srgbClr val="C00000"/>
                </a:solidFill>
                <a:latin typeface="Calibri" panose="020F0502020204030204" pitchFamily="34" charset="0"/>
                <a:cs typeface="Calibri" panose="020F0502020204030204" pitchFamily="34" charset="0"/>
              </a:rPr>
              <a:t>The Most Important Questions in Finance</a:t>
            </a:r>
            <a:endParaRPr lang="en-US" sz="3200" b="0" dirty="0">
              <a:solidFill>
                <a:srgbClr val="C00000"/>
              </a:solidFill>
              <a:latin typeface="Calibri" panose="020F0502020204030204" pitchFamily="34" charset="0"/>
              <a:cs typeface="Calibri" panose="020F0502020204030204" pitchFamily="34" charset="0"/>
            </a:endParaRPr>
          </a:p>
        </p:txBody>
      </p:sp>
      <p:sp>
        <p:nvSpPr>
          <p:cNvPr id="6" name="Title 6">
            <a:extLst>
              <a:ext uri="{FF2B5EF4-FFF2-40B4-BE49-F238E27FC236}">
                <a16:creationId xmlns:a16="http://schemas.microsoft.com/office/drawing/2014/main" id="{D08E8C94-DBE0-4E69-97E2-870EE13823B0}"/>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Vermilion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12882422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651002"/>
            <a:ext cx="8229600" cy="4330700"/>
          </a:xfrm>
        </p:spPr>
        <p:txBody>
          <a:bodyPr/>
          <a:lstStyle/>
          <a:p>
            <a:r>
              <a:rPr lang="en-US" sz="2800" dirty="0"/>
              <a:t>What are the cash flows?</a:t>
            </a:r>
          </a:p>
          <a:p>
            <a:pPr lvl="1"/>
            <a:r>
              <a:rPr lang="en-US" sz="2400" dirty="0">
                <a:solidFill>
                  <a:srgbClr val="CC3333"/>
                </a:solidFill>
              </a:rPr>
              <a:t>This is the most difficult issue in finance.</a:t>
            </a:r>
          </a:p>
          <a:p>
            <a:pPr lvl="1"/>
            <a:r>
              <a:rPr lang="en-US" sz="2400" dirty="0">
                <a:solidFill>
                  <a:srgbClr val="CC3333"/>
                </a:solidFill>
              </a:rPr>
              <a:t>This is especially difficult for entrepreneurs:</a:t>
            </a:r>
          </a:p>
          <a:p>
            <a:pPr lvl="2"/>
            <a:r>
              <a:rPr lang="en-US" sz="2400" dirty="0">
                <a:solidFill>
                  <a:srgbClr val="CC3333"/>
                </a:solidFill>
              </a:rPr>
              <a:t>You know exactly what your short-term cash outflows are going to be (rent, salaries, raw materials…)</a:t>
            </a:r>
          </a:p>
          <a:p>
            <a:pPr lvl="2"/>
            <a:r>
              <a:rPr lang="en-US" sz="2400" dirty="0">
                <a:solidFill>
                  <a:srgbClr val="CC3333"/>
                </a:solidFill>
              </a:rPr>
              <a:t>It can be very difficult to know – with any confidence – what your long-term cash inflows are going to be.</a:t>
            </a:r>
          </a:p>
          <a:p>
            <a:pPr lvl="3"/>
            <a:r>
              <a:rPr lang="en-US" sz="2200" dirty="0">
                <a:solidFill>
                  <a:srgbClr val="CC3333"/>
                </a:solidFill>
              </a:rPr>
              <a:t>This is why having a plan, having a strategy, having a roadmap is so vital</a:t>
            </a:r>
          </a:p>
          <a:p>
            <a:pPr lvl="3"/>
            <a:r>
              <a:rPr lang="en-US" sz="2200" dirty="0">
                <a:solidFill>
                  <a:srgbClr val="CC3333"/>
                </a:solidFill>
              </a:rPr>
              <a:t>You have to survive in the short—term…but if you do not have a strategy, you won’t go anywhere in the long-term</a:t>
            </a:r>
            <a:endParaRPr lang="en-US" dirty="0"/>
          </a:p>
        </p:txBody>
      </p:sp>
      <p:sp>
        <p:nvSpPr>
          <p:cNvPr id="9" name="Title 6">
            <a:extLst>
              <a:ext uri="{FF2B5EF4-FFF2-40B4-BE49-F238E27FC236}">
                <a16:creationId xmlns:a16="http://schemas.microsoft.com/office/drawing/2014/main" id="{C3449033-7240-A048-B51C-1007FC6DBD2C}"/>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3200" dirty="0">
                <a:solidFill>
                  <a:srgbClr val="C00000"/>
                </a:solidFill>
                <a:latin typeface="Calibri" panose="020F0502020204030204" pitchFamily="34" charset="0"/>
                <a:cs typeface="Calibri" panose="020F0502020204030204" pitchFamily="34" charset="0"/>
              </a:rPr>
              <a:t>The Most Important Questions in Finance</a:t>
            </a:r>
            <a:endParaRPr lang="en-US" sz="3200" b="0" dirty="0">
              <a:solidFill>
                <a:srgbClr val="C00000"/>
              </a:solidFill>
              <a:latin typeface="Calibri" panose="020F0502020204030204" pitchFamily="34" charset="0"/>
              <a:cs typeface="Calibri" panose="020F0502020204030204" pitchFamily="34" charset="0"/>
            </a:endParaRPr>
          </a:p>
        </p:txBody>
      </p:sp>
      <p:sp>
        <p:nvSpPr>
          <p:cNvPr id="6" name="Title 6">
            <a:extLst>
              <a:ext uri="{FF2B5EF4-FFF2-40B4-BE49-F238E27FC236}">
                <a16:creationId xmlns:a16="http://schemas.microsoft.com/office/drawing/2014/main" id="{B297F957-1399-437A-93D8-04983A0E81CF}"/>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Vermilion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1440542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651002"/>
            <a:ext cx="8229600" cy="4330700"/>
          </a:xfrm>
        </p:spPr>
        <p:txBody>
          <a:bodyPr/>
          <a:lstStyle/>
          <a:p>
            <a:r>
              <a:rPr lang="en-US" sz="2800" dirty="0"/>
              <a:t>What are the cash flows?</a:t>
            </a:r>
            <a:endParaRPr lang="en-US" sz="2000" dirty="0">
              <a:solidFill>
                <a:srgbClr val="CC3333"/>
              </a:solidFill>
            </a:endParaRPr>
          </a:p>
          <a:p>
            <a:pPr lvl="1"/>
            <a:r>
              <a:rPr lang="en-US" sz="2400" dirty="0">
                <a:solidFill>
                  <a:srgbClr val="CC3333"/>
                </a:solidFill>
              </a:rPr>
              <a:t>We want to identify and consider all direct and indirect cash flows.</a:t>
            </a:r>
            <a:br>
              <a:rPr lang="en-US" sz="2400" dirty="0">
                <a:solidFill>
                  <a:srgbClr val="CC3333"/>
                </a:solidFill>
              </a:rPr>
            </a:br>
            <a:endParaRPr lang="en-US" sz="2400" dirty="0">
              <a:solidFill>
                <a:srgbClr val="CC3333"/>
              </a:solidFill>
            </a:endParaRPr>
          </a:p>
          <a:p>
            <a:pPr lvl="1"/>
            <a:r>
              <a:rPr lang="en-US" sz="2400" dirty="0">
                <a:solidFill>
                  <a:srgbClr val="CC3333"/>
                </a:solidFill>
              </a:rPr>
              <a:t>“Finance” is the art of predicting these cash flows.</a:t>
            </a:r>
            <a:br>
              <a:rPr lang="en-US" sz="2400" dirty="0">
                <a:solidFill>
                  <a:srgbClr val="CC3333"/>
                </a:solidFill>
              </a:rPr>
            </a:br>
            <a:endParaRPr lang="en-US" sz="2400" dirty="0">
              <a:solidFill>
                <a:srgbClr val="CC3333"/>
              </a:solidFill>
            </a:endParaRPr>
          </a:p>
          <a:p>
            <a:pPr lvl="1"/>
            <a:r>
              <a:rPr lang="en-US" sz="2400" dirty="0">
                <a:solidFill>
                  <a:srgbClr val="CC3333"/>
                </a:solidFill>
              </a:rPr>
              <a:t>People think that finance is all math and problem solving.  But finance is as much telling the story of an investment </a:t>
            </a:r>
            <a:r>
              <a:rPr lang="mr-IN" sz="2400" dirty="0">
                <a:solidFill>
                  <a:srgbClr val="CC3333"/>
                </a:solidFill>
              </a:rPr>
              <a:t>–</a:t>
            </a:r>
            <a:r>
              <a:rPr lang="en-US" sz="2400" dirty="0">
                <a:solidFill>
                  <a:srgbClr val="CC3333"/>
                </a:solidFill>
              </a:rPr>
              <a:t> </a:t>
            </a:r>
            <a:r>
              <a:rPr lang="en-US" sz="2400" b="1" i="1" dirty="0">
                <a:solidFill>
                  <a:srgbClr val="CC3333"/>
                </a:solidFill>
              </a:rPr>
              <a:t>the art </a:t>
            </a:r>
            <a:r>
              <a:rPr lang="mr-IN" sz="2400" dirty="0">
                <a:solidFill>
                  <a:srgbClr val="CC3333"/>
                </a:solidFill>
              </a:rPr>
              <a:t>–</a:t>
            </a:r>
            <a:r>
              <a:rPr lang="en-US" sz="2400" dirty="0">
                <a:solidFill>
                  <a:srgbClr val="CC3333"/>
                </a:solidFill>
              </a:rPr>
              <a:t> as it is doing the math related to any investment </a:t>
            </a:r>
            <a:r>
              <a:rPr lang="mr-IN" sz="2400" dirty="0">
                <a:solidFill>
                  <a:srgbClr val="CC3333"/>
                </a:solidFill>
              </a:rPr>
              <a:t>–</a:t>
            </a:r>
            <a:r>
              <a:rPr lang="en-US" sz="2400" dirty="0">
                <a:solidFill>
                  <a:srgbClr val="CC3333"/>
                </a:solidFill>
              </a:rPr>
              <a:t> </a:t>
            </a:r>
            <a:r>
              <a:rPr lang="en-US" sz="2400" b="1" i="1" dirty="0">
                <a:solidFill>
                  <a:srgbClr val="CC3333"/>
                </a:solidFill>
              </a:rPr>
              <a:t>the science</a:t>
            </a:r>
            <a:r>
              <a:rPr lang="en-US" sz="2400" dirty="0">
                <a:solidFill>
                  <a:srgbClr val="CC3333"/>
                </a:solidFill>
              </a:rPr>
              <a:t>.</a:t>
            </a:r>
          </a:p>
          <a:p>
            <a:pPr marL="0" indent="0">
              <a:buNone/>
            </a:pPr>
            <a:endParaRPr lang="en-US" dirty="0"/>
          </a:p>
        </p:txBody>
      </p:sp>
      <p:sp>
        <p:nvSpPr>
          <p:cNvPr id="9" name="Title 6">
            <a:extLst>
              <a:ext uri="{FF2B5EF4-FFF2-40B4-BE49-F238E27FC236}">
                <a16:creationId xmlns:a16="http://schemas.microsoft.com/office/drawing/2014/main" id="{6FECA88C-374A-7649-AE5C-34F1796E952F}"/>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3200" dirty="0">
                <a:solidFill>
                  <a:srgbClr val="C00000"/>
                </a:solidFill>
                <a:latin typeface="Calibri" panose="020F0502020204030204" pitchFamily="34" charset="0"/>
                <a:cs typeface="Calibri" panose="020F0502020204030204" pitchFamily="34" charset="0"/>
              </a:rPr>
              <a:t>The Most Important Questions in Finance</a:t>
            </a:r>
            <a:endParaRPr lang="en-US" sz="3200" b="0" dirty="0">
              <a:solidFill>
                <a:srgbClr val="C00000"/>
              </a:solidFill>
              <a:latin typeface="Calibri" panose="020F0502020204030204" pitchFamily="34" charset="0"/>
              <a:cs typeface="Calibri" panose="020F0502020204030204" pitchFamily="34" charset="0"/>
            </a:endParaRPr>
          </a:p>
        </p:txBody>
      </p:sp>
      <p:sp>
        <p:nvSpPr>
          <p:cNvPr id="6" name="Title 6">
            <a:extLst>
              <a:ext uri="{FF2B5EF4-FFF2-40B4-BE49-F238E27FC236}">
                <a16:creationId xmlns:a16="http://schemas.microsoft.com/office/drawing/2014/main" id="{FDCE8AC3-6C0B-4BA3-A9F9-68FCF02584D8}"/>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Vermilion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403560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651002"/>
            <a:ext cx="8229600" cy="4330700"/>
          </a:xfrm>
        </p:spPr>
        <p:txBody>
          <a:bodyPr/>
          <a:lstStyle/>
          <a:p>
            <a:r>
              <a:rPr lang="en-US" sz="2800" dirty="0"/>
              <a:t>When do the cash flows occur?</a:t>
            </a:r>
          </a:p>
          <a:p>
            <a:pPr lvl="1"/>
            <a:r>
              <a:rPr lang="en-US" sz="2400" dirty="0">
                <a:solidFill>
                  <a:srgbClr val="CC3333"/>
                </a:solidFill>
              </a:rPr>
              <a:t>The timing of cash flows is critical.</a:t>
            </a:r>
            <a:br>
              <a:rPr lang="en-US" sz="2400" dirty="0">
                <a:solidFill>
                  <a:srgbClr val="CC3333"/>
                </a:solidFill>
              </a:rPr>
            </a:br>
            <a:endParaRPr lang="en-US" sz="2400" dirty="0">
              <a:solidFill>
                <a:srgbClr val="CC3333"/>
              </a:solidFill>
            </a:endParaRPr>
          </a:p>
          <a:p>
            <a:pPr lvl="1"/>
            <a:r>
              <a:rPr lang="en-US" sz="2400" dirty="0">
                <a:solidFill>
                  <a:srgbClr val="CC3333"/>
                </a:solidFill>
              </a:rPr>
              <a:t>Would you rather have $100 today or $100 in 3 years?</a:t>
            </a:r>
          </a:p>
          <a:p>
            <a:pPr lvl="2"/>
            <a:r>
              <a:rPr lang="en-US" sz="2400" dirty="0">
                <a:solidFill>
                  <a:srgbClr val="CC3333"/>
                </a:solidFill>
              </a:rPr>
              <a:t>Money is not free.  It can always be used for something else (“opportunity cost”).</a:t>
            </a:r>
          </a:p>
          <a:p>
            <a:pPr lvl="2"/>
            <a:r>
              <a:rPr lang="en-US" sz="2400" dirty="0">
                <a:solidFill>
                  <a:srgbClr val="CC3333"/>
                </a:solidFill>
              </a:rPr>
              <a:t>In general, we only want to use money </a:t>
            </a:r>
            <a:r>
              <a:rPr lang="mr-IN" sz="2400" dirty="0">
                <a:solidFill>
                  <a:srgbClr val="CC3333"/>
                </a:solidFill>
              </a:rPr>
              <a:t>–</a:t>
            </a:r>
            <a:r>
              <a:rPr lang="en-US" sz="2400" dirty="0">
                <a:solidFill>
                  <a:srgbClr val="CC3333"/>
                </a:solidFill>
              </a:rPr>
              <a:t> or invest or spend money </a:t>
            </a:r>
            <a:r>
              <a:rPr lang="mr-IN" sz="2400" dirty="0">
                <a:solidFill>
                  <a:srgbClr val="CC3333"/>
                </a:solidFill>
              </a:rPr>
              <a:t>–</a:t>
            </a:r>
            <a:r>
              <a:rPr lang="en-US" sz="2400" dirty="0">
                <a:solidFill>
                  <a:srgbClr val="CC3333"/>
                </a:solidFill>
              </a:rPr>
              <a:t> if we expect some kind of return.</a:t>
            </a:r>
            <a:br>
              <a:rPr lang="en-US" sz="2400" dirty="0">
                <a:solidFill>
                  <a:srgbClr val="CC3333"/>
                </a:solidFill>
              </a:rPr>
            </a:br>
            <a:endParaRPr lang="en-US" sz="2400" dirty="0">
              <a:solidFill>
                <a:srgbClr val="CC3333"/>
              </a:solidFill>
            </a:endParaRPr>
          </a:p>
          <a:p>
            <a:pPr lvl="2"/>
            <a:r>
              <a:rPr lang="en-US" sz="2400" dirty="0">
                <a:solidFill>
                  <a:srgbClr val="CC3333"/>
                </a:solidFill>
              </a:rPr>
              <a:t>The timing of cash outflows is usually far more certain and predictable than the timing of cash inflows.</a:t>
            </a:r>
            <a:endParaRPr lang="en-US" sz="2400" dirty="0"/>
          </a:p>
          <a:p>
            <a:pPr marL="0" indent="0">
              <a:buNone/>
            </a:pPr>
            <a:endParaRPr lang="en-US" sz="2200" dirty="0"/>
          </a:p>
        </p:txBody>
      </p:sp>
      <p:sp>
        <p:nvSpPr>
          <p:cNvPr id="11" name="Title 6">
            <a:extLst>
              <a:ext uri="{FF2B5EF4-FFF2-40B4-BE49-F238E27FC236}">
                <a16:creationId xmlns:a16="http://schemas.microsoft.com/office/drawing/2014/main" id="{91B21A2E-73F0-5344-BA81-3B9B5D6E64A6}"/>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3200" dirty="0">
                <a:solidFill>
                  <a:srgbClr val="C00000"/>
                </a:solidFill>
                <a:latin typeface="Calibri" panose="020F0502020204030204" pitchFamily="34" charset="0"/>
                <a:cs typeface="Calibri" panose="020F0502020204030204" pitchFamily="34" charset="0"/>
              </a:rPr>
              <a:t>The Most Important Questions in Finance</a:t>
            </a:r>
            <a:endParaRPr lang="en-US" sz="3200" b="0" dirty="0">
              <a:solidFill>
                <a:srgbClr val="C00000"/>
              </a:solidFill>
              <a:latin typeface="Calibri" panose="020F0502020204030204" pitchFamily="34" charset="0"/>
              <a:cs typeface="Calibri" panose="020F0502020204030204" pitchFamily="34" charset="0"/>
            </a:endParaRPr>
          </a:p>
        </p:txBody>
      </p:sp>
      <p:sp>
        <p:nvSpPr>
          <p:cNvPr id="6" name="Title 6">
            <a:extLst>
              <a:ext uri="{FF2B5EF4-FFF2-40B4-BE49-F238E27FC236}">
                <a16:creationId xmlns:a16="http://schemas.microsoft.com/office/drawing/2014/main" id="{53D25A74-1B30-4FA3-A32F-5D02C7390793}"/>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Vermilion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12146783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9"/>
          </p:nvPr>
        </p:nvSpPr>
        <p:spPr>
          <a:xfrm>
            <a:off x="1576726" y="2107073"/>
            <a:ext cx="7110076" cy="1593851"/>
          </a:xfrm>
        </p:spPr>
        <p:txBody>
          <a:bodyPr>
            <a:noAutofit/>
          </a:bodyPr>
          <a:lstStyle/>
          <a:p>
            <a:r>
              <a:rPr lang="en-US" sz="3600" dirty="0">
                <a:solidFill>
                  <a:srgbClr val="4C515A"/>
                </a:solidFill>
                <a:latin typeface="Times"/>
                <a:cs typeface="Times"/>
              </a:rPr>
              <a:t>Prediction is very difficult.</a:t>
            </a:r>
          </a:p>
          <a:p>
            <a:r>
              <a:rPr lang="en-US" sz="3600" dirty="0">
                <a:solidFill>
                  <a:srgbClr val="4C515A"/>
                </a:solidFill>
                <a:latin typeface="Times"/>
                <a:cs typeface="Times"/>
              </a:rPr>
              <a:t>Especially when it’s about the future.</a:t>
            </a:r>
          </a:p>
        </p:txBody>
      </p:sp>
      <p:sp>
        <p:nvSpPr>
          <p:cNvPr id="6" name="Text Placeholder 5"/>
          <p:cNvSpPr>
            <a:spLocks noGrp="1"/>
          </p:cNvSpPr>
          <p:nvPr>
            <p:ph type="body" sz="quarter" idx="20"/>
          </p:nvPr>
        </p:nvSpPr>
        <p:spPr>
          <a:xfrm>
            <a:off x="1576726" y="3886200"/>
            <a:ext cx="6748127" cy="330200"/>
          </a:xfrm>
        </p:spPr>
        <p:txBody>
          <a:bodyPr/>
          <a:lstStyle/>
          <a:p>
            <a:r>
              <a:rPr lang="en-US" sz="3000" dirty="0"/>
              <a:t>Niels Bohr</a:t>
            </a:r>
          </a:p>
          <a:p>
            <a:r>
              <a:rPr lang="en-US" sz="3000" dirty="0"/>
              <a:t>Danish Physicist</a:t>
            </a:r>
          </a:p>
          <a:p>
            <a:r>
              <a:rPr lang="en-US" sz="3000" dirty="0"/>
              <a:t>1922 Nobel Prize laureate</a:t>
            </a:r>
          </a:p>
        </p:txBody>
      </p:sp>
    </p:spTree>
    <p:extLst>
      <p:ext uri="{BB962C8B-B14F-4D97-AF65-F5344CB8AC3E}">
        <p14:creationId xmlns:p14="http://schemas.microsoft.com/office/powerpoint/2010/main" val="4158060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1685926"/>
            <a:ext cx="8518358" cy="4295775"/>
          </a:xfrm>
        </p:spPr>
        <p:txBody>
          <a:bodyPr/>
          <a:lstStyle/>
          <a:p>
            <a:r>
              <a:rPr lang="en-US" sz="2600" dirty="0"/>
              <a:t>My plan for the next couple hours:</a:t>
            </a:r>
          </a:p>
          <a:p>
            <a:pPr lvl="1"/>
            <a:r>
              <a:rPr lang="en-US" sz="2400" dirty="0"/>
              <a:t>We will start being a little bit philosophical in talking about finance and accounting….just putting things in perspective.</a:t>
            </a:r>
          </a:p>
          <a:p>
            <a:pPr lvl="1"/>
            <a:r>
              <a:rPr lang="en-US" sz="2400" dirty="0"/>
              <a:t>And then we will spend most of our time be focused more directly on 3 </a:t>
            </a:r>
            <a:r>
              <a:rPr lang="en-US" sz="1200" dirty="0"/>
              <a:t>(hopefully)</a:t>
            </a:r>
            <a:r>
              <a:rPr lang="en-US" sz="2400" dirty="0"/>
              <a:t> relevant areas:</a:t>
            </a:r>
          </a:p>
          <a:p>
            <a:pPr marL="1085818" lvl="2" indent="-457200">
              <a:buFont typeface="+mj-lt"/>
              <a:buAutoNum type="arabicPeriod"/>
            </a:pPr>
            <a:r>
              <a:rPr lang="en-US" sz="2200" dirty="0"/>
              <a:t>Your Stakeholders</a:t>
            </a:r>
          </a:p>
          <a:p>
            <a:pPr marL="1085818" lvl="2" indent="-457200">
              <a:buFont typeface="+mj-lt"/>
              <a:buAutoNum type="arabicPeriod"/>
            </a:pPr>
            <a:r>
              <a:rPr lang="en-US" sz="2200" dirty="0"/>
              <a:t>Cash Flows</a:t>
            </a:r>
          </a:p>
          <a:p>
            <a:pPr marL="1085818" lvl="2" indent="-457200">
              <a:buFont typeface="+mj-lt"/>
              <a:buAutoNum type="arabicPeriod"/>
            </a:pPr>
            <a:r>
              <a:rPr lang="en-US" sz="2200" dirty="0"/>
              <a:t>Tracking Income &amp; Expenses</a:t>
            </a:r>
          </a:p>
          <a:p>
            <a:pPr marL="628618" lvl="2" indent="0">
              <a:buNone/>
            </a:pPr>
            <a:endParaRPr lang="en-US" sz="1200" dirty="0"/>
          </a:p>
          <a:p>
            <a:r>
              <a:rPr lang="en-US" dirty="0">
                <a:solidFill>
                  <a:srgbClr val="C00000"/>
                </a:solidFill>
              </a:rPr>
              <a:t>Note: I will talk a little about taxes and tax planning. But a thorough discussion of taxes requires much more time than we have tonight. </a:t>
            </a:r>
          </a:p>
          <a:p>
            <a:r>
              <a:rPr lang="en-US" dirty="0">
                <a:solidFill>
                  <a:srgbClr val="C00000"/>
                </a:solidFill>
              </a:rPr>
              <a:t>Advice: It is never too soon (or too late) to connect with a tax accountant.</a:t>
            </a:r>
          </a:p>
        </p:txBody>
      </p:sp>
      <p:sp>
        <p:nvSpPr>
          <p:cNvPr id="7" name="Title 6"/>
          <p:cNvSpPr>
            <a:spLocks noGrp="1"/>
          </p:cNvSpPr>
          <p:nvPr>
            <p:ph type="title"/>
          </p:nvPr>
        </p:nvSpPr>
        <p:spPr>
          <a:xfrm>
            <a:off x="457200" y="794814"/>
            <a:ext cx="8229600" cy="611077"/>
          </a:xfrm>
          <a:solidFill>
            <a:schemeClr val="bg1">
              <a:lumMod val="85000"/>
            </a:schemeClr>
          </a:solidFill>
        </p:spPr>
        <p:txBody>
          <a:bodyPr/>
          <a:lstStyle/>
          <a:p>
            <a:r>
              <a:rPr lang="en-US" dirty="0">
                <a:solidFill>
                  <a:srgbClr val="C00000"/>
                </a:solidFill>
                <a:latin typeface="Calibri" panose="020F0502020204030204" pitchFamily="34" charset="0"/>
                <a:cs typeface="Calibri" panose="020F0502020204030204" pitchFamily="34" charset="0"/>
              </a:rPr>
              <a:t>Finance &amp; Accounting</a:t>
            </a:r>
            <a:endParaRPr lang="en-US" b="0" dirty="0">
              <a:solidFill>
                <a:srgbClr val="C00000"/>
              </a:solidFill>
              <a:latin typeface="Calibri" panose="020F0502020204030204" pitchFamily="34" charset="0"/>
              <a:cs typeface="Calibri" panose="020F0502020204030204" pitchFamily="34" charset="0"/>
            </a:endParaRPr>
          </a:p>
        </p:txBody>
      </p:sp>
      <p:sp>
        <p:nvSpPr>
          <p:cNvPr id="6" name="Title 6">
            <a:extLst>
              <a:ext uri="{FF2B5EF4-FFF2-40B4-BE49-F238E27FC236}">
                <a16:creationId xmlns:a16="http://schemas.microsoft.com/office/drawing/2014/main" id="{604C2BCB-0B55-4237-8D28-D58535C65ACD}"/>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Vermilion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3419684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7" end="7"/>
                                            </p:txEl>
                                          </p:spTgt>
                                        </p:tgtEl>
                                        <p:attrNameLst>
                                          <p:attrName>style.visibility</p:attrName>
                                        </p:attrNameLst>
                                      </p:cBhvr>
                                      <p:to>
                                        <p:strVal val="visible"/>
                                      </p:to>
                                    </p:set>
                                    <p:animEffect transition="in" filter="blinds(horizontal)">
                                      <p:cBhvr>
                                        <p:cTn id="7" dur="500"/>
                                        <p:tgtEl>
                                          <p:spTgt spid="8">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8" end="8"/>
                                            </p:txEl>
                                          </p:spTgt>
                                        </p:tgtEl>
                                        <p:attrNameLst>
                                          <p:attrName>style.visibility</p:attrName>
                                        </p:attrNameLst>
                                      </p:cBhvr>
                                      <p:to>
                                        <p:strVal val="visible"/>
                                      </p:to>
                                    </p:set>
                                    <p:animEffect transition="in" filter="blinds(horizontal)">
                                      <p:cBhvr>
                                        <p:cTn id="12"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1" y="1651002"/>
            <a:ext cx="8515351" cy="4330700"/>
          </a:xfrm>
        </p:spPr>
        <p:txBody>
          <a:bodyPr/>
          <a:lstStyle/>
          <a:p>
            <a:r>
              <a:rPr lang="en-US" sz="2800" dirty="0"/>
              <a:t>When do the cash flows occur?</a:t>
            </a:r>
          </a:p>
          <a:p>
            <a:pPr lvl="1"/>
            <a:r>
              <a:rPr lang="en-US" sz="2400" dirty="0">
                <a:solidFill>
                  <a:srgbClr val="CC3333"/>
                </a:solidFill>
              </a:rPr>
              <a:t>What cash flows are certain?</a:t>
            </a:r>
          </a:p>
          <a:p>
            <a:pPr lvl="2"/>
            <a:r>
              <a:rPr lang="en-US" sz="2400" dirty="0">
                <a:solidFill>
                  <a:srgbClr val="CC3333"/>
                </a:solidFill>
              </a:rPr>
              <a:t>Today’s cash outflows, short-term cash inflows, contractual obligations or benefits.</a:t>
            </a:r>
          </a:p>
          <a:p>
            <a:pPr lvl="1"/>
            <a:r>
              <a:rPr lang="en-US" sz="2400" dirty="0">
                <a:solidFill>
                  <a:srgbClr val="CC3333"/>
                </a:solidFill>
              </a:rPr>
              <a:t>What cash flows are possible?</a:t>
            </a:r>
          </a:p>
          <a:p>
            <a:pPr lvl="2"/>
            <a:r>
              <a:rPr lang="en-US" sz="2400" dirty="0">
                <a:solidFill>
                  <a:srgbClr val="CC3333"/>
                </a:solidFill>
              </a:rPr>
              <a:t>Revenues, partnerships, employee &amp; program expenses</a:t>
            </a:r>
          </a:p>
          <a:p>
            <a:pPr lvl="2"/>
            <a:r>
              <a:rPr lang="en-US" sz="2400" dirty="0">
                <a:solidFill>
                  <a:srgbClr val="CC3333"/>
                </a:solidFill>
              </a:rPr>
              <a:t>As you think about your strategies, create different scenarios or possible outcomes.  </a:t>
            </a:r>
          </a:p>
          <a:p>
            <a:pPr lvl="2"/>
            <a:r>
              <a:rPr lang="en-US" sz="2400" dirty="0">
                <a:solidFill>
                  <a:srgbClr val="CC3333"/>
                </a:solidFill>
              </a:rPr>
              <a:t>We never know exactly what will happen in the future.  We can usually imagine several different scenarios better than we can predict one specific scenario.</a:t>
            </a:r>
            <a:endParaRPr lang="en-US" sz="2400" dirty="0"/>
          </a:p>
          <a:p>
            <a:pPr marL="0" indent="0">
              <a:buNone/>
            </a:pPr>
            <a:endParaRPr lang="en-US" sz="2200" dirty="0"/>
          </a:p>
        </p:txBody>
      </p:sp>
      <p:sp>
        <p:nvSpPr>
          <p:cNvPr id="9" name="Title 6">
            <a:extLst>
              <a:ext uri="{FF2B5EF4-FFF2-40B4-BE49-F238E27FC236}">
                <a16:creationId xmlns:a16="http://schemas.microsoft.com/office/drawing/2014/main" id="{9303D00C-E7FC-A546-A835-7B72FB090E7B}"/>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3200" dirty="0">
                <a:solidFill>
                  <a:srgbClr val="C00000"/>
                </a:solidFill>
                <a:latin typeface="Calibri" panose="020F0502020204030204" pitchFamily="34" charset="0"/>
                <a:cs typeface="Calibri" panose="020F0502020204030204" pitchFamily="34" charset="0"/>
              </a:rPr>
              <a:t>The Most Important Questions in Finance</a:t>
            </a:r>
            <a:endParaRPr lang="en-US" sz="3200" b="0" dirty="0">
              <a:solidFill>
                <a:srgbClr val="C00000"/>
              </a:solidFill>
              <a:latin typeface="Calibri" panose="020F0502020204030204" pitchFamily="34" charset="0"/>
              <a:cs typeface="Calibri" panose="020F0502020204030204" pitchFamily="34" charset="0"/>
            </a:endParaRPr>
          </a:p>
        </p:txBody>
      </p:sp>
      <p:sp>
        <p:nvSpPr>
          <p:cNvPr id="6" name="Title 6">
            <a:extLst>
              <a:ext uri="{FF2B5EF4-FFF2-40B4-BE49-F238E27FC236}">
                <a16:creationId xmlns:a16="http://schemas.microsoft.com/office/drawing/2014/main" id="{BD06C1E6-8B59-49D1-B584-7003C0EFD61A}"/>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Vermilion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22155199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651002"/>
            <a:ext cx="8229600" cy="4330700"/>
          </a:xfrm>
        </p:spPr>
        <p:txBody>
          <a:bodyPr/>
          <a:lstStyle/>
          <a:p>
            <a:r>
              <a:rPr lang="en-US" sz="2800" dirty="0"/>
              <a:t>What are those cash flows worth today?</a:t>
            </a:r>
            <a:br>
              <a:rPr lang="en-US" sz="2800" dirty="0"/>
            </a:br>
            <a:endParaRPr lang="en-US" sz="2800" dirty="0"/>
          </a:p>
          <a:p>
            <a:pPr lvl="1"/>
            <a:r>
              <a:rPr lang="en-US" sz="2600" dirty="0">
                <a:solidFill>
                  <a:srgbClr val="CC3333"/>
                </a:solidFill>
              </a:rPr>
              <a:t>Once we know what the cash flows are and once we know when the cash flows occur (or think we know)</a:t>
            </a:r>
            <a:r>
              <a:rPr lang="mr-IN" sz="2600" dirty="0">
                <a:solidFill>
                  <a:srgbClr val="CC3333"/>
                </a:solidFill>
              </a:rPr>
              <a:t>…</a:t>
            </a:r>
            <a:r>
              <a:rPr lang="en-US" sz="2600" dirty="0">
                <a:solidFill>
                  <a:srgbClr val="CC3333"/>
                </a:solidFill>
              </a:rPr>
              <a:t>determining what those cash flows are worth today is a simple math problem.</a:t>
            </a:r>
            <a:br>
              <a:rPr lang="en-US" sz="2600" dirty="0">
                <a:solidFill>
                  <a:srgbClr val="CC3333"/>
                </a:solidFill>
              </a:rPr>
            </a:br>
            <a:endParaRPr lang="en-US" sz="2600" dirty="0">
              <a:solidFill>
                <a:srgbClr val="CC3333"/>
              </a:solidFill>
            </a:endParaRPr>
          </a:p>
          <a:p>
            <a:pPr lvl="2"/>
            <a:r>
              <a:rPr lang="en-US" sz="2400" dirty="0">
                <a:solidFill>
                  <a:srgbClr val="CC3333"/>
                </a:solidFill>
              </a:rPr>
              <a:t>We care about estimating what the future cash flows are worth today because it helps us determine what short-term and long-term decisions to make today.</a:t>
            </a:r>
          </a:p>
          <a:p>
            <a:pPr marL="0" indent="0">
              <a:buNone/>
            </a:pPr>
            <a:endParaRPr lang="en-US" sz="2200" dirty="0"/>
          </a:p>
        </p:txBody>
      </p:sp>
      <p:sp>
        <p:nvSpPr>
          <p:cNvPr id="9" name="Title 6">
            <a:extLst>
              <a:ext uri="{FF2B5EF4-FFF2-40B4-BE49-F238E27FC236}">
                <a16:creationId xmlns:a16="http://schemas.microsoft.com/office/drawing/2014/main" id="{B7A16020-CF6D-7849-968C-FF942A0FE697}"/>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3200" dirty="0">
                <a:solidFill>
                  <a:srgbClr val="C00000"/>
                </a:solidFill>
                <a:latin typeface="Calibri" panose="020F0502020204030204" pitchFamily="34" charset="0"/>
                <a:cs typeface="Calibri" panose="020F0502020204030204" pitchFamily="34" charset="0"/>
              </a:rPr>
              <a:t>The Most Important Questions in Finance</a:t>
            </a:r>
            <a:endParaRPr lang="en-US" sz="3200" b="0" dirty="0">
              <a:solidFill>
                <a:srgbClr val="C00000"/>
              </a:solidFill>
              <a:latin typeface="Calibri" panose="020F0502020204030204" pitchFamily="34" charset="0"/>
              <a:cs typeface="Calibri" panose="020F0502020204030204" pitchFamily="34" charset="0"/>
            </a:endParaRPr>
          </a:p>
        </p:txBody>
      </p:sp>
      <p:sp>
        <p:nvSpPr>
          <p:cNvPr id="6" name="Title 6">
            <a:extLst>
              <a:ext uri="{FF2B5EF4-FFF2-40B4-BE49-F238E27FC236}">
                <a16:creationId xmlns:a16="http://schemas.microsoft.com/office/drawing/2014/main" id="{A4D11CD9-7F47-4457-BB13-6539A8E20CAB}"/>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Vermilion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14387823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sz="2400" dirty="0">
                <a:solidFill>
                  <a:srgbClr val="0000FF"/>
                </a:solidFill>
              </a:rPr>
              <a:t>What are your sources of Revenue?</a:t>
            </a:r>
          </a:p>
          <a:p>
            <a:pPr lvl="1"/>
            <a:r>
              <a:rPr lang="en-US" sz="1800" dirty="0">
                <a:solidFill>
                  <a:schemeClr val="bg1">
                    <a:lumMod val="50000"/>
                  </a:schemeClr>
                </a:solidFill>
              </a:rPr>
              <a:t>Write down all the ways in which your business will generate cash inflows.</a:t>
            </a:r>
          </a:p>
          <a:p>
            <a:r>
              <a:rPr lang="en-US" sz="2400" dirty="0">
                <a:solidFill>
                  <a:srgbClr val="0000FF"/>
                </a:solidFill>
              </a:rPr>
              <a:t>What are your Expenses?</a:t>
            </a:r>
          </a:p>
          <a:p>
            <a:pPr lvl="1"/>
            <a:r>
              <a:rPr lang="en-US" sz="1800" dirty="0">
                <a:solidFill>
                  <a:schemeClr val="bg1">
                    <a:lumMod val="50000"/>
                  </a:schemeClr>
                </a:solidFill>
              </a:rPr>
              <a:t>Write down all the ways in which your business will incur cash outflows.</a:t>
            </a:r>
          </a:p>
          <a:p>
            <a:r>
              <a:rPr lang="en-US" sz="2400" dirty="0">
                <a:solidFill>
                  <a:srgbClr val="0000FF"/>
                </a:solidFill>
              </a:rPr>
              <a:t>What external financing do you need?</a:t>
            </a:r>
          </a:p>
          <a:p>
            <a:pPr lvl="1"/>
            <a:r>
              <a:rPr lang="en-US" sz="1800" dirty="0">
                <a:solidFill>
                  <a:schemeClr val="bg1">
                    <a:lumMod val="50000"/>
                  </a:schemeClr>
                </a:solidFill>
              </a:rPr>
              <a:t>Do you have personal resources to start the business?</a:t>
            </a:r>
          </a:p>
          <a:p>
            <a:pPr lvl="1"/>
            <a:r>
              <a:rPr lang="en-US" sz="1800" dirty="0">
                <a:solidFill>
                  <a:schemeClr val="bg1">
                    <a:lumMod val="50000"/>
                  </a:schemeClr>
                </a:solidFill>
              </a:rPr>
              <a:t>Will you have partners or investors?</a:t>
            </a:r>
          </a:p>
          <a:p>
            <a:pPr lvl="1"/>
            <a:r>
              <a:rPr lang="en-US" sz="1800" dirty="0">
                <a:solidFill>
                  <a:schemeClr val="bg1">
                    <a:lumMod val="50000"/>
                  </a:schemeClr>
                </a:solidFill>
              </a:rPr>
              <a:t>Will you need bank or SBA financing?</a:t>
            </a:r>
          </a:p>
          <a:p>
            <a:r>
              <a:rPr lang="en-US" sz="2200" dirty="0">
                <a:solidFill>
                  <a:srgbClr val="0000FF"/>
                </a:solidFill>
              </a:rPr>
              <a:t>Initially, you may not need to include numbers – just know what the categories or descriptions are – but you will want to know numbers eventually.</a:t>
            </a:r>
          </a:p>
          <a:p>
            <a:pPr lvl="1"/>
            <a:endParaRPr lang="en-US" sz="2400" dirty="0">
              <a:solidFill>
                <a:schemeClr val="accent2">
                  <a:lumMod val="50000"/>
                </a:schemeClr>
              </a:solidFill>
            </a:endParaRPr>
          </a:p>
        </p:txBody>
      </p:sp>
      <p:sp>
        <p:nvSpPr>
          <p:cNvPr id="12" name="Title 6">
            <a:extLst>
              <a:ext uri="{FF2B5EF4-FFF2-40B4-BE49-F238E27FC236}">
                <a16:creationId xmlns:a16="http://schemas.microsoft.com/office/drawing/2014/main" id="{D733F96B-61F2-2B49-9E7E-29624702E993}"/>
              </a:ext>
            </a:extLst>
          </p:cNvPr>
          <p:cNvSpPr txBox="1">
            <a:spLocks/>
          </p:cNvSpPr>
          <p:nvPr/>
        </p:nvSpPr>
        <p:spPr>
          <a:xfrm>
            <a:off x="457200" y="794813"/>
            <a:ext cx="8229600" cy="1068064"/>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r>
              <a:rPr lang="en-US" dirty="0">
                <a:solidFill>
                  <a:srgbClr val="C00000"/>
                </a:solidFill>
                <a:latin typeface="Calibri" panose="020F0502020204030204" pitchFamily="34" charset="0"/>
                <a:cs typeface="Calibri" panose="020F0502020204030204" pitchFamily="34" charset="0"/>
              </a:rPr>
              <a:t>Connecting These 3 Questions</a:t>
            </a:r>
            <a:br>
              <a:rPr lang="en-US" dirty="0">
                <a:solidFill>
                  <a:srgbClr val="C00000"/>
                </a:solidFill>
                <a:latin typeface="Calibri" panose="020F0502020204030204" pitchFamily="34" charset="0"/>
                <a:cs typeface="Calibri" panose="020F0502020204030204" pitchFamily="34" charset="0"/>
              </a:rPr>
            </a:br>
            <a:r>
              <a:rPr lang="en-US" dirty="0">
                <a:solidFill>
                  <a:srgbClr val="C00000"/>
                </a:solidFill>
                <a:latin typeface="Calibri" panose="020F0502020204030204" pitchFamily="34" charset="0"/>
                <a:cs typeface="Calibri" panose="020F0502020204030204" pitchFamily="34" charset="0"/>
              </a:rPr>
              <a:t>to your Business Plan</a:t>
            </a:r>
          </a:p>
        </p:txBody>
      </p:sp>
      <p:sp>
        <p:nvSpPr>
          <p:cNvPr id="2" name="TextBox 1">
            <a:extLst>
              <a:ext uri="{FF2B5EF4-FFF2-40B4-BE49-F238E27FC236}">
                <a16:creationId xmlns:a16="http://schemas.microsoft.com/office/drawing/2014/main" id="{D6AE12FB-C2DD-0940-A951-775440DF5AAC}"/>
              </a:ext>
            </a:extLst>
          </p:cNvPr>
          <p:cNvSpPr txBox="1"/>
          <p:nvPr/>
        </p:nvSpPr>
        <p:spPr>
          <a:xfrm>
            <a:off x="11256775" y="624745"/>
            <a:ext cx="184731" cy="369332"/>
          </a:xfrm>
          <a:prstGeom prst="rect">
            <a:avLst/>
          </a:prstGeom>
          <a:noFill/>
        </p:spPr>
        <p:txBody>
          <a:bodyPr wrap="none" rtlCol="0">
            <a:spAutoFit/>
          </a:bodyPr>
          <a:lstStyle/>
          <a:p>
            <a:endParaRPr lang="en-US" dirty="0"/>
          </a:p>
        </p:txBody>
      </p:sp>
      <p:sp>
        <p:nvSpPr>
          <p:cNvPr id="7" name="Title 6">
            <a:extLst>
              <a:ext uri="{FF2B5EF4-FFF2-40B4-BE49-F238E27FC236}">
                <a16:creationId xmlns:a16="http://schemas.microsoft.com/office/drawing/2014/main" id="{7DF6B921-1280-4DE3-8C63-A068CD6E49B7}"/>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Vermilion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314812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 calcmode="lin" valueType="num">
                                      <p:cBhvr>
                                        <p:cTn id="12"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9">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p:cTn id="19" dur="500" fill="hold"/>
                                        <p:tgtEl>
                                          <p:spTgt spid="9">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9">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9">
                                            <p:txEl>
                                              <p:pRg st="2" end="2"/>
                                            </p:txEl>
                                          </p:spTgt>
                                        </p:tgtEl>
                                      </p:cBhvr>
                                    </p:animEffect>
                                  </p:childTnLst>
                                </p:cTn>
                              </p:par>
                              <p:par>
                                <p:cTn id="22" presetID="53" presetClass="entr" presetSubtype="16" fill="hold" nodeType="withEffect">
                                  <p:stCondLst>
                                    <p:cond delay="0"/>
                                  </p:stCondLst>
                                  <p:childTnLst>
                                    <p:set>
                                      <p:cBhvr>
                                        <p:cTn id="23" dur="1" fill="hold">
                                          <p:stCondLst>
                                            <p:cond delay="0"/>
                                          </p:stCondLst>
                                        </p:cTn>
                                        <p:tgtEl>
                                          <p:spTgt spid="9">
                                            <p:txEl>
                                              <p:pRg st="3" end="3"/>
                                            </p:txEl>
                                          </p:spTgt>
                                        </p:tgtEl>
                                        <p:attrNameLst>
                                          <p:attrName>style.visibility</p:attrName>
                                        </p:attrNameLst>
                                      </p:cBhvr>
                                      <p:to>
                                        <p:strVal val="visible"/>
                                      </p:to>
                                    </p:set>
                                    <p:anim calcmode="lin" valueType="num">
                                      <p:cBhvr>
                                        <p:cTn id="24" dur="500" fill="hold"/>
                                        <p:tgtEl>
                                          <p:spTgt spid="9">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9">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9">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 calcmode="lin" valueType="num">
                                      <p:cBhvr>
                                        <p:cTn id="31" dur="500" fill="hold"/>
                                        <p:tgtEl>
                                          <p:spTgt spid="9">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9">
                                            <p:txEl>
                                              <p:pRg st="4" end="4"/>
                                            </p:txEl>
                                          </p:spTgt>
                                        </p:tgtEl>
                                        <p:attrNameLst>
                                          <p:attrName>ppt_h</p:attrName>
                                        </p:attrNameLst>
                                      </p:cBhvr>
                                      <p:tavLst>
                                        <p:tav tm="0">
                                          <p:val>
                                            <p:fltVal val="0"/>
                                          </p:val>
                                        </p:tav>
                                        <p:tav tm="100000">
                                          <p:val>
                                            <p:strVal val="#ppt_h"/>
                                          </p:val>
                                        </p:tav>
                                      </p:tavLst>
                                    </p:anim>
                                    <p:animEffect transition="in" filter="fade">
                                      <p:cBhvr>
                                        <p:cTn id="33" dur="500"/>
                                        <p:tgtEl>
                                          <p:spTgt spid="9">
                                            <p:txEl>
                                              <p:pRg st="4" end="4"/>
                                            </p:txEl>
                                          </p:spTgt>
                                        </p:tgtEl>
                                      </p:cBhvr>
                                    </p:animEffect>
                                  </p:childTnLst>
                                </p:cTn>
                              </p:par>
                              <p:par>
                                <p:cTn id="34" presetID="53" presetClass="entr" presetSubtype="16" fill="hold" nodeType="withEffect">
                                  <p:stCondLst>
                                    <p:cond delay="0"/>
                                  </p:stCondLst>
                                  <p:childTnLst>
                                    <p:set>
                                      <p:cBhvr>
                                        <p:cTn id="35" dur="1" fill="hold">
                                          <p:stCondLst>
                                            <p:cond delay="0"/>
                                          </p:stCondLst>
                                        </p:cTn>
                                        <p:tgtEl>
                                          <p:spTgt spid="9">
                                            <p:txEl>
                                              <p:pRg st="5" end="5"/>
                                            </p:txEl>
                                          </p:spTgt>
                                        </p:tgtEl>
                                        <p:attrNameLst>
                                          <p:attrName>style.visibility</p:attrName>
                                        </p:attrNameLst>
                                      </p:cBhvr>
                                      <p:to>
                                        <p:strVal val="visible"/>
                                      </p:to>
                                    </p:set>
                                    <p:anim calcmode="lin" valueType="num">
                                      <p:cBhvr>
                                        <p:cTn id="36" dur="500" fill="hold"/>
                                        <p:tgtEl>
                                          <p:spTgt spid="9">
                                            <p:txEl>
                                              <p:pRg st="5" end="5"/>
                                            </p:txEl>
                                          </p:spTgt>
                                        </p:tgtEl>
                                        <p:attrNameLst>
                                          <p:attrName>ppt_w</p:attrName>
                                        </p:attrNameLst>
                                      </p:cBhvr>
                                      <p:tavLst>
                                        <p:tav tm="0">
                                          <p:val>
                                            <p:fltVal val="0"/>
                                          </p:val>
                                        </p:tav>
                                        <p:tav tm="100000">
                                          <p:val>
                                            <p:strVal val="#ppt_w"/>
                                          </p:val>
                                        </p:tav>
                                      </p:tavLst>
                                    </p:anim>
                                    <p:anim calcmode="lin" valueType="num">
                                      <p:cBhvr>
                                        <p:cTn id="37" dur="500" fill="hold"/>
                                        <p:tgtEl>
                                          <p:spTgt spid="9">
                                            <p:txEl>
                                              <p:pRg st="5" end="5"/>
                                            </p:txEl>
                                          </p:spTgt>
                                        </p:tgtEl>
                                        <p:attrNameLst>
                                          <p:attrName>ppt_h</p:attrName>
                                        </p:attrNameLst>
                                      </p:cBhvr>
                                      <p:tavLst>
                                        <p:tav tm="0">
                                          <p:val>
                                            <p:fltVal val="0"/>
                                          </p:val>
                                        </p:tav>
                                        <p:tav tm="100000">
                                          <p:val>
                                            <p:strVal val="#ppt_h"/>
                                          </p:val>
                                        </p:tav>
                                      </p:tavLst>
                                    </p:anim>
                                    <p:animEffect transition="in" filter="fade">
                                      <p:cBhvr>
                                        <p:cTn id="38" dur="500"/>
                                        <p:tgtEl>
                                          <p:spTgt spid="9">
                                            <p:txEl>
                                              <p:pRg st="5" end="5"/>
                                            </p:txEl>
                                          </p:spTgt>
                                        </p:tgtEl>
                                      </p:cBhvr>
                                    </p:animEffect>
                                  </p:childTnLst>
                                </p:cTn>
                              </p:par>
                              <p:par>
                                <p:cTn id="39" presetID="53" presetClass="entr" presetSubtype="16" fill="hold" nodeType="withEffect">
                                  <p:stCondLst>
                                    <p:cond delay="0"/>
                                  </p:stCondLst>
                                  <p:childTnLst>
                                    <p:set>
                                      <p:cBhvr>
                                        <p:cTn id="40" dur="1" fill="hold">
                                          <p:stCondLst>
                                            <p:cond delay="0"/>
                                          </p:stCondLst>
                                        </p:cTn>
                                        <p:tgtEl>
                                          <p:spTgt spid="9">
                                            <p:txEl>
                                              <p:pRg st="6" end="6"/>
                                            </p:txEl>
                                          </p:spTgt>
                                        </p:tgtEl>
                                        <p:attrNameLst>
                                          <p:attrName>style.visibility</p:attrName>
                                        </p:attrNameLst>
                                      </p:cBhvr>
                                      <p:to>
                                        <p:strVal val="visible"/>
                                      </p:to>
                                    </p:set>
                                    <p:anim calcmode="lin" valueType="num">
                                      <p:cBhvr>
                                        <p:cTn id="41" dur="500" fill="hold"/>
                                        <p:tgtEl>
                                          <p:spTgt spid="9">
                                            <p:txEl>
                                              <p:pRg st="6" end="6"/>
                                            </p:txEl>
                                          </p:spTgt>
                                        </p:tgtEl>
                                        <p:attrNameLst>
                                          <p:attrName>ppt_w</p:attrName>
                                        </p:attrNameLst>
                                      </p:cBhvr>
                                      <p:tavLst>
                                        <p:tav tm="0">
                                          <p:val>
                                            <p:fltVal val="0"/>
                                          </p:val>
                                        </p:tav>
                                        <p:tav tm="100000">
                                          <p:val>
                                            <p:strVal val="#ppt_w"/>
                                          </p:val>
                                        </p:tav>
                                      </p:tavLst>
                                    </p:anim>
                                    <p:anim calcmode="lin" valueType="num">
                                      <p:cBhvr>
                                        <p:cTn id="42" dur="500" fill="hold"/>
                                        <p:tgtEl>
                                          <p:spTgt spid="9">
                                            <p:txEl>
                                              <p:pRg st="6" end="6"/>
                                            </p:txEl>
                                          </p:spTgt>
                                        </p:tgtEl>
                                        <p:attrNameLst>
                                          <p:attrName>ppt_h</p:attrName>
                                        </p:attrNameLst>
                                      </p:cBhvr>
                                      <p:tavLst>
                                        <p:tav tm="0">
                                          <p:val>
                                            <p:fltVal val="0"/>
                                          </p:val>
                                        </p:tav>
                                        <p:tav tm="100000">
                                          <p:val>
                                            <p:strVal val="#ppt_h"/>
                                          </p:val>
                                        </p:tav>
                                      </p:tavLst>
                                    </p:anim>
                                    <p:animEffect transition="in" filter="fade">
                                      <p:cBhvr>
                                        <p:cTn id="43" dur="500"/>
                                        <p:tgtEl>
                                          <p:spTgt spid="9">
                                            <p:txEl>
                                              <p:pRg st="6" end="6"/>
                                            </p:txEl>
                                          </p:spTgt>
                                        </p:tgtEl>
                                      </p:cBhvr>
                                    </p:animEffect>
                                  </p:childTnLst>
                                </p:cTn>
                              </p:par>
                              <p:par>
                                <p:cTn id="44" presetID="53" presetClass="entr" presetSubtype="16" fill="hold" nodeType="withEffect">
                                  <p:stCondLst>
                                    <p:cond delay="0"/>
                                  </p:stCondLst>
                                  <p:childTnLst>
                                    <p:set>
                                      <p:cBhvr>
                                        <p:cTn id="45" dur="1" fill="hold">
                                          <p:stCondLst>
                                            <p:cond delay="0"/>
                                          </p:stCondLst>
                                        </p:cTn>
                                        <p:tgtEl>
                                          <p:spTgt spid="9">
                                            <p:txEl>
                                              <p:pRg st="7" end="7"/>
                                            </p:txEl>
                                          </p:spTgt>
                                        </p:tgtEl>
                                        <p:attrNameLst>
                                          <p:attrName>style.visibility</p:attrName>
                                        </p:attrNameLst>
                                      </p:cBhvr>
                                      <p:to>
                                        <p:strVal val="visible"/>
                                      </p:to>
                                    </p:set>
                                    <p:anim calcmode="lin" valueType="num">
                                      <p:cBhvr>
                                        <p:cTn id="46" dur="500" fill="hold"/>
                                        <p:tgtEl>
                                          <p:spTgt spid="9">
                                            <p:txEl>
                                              <p:pRg st="7" end="7"/>
                                            </p:txEl>
                                          </p:spTgt>
                                        </p:tgtEl>
                                        <p:attrNameLst>
                                          <p:attrName>ppt_w</p:attrName>
                                        </p:attrNameLst>
                                      </p:cBhvr>
                                      <p:tavLst>
                                        <p:tav tm="0">
                                          <p:val>
                                            <p:fltVal val="0"/>
                                          </p:val>
                                        </p:tav>
                                        <p:tav tm="100000">
                                          <p:val>
                                            <p:strVal val="#ppt_w"/>
                                          </p:val>
                                        </p:tav>
                                      </p:tavLst>
                                    </p:anim>
                                    <p:anim calcmode="lin" valueType="num">
                                      <p:cBhvr>
                                        <p:cTn id="47" dur="500" fill="hold"/>
                                        <p:tgtEl>
                                          <p:spTgt spid="9">
                                            <p:txEl>
                                              <p:pRg st="7" end="7"/>
                                            </p:txEl>
                                          </p:spTgt>
                                        </p:tgtEl>
                                        <p:attrNameLst>
                                          <p:attrName>ppt_h</p:attrName>
                                        </p:attrNameLst>
                                      </p:cBhvr>
                                      <p:tavLst>
                                        <p:tav tm="0">
                                          <p:val>
                                            <p:fltVal val="0"/>
                                          </p:val>
                                        </p:tav>
                                        <p:tav tm="100000">
                                          <p:val>
                                            <p:strVal val="#ppt_h"/>
                                          </p:val>
                                        </p:tav>
                                      </p:tavLst>
                                    </p:anim>
                                    <p:animEffect transition="in" filter="fade">
                                      <p:cBhvr>
                                        <p:cTn id="48" dur="500"/>
                                        <p:tgtEl>
                                          <p:spTgt spid="9">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9">
                                            <p:txEl>
                                              <p:pRg st="8" end="8"/>
                                            </p:txEl>
                                          </p:spTgt>
                                        </p:tgtEl>
                                        <p:attrNameLst>
                                          <p:attrName>style.visibility</p:attrName>
                                        </p:attrNameLst>
                                      </p:cBhvr>
                                      <p:to>
                                        <p:strVal val="visible"/>
                                      </p:to>
                                    </p:set>
                                    <p:anim calcmode="lin" valueType="num">
                                      <p:cBhvr>
                                        <p:cTn id="53" dur="500" fill="hold"/>
                                        <p:tgtEl>
                                          <p:spTgt spid="9">
                                            <p:txEl>
                                              <p:pRg st="8" end="8"/>
                                            </p:txEl>
                                          </p:spTgt>
                                        </p:tgtEl>
                                        <p:attrNameLst>
                                          <p:attrName>ppt_w</p:attrName>
                                        </p:attrNameLst>
                                      </p:cBhvr>
                                      <p:tavLst>
                                        <p:tav tm="0">
                                          <p:val>
                                            <p:fltVal val="0"/>
                                          </p:val>
                                        </p:tav>
                                        <p:tav tm="100000">
                                          <p:val>
                                            <p:strVal val="#ppt_w"/>
                                          </p:val>
                                        </p:tav>
                                      </p:tavLst>
                                    </p:anim>
                                    <p:anim calcmode="lin" valueType="num">
                                      <p:cBhvr>
                                        <p:cTn id="54" dur="500" fill="hold"/>
                                        <p:tgtEl>
                                          <p:spTgt spid="9">
                                            <p:txEl>
                                              <p:pRg st="8" end="8"/>
                                            </p:txEl>
                                          </p:spTgt>
                                        </p:tgtEl>
                                        <p:attrNameLst>
                                          <p:attrName>ppt_h</p:attrName>
                                        </p:attrNameLst>
                                      </p:cBhvr>
                                      <p:tavLst>
                                        <p:tav tm="0">
                                          <p:val>
                                            <p:fltVal val="0"/>
                                          </p:val>
                                        </p:tav>
                                        <p:tav tm="100000">
                                          <p:val>
                                            <p:strVal val="#ppt_h"/>
                                          </p:val>
                                        </p:tav>
                                      </p:tavLst>
                                    </p:anim>
                                    <p:animEffect transition="in" filter="fade">
                                      <p:cBhvr>
                                        <p:cTn id="55"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651002"/>
            <a:ext cx="8229600" cy="4330700"/>
          </a:xfrm>
        </p:spPr>
        <p:txBody>
          <a:bodyPr/>
          <a:lstStyle/>
          <a:p>
            <a:r>
              <a:rPr lang="en-US" sz="2800" dirty="0">
                <a:solidFill>
                  <a:schemeClr val="accent6">
                    <a:lumMod val="25000"/>
                  </a:schemeClr>
                </a:solidFill>
              </a:rPr>
              <a:t>At least once a week….</a:t>
            </a:r>
            <a:endParaRPr lang="en-US" sz="2600" dirty="0">
              <a:solidFill>
                <a:schemeClr val="accent6">
                  <a:lumMod val="25000"/>
                </a:schemeClr>
              </a:solidFill>
            </a:endParaRPr>
          </a:p>
          <a:p>
            <a:pPr lvl="1"/>
            <a:r>
              <a:rPr lang="en-US" sz="2400" dirty="0">
                <a:solidFill>
                  <a:srgbClr val="CC3333"/>
                </a:solidFill>
              </a:rPr>
              <a:t>Write down – on paper, on your phone, in Excel, in Quicken – all of your cash </a:t>
            </a:r>
            <a:r>
              <a:rPr lang="en-US" sz="2400" b="1" dirty="0">
                <a:solidFill>
                  <a:srgbClr val="002060"/>
                </a:solidFill>
              </a:rPr>
              <a:t>INFLOWS</a:t>
            </a:r>
            <a:r>
              <a:rPr lang="en-US" sz="2400" dirty="0">
                <a:solidFill>
                  <a:srgbClr val="CC3333"/>
                </a:solidFill>
              </a:rPr>
              <a:t> from the previous week and all of your expected cash </a:t>
            </a:r>
            <a:r>
              <a:rPr lang="en-US" sz="2400" b="1" dirty="0">
                <a:solidFill>
                  <a:srgbClr val="002060"/>
                </a:solidFill>
              </a:rPr>
              <a:t>INFLOWS</a:t>
            </a:r>
            <a:r>
              <a:rPr lang="en-US" sz="2400" dirty="0">
                <a:solidFill>
                  <a:srgbClr val="CC3333"/>
                </a:solidFill>
              </a:rPr>
              <a:t> for the upcoming week.</a:t>
            </a:r>
            <a:br>
              <a:rPr lang="en-US" sz="2400" dirty="0">
                <a:solidFill>
                  <a:srgbClr val="CC3333"/>
                </a:solidFill>
              </a:rPr>
            </a:br>
            <a:endParaRPr lang="en-US" sz="2400" dirty="0">
              <a:solidFill>
                <a:srgbClr val="CC3333"/>
              </a:solidFill>
            </a:endParaRPr>
          </a:p>
          <a:p>
            <a:pPr lvl="1"/>
            <a:r>
              <a:rPr lang="en-US" sz="2400" dirty="0">
                <a:solidFill>
                  <a:srgbClr val="CC3333"/>
                </a:solidFill>
              </a:rPr>
              <a:t>Write down – on paper, on your phone, in Excel, in Quicken – all of your cash </a:t>
            </a:r>
            <a:r>
              <a:rPr lang="en-US" sz="2400" b="1" dirty="0">
                <a:solidFill>
                  <a:schemeClr val="accent2">
                    <a:lumMod val="50000"/>
                  </a:schemeClr>
                </a:solidFill>
              </a:rPr>
              <a:t>OUTFLOWS</a:t>
            </a:r>
            <a:r>
              <a:rPr lang="en-US" sz="2400" dirty="0">
                <a:solidFill>
                  <a:srgbClr val="CC3333"/>
                </a:solidFill>
              </a:rPr>
              <a:t> from the previous week and all of your expected cash </a:t>
            </a:r>
            <a:r>
              <a:rPr lang="en-US" sz="2400" b="1" dirty="0">
                <a:solidFill>
                  <a:schemeClr val="accent2">
                    <a:lumMod val="50000"/>
                  </a:schemeClr>
                </a:solidFill>
              </a:rPr>
              <a:t>OUTFLOWS</a:t>
            </a:r>
            <a:r>
              <a:rPr lang="en-US" sz="2400" dirty="0">
                <a:solidFill>
                  <a:srgbClr val="CC3333"/>
                </a:solidFill>
              </a:rPr>
              <a:t> for the upcoming week.</a:t>
            </a:r>
          </a:p>
        </p:txBody>
      </p:sp>
      <p:sp>
        <p:nvSpPr>
          <p:cNvPr id="9" name="Title 6">
            <a:extLst>
              <a:ext uri="{FF2B5EF4-FFF2-40B4-BE49-F238E27FC236}">
                <a16:creationId xmlns:a16="http://schemas.microsoft.com/office/drawing/2014/main" id="{7383D70A-8A94-2E48-B122-D5FCFE96F34C}"/>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r>
              <a:rPr lang="en-US" sz="4800" dirty="0">
                <a:solidFill>
                  <a:srgbClr val="C00000"/>
                </a:solidFill>
                <a:latin typeface="Calibri" panose="020F0502020204030204" pitchFamily="34" charset="0"/>
                <a:cs typeface="Calibri" panose="020F0502020204030204" pitchFamily="34" charset="0"/>
              </a:rPr>
              <a:t>HOMEWORK!</a:t>
            </a:r>
            <a:endParaRPr lang="en-US" sz="4800" b="0" dirty="0">
              <a:solidFill>
                <a:srgbClr val="C00000"/>
              </a:solidFill>
              <a:latin typeface="Calibri" panose="020F0502020204030204" pitchFamily="34" charset="0"/>
              <a:cs typeface="Calibri" panose="020F0502020204030204" pitchFamily="34" charset="0"/>
            </a:endParaRPr>
          </a:p>
        </p:txBody>
      </p:sp>
      <p:sp>
        <p:nvSpPr>
          <p:cNvPr id="6" name="Title 6">
            <a:extLst>
              <a:ext uri="{FF2B5EF4-FFF2-40B4-BE49-F238E27FC236}">
                <a16:creationId xmlns:a16="http://schemas.microsoft.com/office/drawing/2014/main" id="{8677E17F-57E0-4E3C-B33C-E09396358CEF}"/>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Vermilion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8249840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651002"/>
            <a:ext cx="8229600" cy="4330700"/>
          </a:xfrm>
        </p:spPr>
        <p:txBody>
          <a:bodyPr/>
          <a:lstStyle/>
          <a:p>
            <a:r>
              <a:rPr lang="en-US" sz="2800" dirty="0">
                <a:solidFill>
                  <a:schemeClr val="accent6">
                    <a:lumMod val="25000"/>
                  </a:schemeClr>
                </a:solidFill>
              </a:rPr>
              <a:t>At least once a week….</a:t>
            </a:r>
            <a:endParaRPr lang="en-US" sz="2600" dirty="0">
              <a:solidFill>
                <a:schemeClr val="accent6">
                  <a:lumMod val="25000"/>
                </a:schemeClr>
              </a:solidFill>
            </a:endParaRPr>
          </a:p>
          <a:p>
            <a:pPr lvl="1"/>
            <a:r>
              <a:rPr lang="en-US" sz="1400" dirty="0">
                <a:solidFill>
                  <a:srgbClr val="CC3333"/>
                </a:solidFill>
              </a:rPr>
              <a:t>Write down – on paper, on your phone, in Excel, in Quickbooks – all of your cash </a:t>
            </a:r>
            <a:r>
              <a:rPr lang="en-US" sz="1400" b="1" dirty="0">
                <a:solidFill>
                  <a:srgbClr val="002060"/>
                </a:solidFill>
              </a:rPr>
              <a:t>INFLOWS</a:t>
            </a:r>
            <a:r>
              <a:rPr lang="en-US" sz="1400" dirty="0">
                <a:solidFill>
                  <a:srgbClr val="CC3333"/>
                </a:solidFill>
              </a:rPr>
              <a:t> from the previous week and all of your expected cash </a:t>
            </a:r>
            <a:r>
              <a:rPr lang="en-US" sz="1400" b="1" dirty="0">
                <a:solidFill>
                  <a:srgbClr val="002060"/>
                </a:solidFill>
              </a:rPr>
              <a:t>INFLOWS</a:t>
            </a:r>
            <a:r>
              <a:rPr lang="en-US" sz="1400" dirty="0">
                <a:solidFill>
                  <a:srgbClr val="CC3333"/>
                </a:solidFill>
              </a:rPr>
              <a:t> for the upcoming week.</a:t>
            </a:r>
          </a:p>
          <a:p>
            <a:pPr lvl="1"/>
            <a:r>
              <a:rPr lang="en-US" sz="1400" dirty="0">
                <a:solidFill>
                  <a:srgbClr val="CC3333"/>
                </a:solidFill>
              </a:rPr>
              <a:t>Write down – on paper, on your phone, in Excel, in Quickbooks – all of your cash </a:t>
            </a:r>
            <a:r>
              <a:rPr lang="en-US" sz="1400" b="1" dirty="0">
                <a:solidFill>
                  <a:schemeClr val="accent2">
                    <a:lumMod val="50000"/>
                  </a:schemeClr>
                </a:solidFill>
              </a:rPr>
              <a:t>OUTFLOWS</a:t>
            </a:r>
            <a:r>
              <a:rPr lang="en-US" sz="1400" dirty="0">
                <a:solidFill>
                  <a:srgbClr val="CC3333"/>
                </a:solidFill>
              </a:rPr>
              <a:t> from the previous week and all of your expected cash </a:t>
            </a:r>
            <a:r>
              <a:rPr lang="en-US" sz="1400" b="1" dirty="0">
                <a:solidFill>
                  <a:schemeClr val="accent2">
                    <a:lumMod val="50000"/>
                  </a:schemeClr>
                </a:solidFill>
              </a:rPr>
              <a:t>OUTFLOWS</a:t>
            </a:r>
            <a:r>
              <a:rPr lang="en-US" sz="1400" dirty="0">
                <a:solidFill>
                  <a:srgbClr val="CC3333"/>
                </a:solidFill>
              </a:rPr>
              <a:t> for the upcoming week.</a:t>
            </a:r>
          </a:p>
          <a:p>
            <a:endParaRPr lang="en-US" sz="2400" dirty="0">
              <a:solidFill>
                <a:schemeClr val="accent6">
                  <a:lumMod val="25000"/>
                </a:schemeClr>
              </a:solidFill>
            </a:endParaRPr>
          </a:p>
          <a:p>
            <a:r>
              <a:rPr lang="en-US" sz="2400" dirty="0">
                <a:solidFill>
                  <a:schemeClr val="accent6">
                    <a:lumMod val="25000"/>
                  </a:schemeClr>
                </a:solidFill>
              </a:rPr>
              <a:t>Personal finance suggestion: </a:t>
            </a:r>
            <a:br>
              <a:rPr lang="en-US" sz="2400" dirty="0">
                <a:solidFill>
                  <a:schemeClr val="accent6">
                    <a:lumMod val="25000"/>
                  </a:schemeClr>
                </a:solidFill>
              </a:rPr>
            </a:br>
            <a:r>
              <a:rPr lang="en-US" sz="2400" dirty="0">
                <a:solidFill>
                  <a:schemeClr val="accent6">
                    <a:lumMod val="25000"/>
                  </a:schemeClr>
                </a:solidFill>
              </a:rPr>
              <a:t>Do this same exercise for your family and personal finances, too. Looking in the mirror like this can really help you appreciate what your cash flows are &amp; what decisions you are making.</a:t>
            </a:r>
          </a:p>
          <a:p>
            <a:pPr lvl="1"/>
            <a:endParaRPr lang="en-US" sz="2400" dirty="0">
              <a:solidFill>
                <a:srgbClr val="CC3333"/>
              </a:solidFill>
            </a:endParaRPr>
          </a:p>
        </p:txBody>
      </p:sp>
      <p:sp>
        <p:nvSpPr>
          <p:cNvPr id="9" name="Title 6">
            <a:extLst>
              <a:ext uri="{FF2B5EF4-FFF2-40B4-BE49-F238E27FC236}">
                <a16:creationId xmlns:a16="http://schemas.microsoft.com/office/drawing/2014/main" id="{7383D70A-8A94-2E48-B122-D5FCFE96F34C}"/>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r>
              <a:rPr lang="en-US" sz="4800" dirty="0">
                <a:solidFill>
                  <a:srgbClr val="C00000"/>
                </a:solidFill>
                <a:latin typeface="Calibri" panose="020F0502020204030204" pitchFamily="34" charset="0"/>
                <a:cs typeface="Calibri" panose="020F0502020204030204" pitchFamily="34" charset="0"/>
              </a:rPr>
              <a:t>HOMEWORK!</a:t>
            </a:r>
            <a:endParaRPr lang="en-US" sz="4800" b="0" dirty="0">
              <a:solidFill>
                <a:srgbClr val="C00000"/>
              </a:solidFill>
              <a:latin typeface="Calibri" panose="020F0502020204030204" pitchFamily="34" charset="0"/>
              <a:cs typeface="Calibri" panose="020F0502020204030204" pitchFamily="34" charset="0"/>
            </a:endParaRPr>
          </a:p>
        </p:txBody>
      </p:sp>
      <p:sp>
        <p:nvSpPr>
          <p:cNvPr id="6" name="Title 6">
            <a:extLst>
              <a:ext uri="{FF2B5EF4-FFF2-40B4-BE49-F238E27FC236}">
                <a16:creationId xmlns:a16="http://schemas.microsoft.com/office/drawing/2014/main" id="{1FF89CA5-F5A9-4C41-BF08-5BF7488F140D}"/>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Vermilion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40512017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sz="3200" b="1" i="1" dirty="0">
                <a:solidFill>
                  <a:srgbClr val="0000FF"/>
                </a:solidFill>
              </a:rPr>
              <a:t>Please define the following word:</a:t>
            </a:r>
            <a:br>
              <a:rPr lang="en-US" sz="3200" b="1" i="1" dirty="0">
                <a:solidFill>
                  <a:srgbClr val="0000FF"/>
                </a:solidFill>
              </a:rPr>
            </a:br>
            <a:br>
              <a:rPr lang="en-US" sz="3200" b="1" i="1" dirty="0">
                <a:solidFill>
                  <a:srgbClr val="0000FF"/>
                </a:solidFill>
              </a:rPr>
            </a:br>
            <a:r>
              <a:rPr lang="en-US" sz="3200" b="1" i="1" dirty="0">
                <a:solidFill>
                  <a:srgbClr val="0000FF"/>
                </a:solidFill>
              </a:rPr>
              <a:t> 	 	VALUES</a:t>
            </a:r>
            <a:br>
              <a:rPr lang="en-US" sz="3200" b="1" i="1" dirty="0">
                <a:solidFill>
                  <a:srgbClr val="0000FF"/>
                </a:solidFill>
              </a:rPr>
            </a:br>
            <a:endParaRPr lang="en-US" sz="3200" b="1" i="1" dirty="0">
              <a:solidFill>
                <a:schemeClr val="accent2">
                  <a:lumMod val="50000"/>
                </a:schemeClr>
              </a:solidFill>
            </a:endParaRPr>
          </a:p>
          <a:p>
            <a:r>
              <a:rPr lang="en-US" sz="3200" b="1" i="1" dirty="0">
                <a:solidFill>
                  <a:schemeClr val="accent2">
                    <a:lumMod val="50000"/>
                  </a:schemeClr>
                </a:solidFill>
              </a:rPr>
              <a:t>Now define this word:</a:t>
            </a:r>
            <a:br>
              <a:rPr lang="en-US" sz="3200" b="1" i="1" dirty="0">
                <a:solidFill>
                  <a:schemeClr val="accent2">
                    <a:lumMod val="50000"/>
                  </a:schemeClr>
                </a:solidFill>
              </a:rPr>
            </a:br>
            <a:br>
              <a:rPr lang="en-US" sz="3200" b="1" i="1" dirty="0">
                <a:solidFill>
                  <a:schemeClr val="accent2">
                    <a:lumMod val="50000"/>
                  </a:schemeClr>
                </a:solidFill>
              </a:rPr>
            </a:br>
            <a:r>
              <a:rPr lang="en-US" sz="3200" b="1" i="1" dirty="0">
                <a:solidFill>
                  <a:schemeClr val="accent2">
                    <a:lumMod val="50000"/>
                  </a:schemeClr>
                </a:solidFill>
              </a:rPr>
              <a:t> 		VALUE</a:t>
            </a:r>
            <a:endParaRPr lang="en-US" sz="3200" dirty="0">
              <a:solidFill>
                <a:schemeClr val="accent2">
                  <a:lumMod val="50000"/>
                </a:schemeClr>
              </a:solidFill>
            </a:endParaRPr>
          </a:p>
        </p:txBody>
      </p:sp>
      <p:sp>
        <p:nvSpPr>
          <p:cNvPr id="12" name="Title 6">
            <a:extLst>
              <a:ext uri="{FF2B5EF4-FFF2-40B4-BE49-F238E27FC236}">
                <a16:creationId xmlns:a16="http://schemas.microsoft.com/office/drawing/2014/main" id="{D733F96B-61F2-2B49-9E7E-29624702E993}"/>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r>
              <a:rPr lang="en-US" dirty="0">
                <a:solidFill>
                  <a:srgbClr val="C00000"/>
                </a:solidFill>
                <a:latin typeface="Calibri" panose="020F0502020204030204" pitchFamily="34" charset="0"/>
                <a:cs typeface="Calibri" panose="020F0502020204030204" pitchFamily="34" charset="0"/>
              </a:rPr>
              <a:t>Remember Value &amp; Values</a:t>
            </a:r>
          </a:p>
        </p:txBody>
      </p:sp>
      <p:sp>
        <p:nvSpPr>
          <p:cNvPr id="2" name="Hexagon 1">
            <a:extLst>
              <a:ext uri="{FF2B5EF4-FFF2-40B4-BE49-F238E27FC236}">
                <a16:creationId xmlns:a16="http://schemas.microsoft.com/office/drawing/2014/main" id="{1EC51874-3DF2-6746-8352-44FDD7C39594}"/>
              </a:ext>
            </a:extLst>
          </p:cNvPr>
          <p:cNvSpPr/>
          <p:nvPr/>
        </p:nvSpPr>
        <p:spPr>
          <a:xfrm>
            <a:off x="5455920" y="2816352"/>
            <a:ext cx="3230880" cy="2731008"/>
          </a:xfrm>
          <a:prstGeom prst="hexagon">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t>THESE ARE THE SAME WORDS</a:t>
            </a:r>
          </a:p>
        </p:txBody>
      </p:sp>
      <p:sp>
        <p:nvSpPr>
          <p:cNvPr id="7" name="Title 6">
            <a:extLst>
              <a:ext uri="{FF2B5EF4-FFF2-40B4-BE49-F238E27FC236}">
                <a16:creationId xmlns:a16="http://schemas.microsoft.com/office/drawing/2014/main" id="{69E2FF18-1DB9-4DDC-911B-18A3D5D51D09}"/>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Vermilion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2946768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sz="2600" b="1" i="1" dirty="0">
                <a:solidFill>
                  <a:srgbClr val="0000FF"/>
                </a:solidFill>
              </a:rPr>
              <a:t>Value</a:t>
            </a:r>
            <a:r>
              <a:rPr lang="en-US" sz="2600" dirty="0">
                <a:solidFill>
                  <a:srgbClr val="0000FF"/>
                </a:solidFill>
              </a:rPr>
              <a:t> is not the same as </a:t>
            </a:r>
            <a:r>
              <a:rPr lang="en-US" sz="2600" b="1" i="1" dirty="0">
                <a:solidFill>
                  <a:srgbClr val="0000FF"/>
                </a:solidFill>
              </a:rPr>
              <a:t>money</a:t>
            </a:r>
          </a:p>
          <a:p>
            <a:r>
              <a:rPr lang="en-US" sz="2600" dirty="0">
                <a:solidFill>
                  <a:srgbClr val="0000FF"/>
                </a:solidFill>
              </a:rPr>
              <a:t>Money is one way of measuring value, but value is about more than money</a:t>
            </a:r>
          </a:p>
          <a:p>
            <a:r>
              <a:rPr lang="en-US" sz="2600" dirty="0">
                <a:solidFill>
                  <a:srgbClr val="0000FF"/>
                </a:solidFill>
              </a:rPr>
              <a:t>Focus on </a:t>
            </a:r>
            <a:r>
              <a:rPr lang="en-US" sz="2600" b="1" i="1" dirty="0">
                <a:solidFill>
                  <a:srgbClr val="0000FF"/>
                </a:solidFill>
              </a:rPr>
              <a:t>values </a:t>
            </a:r>
            <a:r>
              <a:rPr lang="en-US" sz="2600" dirty="0">
                <a:solidFill>
                  <a:srgbClr val="0000FF"/>
                </a:solidFill>
              </a:rPr>
              <a:t>– and money will usually follow</a:t>
            </a:r>
          </a:p>
          <a:p>
            <a:pPr lvl="1"/>
            <a:r>
              <a:rPr lang="en-US" sz="2600" dirty="0">
                <a:solidFill>
                  <a:srgbClr val="0000FF"/>
                </a:solidFill>
              </a:rPr>
              <a:t>We will talk about measuring value in monetary terms, but that is just one way of measuring value</a:t>
            </a:r>
          </a:p>
          <a:p>
            <a:r>
              <a:rPr lang="en-US" sz="2600" dirty="0">
                <a:solidFill>
                  <a:srgbClr val="0000FF"/>
                </a:solidFill>
              </a:rPr>
              <a:t>Think of </a:t>
            </a:r>
            <a:r>
              <a:rPr lang="en-US" sz="2600" b="1" i="1" dirty="0">
                <a:solidFill>
                  <a:srgbClr val="0000FF"/>
                </a:solidFill>
              </a:rPr>
              <a:t>value </a:t>
            </a:r>
            <a:r>
              <a:rPr lang="en-US" sz="2600" dirty="0">
                <a:solidFill>
                  <a:srgbClr val="0000FF"/>
                </a:solidFill>
              </a:rPr>
              <a:t>very broadly throughout this program and in your business</a:t>
            </a:r>
          </a:p>
        </p:txBody>
      </p:sp>
      <p:sp>
        <p:nvSpPr>
          <p:cNvPr id="5" name="Title 6">
            <a:extLst>
              <a:ext uri="{FF2B5EF4-FFF2-40B4-BE49-F238E27FC236}">
                <a16:creationId xmlns:a16="http://schemas.microsoft.com/office/drawing/2014/main" id="{06A0EAC1-52F3-4943-97E7-3F1C0B332E6A}"/>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r>
              <a:rPr lang="en-US" dirty="0">
                <a:solidFill>
                  <a:srgbClr val="C00000"/>
                </a:solidFill>
                <a:latin typeface="Calibri" panose="020F0502020204030204" pitchFamily="34" charset="0"/>
                <a:cs typeface="Calibri" panose="020F0502020204030204" pitchFamily="34" charset="0"/>
              </a:rPr>
              <a:t>Remember Value &amp; Values</a:t>
            </a:r>
          </a:p>
        </p:txBody>
      </p:sp>
      <p:sp>
        <p:nvSpPr>
          <p:cNvPr id="7" name="Title 6">
            <a:extLst>
              <a:ext uri="{FF2B5EF4-FFF2-40B4-BE49-F238E27FC236}">
                <a16:creationId xmlns:a16="http://schemas.microsoft.com/office/drawing/2014/main" id="{8712263F-BB63-42E7-97F9-12616CB5D35F}"/>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Vermilion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8742700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807073"/>
            <a:ext cx="8351709" cy="3941763"/>
          </a:xfrm>
        </p:spPr>
        <p:txBody>
          <a:bodyPr/>
          <a:lstStyle/>
          <a:p>
            <a:r>
              <a:rPr lang="en-US" sz="2600" dirty="0">
                <a:solidFill>
                  <a:schemeClr val="accent2">
                    <a:lumMod val="75000"/>
                  </a:schemeClr>
                </a:solidFill>
              </a:rPr>
              <a:t>Once a month or once a year, take an hour to write down your values. </a:t>
            </a:r>
          </a:p>
          <a:p>
            <a:r>
              <a:rPr lang="en-US" sz="2600" dirty="0">
                <a:solidFill>
                  <a:schemeClr val="accent2">
                    <a:lumMod val="75000"/>
                  </a:schemeClr>
                </a:solidFill>
              </a:rPr>
              <a:t>Write down the 10-15 priorities in your life that guide who you are and what you want.</a:t>
            </a:r>
          </a:p>
          <a:p>
            <a:pPr lvl="1"/>
            <a:r>
              <a:rPr lang="en-US" sz="2400" dirty="0">
                <a:solidFill>
                  <a:schemeClr val="accent2">
                    <a:lumMod val="75000"/>
                  </a:schemeClr>
                </a:solidFill>
              </a:rPr>
              <a:t>For personal finance, being intentional about what your values are will help you make sure your financial decisions are consistent with your personal values.</a:t>
            </a:r>
          </a:p>
          <a:p>
            <a:pPr lvl="1"/>
            <a:r>
              <a:rPr lang="en-US" sz="2400" dirty="0">
                <a:solidFill>
                  <a:schemeClr val="accent2">
                    <a:lumMod val="75000"/>
                  </a:schemeClr>
                </a:solidFill>
              </a:rPr>
              <a:t>For your business, being intentional about what your business values are will help you make sure your business decisions are aligned with your mission &amp; goals.</a:t>
            </a:r>
            <a:endParaRPr lang="en-US" sz="2600" dirty="0">
              <a:solidFill>
                <a:schemeClr val="accent2">
                  <a:lumMod val="75000"/>
                </a:schemeClr>
              </a:solidFill>
            </a:endParaRPr>
          </a:p>
        </p:txBody>
      </p:sp>
      <p:sp>
        <p:nvSpPr>
          <p:cNvPr id="5" name="Title 6">
            <a:extLst>
              <a:ext uri="{FF2B5EF4-FFF2-40B4-BE49-F238E27FC236}">
                <a16:creationId xmlns:a16="http://schemas.microsoft.com/office/drawing/2014/main" id="{B788FCD5-E37B-8845-8BE6-3F5918FBC710}"/>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r>
              <a:rPr lang="en-US" sz="4800" dirty="0">
                <a:solidFill>
                  <a:srgbClr val="C00000"/>
                </a:solidFill>
                <a:latin typeface="Calibri" panose="020F0502020204030204" pitchFamily="34" charset="0"/>
                <a:cs typeface="Calibri" panose="020F0502020204030204" pitchFamily="34" charset="0"/>
              </a:rPr>
              <a:t>MORE HOMEWORK!</a:t>
            </a:r>
            <a:endParaRPr lang="en-US" sz="4800" b="0" dirty="0">
              <a:solidFill>
                <a:srgbClr val="C00000"/>
              </a:solidFill>
              <a:latin typeface="Calibri" panose="020F0502020204030204" pitchFamily="34" charset="0"/>
              <a:cs typeface="Calibri" panose="020F0502020204030204" pitchFamily="34" charset="0"/>
            </a:endParaRPr>
          </a:p>
        </p:txBody>
      </p:sp>
      <p:sp>
        <p:nvSpPr>
          <p:cNvPr id="7" name="Title 6">
            <a:extLst>
              <a:ext uri="{FF2B5EF4-FFF2-40B4-BE49-F238E27FC236}">
                <a16:creationId xmlns:a16="http://schemas.microsoft.com/office/drawing/2014/main" id="{8219FEF0-94A2-43DC-9C2A-8B3F8DB5E7D4}"/>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Vermilion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26010651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sz="2800" dirty="0"/>
              <a:t>In order to plan for the future </a:t>
            </a:r>
            <a:r>
              <a:rPr lang="mr-IN" sz="2800" dirty="0"/>
              <a:t>–</a:t>
            </a:r>
            <a:r>
              <a:rPr lang="en-US" sz="2800" dirty="0"/>
              <a:t> to prepare a strategic plan or to prepare a financial plan </a:t>
            </a:r>
            <a:r>
              <a:rPr lang="mr-IN" sz="2800" dirty="0"/>
              <a:t>–</a:t>
            </a:r>
            <a:r>
              <a:rPr lang="en-US" sz="2800" dirty="0"/>
              <a:t> we need to know where we are today.</a:t>
            </a:r>
          </a:p>
          <a:p>
            <a:pPr lvl="1"/>
            <a:r>
              <a:rPr lang="en-US" sz="2200" dirty="0"/>
              <a:t>We need to know what resources we have available today.</a:t>
            </a:r>
          </a:p>
          <a:p>
            <a:pPr lvl="1"/>
            <a:r>
              <a:rPr lang="en-US" sz="2200" dirty="0"/>
              <a:t>We need to know how we are (or have been) using resources.</a:t>
            </a:r>
          </a:p>
          <a:p>
            <a:pPr lvl="1"/>
            <a:r>
              <a:rPr lang="en-US" sz="2200" dirty="0"/>
              <a:t>We need to know if our resource use is consistent with our mission and strategy.</a:t>
            </a:r>
          </a:p>
          <a:p>
            <a:pPr lvl="1"/>
            <a:r>
              <a:rPr lang="en-US" sz="2400" dirty="0">
                <a:solidFill>
                  <a:srgbClr val="CC3333"/>
                </a:solidFill>
              </a:rPr>
              <a:t>We can accomplish all this by using accounting information and financial statements.</a:t>
            </a:r>
            <a:endParaRPr lang="en-US" sz="2000" dirty="0">
              <a:solidFill>
                <a:srgbClr val="CC3333"/>
              </a:solidFill>
            </a:endParaRPr>
          </a:p>
          <a:p>
            <a:pPr lvl="1"/>
            <a:endParaRPr lang="en-US" sz="2200" dirty="0"/>
          </a:p>
        </p:txBody>
      </p:sp>
      <p:sp>
        <p:nvSpPr>
          <p:cNvPr id="11" name="Title 6">
            <a:extLst>
              <a:ext uri="{FF2B5EF4-FFF2-40B4-BE49-F238E27FC236}">
                <a16:creationId xmlns:a16="http://schemas.microsoft.com/office/drawing/2014/main" id="{D33CF817-56EE-F248-BAF4-86DDB5E0BDD1}"/>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Accounting &amp; Finance</a:t>
            </a:r>
            <a:endParaRPr lang="en-US" b="0" dirty="0">
              <a:solidFill>
                <a:srgbClr val="C00000"/>
              </a:solidFill>
              <a:latin typeface="Calibri" panose="020F0502020204030204" pitchFamily="34" charset="0"/>
              <a:cs typeface="Calibri" panose="020F0502020204030204" pitchFamily="34" charset="0"/>
            </a:endParaRPr>
          </a:p>
        </p:txBody>
      </p:sp>
      <p:sp>
        <p:nvSpPr>
          <p:cNvPr id="6" name="Title 6">
            <a:extLst>
              <a:ext uri="{FF2B5EF4-FFF2-40B4-BE49-F238E27FC236}">
                <a16:creationId xmlns:a16="http://schemas.microsoft.com/office/drawing/2014/main" id="{3760943E-5907-4D75-B0E4-F87B806289AC}"/>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Vermilion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42911224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651002"/>
            <a:ext cx="8229600" cy="4330700"/>
          </a:xfrm>
        </p:spPr>
        <p:txBody>
          <a:bodyPr/>
          <a:lstStyle/>
          <a:p>
            <a:r>
              <a:rPr lang="en-US" sz="2800" dirty="0"/>
              <a:t>Accounting, in general, is backward-looking.</a:t>
            </a:r>
          </a:p>
          <a:p>
            <a:r>
              <a:rPr lang="en-US" sz="2800" dirty="0"/>
              <a:t>It is an accounting of past financial transactions.</a:t>
            </a:r>
          </a:p>
          <a:p>
            <a:r>
              <a:rPr lang="en-US" sz="2800" dirty="0"/>
              <a:t>We’ll focus on 2 primary financial statements:</a:t>
            </a:r>
          </a:p>
          <a:p>
            <a:pPr lvl="1"/>
            <a:r>
              <a:rPr lang="en-US" sz="2600" dirty="0"/>
              <a:t>The BALANCE SHEET </a:t>
            </a:r>
            <a:r>
              <a:rPr lang="mr-IN" sz="2600" dirty="0"/>
              <a:t>–</a:t>
            </a:r>
            <a:r>
              <a:rPr lang="en-US" sz="2600" dirty="0"/>
              <a:t> a picture of financial condition at a point in time.</a:t>
            </a:r>
          </a:p>
          <a:p>
            <a:pPr lvl="1"/>
            <a:r>
              <a:rPr lang="en-US" sz="2600" dirty="0"/>
              <a:t>The INCOME STATEMENT </a:t>
            </a:r>
            <a:r>
              <a:rPr lang="mr-IN" sz="2600" dirty="0"/>
              <a:t>–</a:t>
            </a:r>
            <a:r>
              <a:rPr lang="en-US" sz="2600" dirty="0"/>
              <a:t> a summary of financial transactions during some period of time.</a:t>
            </a:r>
          </a:p>
          <a:p>
            <a:r>
              <a:rPr lang="en-US" sz="2800" dirty="0"/>
              <a:t>GAAP </a:t>
            </a:r>
            <a:r>
              <a:rPr lang="mr-IN" sz="2800" dirty="0"/>
              <a:t>–</a:t>
            </a:r>
            <a:r>
              <a:rPr lang="en-US" sz="2800" dirty="0"/>
              <a:t> Generally Accepted Accounting Principles guide how we recognize and treat transactions.</a:t>
            </a:r>
          </a:p>
        </p:txBody>
      </p:sp>
      <p:sp>
        <p:nvSpPr>
          <p:cNvPr id="9" name="Title 6">
            <a:extLst>
              <a:ext uri="{FF2B5EF4-FFF2-40B4-BE49-F238E27FC236}">
                <a16:creationId xmlns:a16="http://schemas.microsoft.com/office/drawing/2014/main" id="{BBD5F20F-3040-2149-870D-B4DE238B09AD}"/>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Accounting &amp; Finance</a:t>
            </a:r>
            <a:endParaRPr lang="en-US" b="0" dirty="0">
              <a:solidFill>
                <a:srgbClr val="C00000"/>
              </a:solidFill>
              <a:latin typeface="Calibri" panose="020F0502020204030204" pitchFamily="34" charset="0"/>
              <a:cs typeface="Calibri" panose="020F0502020204030204" pitchFamily="34" charset="0"/>
            </a:endParaRPr>
          </a:p>
        </p:txBody>
      </p:sp>
      <p:sp>
        <p:nvSpPr>
          <p:cNvPr id="6" name="Title 6">
            <a:extLst>
              <a:ext uri="{FF2B5EF4-FFF2-40B4-BE49-F238E27FC236}">
                <a16:creationId xmlns:a16="http://schemas.microsoft.com/office/drawing/2014/main" id="{52816A4D-D86F-4F2D-B8DA-934C91B02947}"/>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Vermilion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1650907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1685926"/>
            <a:ext cx="8382000" cy="4295775"/>
          </a:xfrm>
        </p:spPr>
        <p:txBody>
          <a:bodyPr/>
          <a:lstStyle/>
          <a:p>
            <a:r>
              <a:rPr lang="en-US" sz="2600" dirty="0"/>
              <a:t>There are no ‘right’ answers or perfect ways of understanding finance.  </a:t>
            </a:r>
          </a:p>
          <a:p>
            <a:r>
              <a:rPr lang="en-US" sz="2600" dirty="0"/>
              <a:t>Our goal is to use our finance, accounting and strategy tools to make appropriate &amp; reasonable decisions that help us pursue our mission.</a:t>
            </a:r>
          </a:p>
          <a:p>
            <a:r>
              <a:rPr lang="en-US" sz="2600" dirty="0"/>
              <a:t>We will go through this material at a pretty high level. Finance and Accounting require getting into the weeds at some point. </a:t>
            </a:r>
          </a:p>
          <a:p>
            <a:r>
              <a:rPr lang="en-US" sz="2600" dirty="0"/>
              <a:t>Feel free to ask about those weeds and details today or in the future.</a:t>
            </a:r>
          </a:p>
        </p:txBody>
      </p:sp>
      <p:sp>
        <p:nvSpPr>
          <p:cNvPr id="7" name="Title 6"/>
          <p:cNvSpPr>
            <a:spLocks noGrp="1"/>
          </p:cNvSpPr>
          <p:nvPr>
            <p:ph type="title"/>
          </p:nvPr>
        </p:nvSpPr>
        <p:spPr>
          <a:xfrm>
            <a:off x="457200" y="794814"/>
            <a:ext cx="8229600" cy="611077"/>
          </a:xfrm>
          <a:solidFill>
            <a:schemeClr val="bg1">
              <a:lumMod val="85000"/>
            </a:schemeClr>
          </a:solidFill>
        </p:spPr>
        <p:txBody>
          <a:bodyPr/>
          <a:lstStyle/>
          <a:p>
            <a:r>
              <a:rPr lang="en-US" dirty="0">
                <a:solidFill>
                  <a:srgbClr val="C00000"/>
                </a:solidFill>
                <a:latin typeface="Calibri" panose="020F0502020204030204" pitchFamily="34" charset="0"/>
                <a:cs typeface="Calibri" panose="020F0502020204030204" pitchFamily="34" charset="0"/>
              </a:rPr>
              <a:t>Finance &amp; Accounting</a:t>
            </a:r>
            <a:endParaRPr lang="en-US" b="0" dirty="0">
              <a:solidFill>
                <a:srgbClr val="C00000"/>
              </a:solidFill>
              <a:latin typeface="Calibri" panose="020F0502020204030204" pitchFamily="34" charset="0"/>
              <a:cs typeface="Calibri" panose="020F0502020204030204" pitchFamily="34" charset="0"/>
            </a:endParaRPr>
          </a:p>
        </p:txBody>
      </p:sp>
      <p:sp>
        <p:nvSpPr>
          <p:cNvPr id="6" name="Title 6">
            <a:extLst>
              <a:ext uri="{FF2B5EF4-FFF2-40B4-BE49-F238E27FC236}">
                <a16:creationId xmlns:a16="http://schemas.microsoft.com/office/drawing/2014/main" id="{8BDDC861-CD6A-410D-87DA-C87C5397A8D8}"/>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Vermilion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35385616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651002"/>
            <a:ext cx="8229600" cy="4330700"/>
          </a:xfrm>
        </p:spPr>
        <p:txBody>
          <a:bodyPr/>
          <a:lstStyle/>
          <a:p>
            <a:r>
              <a:rPr lang="en-US" sz="2800" dirty="0"/>
              <a:t>Accounting, in general, is backward-looking.</a:t>
            </a:r>
          </a:p>
          <a:p>
            <a:r>
              <a:rPr lang="en-US" sz="2800" dirty="0"/>
              <a:t>It is an accounting of past financial transactions.</a:t>
            </a:r>
          </a:p>
          <a:p>
            <a:pPr marL="0" indent="0">
              <a:buNone/>
            </a:pPr>
            <a:endParaRPr lang="en-US" sz="2800" dirty="0"/>
          </a:p>
          <a:p>
            <a:r>
              <a:rPr lang="en-US" sz="2800" dirty="0"/>
              <a:t>But, we will use this accounting of past financial transactions to help us understand, predict and plan for the future</a:t>
            </a:r>
          </a:p>
        </p:txBody>
      </p:sp>
      <p:sp>
        <p:nvSpPr>
          <p:cNvPr id="9" name="Title 6">
            <a:extLst>
              <a:ext uri="{FF2B5EF4-FFF2-40B4-BE49-F238E27FC236}">
                <a16:creationId xmlns:a16="http://schemas.microsoft.com/office/drawing/2014/main" id="{C33A5FF5-114F-894E-B44B-68CE46349015}"/>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Accounting &amp; Finance</a:t>
            </a:r>
            <a:endParaRPr lang="en-US" b="0" dirty="0">
              <a:solidFill>
                <a:srgbClr val="C00000"/>
              </a:solidFill>
              <a:latin typeface="Calibri" panose="020F0502020204030204" pitchFamily="34" charset="0"/>
              <a:cs typeface="Calibri" panose="020F0502020204030204" pitchFamily="34" charset="0"/>
            </a:endParaRPr>
          </a:p>
        </p:txBody>
      </p:sp>
      <p:sp>
        <p:nvSpPr>
          <p:cNvPr id="6" name="Title 6">
            <a:extLst>
              <a:ext uri="{FF2B5EF4-FFF2-40B4-BE49-F238E27FC236}">
                <a16:creationId xmlns:a16="http://schemas.microsoft.com/office/drawing/2014/main" id="{B6DCBA7D-CFA2-4061-9D09-190356DDC41A}"/>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Vermilion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20174351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9"/>
          </p:nvPr>
        </p:nvSpPr>
        <p:spPr/>
        <p:txBody>
          <a:bodyPr>
            <a:normAutofit/>
          </a:bodyPr>
          <a:lstStyle/>
          <a:p>
            <a:r>
              <a:rPr lang="en-US" sz="4000" dirty="0"/>
              <a:t>History does not repeat itself.</a:t>
            </a:r>
          </a:p>
          <a:p>
            <a:r>
              <a:rPr lang="en-US" sz="4000" dirty="0"/>
              <a:t>But it does rhyme.</a:t>
            </a:r>
          </a:p>
        </p:txBody>
      </p:sp>
      <p:sp>
        <p:nvSpPr>
          <p:cNvPr id="3" name="Text Placeholder 2"/>
          <p:cNvSpPr>
            <a:spLocks noGrp="1"/>
          </p:cNvSpPr>
          <p:nvPr>
            <p:ph type="body" sz="quarter" idx="20"/>
          </p:nvPr>
        </p:nvSpPr>
        <p:spPr/>
        <p:txBody>
          <a:bodyPr/>
          <a:lstStyle/>
          <a:p>
            <a:r>
              <a:rPr lang="en-US" sz="2000" dirty="0"/>
              <a:t>Mark Twain</a:t>
            </a:r>
          </a:p>
          <a:p>
            <a:r>
              <a:rPr lang="en-US" sz="2000" dirty="0"/>
              <a:t>American author and humorist, 19</a:t>
            </a:r>
            <a:r>
              <a:rPr lang="en-US" sz="2000" baseline="30000" dirty="0"/>
              <a:t>th</a:t>
            </a:r>
            <a:r>
              <a:rPr lang="en-US" sz="2000" dirty="0"/>
              <a:t> century</a:t>
            </a:r>
          </a:p>
        </p:txBody>
      </p:sp>
    </p:spTree>
    <p:extLst>
      <p:ext uri="{BB962C8B-B14F-4D97-AF65-F5344CB8AC3E}">
        <p14:creationId xmlns:p14="http://schemas.microsoft.com/office/powerpoint/2010/main" val="4155596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651002"/>
            <a:ext cx="8229600" cy="4330700"/>
          </a:xfrm>
        </p:spPr>
        <p:txBody>
          <a:bodyPr/>
          <a:lstStyle/>
          <a:p>
            <a:r>
              <a:rPr lang="en-US" sz="2800" dirty="0"/>
              <a:t>Three principles of accounting:</a:t>
            </a:r>
          </a:p>
          <a:p>
            <a:pPr marL="514326" indent="-514326">
              <a:buFont typeface="+mj-lt"/>
              <a:buAutoNum type="arabicPeriod"/>
            </a:pPr>
            <a:r>
              <a:rPr lang="en-US" sz="2300" b="1" u="sng" dirty="0"/>
              <a:t>Material </a:t>
            </a:r>
            <a:r>
              <a:rPr lang="mr-IN" sz="2300" b="1" u="sng" dirty="0"/>
              <a:t>–</a:t>
            </a:r>
            <a:r>
              <a:rPr lang="en-US" sz="2300" dirty="0"/>
              <a:t> We recognize all transactions that occur, plus others that might have a “material” affect on the organization.</a:t>
            </a:r>
          </a:p>
          <a:p>
            <a:pPr marL="514326" indent="-514326">
              <a:buFont typeface="+mj-lt"/>
              <a:buAutoNum type="arabicPeriod"/>
            </a:pPr>
            <a:r>
              <a:rPr lang="en-US" sz="2300" b="1" u="sng" dirty="0"/>
              <a:t>Conservative </a:t>
            </a:r>
            <a:r>
              <a:rPr lang="mr-IN" sz="2300" b="1" u="sng" dirty="0"/>
              <a:t>–</a:t>
            </a:r>
            <a:r>
              <a:rPr lang="en-US" sz="2300" dirty="0"/>
              <a:t> When in doubt, and there is a lot of doubt in accounting, we present a worst-case scenario in order to manage risk and expectations</a:t>
            </a:r>
          </a:p>
          <a:p>
            <a:pPr marL="514326" indent="-514326">
              <a:buFont typeface="+mj-lt"/>
              <a:buAutoNum type="arabicPeriod"/>
            </a:pPr>
            <a:r>
              <a:rPr lang="en-US" sz="2300" b="1" u="sng" dirty="0"/>
              <a:t>Matching </a:t>
            </a:r>
            <a:r>
              <a:rPr lang="mr-IN" sz="2300" b="1" u="sng" dirty="0"/>
              <a:t>–</a:t>
            </a:r>
            <a:r>
              <a:rPr lang="en-US" sz="2300" dirty="0"/>
              <a:t> We always match revenues with expenses or assets with liabilities.</a:t>
            </a:r>
          </a:p>
          <a:p>
            <a:pPr marL="807998" lvl="1" indent="-514326"/>
            <a:r>
              <a:rPr lang="en-US" sz="1800" dirty="0">
                <a:solidFill>
                  <a:srgbClr val="CC3333"/>
                </a:solidFill>
              </a:rPr>
              <a:t>“Double entry accounting” means we need 2 entries for each transaction.</a:t>
            </a:r>
          </a:p>
          <a:p>
            <a:pPr marL="807998" lvl="1" indent="-514326"/>
            <a:r>
              <a:rPr lang="en-US" sz="1800" dirty="0">
                <a:solidFill>
                  <a:srgbClr val="CC3333"/>
                </a:solidFill>
              </a:rPr>
              <a:t>If we pay $1000 for a computer, Cash decreases by $1000 and Property &amp; Equipment increases by $1000.</a:t>
            </a:r>
          </a:p>
        </p:txBody>
      </p:sp>
      <p:sp>
        <p:nvSpPr>
          <p:cNvPr id="9" name="Title 6">
            <a:extLst>
              <a:ext uri="{FF2B5EF4-FFF2-40B4-BE49-F238E27FC236}">
                <a16:creationId xmlns:a16="http://schemas.microsoft.com/office/drawing/2014/main" id="{3D27F403-FA09-FE4F-9270-C3EB84273131}"/>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Accounting &amp; Finance</a:t>
            </a:r>
            <a:endParaRPr lang="en-US" b="0" dirty="0">
              <a:solidFill>
                <a:srgbClr val="C00000"/>
              </a:solidFill>
              <a:latin typeface="Calibri" panose="020F0502020204030204" pitchFamily="34" charset="0"/>
              <a:cs typeface="Calibri" panose="020F0502020204030204" pitchFamily="34" charset="0"/>
            </a:endParaRPr>
          </a:p>
        </p:txBody>
      </p:sp>
      <p:sp>
        <p:nvSpPr>
          <p:cNvPr id="6" name="Title 6">
            <a:extLst>
              <a:ext uri="{FF2B5EF4-FFF2-40B4-BE49-F238E27FC236}">
                <a16:creationId xmlns:a16="http://schemas.microsoft.com/office/drawing/2014/main" id="{A30D54C8-7411-4D4A-863C-F87E3F68E7BF}"/>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Vermilion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30933726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a:extLst>
              <a:ext uri="{FF2B5EF4-FFF2-40B4-BE49-F238E27FC236}">
                <a16:creationId xmlns:a16="http://schemas.microsoft.com/office/drawing/2014/main" id="{3D27F403-FA09-FE4F-9270-C3EB84273131}"/>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rPr>
              <a:t>Accounting &amp; Finance</a:t>
            </a:r>
            <a:endParaRPr lang="en-US" b="0" dirty="0">
              <a:solidFill>
                <a:srgbClr val="C00000"/>
              </a:solidFill>
            </a:endParaRPr>
          </a:p>
        </p:txBody>
      </p:sp>
      <p:sp>
        <p:nvSpPr>
          <p:cNvPr id="11" name="Title 6">
            <a:extLst>
              <a:ext uri="{FF2B5EF4-FFF2-40B4-BE49-F238E27FC236}">
                <a16:creationId xmlns:a16="http://schemas.microsoft.com/office/drawing/2014/main" id="{B83D3815-B8CB-1748-9CF5-0C44C7B2527F}"/>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St. Landry 2021: What You Need to Know About the Numbers</a:t>
            </a:r>
            <a:endParaRPr lang="en-US" sz="1400" b="0" i="1" dirty="0">
              <a:solidFill>
                <a:schemeClr val="tx1">
                  <a:lumMod val="50000"/>
                </a:schemeClr>
              </a:solidFill>
            </a:endParaRPr>
          </a:p>
        </p:txBody>
      </p:sp>
      <p:sp>
        <p:nvSpPr>
          <p:cNvPr id="5" name="Rectangle 2">
            <a:extLst>
              <a:ext uri="{FF2B5EF4-FFF2-40B4-BE49-F238E27FC236}">
                <a16:creationId xmlns:a16="http://schemas.microsoft.com/office/drawing/2014/main" id="{A90E2C39-D068-6D44-8AE7-DA7D1A30C25B}"/>
              </a:ext>
            </a:extLst>
          </p:cNvPr>
          <p:cNvSpPr>
            <a:spLocks noChangeArrowheads="1"/>
          </p:cNvSpPr>
          <p:nvPr/>
        </p:nvSpPr>
        <p:spPr bwMode="auto">
          <a:xfrm>
            <a:off x="45281" y="-1709825"/>
            <a:ext cx="798114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pic>
        <p:nvPicPr>
          <p:cNvPr id="1025" name="Picture 2">
            <a:extLst>
              <a:ext uri="{FF2B5EF4-FFF2-40B4-BE49-F238E27FC236}">
                <a16:creationId xmlns:a16="http://schemas.microsoft.com/office/drawing/2014/main" id="{5A873CA2-5692-2E46-8499-E6A1D8EE0F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4861"/>
            <a:ext cx="9144000" cy="641927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6E5151C7-71E9-9F4B-ACED-061D19590A70}"/>
              </a:ext>
            </a:extLst>
          </p:cNvPr>
          <p:cNvSpPr/>
          <p:nvPr/>
        </p:nvSpPr>
        <p:spPr>
          <a:xfrm>
            <a:off x="7059622" y="0"/>
            <a:ext cx="2033263" cy="109614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8DC76E1F-4CAF-1A43-A799-FCC8777B2D34}"/>
              </a:ext>
            </a:extLst>
          </p:cNvPr>
          <p:cNvPicPr>
            <a:picLocks noChangeAspect="1"/>
          </p:cNvPicPr>
          <p:nvPr/>
        </p:nvPicPr>
        <p:blipFill>
          <a:blip r:embed="rId3"/>
          <a:stretch>
            <a:fillRect/>
          </a:stretch>
        </p:blipFill>
        <p:spPr>
          <a:xfrm>
            <a:off x="7068487" y="22108"/>
            <a:ext cx="1973532" cy="687917"/>
          </a:xfrm>
          <a:prstGeom prst="rect">
            <a:avLst/>
          </a:prstGeom>
        </p:spPr>
      </p:pic>
    </p:spTree>
    <p:extLst>
      <p:ext uri="{BB962C8B-B14F-4D97-AF65-F5344CB8AC3E}">
        <p14:creationId xmlns:p14="http://schemas.microsoft.com/office/powerpoint/2010/main" val="20282473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651002"/>
            <a:ext cx="8229600" cy="4330700"/>
          </a:xfrm>
        </p:spPr>
        <p:txBody>
          <a:bodyPr/>
          <a:lstStyle/>
          <a:p>
            <a:r>
              <a:rPr lang="en-US" sz="2800" dirty="0"/>
              <a:t>The </a:t>
            </a:r>
            <a:r>
              <a:rPr lang="en-US" sz="2800" b="1" dirty="0">
                <a:solidFill>
                  <a:srgbClr val="CC3333"/>
                </a:solidFill>
              </a:rPr>
              <a:t>BALANCE SHEET </a:t>
            </a:r>
            <a:r>
              <a:rPr lang="mr-IN" sz="2800" dirty="0"/>
              <a:t>–</a:t>
            </a:r>
            <a:r>
              <a:rPr lang="en-US" sz="2800" dirty="0"/>
              <a:t> a picture of financial condition at a point in time.</a:t>
            </a:r>
          </a:p>
          <a:p>
            <a:r>
              <a:rPr lang="en-US" sz="2800" dirty="0"/>
              <a:t>Classifies items as “Assets” and “Liabilities”</a:t>
            </a:r>
          </a:p>
          <a:p>
            <a:r>
              <a:rPr lang="en-US" sz="2800" b="1" u="sng" dirty="0">
                <a:solidFill>
                  <a:srgbClr val="CC3333"/>
                </a:solidFill>
              </a:rPr>
              <a:t>Assets </a:t>
            </a:r>
            <a:r>
              <a:rPr lang="mr-IN" sz="2800" b="1" u="sng" dirty="0">
                <a:solidFill>
                  <a:srgbClr val="CC3333"/>
                </a:solidFill>
              </a:rPr>
              <a:t>–</a:t>
            </a:r>
            <a:r>
              <a:rPr lang="en-US" sz="2800" dirty="0"/>
              <a:t> Items or cash flows we OWN.</a:t>
            </a:r>
          </a:p>
          <a:p>
            <a:r>
              <a:rPr lang="en-US" sz="2800" b="1" u="sng" dirty="0">
                <a:solidFill>
                  <a:srgbClr val="CC3333"/>
                </a:solidFill>
              </a:rPr>
              <a:t>Liabilities </a:t>
            </a:r>
            <a:r>
              <a:rPr lang="mr-IN" sz="2800" b="1" u="sng" dirty="0">
                <a:solidFill>
                  <a:srgbClr val="CC3333"/>
                </a:solidFill>
              </a:rPr>
              <a:t>–</a:t>
            </a:r>
            <a:r>
              <a:rPr lang="en-US" sz="2800" dirty="0"/>
              <a:t> Items or cash flows we OWE.</a:t>
            </a:r>
          </a:p>
          <a:p>
            <a:r>
              <a:rPr lang="en-US" sz="2800" dirty="0"/>
              <a:t>The accounting identity:</a:t>
            </a:r>
            <a:br>
              <a:rPr lang="en-US" sz="2800" dirty="0"/>
            </a:br>
            <a:r>
              <a:rPr lang="en-US" sz="2800" b="1" dirty="0">
                <a:solidFill>
                  <a:srgbClr val="008000"/>
                </a:solidFill>
              </a:rPr>
              <a:t> 			Assets = Liabilities + Net Worth</a:t>
            </a:r>
          </a:p>
          <a:p>
            <a:r>
              <a:rPr lang="en-US" sz="2800" b="1" u="sng" dirty="0">
                <a:solidFill>
                  <a:srgbClr val="CC3333"/>
                </a:solidFill>
              </a:rPr>
              <a:t>Net Worth or Equity</a:t>
            </a:r>
            <a:r>
              <a:rPr lang="en-US" sz="2800" dirty="0"/>
              <a:t> is the cash or value the business would have if it sold or liquidated today.</a:t>
            </a:r>
          </a:p>
        </p:txBody>
      </p:sp>
      <p:sp>
        <p:nvSpPr>
          <p:cNvPr id="9" name="Title 6">
            <a:extLst>
              <a:ext uri="{FF2B5EF4-FFF2-40B4-BE49-F238E27FC236}">
                <a16:creationId xmlns:a16="http://schemas.microsoft.com/office/drawing/2014/main" id="{67C15628-FBEF-1E41-8EEC-BA410C92F5DF}"/>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Accounting &amp; Finance</a:t>
            </a:r>
            <a:endParaRPr lang="en-US" b="0" dirty="0">
              <a:solidFill>
                <a:srgbClr val="C00000"/>
              </a:solidFill>
              <a:latin typeface="Calibri" panose="020F0502020204030204" pitchFamily="34" charset="0"/>
              <a:cs typeface="Calibri" panose="020F0502020204030204" pitchFamily="34" charset="0"/>
            </a:endParaRPr>
          </a:p>
        </p:txBody>
      </p:sp>
      <p:sp>
        <p:nvSpPr>
          <p:cNvPr id="6" name="Title 6">
            <a:extLst>
              <a:ext uri="{FF2B5EF4-FFF2-40B4-BE49-F238E27FC236}">
                <a16:creationId xmlns:a16="http://schemas.microsoft.com/office/drawing/2014/main" id="{12C98BD7-EA49-4F67-8010-9D269EEFF4D2}"/>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Vermilion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25478674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651002"/>
            <a:ext cx="8229600" cy="4330700"/>
          </a:xfrm>
        </p:spPr>
        <p:txBody>
          <a:bodyPr/>
          <a:lstStyle/>
          <a:p>
            <a:r>
              <a:rPr lang="en-US" sz="2800" dirty="0"/>
              <a:t>What are ASSETS?</a:t>
            </a:r>
          </a:p>
          <a:p>
            <a:pPr lvl="1"/>
            <a:r>
              <a:rPr lang="en-US" sz="2400" b="1" u="sng" dirty="0"/>
              <a:t>Cash &amp; Cash Equivalents</a:t>
            </a:r>
            <a:r>
              <a:rPr lang="en-US" sz="2400" dirty="0"/>
              <a:t> (like investments)</a:t>
            </a:r>
          </a:p>
          <a:p>
            <a:pPr lvl="1"/>
            <a:r>
              <a:rPr lang="en-US" sz="2400" b="1" u="sng" dirty="0"/>
              <a:t>Receivables </a:t>
            </a:r>
            <a:r>
              <a:rPr lang="mr-IN" sz="2400" b="1" u="sng" dirty="0"/>
              <a:t>–</a:t>
            </a:r>
            <a:r>
              <a:rPr lang="en-US" sz="2400" dirty="0"/>
              <a:t> Cash or items that we are expecting to receive from other parties</a:t>
            </a:r>
          </a:p>
          <a:p>
            <a:pPr lvl="2"/>
            <a:r>
              <a:rPr lang="en-US" dirty="0"/>
              <a:t>Sales we’ve made on credit, loans we’ve made but haven’t been repaid, contract revenues we’ve been promised but haven’t received cash</a:t>
            </a:r>
          </a:p>
          <a:p>
            <a:pPr lvl="1"/>
            <a:r>
              <a:rPr lang="en-US" sz="2400" b="1" u="sng" dirty="0"/>
              <a:t>Inventory </a:t>
            </a:r>
            <a:r>
              <a:rPr lang="mr-IN" sz="2400" b="1" u="sng" dirty="0"/>
              <a:t>–</a:t>
            </a:r>
            <a:r>
              <a:rPr lang="en-US" sz="2400" dirty="0"/>
              <a:t> Materials, supplies or goods used to create revenue that we have on hand</a:t>
            </a:r>
          </a:p>
          <a:p>
            <a:pPr lvl="1"/>
            <a:r>
              <a:rPr lang="en-US" sz="2400" b="1" u="sng" dirty="0"/>
              <a:t>Prepaid Expenses </a:t>
            </a:r>
            <a:r>
              <a:rPr lang="mr-IN" sz="2400" b="1" u="sng" dirty="0"/>
              <a:t>–</a:t>
            </a:r>
            <a:r>
              <a:rPr lang="en-US" sz="2400" dirty="0"/>
              <a:t> Expenses (like rent) that we’ve paid for in advance and will benefit from in the future</a:t>
            </a:r>
          </a:p>
          <a:p>
            <a:pPr lvl="1"/>
            <a:r>
              <a:rPr lang="en-US" sz="2400" b="1" u="sng" dirty="0"/>
              <a:t>Property &amp; Equipment </a:t>
            </a:r>
            <a:r>
              <a:rPr lang="mr-IN" sz="2400" b="1" u="sng" dirty="0"/>
              <a:t>–</a:t>
            </a:r>
            <a:r>
              <a:rPr lang="en-US" sz="2400" dirty="0"/>
              <a:t> Buildings, computers, vehicles and other tangible items that we own</a:t>
            </a:r>
          </a:p>
        </p:txBody>
      </p:sp>
      <p:sp>
        <p:nvSpPr>
          <p:cNvPr id="9" name="Title 6">
            <a:extLst>
              <a:ext uri="{FF2B5EF4-FFF2-40B4-BE49-F238E27FC236}">
                <a16:creationId xmlns:a16="http://schemas.microsoft.com/office/drawing/2014/main" id="{B9E12F71-54FE-914E-8012-E9557E346271}"/>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Accounting &amp; Finance</a:t>
            </a:r>
            <a:endParaRPr lang="en-US" b="0" dirty="0">
              <a:solidFill>
                <a:srgbClr val="C00000"/>
              </a:solidFill>
              <a:latin typeface="Calibri" panose="020F0502020204030204" pitchFamily="34" charset="0"/>
              <a:cs typeface="Calibri" panose="020F0502020204030204" pitchFamily="34" charset="0"/>
            </a:endParaRPr>
          </a:p>
        </p:txBody>
      </p:sp>
      <p:sp>
        <p:nvSpPr>
          <p:cNvPr id="6" name="Title 6">
            <a:extLst>
              <a:ext uri="{FF2B5EF4-FFF2-40B4-BE49-F238E27FC236}">
                <a16:creationId xmlns:a16="http://schemas.microsoft.com/office/drawing/2014/main" id="{473A3FE4-4E88-4A2F-A0B3-28E1BC3D06AE}"/>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Vermilion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2776865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651002"/>
            <a:ext cx="8229600" cy="4330700"/>
          </a:xfrm>
        </p:spPr>
        <p:txBody>
          <a:bodyPr/>
          <a:lstStyle/>
          <a:p>
            <a:r>
              <a:rPr lang="en-US" sz="2800" dirty="0"/>
              <a:t>What are LIABILITIES?</a:t>
            </a:r>
          </a:p>
          <a:p>
            <a:pPr lvl="1"/>
            <a:r>
              <a:rPr lang="en-US" sz="2200" b="1" u="sng" dirty="0"/>
              <a:t>Accounts payable </a:t>
            </a:r>
            <a:r>
              <a:rPr lang="mr-IN" sz="2200" b="1" u="sng" dirty="0"/>
              <a:t>–</a:t>
            </a:r>
            <a:r>
              <a:rPr lang="en-US" sz="2200" dirty="0"/>
              <a:t> Typically supplies or materials that we’ve received but haven’t paid for yet.</a:t>
            </a:r>
          </a:p>
          <a:p>
            <a:pPr lvl="1"/>
            <a:r>
              <a:rPr lang="en-US" sz="2200" b="1" u="sng" dirty="0"/>
              <a:t>Accrued liabilities </a:t>
            </a:r>
            <a:r>
              <a:rPr lang="mr-IN" sz="2200" b="1" u="sng" dirty="0"/>
              <a:t>–</a:t>
            </a:r>
            <a:r>
              <a:rPr lang="en-US" sz="2200" dirty="0"/>
              <a:t> Expenses we’ve incurred but haven’t paid for yet</a:t>
            </a:r>
          </a:p>
          <a:p>
            <a:pPr lvl="2"/>
            <a:r>
              <a:rPr lang="en-US" sz="1800" dirty="0"/>
              <a:t>I only receive a paycheck on the last day of the month, but I work all month long.  By the 20</a:t>
            </a:r>
            <a:r>
              <a:rPr lang="en-US" sz="1800" baseline="30000" dirty="0"/>
              <a:t>th</a:t>
            </a:r>
            <a:r>
              <a:rPr lang="en-US" sz="1800" dirty="0"/>
              <a:t> of the month, my employer has incurred 2/3 of my paycheck without paying me.  This 2/3 is an accrued liability.</a:t>
            </a:r>
          </a:p>
          <a:p>
            <a:pPr lvl="1"/>
            <a:r>
              <a:rPr lang="en-US" sz="2200" b="1" u="sng" dirty="0"/>
              <a:t>Deferred revenue </a:t>
            </a:r>
            <a:r>
              <a:rPr lang="mr-IN" sz="2200" b="1" u="sng" dirty="0"/>
              <a:t>–</a:t>
            </a:r>
            <a:r>
              <a:rPr lang="en-US" sz="2200" dirty="0"/>
              <a:t> When we receive cash for a service prior to providing that service, this is recorded as “deferred revenue.”  When we provide the service, we decrease the this account and increase the Revenue account.</a:t>
            </a:r>
          </a:p>
          <a:p>
            <a:pPr lvl="1"/>
            <a:r>
              <a:rPr lang="en-US" sz="2200" b="1" u="sng" dirty="0"/>
              <a:t>Long-Term Debt </a:t>
            </a:r>
            <a:r>
              <a:rPr lang="mr-IN" sz="2200" b="1" u="sng" dirty="0"/>
              <a:t>–</a:t>
            </a:r>
            <a:r>
              <a:rPr lang="en-US" sz="2200" dirty="0"/>
              <a:t> Borrowed money to repay</a:t>
            </a:r>
          </a:p>
        </p:txBody>
      </p:sp>
      <p:sp>
        <p:nvSpPr>
          <p:cNvPr id="9" name="Title 6">
            <a:extLst>
              <a:ext uri="{FF2B5EF4-FFF2-40B4-BE49-F238E27FC236}">
                <a16:creationId xmlns:a16="http://schemas.microsoft.com/office/drawing/2014/main" id="{FCCA7F6F-D8CA-DE49-A455-EB366DDBB083}"/>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Accounting &amp; Finance</a:t>
            </a:r>
            <a:endParaRPr lang="en-US" b="0" dirty="0">
              <a:solidFill>
                <a:srgbClr val="C00000"/>
              </a:solidFill>
              <a:latin typeface="Calibri" panose="020F0502020204030204" pitchFamily="34" charset="0"/>
              <a:cs typeface="Calibri" panose="020F0502020204030204" pitchFamily="34" charset="0"/>
            </a:endParaRPr>
          </a:p>
        </p:txBody>
      </p:sp>
      <p:sp>
        <p:nvSpPr>
          <p:cNvPr id="6" name="Title 6">
            <a:extLst>
              <a:ext uri="{FF2B5EF4-FFF2-40B4-BE49-F238E27FC236}">
                <a16:creationId xmlns:a16="http://schemas.microsoft.com/office/drawing/2014/main" id="{F2DECD23-9B20-4712-ADA8-AD3F5597B496}"/>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Vermilion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25569080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651002"/>
            <a:ext cx="8229600" cy="4330700"/>
          </a:xfrm>
        </p:spPr>
        <p:txBody>
          <a:bodyPr/>
          <a:lstStyle/>
          <a:p>
            <a:r>
              <a:rPr lang="en-US" sz="2800" dirty="0"/>
              <a:t>What is NET WORTH?</a:t>
            </a:r>
          </a:p>
          <a:p>
            <a:endParaRPr lang="en-US" sz="2800" dirty="0"/>
          </a:p>
          <a:p>
            <a:r>
              <a:rPr lang="en-US" sz="2800" dirty="0"/>
              <a:t>Net Worth represents the accumulated earnings and investment that is in the business.</a:t>
            </a:r>
          </a:p>
          <a:p>
            <a:pPr lvl="1"/>
            <a:r>
              <a:rPr lang="en-US" sz="2600" dirty="0"/>
              <a:t>Frequently called equity.</a:t>
            </a:r>
          </a:p>
          <a:p>
            <a:pPr lvl="1"/>
            <a:r>
              <a:rPr lang="en-US" sz="2600" dirty="0"/>
              <a:t>Frequently called book value.</a:t>
            </a:r>
          </a:p>
          <a:p>
            <a:pPr lvl="1"/>
            <a:r>
              <a:rPr lang="en-US" sz="2600" dirty="0"/>
              <a:t>Sometimes called market value.</a:t>
            </a:r>
          </a:p>
          <a:p>
            <a:pPr lvl="1"/>
            <a:endParaRPr lang="en-US" sz="2600" dirty="0"/>
          </a:p>
          <a:p>
            <a:r>
              <a:rPr lang="en-US" sz="2800" dirty="0"/>
              <a:t>This is what we want to maximize.</a:t>
            </a:r>
            <a:endParaRPr lang="en-US" dirty="0"/>
          </a:p>
        </p:txBody>
      </p:sp>
      <p:sp>
        <p:nvSpPr>
          <p:cNvPr id="9" name="Title 6">
            <a:extLst>
              <a:ext uri="{FF2B5EF4-FFF2-40B4-BE49-F238E27FC236}">
                <a16:creationId xmlns:a16="http://schemas.microsoft.com/office/drawing/2014/main" id="{924A3A98-B9CF-8044-88D2-27D70FB89080}"/>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Accounting &amp; Finance</a:t>
            </a:r>
            <a:endParaRPr lang="en-US" b="0" dirty="0">
              <a:solidFill>
                <a:srgbClr val="C00000"/>
              </a:solidFill>
              <a:latin typeface="Calibri" panose="020F0502020204030204" pitchFamily="34" charset="0"/>
              <a:cs typeface="Calibri" panose="020F0502020204030204" pitchFamily="34" charset="0"/>
            </a:endParaRPr>
          </a:p>
        </p:txBody>
      </p:sp>
      <p:sp>
        <p:nvSpPr>
          <p:cNvPr id="6" name="Title 6">
            <a:extLst>
              <a:ext uri="{FF2B5EF4-FFF2-40B4-BE49-F238E27FC236}">
                <a16:creationId xmlns:a16="http://schemas.microsoft.com/office/drawing/2014/main" id="{CCB3779D-6160-48E1-B6ED-B7567F48B669}"/>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Vermilion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34612137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651002"/>
            <a:ext cx="8229600" cy="4330700"/>
          </a:xfrm>
        </p:spPr>
        <p:txBody>
          <a:bodyPr/>
          <a:lstStyle/>
          <a:p>
            <a:r>
              <a:rPr lang="en-US" sz="2800" dirty="0"/>
              <a:t>The </a:t>
            </a:r>
            <a:r>
              <a:rPr lang="en-US" sz="2800" b="1" dirty="0">
                <a:solidFill>
                  <a:srgbClr val="CC3333"/>
                </a:solidFill>
              </a:rPr>
              <a:t>INCOME STATEMENT </a:t>
            </a:r>
            <a:r>
              <a:rPr lang="mr-IN" sz="2800" dirty="0"/>
              <a:t>–</a:t>
            </a:r>
            <a:r>
              <a:rPr lang="en-US" sz="2800" dirty="0"/>
              <a:t> a summary of financial transactions during some period of time.</a:t>
            </a:r>
          </a:p>
          <a:p>
            <a:r>
              <a:rPr lang="en-US" sz="2800" dirty="0"/>
              <a:t>Classifies items as “Revenues” and “Expenses”</a:t>
            </a:r>
          </a:p>
          <a:p>
            <a:pPr lvl="1"/>
            <a:r>
              <a:rPr lang="en-US" sz="1800" dirty="0"/>
              <a:t>“Operating Support &amp; Revenue” and “Operating Expenses”</a:t>
            </a:r>
            <a:endParaRPr lang="en-US" sz="2800" dirty="0"/>
          </a:p>
          <a:p>
            <a:r>
              <a:rPr lang="en-US" sz="2600" b="1" u="sng" dirty="0">
                <a:solidFill>
                  <a:srgbClr val="CC3333"/>
                </a:solidFill>
              </a:rPr>
              <a:t>Revenues </a:t>
            </a:r>
            <a:r>
              <a:rPr lang="mr-IN" sz="2600" b="1" u="sng" dirty="0">
                <a:solidFill>
                  <a:srgbClr val="CC3333"/>
                </a:solidFill>
              </a:rPr>
              <a:t>–</a:t>
            </a:r>
            <a:r>
              <a:rPr lang="en-US" sz="2600" dirty="0"/>
              <a:t> Inflows or other benefits that the organization receives in exchange for providing goods or services in pursuit of its mission.</a:t>
            </a:r>
          </a:p>
          <a:p>
            <a:pPr lvl="1"/>
            <a:r>
              <a:rPr lang="en-US" sz="2000" b="1" u="sng" dirty="0"/>
              <a:t>Sales &amp; Service Revenue </a:t>
            </a:r>
            <a:r>
              <a:rPr lang="mr-IN" sz="2000" b="1" u="sng" dirty="0"/>
              <a:t>–</a:t>
            </a:r>
            <a:r>
              <a:rPr lang="en-US" sz="2000" dirty="0"/>
              <a:t> Cash inflows you receive in exchange for providing goods or services.</a:t>
            </a:r>
          </a:p>
          <a:p>
            <a:pPr lvl="2"/>
            <a:r>
              <a:rPr lang="en-US" sz="2000" dirty="0"/>
              <a:t>This is usually the simplest, most obvious financial statement account (except maybe Cash)</a:t>
            </a:r>
          </a:p>
        </p:txBody>
      </p:sp>
      <p:sp>
        <p:nvSpPr>
          <p:cNvPr id="9" name="Title 6">
            <a:extLst>
              <a:ext uri="{FF2B5EF4-FFF2-40B4-BE49-F238E27FC236}">
                <a16:creationId xmlns:a16="http://schemas.microsoft.com/office/drawing/2014/main" id="{BDD6D4E0-462D-234B-A93C-01A8B25467EF}"/>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Accounting &amp; Finance</a:t>
            </a:r>
            <a:endParaRPr lang="en-US" b="0" dirty="0">
              <a:solidFill>
                <a:srgbClr val="C00000"/>
              </a:solidFill>
              <a:latin typeface="Calibri" panose="020F0502020204030204" pitchFamily="34" charset="0"/>
              <a:cs typeface="Calibri" panose="020F0502020204030204" pitchFamily="34" charset="0"/>
            </a:endParaRPr>
          </a:p>
        </p:txBody>
      </p:sp>
      <p:sp>
        <p:nvSpPr>
          <p:cNvPr id="6" name="Title 6">
            <a:extLst>
              <a:ext uri="{FF2B5EF4-FFF2-40B4-BE49-F238E27FC236}">
                <a16:creationId xmlns:a16="http://schemas.microsoft.com/office/drawing/2014/main" id="{C7B1FD42-AB4A-42D6-A003-CCBA6CDE8960}"/>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Vermilion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27129305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651002"/>
            <a:ext cx="8229600" cy="4330700"/>
          </a:xfrm>
        </p:spPr>
        <p:txBody>
          <a:bodyPr/>
          <a:lstStyle/>
          <a:p>
            <a:r>
              <a:rPr lang="en-US" sz="2800" dirty="0"/>
              <a:t>Classifies items as “Revenues” and “Expenses”</a:t>
            </a:r>
          </a:p>
          <a:p>
            <a:pPr lvl="1"/>
            <a:r>
              <a:rPr lang="en-US" sz="1800" dirty="0"/>
              <a:t>“Operating Support &amp; Revenue” and “Operating Expenses”</a:t>
            </a:r>
            <a:endParaRPr lang="en-US" sz="2800" dirty="0"/>
          </a:p>
          <a:p>
            <a:r>
              <a:rPr lang="en-US" sz="2600" b="1" u="sng" dirty="0">
                <a:solidFill>
                  <a:srgbClr val="CC3333"/>
                </a:solidFill>
              </a:rPr>
              <a:t>Expenses </a:t>
            </a:r>
            <a:r>
              <a:rPr lang="mr-IN" sz="2600" b="1" u="sng" dirty="0">
                <a:solidFill>
                  <a:srgbClr val="CC3333"/>
                </a:solidFill>
              </a:rPr>
              <a:t>–</a:t>
            </a:r>
            <a:r>
              <a:rPr lang="en-US" sz="2600" dirty="0"/>
              <a:t> Outflows or other costs incurred in producing products or providing services in pursuit of its major operations and central mission.</a:t>
            </a:r>
          </a:p>
          <a:p>
            <a:pPr lvl="1"/>
            <a:r>
              <a:rPr lang="en-US" sz="2000" b="1" u="sng" dirty="0"/>
              <a:t>Cost of Goods Sold &amp; Variable Expenses (Program Services) </a:t>
            </a:r>
            <a:r>
              <a:rPr lang="mr-IN" sz="2000" b="1" u="sng" dirty="0"/>
              <a:t>–</a:t>
            </a:r>
            <a:r>
              <a:rPr lang="en-US" sz="2000" dirty="0"/>
              <a:t> Expenses incurred directly in providing goods and services for customers or stakeholders. Includes raw materials + labor to produce and provide the goods and services.</a:t>
            </a:r>
          </a:p>
          <a:p>
            <a:pPr lvl="1"/>
            <a:r>
              <a:rPr lang="en-US" sz="2000" b="1" u="sng" dirty="0"/>
              <a:t>Operating Expenses &amp; Fixed Expenses </a:t>
            </a:r>
            <a:r>
              <a:rPr lang="mr-IN" sz="2000" b="1" u="sng" dirty="0"/>
              <a:t>–</a:t>
            </a:r>
            <a:r>
              <a:rPr lang="en-US" sz="2000" dirty="0"/>
              <a:t> Expenses incurred by functions performed for the entity as a whole, not tied to specific products (“overhead” or “general and administrative”): rent, salaries, utilities, insurance, advertising, maintenance…</a:t>
            </a:r>
          </a:p>
        </p:txBody>
      </p:sp>
      <p:sp>
        <p:nvSpPr>
          <p:cNvPr id="9" name="Title 6">
            <a:extLst>
              <a:ext uri="{FF2B5EF4-FFF2-40B4-BE49-F238E27FC236}">
                <a16:creationId xmlns:a16="http://schemas.microsoft.com/office/drawing/2014/main" id="{99E41FCB-64C4-3F49-832C-82F7E60C87E3}"/>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Accounting &amp; Finance</a:t>
            </a:r>
            <a:endParaRPr lang="en-US" b="0" dirty="0">
              <a:solidFill>
                <a:srgbClr val="C00000"/>
              </a:solidFill>
              <a:latin typeface="Calibri" panose="020F0502020204030204" pitchFamily="34" charset="0"/>
              <a:cs typeface="Calibri" panose="020F0502020204030204" pitchFamily="34" charset="0"/>
            </a:endParaRPr>
          </a:p>
        </p:txBody>
      </p:sp>
      <p:sp>
        <p:nvSpPr>
          <p:cNvPr id="6" name="Title 6">
            <a:extLst>
              <a:ext uri="{FF2B5EF4-FFF2-40B4-BE49-F238E27FC236}">
                <a16:creationId xmlns:a16="http://schemas.microsoft.com/office/drawing/2014/main" id="{5A6DDCDA-E625-4456-A667-5A17D7DD12FC}"/>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Vermilion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416129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DFB6E4-4BFD-1D4B-BEF5-25242381DA09}"/>
              </a:ext>
            </a:extLst>
          </p:cNvPr>
          <p:cNvSpPr/>
          <p:nvPr/>
        </p:nvSpPr>
        <p:spPr>
          <a:xfrm>
            <a:off x="914400" y="1703854"/>
            <a:ext cx="7315200" cy="851927"/>
          </a:xfrm>
          <a:prstGeom prst="rect">
            <a:avLst/>
          </a:prstGeom>
          <a:solidFill>
            <a:schemeClr val="accent6">
              <a:lumMod val="50000"/>
            </a:schemeClr>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PERSONAL FINANCE</a:t>
            </a:r>
          </a:p>
        </p:txBody>
      </p:sp>
      <p:sp>
        <p:nvSpPr>
          <p:cNvPr id="9" name="Rectangle 8">
            <a:extLst>
              <a:ext uri="{FF2B5EF4-FFF2-40B4-BE49-F238E27FC236}">
                <a16:creationId xmlns:a16="http://schemas.microsoft.com/office/drawing/2014/main" id="{75ECFDB8-F771-C34D-BBAF-311954F150E8}"/>
              </a:ext>
            </a:extLst>
          </p:cNvPr>
          <p:cNvSpPr/>
          <p:nvPr/>
        </p:nvSpPr>
        <p:spPr>
          <a:xfrm>
            <a:off x="914400" y="2669381"/>
            <a:ext cx="7315200" cy="851927"/>
          </a:xfrm>
          <a:prstGeom prst="rect">
            <a:avLst/>
          </a:prstGeom>
          <a:solidFill>
            <a:schemeClr val="tx2">
              <a:lumMod val="75000"/>
            </a:schemeClr>
          </a:solidFill>
          <a:ln w="28575">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BUSINESS FINANCE</a:t>
            </a:r>
          </a:p>
          <a:p>
            <a:pPr algn="ctr"/>
            <a:r>
              <a:rPr lang="en-US" sz="2600" b="1" dirty="0">
                <a:solidFill>
                  <a:schemeClr val="bg1"/>
                </a:solidFill>
              </a:rPr>
              <a:t>BOOKKEEPING &amp; ACCOUNTING</a:t>
            </a:r>
          </a:p>
        </p:txBody>
      </p:sp>
      <p:sp>
        <p:nvSpPr>
          <p:cNvPr id="12" name="Rectangle 11">
            <a:extLst>
              <a:ext uri="{FF2B5EF4-FFF2-40B4-BE49-F238E27FC236}">
                <a16:creationId xmlns:a16="http://schemas.microsoft.com/office/drawing/2014/main" id="{3FC1D638-D26D-7F4D-B0E1-6754BB9BAC51}"/>
              </a:ext>
            </a:extLst>
          </p:cNvPr>
          <p:cNvSpPr/>
          <p:nvPr/>
        </p:nvSpPr>
        <p:spPr>
          <a:xfrm>
            <a:off x="914400" y="3632279"/>
            <a:ext cx="7315200" cy="851927"/>
          </a:xfrm>
          <a:prstGeom prst="rect">
            <a:avLst/>
          </a:prstGeom>
          <a:solidFill>
            <a:schemeClr val="accent2">
              <a:lumMod val="50000"/>
            </a:schemeClr>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BUSINESS FINANCE</a:t>
            </a:r>
          </a:p>
          <a:p>
            <a:pPr algn="ctr"/>
            <a:r>
              <a:rPr lang="en-US" sz="2600" b="1" dirty="0">
                <a:solidFill>
                  <a:schemeClr val="bg1"/>
                </a:solidFill>
              </a:rPr>
              <a:t>FINANCIAL PLANNING &amp; MANAGEMENT</a:t>
            </a:r>
          </a:p>
        </p:txBody>
      </p:sp>
      <p:sp>
        <p:nvSpPr>
          <p:cNvPr id="13" name="Rectangle 12">
            <a:extLst>
              <a:ext uri="{FF2B5EF4-FFF2-40B4-BE49-F238E27FC236}">
                <a16:creationId xmlns:a16="http://schemas.microsoft.com/office/drawing/2014/main" id="{516CF736-7BD5-444C-81FB-B2F0566B62E2}"/>
              </a:ext>
            </a:extLst>
          </p:cNvPr>
          <p:cNvSpPr/>
          <p:nvPr/>
        </p:nvSpPr>
        <p:spPr>
          <a:xfrm>
            <a:off x="914400" y="4603486"/>
            <a:ext cx="7315200" cy="851927"/>
          </a:xfrm>
          <a:prstGeom prst="rect">
            <a:avLst/>
          </a:prstGeom>
          <a:solidFill>
            <a:srgbClr val="002060"/>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CORPORATE FINANCE</a:t>
            </a:r>
          </a:p>
          <a:p>
            <a:pPr algn="ctr"/>
            <a:r>
              <a:rPr lang="en-US" sz="2600" b="1" dirty="0">
                <a:solidFill>
                  <a:schemeClr val="bg1"/>
                </a:solidFill>
              </a:rPr>
              <a:t>INVESTING &amp; CAPITAL RAISING</a:t>
            </a:r>
          </a:p>
        </p:txBody>
      </p:sp>
      <p:sp>
        <p:nvSpPr>
          <p:cNvPr id="14" name="Title 6">
            <a:extLst>
              <a:ext uri="{FF2B5EF4-FFF2-40B4-BE49-F238E27FC236}">
                <a16:creationId xmlns:a16="http://schemas.microsoft.com/office/drawing/2014/main" id="{519BF6EE-065C-434C-9FFC-289504EFB8F2}"/>
              </a:ext>
            </a:extLst>
          </p:cNvPr>
          <p:cNvSpPr txBox="1">
            <a:spLocks/>
          </p:cNvSpPr>
          <p:nvPr/>
        </p:nvSpPr>
        <p:spPr>
          <a:xfrm>
            <a:off x="457200" y="794813"/>
            <a:ext cx="8229600"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lnSpc>
                <a:spcPct val="100000"/>
              </a:lnSpc>
            </a:pPr>
            <a:r>
              <a:rPr lang="en-US" sz="4000" dirty="0">
                <a:solidFill>
                  <a:srgbClr val="C00000"/>
                </a:solidFill>
                <a:latin typeface="Arial" panose="020B0604020202020204" pitchFamily="34" charset="0"/>
                <a:cs typeface="Arial" panose="020B0604020202020204" pitchFamily="34" charset="0"/>
              </a:rPr>
              <a:t>What is Finance &amp; Accounting</a:t>
            </a:r>
          </a:p>
        </p:txBody>
      </p:sp>
      <p:sp>
        <p:nvSpPr>
          <p:cNvPr id="10" name="Title 6">
            <a:extLst>
              <a:ext uri="{FF2B5EF4-FFF2-40B4-BE49-F238E27FC236}">
                <a16:creationId xmlns:a16="http://schemas.microsoft.com/office/drawing/2014/main" id="{F8EDFEF0-A898-4F35-979F-2657A0BA845A}"/>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Vermilion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60314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linds(horizontal)">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2" grpId="0" animBg="1"/>
      <p:bldP spid="13"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651002"/>
            <a:ext cx="8229600" cy="4330700"/>
          </a:xfrm>
        </p:spPr>
        <p:txBody>
          <a:bodyPr/>
          <a:lstStyle/>
          <a:p>
            <a:pPr marL="0" indent="0">
              <a:spcBef>
                <a:spcPts val="0"/>
              </a:spcBef>
              <a:buNone/>
            </a:pPr>
            <a:r>
              <a:rPr lang="en-US" sz="3000" dirty="0">
                <a:solidFill>
                  <a:srgbClr val="CC3333"/>
                </a:solidFill>
              </a:rPr>
              <a:t>	</a:t>
            </a:r>
            <a:r>
              <a:rPr lang="en-US" sz="2800" dirty="0">
                <a:solidFill>
                  <a:srgbClr val="CC3333"/>
                </a:solidFill>
              </a:rPr>
              <a:t>	</a:t>
            </a:r>
            <a:r>
              <a:rPr lang="en-US" sz="2800" b="1" dirty="0">
                <a:solidFill>
                  <a:srgbClr val="CC3333"/>
                </a:solidFill>
              </a:rPr>
              <a:t>		Revenues</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Cost of Goods Sold</a:t>
            </a:r>
          </a:p>
          <a:p>
            <a:pPr marL="0" indent="0">
              <a:spcBef>
                <a:spcPts val="0"/>
              </a:spcBef>
              <a:buNone/>
            </a:pPr>
            <a:r>
              <a:rPr lang="en-US" sz="2800" b="1" dirty="0">
                <a:solidFill>
                  <a:srgbClr val="CC3333"/>
                </a:solidFill>
              </a:rPr>
              <a:t>			=	Gross Margin</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Operating Expenses (Overhead)</a:t>
            </a:r>
          </a:p>
          <a:p>
            <a:pPr marL="0" indent="0">
              <a:spcBef>
                <a:spcPts val="0"/>
              </a:spcBef>
              <a:buNone/>
            </a:pPr>
            <a:r>
              <a:rPr lang="en-US" sz="2800" b="1" dirty="0">
                <a:solidFill>
                  <a:srgbClr val="CC3333"/>
                </a:solidFill>
              </a:rPr>
              <a:t>			=	Operating Income (Operating Margin)				</a:t>
            </a:r>
            <a:r>
              <a:rPr lang="mr-IN" sz="2800" b="1" u="sng" dirty="0">
                <a:solidFill>
                  <a:srgbClr val="CC3333"/>
                </a:solidFill>
              </a:rPr>
              <a:t>–</a:t>
            </a:r>
            <a:r>
              <a:rPr lang="en-US" sz="2800" b="1" u="sng" dirty="0">
                <a:solidFill>
                  <a:srgbClr val="CC3333"/>
                </a:solidFill>
              </a:rPr>
              <a:t> 	Other Expenses </a:t>
            </a:r>
            <a:r>
              <a:rPr lang="en-US" sz="2000" b="1" u="sng" dirty="0">
                <a:solidFill>
                  <a:srgbClr val="CC3333"/>
                </a:solidFill>
              </a:rPr>
              <a:t>(Interest, Non-Recurring) </a:t>
            </a:r>
          </a:p>
          <a:p>
            <a:pPr marL="0" indent="0">
              <a:spcBef>
                <a:spcPts val="0"/>
              </a:spcBef>
              <a:buNone/>
            </a:pPr>
            <a:r>
              <a:rPr lang="en-US" sz="2800" b="1" dirty="0">
                <a:solidFill>
                  <a:srgbClr val="CC3333"/>
                </a:solidFill>
              </a:rPr>
              <a:t>			=	Taxable Income</a:t>
            </a:r>
          </a:p>
          <a:p>
            <a:pPr marL="0" indent="0">
              <a:spcBef>
                <a:spcPts val="0"/>
              </a:spcBef>
              <a:buNone/>
            </a:pPr>
            <a:r>
              <a:rPr lang="en-US" sz="2800" b="1" dirty="0">
                <a:solidFill>
                  <a:srgbClr val="CC3333"/>
                </a:solidFill>
              </a:rPr>
              <a:t>			</a:t>
            </a:r>
            <a:r>
              <a:rPr lang="mr-IN" sz="2800" b="1" u="sng" dirty="0">
                <a:solidFill>
                  <a:srgbClr val="CC3333"/>
                </a:solidFill>
              </a:rPr>
              <a:t>–</a:t>
            </a:r>
            <a:r>
              <a:rPr lang="en-US" sz="2800" b="1" u="sng" dirty="0">
                <a:solidFill>
                  <a:srgbClr val="CC3333"/>
                </a:solidFill>
              </a:rPr>
              <a:t> 	Income Taxes</a:t>
            </a:r>
          </a:p>
          <a:p>
            <a:pPr marL="0" indent="0">
              <a:spcBef>
                <a:spcPts val="0"/>
              </a:spcBef>
              <a:buNone/>
            </a:pPr>
            <a:r>
              <a:rPr lang="en-US" sz="2800" b="1" dirty="0">
                <a:solidFill>
                  <a:srgbClr val="CC3333"/>
                </a:solidFill>
              </a:rPr>
              <a:t>			=	Net Income or Net Profit</a:t>
            </a:r>
            <a:br>
              <a:rPr lang="en-US" sz="2800" b="1" dirty="0">
                <a:solidFill>
                  <a:srgbClr val="CC3333"/>
                </a:solidFill>
              </a:rPr>
            </a:br>
            <a:r>
              <a:rPr lang="en-US" sz="2800" b="1" dirty="0">
                <a:solidFill>
                  <a:srgbClr val="CC3333"/>
                </a:solidFill>
              </a:rPr>
              <a:t>				</a:t>
            </a:r>
            <a:r>
              <a:rPr lang="en-US" sz="1200" dirty="0">
                <a:solidFill>
                  <a:srgbClr val="CC3333"/>
                </a:solidFill>
              </a:rPr>
              <a:t>(which is why this is sometimes called a P&amp;L statement, or Profit &amp; Loss statement)</a:t>
            </a:r>
          </a:p>
          <a:p>
            <a:pPr marL="0" indent="0">
              <a:spcBef>
                <a:spcPts val="0"/>
              </a:spcBef>
              <a:buNone/>
            </a:pPr>
            <a:endParaRPr lang="en-US" sz="2800" dirty="0"/>
          </a:p>
        </p:txBody>
      </p:sp>
      <p:sp>
        <p:nvSpPr>
          <p:cNvPr id="9" name="Title 6">
            <a:extLst>
              <a:ext uri="{FF2B5EF4-FFF2-40B4-BE49-F238E27FC236}">
                <a16:creationId xmlns:a16="http://schemas.microsoft.com/office/drawing/2014/main" id="{DD43B883-896B-D248-806F-4A9C4A474B1B}"/>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4000" dirty="0">
                <a:solidFill>
                  <a:srgbClr val="C00000"/>
                </a:solidFill>
                <a:latin typeface="Calibri" panose="020F0502020204030204" pitchFamily="34" charset="0"/>
                <a:cs typeface="Calibri" panose="020F0502020204030204" pitchFamily="34" charset="0"/>
              </a:rPr>
              <a:t>Accounting &amp; Finance: Net Income</a:t>
            </a:r>
            <a:endParaRPr lang="en-US" sz="4000" b="0" dirty="0">
              <a:solidFill>
                <a:srgbClr val="C00000"/>
              </a:solidFill>
              <a:latin typeface="Calibri" panose="020F0502020204030204" pitchFamily="34" charset="0"/>
              <a:cs typeface="Calibri" panose="020F0502020204030204" pitchFamily="34" charset="0"/>
            </a:endParaRPr>
          </a:p>
        </p:txBody>
      </p:sp>
      <p:sp>
        <p:nvSpPr>
          <p:cNvPr id="6" name="Title 6">
            <a:extLst>
              <a:ext uri="{FF2B5EF4-FFF2-40B4-BE49-F238E27FC236}">
                <a16:creationId xmlns:a16="http://schemas.microsoft.com/office/drawing/2014/main" id="{136B7094-1703-45D4-AB54-9F1A84237923}"/>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Vermilion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355449629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981202"/>
            <a:ext cx="8229600" cy="4000500"/>
          </a:xfrm>
        </p:spPr>
        <p:txBody>
          <a:bodyPr/>
          <a:lstStyle/>
          <a:p>
            <a:r>
              <a:rPr lang="en-US" sz="2400" b="1" u="sng" dirty="0"/>
              <a:t>You know what they are:</a:t>
            </a:r>
          </a:p>
          <a:p>
            <a:pPr lvl="1"/>
            <a:r>
              <a:rPr lang="en-US" sz="2400" dirty="0"/>
              <a:t>Expected inflows and expenses to be incurred by the business in some future period (such as a year)</a:t>
            </a:r>
            <a:br>
              <a:rPr lang="en-US" sz="2400" dirty="0"/>
            </a:br>
            <a:endParaRPr lang="en-US" sz="2400" dirty="0"/>
          </a:p>
          <a:p>
            <a:pPr lvl="1"/>
            <a:r>
              <a:rPr lang="en-US" sz="2400" dirty="0"/>
              <a:t>We set budgeted financial statements </a:t>
            </a:r>
            <a:r>
              <a:rPr lang="mr-IN" sz="2400" dirty="0"/>
              <a:t>–</a:t>
            </a:r>
            <a:r>
              <a:rPr lang="en-US" sz="2400" dirty="0"/>
              <a:t> typically, Income Statements </a:t>
            </a:r>
            <a:r>
              <a:rPr lang="mr-IN" sz="2400" dirty="0"/>
              <a:t>–</a:t>
            </a:r>
            <a:r>
              <a:rPr lang="en-US" sz="2400" dirty="0"/>
              <a:t> before a period in order to manage our spending or expenses over that period.</a:t>
            </a:r>
          </a:p>
          <a:p>
            <a:pPr lvl="1"/>
            <a:r>
              <a:rPr lang="en-US" sz="2400" dirty="0"/>
              <a:t>Useful in terms of managing funds, measuring performance and efficiency, setting goals and incentives</a:t>
            </a:r>
          </a:p>
        </p:txBody>
      </p:sp>
      <p:sp>
        <p:nvSpPr>
          <p:cNvPr id="9" name="Title 6">
            <a:extLst>
              <a:ext uri="{FF2B5EF4-FFF2-40B4-BE49-F238E27FC236}">
                <a16:creationId xmlns:a16="http://schemas.microsoft.com/office/drawing/2014/main" id="{F87E6615-6998-9246-BB2F-9E55D7CF4104}"/>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Budgets &amp; Financial Planning</a:t>
            </a:r>
            <a:endParaRPr lang="en-US" b="0" dirty="0">
              <a:solidFill>
                <a:srgbClr val="C00000"/>
              </a:solidFill>
              <a:latin typeface="Calibri" panose="020F0502020204030204" pitchFamily="34" charset="0"/>
              <a:cs typeface="Calibri" panose="020F0502020204030204" pitchFamily="34" charset="0"/>
            </a:endParaRPr>
          </a:p>
        </p:txBody>
      </p:sp>
      <p:sp>
        <p:nvSpPr>
          <p:cNvPr id="6" name="Title 6">
            <a:extLst>
              <a:ext uri="{FF2B5EF4-FFF2-40B4-BE49-F238E27FC236}">
                <a16:creationId xmlns:a16="http://schemas.microsoft.com/office/drawing/2014/main" id="{67098922-3CAE-470D-A92F-26F13574F391}"/>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Vermilion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250838546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754506"/>
            <a:ext cx="8229600" cy="4227196"/>
          </a:xfrm>
        </p:spPr>
        <p:txBody>
          <a:bodyPr/>
          <a:lstStyle/>
          <a:p>
            <a:r>
              <a:rPr lang="en-US" sz="2400" b="1" u="sng" dirty="0"/>
              <a:t>But why are they so important to entrepreneurs?</a:t>
            </a:r>
          </a:p>
          <a:p>
            <a:pPr lvl="1"/>
            <a:r>
              <a:rPr lang="en-US" sz="1951" dirty="0"/>
              <a:t>Entrepreneurs do not have the same access to funds or capital that more established companies do.</a:t>
            </a:r>
          </a:p>
          <a:p>
            <a:pPr lvl="1"/>
            <a:r>
              <a:rPr lang="en-US" sz="1951" dirty="0"/>
              <a:t>Entrepreneurs cannot launch a new product or pivot easily to quickly generate Revenue</a:t>
            </a:r>
          </a:p>
          <a:p>
            <a:pPr lvl="1"/>
            <a:r>
              <a:rPr lang="en-US" sz="1951" dirty="0"/>
              <a:t>For Entrepreneurs…Cash is Queen!</a:t>
            </a:r>
          </a:p>
          <a:p>
            <a:pPr lvl="2"/>
            <a:r>
              <a:rPr lang="en-US" sz="1951" dirty="0"/>
              <a:t>Entrepreneurial Finance is a lot like Personal Finance</a:t>
            </a:r>
          </a:p>
          <a:p>
            <a:pPr lvl="2"/>
            <a:r>
              <a:rPr lang="en-US" sz="1951" dirty="0"/>
              <a:t>You have to generate cash to pay your bills. </a:t>
            </a:r>
          </a:p>
          <a:p>
            <a:pPr lvl="2"/>
            <a:r>
              <a:rPr lang="en-US" sz="1951" dirty="0"/>
              <a:t>Your bills will not be constant or consistent.</a:t>
            </a:r>
          </a:p>
          <a:p>
            <a:pPr lvl="2"/>
            <a:r>
              <a:rPr lang="en-US" sz="1951" dirty="0"/>
              <a:t>Having a financial plan can help you better understand when you will need cash and when you will generate cash</a:t>
            </a:r>
          </a:p>
          <a:p>
            <a:pPr lvl="2"/>
            <a:r>
              <a:rPr lang="en-US" sz="1951" dirty="0">
                <a:solidFill>
                  <a:srgbClr val="CC3333"/>
                </a:solidFill>
              </a:rPr>
              <a:t>Budgets are therefore (probably) more important to entrepreneurs than they are to more established, larger companies.</a:t>
            </a:r>
          </a:p>
        </p:txBody>
      </p:sp>
      <p:sp>
        <p:nvSpPr>
          <p:cNvPr id="11" name="Title 6">
            <a:extLst>
              <a:ext uri="{FF2B5EF4-FFF2-40B4-BE49-F238E27FC236}">
                <a16:creationId xmlns:a16="http://schemas.microsoft.com/office/drawing/2014/main" id="{9263AA26-DB5F-FB43-BDB7-8407679055CC}"/>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Budgets &amp; Financial Planning</a:t>
            </a:r>
            <a:endParaRPr lang="en-US" b="0" dirty="0">
              <a:solidFill>
                <a:srgbClr val="C00000"/>
              </a:solidFill>
              <a:latin typeface="Calibri" panose="020F0502020204030204" pitchFamily="34" charset="0"/>
              <a:cs typeface="Calibri" panose="020F0502020204030204" pitchFamily="34" charset="0"/>
            </a:endParaRPr>
          </a:p>
        </p:txBody>
      </p:sp>
      <p:sp>
        <p:nvSpPr>
          <p:cNvPr id="6" name="Title 6">
            <a:extLst>
              <a:ext uri="{FF2B5EF4-FFF2-40B4-BE49-F238E27FC236}">
                <a16:creationId xmlns:a16="http://schemas.microsoft.com/office/drawing/2014/main" id="{3A95DDE2-EB52-4B65-933B-A3D1BF0E269D}"/>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Vermilion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315131170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560195"/>
            <a:ext cx="8229600" cy="4421507"/>
          </a:xfrm>
        </p:spPr>
        <p:txBody>
          <a:bodyPr/>
          <a:lstStyle/>
          <a:p>
            <a:r>
              <a:rPr lang="en-US" sz="2400" dirty="0">
                <a:solidFill>
                  <a:schemeClr val="accent2">
                    <a:lumMod val="75000"/>
                  </a:schemeClr>
                </a:solidFill>
              </a:rPr>
              <a:t>Here’s another exercise for you:</a:t>
            </a:r>
            <a:br>
              <a:rPr lang="en-US" sz="2400" dirty="0">
                <a:solidFill>
                  <a:schemeClr val="accent2">
                    <a:lumMod val="75000"/>
                  </a:schemeClr>
                </a:solidFill>
              </a:rPr>
            </a:br>
            <a:endParaRPr lang="en-US" sz="2400" dirty="0">
              <a:solidFill>
                <a:schemeClr val="accent2">
                  <a:lumMod val="75000"/>
                </a:schemeClr>
              </a:solidFill>
            </a:endParaRPr>
          </a:p>
          <a:p>
            <a:r>
              <a:rPr lang="en-US" sz="2400" dirty="0">
                <a:solidFill>
                  <a:schemeClr val="accent2">
                    <a:lumMod val="75000"/>
                  </a:schemeClr>
                </a:solidFill>
              </a:rPr>
              <a:t>Plan out the next 12 months of cash inflows and cash outflows for your business.</a:t>
            </a:r>
          </a:p>
          <a:p>
            <a:pPr lvl="1"/>
            <a:r>
              <a:rPr lang="en-US" sz="2200" dirty="0">
                <a:solidFill>
                  <a:schemeClr val="accent2">
                    <a:lumMod val="75000"/>
                  </a:schemeClr>
                </a:solidFill>
              </a:rPr>
              <a:t>What do you notice? What are the trends?</a:t>
            </a:r>
          </a:p>
          <a:p>
            <a:pPr lvl="1"/>
            <a:r>
              <a:rPr lang="en-US" sz="2200" dirty="0">
                <a:solidFill>
                  <a:schemeClr val="accent2">
                    <a:lumMod val="75000"/>
                  </a:schemeClr>
                </a:solidFill>
              </a:rPr>
              <a:t>What numbers are you certain about?</a:t>
            </a:r>
          </a:p>
          <a:p>
            <a:pPr lvl="1"/>
            <a:r>
              <a:rPr lang="en-US" sz="2200" dirty="0">
                <a:solidFill>
                  <a:schemeClr val="accent2">
                    <a:lumMod val="75000"/>
                  </a:schemeClr>
                </a:solidFill>
              </a:rPr>
              <a:t>What numbers are just guesses?</a:t>
            </a:r>
          </a:p>
          <a:p>
            <a:pPr lvl="1"/>
            <a:r>
              <a:rPr lang="en-US" sz="2200" dirty="0">
                <a:solidFill>
                  <a:schemeClr val="accent2">
                    <a:lumMod val="75000"/>
                  </a:schemeClr>
                </a:solidFill>
              </a:rPr>
              <a:t>How can you create a plan to survive and thrive over the next 12 months?</a:t>
            </a:r>
          </a:p>
          <a:p>
            <a:r>
              <a:rPr lang="en-US" sz="2400" dirty="0">
                <a:solidFill>
                  <a:srgbClr val="C00000"/>
                </a:solidFill>
              </a:rPr>
              <a:t>If you do not have a business (yet), do this exercise with your own personal finance, for you and your family. </a:t>
            </a:r>
            <a:endParaRPr lang="en-US" sz="2151" dirty="0">
              <a:solidFill>
                <a:srgbClr val="C00000"/>
              </a:solidFill>
            </a:endParaRPr>
          </a:p>
        </p:txBody>
      </p:sp>
      <p:sp>
        <p:nvSpPr>
          <p:cNvPr id="9" name="Title 6">
            <a:extLst>
              <a:ext uri="{FF2B5EF4-FFF2-40B4-BE49-F238E27FC236}">
                <a16:creationId xmlns:a16="http://schemas.microsoft.com/office/drawing/2014/main" id="{6DB1E062-01D9-4947-9120-8C2D6DED2BEA}"/>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Budgets &amp; Financial Planning</a:t>
            </a:r>
            <a:endParaRPr lang="en-US" b="0" dirty="0">
              <a:solidFill>
                <a:srgbClr val="C00000"/>
              </a:solidFill>
              <a:latin typeface="Calibri" panose="020F0502020204030204" pitchFamily="34" charset="0"/>
              <a:cs typeface="Calibri" panose="020F0502020204030204" pitchFamily="34" charset="0"/>
            </a:endParaRPr>
          </a:p>
        </p:txBody>
      </p:sp>
      <p:sp>
        <p:nvSpPr>
          <p:cNvPr id="6" name="Title 6">
            <a:extLst>
              <a:ext uri="{FF2B5EF4-FFF2-40B4-BE49-F238E27FC236}">
                <a16:creationId xmlns:a16="http://schemas.microsoft.com/office/drawing/2014/main" id="{E5910F93-C49E-4754-846A-3661FA9542BE}"/>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Vermilion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170051662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828802"/>
            <a:ext cx="8289235" cy="4152900"/>
          </a:xfrm>
        </p:spPr>
        <p:txBody>
          <a:bodyPr/>
          <a:lstStyle/>
          <a:p>
            <a:r>
              <a:rPr lang="en-US" sz="2400" dirty="0"/>
              <a:t>Question:	How do we decide which investments to make?</a:t>
            </a:r>
          </a:p>
          <a:p>
            <a:r>
              <a:rPr lang="en-US" sz="2400" dirty="0"/>
              <a:t>Answer:		We make those investments with the highest </a:t>
            </a:r>
            <a:br>
              <a:rPr lang="en-US" sz="2400" dirty="0"/>
            </a:br>
            <a:r>
              <a:rPr lang="en-US" sz="2400" dirty="0"/>
              <a:t> 				return on investment.</a:t>
            </a:r>
            <a:br>
              <a:rPr lang="en-US" sz="2400" dirty="0"/>
            </a:br>
            <a:endParaRPr lang="en-US" sz="2400" dirty="0"/>
          </a:p>
          <a:p>
            <a:r>
              <a:rPr lang="en-US" sz="2400" dirty="0"/>
              <a:t>Question:	How do we measure return on investment?</a:t>
            </a:r>
          </a:p>
          <a:p>
            <a:r>
              <a:rPr lang="en-US" sz="2400" dirty="0"/>
              <a:t>Answer:		In short</a:t>
            </a:r>
            <a:r>
              <a:rPr lang="mr-IN" sz="2400" dirty="0"/>
              <a:t>…</a:t>
            </a:r>
            <a:r>
              <a:rPr lang="en-US" sz="2400" dirty="0"/>
              <a:t>	We use some measure of:</a:t>
            </a:r>
            <a:br>
              <a:rPr lang="en-US" sz="2400" dirty="0"/>
            </a:br>
            <a:br>
              <a:rPr lang="en-US" sz="2400" dirty="0"/>
            </a:br>
            <a:r>
              <a:rPr lang="en-US" sz="2800" b="1" dirty="0">
                <a:solidFill>
                  <a:srgbClr val="CC3333"/>
                </a:solidFill>
              </a:rPr>
              <a:t> 				 </a:t>
            </a:r>
            <a:r>
              <a:rPr lang="en-US" sz="2800" b="1" u="sng" dirty="0">
                <a:solidFill>
                  <a:srgbClr val="CC3333"/>
                </a:solidFill>
              </a:rPr>
              <a:t>Cash Inflows</a:t>
            </a:r>
            <a:r>
              <a:rPr lang="en-US" sz="2800" b="1" dirty="0">
                <a:solidFill>
                  <a:srgbClr val="CC3333"/>
                </a:solidFill>
              </a:rPr>
              <a:t>		</a:t>
            </a:r>
            <a:r>
              <a:rPr lang="en-US" sz="2800" b="1" u="sng" dirty="0">
                <a:solidFill>
                  <a:srgbClr val="CC3333"/>
                </a:solidFill>
              </a:rPr>
              <a:t>Benefits</a:t>
            </a:r>
            <a:br>
              <a:rPr lang="en-US" sz="2800" b="1" u="sng" dirty="0">
                <a:solidFill>
                  <a:srgbClr val="CC3333"/>
                </a:solidFill>
              </a:rPr>
            </a:br>
            <a:r>
              <a:rPr lang="en-US" sz="2800" b="1" dirty="0">
                <a:solidFill>
                  <a:srgbClr val="CC3333"/>
                </a:solidFill>
              </a:rPr>
              <a:t>				Cash Outflows		  Costs</a:t>
            </a:r>
          </a:p>
        </p:txBody>
      </p:sp>
      <p:sp>
        <p:nvSpPr>
          <p:cNvPr id="9" name="Title 6">
            <a:extLst>
              <a:ext uri="{FF2B5EF4-FFF2-40B4-BE49-F238E27FC236}">
                <a16:creationId xmlns:a16="http://schemas.microsoft.com/office/drawing/2014/main" id="{B851E8AE-B321-4D48-A382-A68007E3D380}"/>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Business Finance &amp; Valuation</a:t>
            </a:r>
            <a:endParaRPr lang="en-US" b="0" dirty="0">
              <a:solidFill>
                <a:srgbClr val="C00000"/>
              </a:solidFill>
              <a:latin typeface="Calibri" panose="020F0502020204030204" pitchFamily="34" charset="0"/>
              <a:cs typeface="Calibri" panose="020F0502020204030204" pitchFamily="34" charset="0"/>
            </a:endParaRPr>
          </a:p>
        </p:txBody>
      </p:sp>
      <p:sp>
        <p:nvSpPr>
          <p:cNvPr id="6" name="Title 6">
            <a:extLst>
              <a:ext uri="{FF2B5EF4-FFF2-40B4-BE49-F238E27FC236}">
                <a16:creationId xmlns:a16="http://schemas.microsoft.com/office/drawing/2014/main" id="{0E0396BB-BA40-4174-A2D9-78180A0DE0B9}"/>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Vermilion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428525601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2" y="1828802"/>
            <a:ext cx="8572500" cy="4152900"/>
          </a:xfrm>
        </p:spPr>
        <p:txBody>
          <a:bodyPr/>
          <a:lstStyle/>
          <a:p>
            <a:r>
              <a:rPr lang="en-US" sz="2800" dirty="0">
                <a:solidFill>
                  <a:srgbClr val="0000FF"/>
                </a:solidFill>
              </a:rPr>
              <a:t>For individuals, financial return may not be the goal.</a:t>
            </a:r>
          </a:p>
          <a:p>
            <a:pPr lvl="1"/>
            <a:r>
              <a:rPr lang="en-US" sz="2600" dirty="0">
                <a:solidFill>
                  <a:srgbClr val="0000FF"/>
                </a:solidFill>
              </a:rPr>
              <a:t>Should you borrow </a:t>
            </a:r>
            <a:r>
              <a:rPr lang="en-US" sz="2400" dirty="0">
                <a:solidFill>
                  <a:srgbClr val="0000FF"/>
                </a:solidFill>
              </a:rPr>
              <a:t>$100 to pay for your education?</a:t>
            </a:r>
          </a:p>
          <a:p>
            <a:pPr lvl="1"/>
            <a:r>
              <a:rPr lang="en-US" sz="2400" dirty="0">
                <a:solidFill>
                  <a:srgbClr val="0000FF"/>
                </a:solidFill>
              </a:rPr>
              <a:t>How do we account for the experience, the knowledge, the opportunities and everything else that education provides?</a:t>
            </a:r>
          </a:p>
          <a:p>
            <a:r>
              <a:rPr lang="en-US" sz="2800" dirty="0">
                <a:solidFill>
                  <a:srgbClr val="0000FF"/>
                </a:solidFill>
              </a:rPr>
              <a:t>Why are you here right now? Why are you paying – with time, energy &amp; money – for this experience?</a:t>
            </a:r>
          </a:p>
          <a:p>
            <a:pPr lvl="1"/>
            <a:r>
              <a:rPr lang="en-US" sz="2000" dirty="0">
                <a:solidFill>
                  <a:srgbClr val="0000FF"/>
                </a:solidFill>
              </a:rPr>
              <a:t>This is an investment in your business.</a:t>
            </a:r>
          </a:p>
          <a:p>
            <a:pPr lvl="1"/>
            <a:r>
              <a:rPr lang="en-US" sz="2000" dirty="0">
                <a:solidFill>
                  <a:srgbClr val="0000FF"/>
                </a:solidFill>
              </a:rPr>
              <a:t>This is an investment in your future.</a:t>
            </a:r>
          </a:p>
          <a:p>
            <a:pPr lvl="1"/>
            <a:r>
              <a:rPr lang="en-US" sz="2000" dirty="0">
                <a:solidFill>
                  <a:srgbClr val="0000FF"/>
                </a:solidFill>
              </a:rPr>
              <a:t>This is an investment in your family.</a:t>
            </a:r>
          </a:p>
          <a:p>
            <a:pPr lvl="1"/>
            <a:r>
              <a:rPr lang="en-US" sz="2000" dirty="0">
                <a:solidFill>
                  <a:srgbClr val="0000FF"/>
                </a:solidFill>
              </a:rPr>
              <a:t>This is an investment in your purpose.</a:t>
            </a:r>
          </a:p>
        </p:txBody>
      </p:sp>
      <p:sp>
        <p:nvSpPr>
          <p:cNvPr id="9" name="Title 6">
            <a:extLst>
              <a:ext uri="{FF2B5EF4-FFF2-40B4-BE49-F238E27FC236}">
                <a16:creationId xmlns:a16="http://schemas.microsoft.com/office/drawing/2014/main" id="{A3AC2DE6-9264-604A-BF85-E7B9CFF891C1}"/>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Business Finance &amp; Valuation</a:t>
            </a:r>
            <a:endParaRPr lang="en-US" b="0" dirty="0">
              <a:solidFill>
                <a:srgbClr val="C00000"/>
              </a:solidFill>
              <a:latin typeface="Calibri" panose="020F0502020204030204" pitchFamily="34" charset="0"/>
              <a:cs typeface="Calibri" panose="020F0502020204030204" pitchFamily="34" charset="0"/>
            </a:endParaRPr>
          </a:p>
        </p:txBody>
      </p:sp>
      <p:sp>
        <p:nvSpPr>
          <p:cNvPr id="6" name="Title 6">
            <a:extLst>
              <a:ext uri="{FF2B5EF4-FFF2-40B4-BE49-F238E27FC236}">
                <a16:creationId xmlns:a16="http://schemas.microsoft.com/office/drawing/2014/main" id="{51ADB0E8-F5A5-47BD-9DE3-CFDD16897B4E}"/>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Vermilion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836387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sz="2400" b="1" dirty="0">
                <a:solidFill>
                  <a:srgbClr val="008000"/>
                </a:solidFill>
              </a:rPr>
              <a:t>This is the essence of finance </a:t>
            </a:r>
            <a:r>
              <a:rPr lang="mr-IN" sz="2400" b="1" dirty="0">
                <a:solidFill>
                  <a:srgbClr val="008000"/>
                </a:solidFill>
              </a:rPr>
              <a:t>–</a:t>
            </a:r>
            <a:r>
              <a:rPr lang="en-US" sz="2400" b="1" dirty="0">
                <a:solidFill>
                  <a:srgbClr val="008000"/>
                </a:solidFill>
              </a:rPr>
              <a:t> exchanging cash flows, or goods, services and resources, over time.</a:t>
            </a:r>
          </a:p>
          <a:p>
            <a:r>
              <a:rPr lang="en-US" sz="2400" dirty="0">
                <a:solidFill>
                  <a:srgbClr val="008000"/>
                </a:solidFill>
              </a:rPr>
              <a:t>We make decisions about what we are willing to give up today (or receive today) in exchange for receiving something in the future.</a:t>
            </a:r>
          </a:p>
          <a:p>
            <a:r>
              <a:rPr lang="en-US" sz="2400" dirty="0">
                <a:solidFill>
                  <a:srgbClr val="008000"/>
                </a:solidFill>
              </a:rPr>
              <a:t>We want to make decisions (financial decisions) that make us better off</a:t>
            </a:r>
            <a:r>
              <a:rPr lang="mr-IN" sz="2400" dirty="0">
                <a:solidFill>
                  <a:srgbClr val="008000"/>
                </a:solidFill>
              </a:rPr>
              <a:t>…</a:t>
            </a:r>
            <a:r>
              <a:rPr lang="en-US" sz="2400" dirty="0">
                <a:solidFill>
                  <a:srgbClr val="008000"/>
                </a:solidFill>
              </a:rPr>
              <a:t>however we decide to measure “better off”</a:t>
            </a:r>
          </a:p>
          <a:p>
            <a:pPr lvl="1"/>
            <a:r>
              <a:rPr lang="en-US" sz="2400" dirty="0">
                <a:solidFill>
                  <a:srgbClr val="008000"/>
                </a:solidFill>
              </a:rPr>
              <a:t>Financially better off, happier,	smarter, healthier</a:t>
            </a:r>
            <a:r>
              <a:rPr lang="mr-IN" sz="2400" dirty="0">
                <a:solidFill>
                  <a:srgbClr val="008000"/>
                </a:solidFill>
              </a:rPr>
              <a:t>…</a:t>
            </a:r>
            <a:endParaRPr lang="en-US" sz="2400" dirty="0">
              <a:solidFill>
                <a:srgbClr val="008000"/>
              </a:solidFill>
            </a:endParaRPr>
          </a:p>
        </p:txBody>
      </p:sp>
      <p:sp>
        <p:nvSpPr>
          <p:cNvPr id="12" name="Title 6">
            <a:extLst>
              <a:ext uri="{FF2B5EF4-FFF2-40B4-BE49-F238E27FC236}">
                <a16:creationId xmlns:a16="http://schemas.microsoft.com/office/drawing/2014/main" id="{D64127D8-476E-D741-8768-0245F1F2A3CB}"/>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Business Finance &amp; Valuation</a:t>
            </a:r>
            <a:endParaRPr lang="en-US" b="0" dirty="0">
              <a:solidFill>
                <a:srgbClr val="C00000"/>
              </a:solidFill>
              <a:latin typeface="Calibri" panose="020F0502020204030204" pitchFamily="34" charset="0"/>
              <a:cs typeface="Calibri" panose="020F0502020204030204" pitchFamily="34" charset="0"/>
            </a:endParaRPr>
          </a:p>
        </p:txBody>
      </p:sp>
      <p:sp>
        <p:nvSpPr>
          <p:cNvPr id="6" name="Title 6">
            <a:extLst>
              <a:ext uri="{FF2B5EF4-FFF2-40B4-BE49-F238E27FC236}">
                <a16:creationId xmlns:a16="http://schemas.microsoft.com/office/drawing/2014/main" id="{A0EC1853-F8CE-4940-9B18-44C7014665F6}"/>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Vermilion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234132504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sz="2800" dirty="0">
                <a:solidFill>
                  <a:srgbClr val="CC3333"/>
                </a:solidFill>
              </a:rPr>
              <a:t>In finance </a:t>
            </a:r>
            <a:r>
              <a:rPr lang="mr-IN" sz="2800" dirty="0">
                <a:solidFill>
                  <a:srgbClr val="CC3333"/>
                </a:solidFill>
              </a:rPr>
              <a:t>–</a:t>
            </a:r>
            <a:r>
              <a:rPr lang="en-US" sz="2800" dirty="0">
                <a:solidFill>
                  <a:srgbClr val="CC3333"/>
                </a:solidFill>
              </a:rPr>
              <a:t> or in business </a:t>
            </a:r>
            <a:r>
              <a:rPr lang="mr-IN" sz="2800" dirty="0">
                <a:solidFill>
                  <a:srgbClr val="CC3333"/>
                </a:solidFill>
              </a:rPr>
              <a:t>–</a:t>
            </a:r>
            <a:r>
              <a:rPr lang="en-US" sz="2800" dirty="0">
                <a:solidFill>
                  <a:srgbClr val="CC3333"/>
                </a:solidFill>
              </a:rPr>
              <a:t> we never want to make an investment </a:t>
            </a:r>
            <a:r>
              <a:rPr lang="mr-IN" sz="2800" dirty="0">
                <a:solidFill>
                  <a:srgbClr val="CC3333"/>
                </a:solidFill>
              </a:rPr>
              <a:t>–</a:t>
            </a:r>
            <a:r>
              <a:rPr lang="en-US" sz="2800" dirty="0">
                <a:solidFill>
                  <a:srgbClr val="CC3333"/>
                </a:solidFill>
              </a:rPr>
              <a:t> or spend any money </a:t>
            </a:r>
            <a:r>
              <a:rPr lang="mr-IN" sz="2800" dirty="0">
                <a:solidFill>
                  <a:srgbClr val="CC3333"/>
                </a:solidFill>
              </a:rPr>
              <a:t>–</a:t>
            </a:r>
            <a:r>
              <a:rPr lang="en-US" sz="2800" dirty="0">
                <a:solidFill>
                  <a:srgbClr val="CC3333"/>
                </a:solidFill>
              </a:rPr>
              <a:t> where the expected benefits are less that the expected costs.</a:t>
            </a:r>
          </a:p>
          <a:p>
            <a:pPr lvl="1"/>
            <a:r>
              <a:rPr lang="en-US" sz="2600" dirty="0">
                <a:solidFill>
                  <a:srgbClr val="CC3333"/>
                </a:solidFill>
              </a:rPr>
              <a:t>Thinks of “benefits” and “costs” as economic benefits and costs, which is NOT necessarily the same as financial inflows and outflows.</a:t>
            </a:r>
            <a:endParaRPr lang="en-US" sz="2600" dirty="0">
              <a:solidFill>
                <a:srgbClr val="008000"/>
              </a:solidFill>
            </a:endParaRPr>
          </a:p>
        </p:txBody>
      </p:sp>
      <p:sp>
        <p:nvSpPr>
          <p:cNvPr id="11" name="Title 6">
            <a:extLst>
              <a:ext uri="{FF2B5EF4-FFF2-40B4-BE49-F238E27FC236}">
                <a16:creationId xmlns:a16="http://schemas.microsoft.com/office/drawing/2014/main" id="{F7498601-6696-FB47-B96F-6D3EE004F46C}"/>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Business Finance &amp; Valuation</a:t>
            </a:r>
            <a:endParaRPr lang="en-US" b="0" dirty="0">
              <a:solidFill>
                <a:srgbClr val="C00000"/>
              </a:solidFill>
              <a:latin typeface="Calibri" panose="020F0502020204030204" pitchFamily="34" charset="0"/>
              <a:cs typeface="Calibri" panose="020F0502020204030204" pitchFamily="34" charset="0"/>
            </a:endParaRPr>
          </a:p>
        </p:txBody>
      </p:sp>
      <p:sp>
        <p:nvSpPr>
          <p:cNvPr id="6" name="Title 6">
            <a:extLst>
              <a:ext uri="{FF2B5EF4-FFF2-40B4-BE49-F238E27FC236}">
                <a16:creationId xmlns:a16="http://schemas.microsoft.com/office/drawing/2014/main" id="{7FDF8BE3-C5DA-47BD-953A-AF106FFBC866}"/>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Vermilion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50334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sz="2800" dirty="0">
                <a:solidFill>
                  <a:srgbClr val="CC3333"/>
                </a:solidFill>
              </a:rPr>
              <a:t>What is your mission? What is your purpose? </a:t>
            </a:r>
            <a:br>
              <a:rPr lang="en-US" sz="2800" dirty="0">
                <a:solidFill>
                  <a:srgbClr val="CC3333"/>
                </a:solidFill>
              </a:rPr>
            </a:br>
            <a:endParaRPr lang="en-US" sz="2800" dirty="0">
              <a:solidFill>
                <a:srgbClr val="CC3333"/>
              </a:solidFill>
            </a:endParaRPr>
          </a:p>
          <a:p>
            <a:r>
              <a:rPr lang="en-US" sz="2800" dirty="0">
                <a:solidFill>
                  <a:srgbClr val="CC3333"/>
                </a:solidFill>
              </a:rPr>
              <a:t>The benefits of pursuing this mission are probably obvious to us all.</a:t>
            </a:r>
          </a:p>
          <a:p>
            <a:r>
              <a:rPr lang="en-US" sz="2800" dirty="0">
                <a:solidFill>
                  <a:srgbClr val="CC3333"/>
                </a:solidFill>
              </a:rPr>
              <a:t>The financial returns associated with this mission may not be so obvious.</a:t>
            </a:r>
          </a:p>
          <a:p>
            <a:r>
              <a:rPr lang="en-US" sz="2800" dirty="0">
                <a:solidFill>
                  <a:srgbClr val="CC3333"/>
                </a:solidFill>
              </a:rPr>
              <a:t>The key is people. Stakeholders.</a:t>
            </a:r>
            <a:br>
              <a:rPr lang="en-US" sz="2600" dirty="0">
                <a:solidFill>
                  <a:srgbClr val="008000"/>
                </a:solidFill>
              </a:rPr>
            </a:br>
            <a:r>
              <a:rPr lang="en-US" sz="2600" dirty="0">
                <a:solidFill>
                  <a:srgbClr val="008000"/>
                </a:solidFill>
              </a:rPr>
              <a:t>How does your mission make lives better?</a:t>
            </a:r>
            <a:endParaRPr lang="en-US" sz="2800" dirty="0">
              <a:solidFill>
                <a:srgbClr val="CC3333"/>
              </a:solidFill>
            </a:endParaRPr>
          </a:p>
        </p:txBody>
      </p:sp>
      <p:sp>
        <p:nvSpPr>
          <p:cNvPr id="11" name="Title 6">
            <a:extLst>
              <a:ext uri="{FF2B5EF4-FFF2-40B4-BE49-F238E27FC236}">
                <a16:creationId xmlns:a16="http://schemas.microsoft.com/office/drawing/2014/main" id="{D0A3EA93-BE28-054F-9A81-7BCC0B4DB200}"/>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Business Finance &amp; Valuation</a:t>
            </a:r>
            <a:endParaRPr lang="en-US" b="0" dirty="0">
              <a:solidFill>
                <a:srgbClr val="C00000"/>
              </a:solidFill>
              <a:latin typeface="Calibri" panose="020F0502020204030204" pitchFamily="34" charset="0"/>
              <a:cs typeface="Calibri" panose="020F0502020204030204" pitchFamily="34" charset="0"/>
            </a:endParaRPr>
          </a:p>
        </p:txBody>
      </p:sp>
      <p:sp>
        <p:nvSpPr>
          <p:cNvPr id="6" name="Title 6">
            <a:extLst>
              <a:ext uri="{FF2B5EF4-FFF2-40B4-BE49-F238E27FC236}">
                <a16:creationId xmlns:a16="http://schemas.microsoft.com/office/drawing/2014/main" id="{E1E746FB-3BF7-4004-BED0-202CB10E1EAA}"/>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Vermilion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1016422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9"/>
          </p:nvPr>
        </p:nvSpPr>
        <p:spPr>
          <a:xfrm>
            <a:off x="1576726" y="960122"/>
            <a:ext cx="7110076" cy="2740804"/>
          </a:xfrm>
        </p:spPr>
        <p:txBody>
          <a:bodyPr>
            <a:noAutofit/>
          </a:bodyPr>
          <a:lstStyle/>
          <a:p>
            <a:r>
              <a:rPr lang="en-US" sz="3600" dirty="0">
                <a:solidFill>
                  <a:srgbClr val="4C515A"/>
                </a:solidFill>
                <a:latin typeface="Times"/>
                <a:cs typeface="Times"/>
              </a:rPr>
              <a:t>If you can’t fly, then run.</a:t>
            </a:r>
          </a:p>
          <a:p>
            <a:r>
              <a:rPr lang="en-US" sz="3600" dirty="0">
                <a:solidFill>
                  <a:srgbClr val="4C515A"/>
                </a:solidFill>
                <a:latin typeface="Times"/>
                <a:cs typeface="Times"/>
              </a:rPr>
              <a:t>If you can’t run, then walk.</a:t>
            </a:r>
          </a:p>
          <a:p>
            <a:r>
              <a:rPr lang="en-US" sz="3600" dirty="0">
                <a:solidFill>
                  <a:srgbClr val="4C515A"/>
                </a:solidFill>
                <a:latin typeface="Times"/>
                <a:cs typeface="Times"/>
              </a:rPr>
              <a:t>If you can’t walk, then crawl.</a:t>
            </a:r>
          </a:p>
          <a:p>
            <a:r>
              <a:rPr lang="en-US" sz="3600" dirty="0">
                <a:solidFill>
                  <a:srgbClr val="4C515A"/>
                </a:solidFill>
                <a:latin typeface="Times"/>
                <a:cs typeface="Times"/>
              </a:rPr>
              <a:t>But whatever you do, </a:t>
            </a:r>
          </a:p>
          <a:p>
            <a:r>
              <a:rPr lang="en-US" sz="3600" dirty="0">
                <a:solidFill>
                  <a:srgbClr val="4C515A"/>
                </a:solidFill>
                <a:latin typeface="Times"/>
                <a:cs typeface="Times"/>
              </a:rPr>
              <a:t>You have to keep moving forward.</a:t>
            </a:r>
          </a:p>
        </p:txBody>
      </p:sp>
      <p:sp>
        <p:nvSpPr>
          <p:cNvPr id="6" name="Text Placeholder 5"/>
          <p:cNvSpPr>
            <a:spLocks noGrp="1"/>
          </p:cNvSpPr>
          <p:nvPr>
            <p:ph type="body" sz="quarter" idx="20"/>
          </p:nvPr>
        </p:nvSpPr>
        <p:spPr>
          <a:xfrm>
            <a:off x="1576726" y="4520566"/>
            <a:ext cx="6748127" cy="988695"/>
          </a:xfrm>
        </p:spPr>
        <p:txBody>
          <a:bodyPr/>
          <a:lstStyle/>
          <a:p>
            <a:r>
              <a:rPr lang="en-US" sz="3000" dirty="0"/>
              <a:t>Reverend Dr. Martin Luther King, Jr.</a:t>
            </a:r>
          </a:p>
          <a:p>
            <a:r>
              <a:rPr lang="en-US" sz="3000" dirty="0"/>
              <a:t>1964 Nobel Prize laureate</a:t>
            </a:r>
          </a:p>
        </p:txBody>
      </p:sp>
    </p:spTree>
    <p:extLst>
      <p:ext uri="{BB962C8B-B14F-4D97-AF65-F5344CB8AC3E}">
        <p14:creationId xmlns:p14="http://schemas.microsoft.com/office/powerpoint/2010/main" val="4126302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DFB6E4-4BFD-1D4B-BEF5-25242381DA09}"/>
              </a:ext>
            </a:extLst>
          </p:cNvPr>
          <p:cNvSpPr/>
          <p:nvPr/>
        </p:nvSpPr>
        <p:spPr>
          <a:xfrm>
            <a:off x="914400" y="1703854"/>
            <a:ext cx="7315200" cy="851927"/>
          </a:xfrm>
          <a:prstGeom prst="rect">
            <a:avLst/>
          </a:prstGeom>
          <a:solidFill>
            <a:schemeClr val="accent6">
              <a:lumMod val="50000"/>
            </a:schemeClr>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PERSONAL FINANCE</a:t>
            </a:r>
          </a:p>
        </p:txBody>
      </p:sp>
      <p:sp>
        <p:nvSpPr>
          <p:cNvPr id="9" name="Rectangle 8">
            <a:extLst>
              <a:ext uri="{FF2B5EF4-FFF2-40B4-BE49-F238E27FC236}">
                <a16:creationId xmlns:a16="http://schemas.microsoft.com/office/drawing/2014/main" id="{75ECFDB8-F771-C34D-BBAF-311954F150E8}"/>
              </a:ext>
            </a:extLst>
          </p:cNvPr>
          <p:cNvSpPr/>
          <p:nvPr/>
        </p:nvSpPr>
        <p:spPr>
          <a:xfrm>
            <a:off x="914400" y="2669381"/>
            <a:ext cx="7315200" cy="851927"/>
          </a:xfrm>
          <a:prstGeom prst="rect">
            <a:avLst/>
          </a:prstGeom>
          <a:solidFill>
            <a:schemeClr val="tx2">
              <a:lumMod val="75000"/>
            </a:schemeClr>
          </a:solidFill>
          <a:ln w="28575">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BUSINESS FINANCE</a:t>
            </a:r>
          </a:p>
          <a:p>
            <a:pPr algn="ctr"/>
            <a:r>
              <a:rPr lang="en-US" sz="2600" b="1" dirty="0">
                <a:solidFill>
                  <a:schemeClr val="bg1"/>
                </a:solidFill>
              </a:rPr>
              <a:t>BOOKKEEPING &amp; ACCOUNTING</a:t>
            </a:r>
          </a:p>
        </p:txBody>
      </p:sp>
      <p:sp>
        <p:nvSpPr>
          <p:cNvPr id="12" name="Rectangle 11">
            <a:extLst>
              <a:ext uri="{FF2B5EF4-FFF2-40B4-BE49-F238E27FC236}">
                <a16:creationId xmlns:a16="http://schemas.microsoft.com/office/drawing/2014/main" id="{3FC1D638-D26D-7F4D-B0E1-6754BB9BAC51}"/>
              </a:ext>
            </a:extLst>
          </p:cNvPr>
          <p:cNvSpPr/>
          <p:nvPr/>
        </p:nvSpPr>
        <p:spPr>
          <a:xfrm>
            <a:off x="914400" y="3632279"/>
            <a:ext cx="7315200" cy="851927"/>
          </a:xfrm>
          <a:prstGeom prst="rect">
            <a:avLst/>
          </a:prstGeom>
          <a:solidFill>
            <a:schemeClr val="accent2">
              <a:lumMod val="50000"/>
            </a:schemeClr>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BUSINESS FINANCE</a:t>
            </a:r>
          </a:p>
          <a:p>
            <a:pPr algn="ctr"/>
            <a:r>
              <a:rPr lang="en-US" sz="2600" b="1" dirty="0">
                <a:solidFill>
                  <a:schemeClr val="bg1"/>
                </a:solidFill>
              </a:rPr>
              <a:t>FINANCIAL PLANNING &amp; MANAGEMENT</a:t>
            </a:r>
          </a:p>
        </p:txBody>
      </p:sp>
      <p:sp>
        <p:nvSpPr>
          <p:cNvPr id="13" name="Rectangle 12">
            <a:extLst>
              <a:ext uri="{FF2B5EF4-FFF2-40B4-BE49-F238E27FC236}">
                <a16:creationId xmlns:a16="http://schemas.microsoft.com/office/drawing/2014/main" id="{516CF736-7BD5-444C-81FB-B2F0566B62E2}"/>
              </a:ext>
            </a:extLst>
          </p:cNvPr>
          <p:cNvSpPr/>
          <p:nvPr/>
        </p:nvSpPr>
        <p:spPr>
          <a:xfrm>
            <a:off x="914400" y="4603486"/>
            <a:ext cx="7315200" cy="851927"/>
          </a:xfrm>
          <a:prstGeom prst="rect">
            <a:avLst/>
          </a:prstGeom>
          <a:solidFill>
            <a:srgbClr val="002060"/>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CORPORATE FINANCE</a:t>
            </a:r>
          </a:p>
          <a:p>
            <a:pPr algn="ctr"/>
            <a:r>
              <a:rPr lang="en-US" sz="2600" b="1" dirty="0">
                <a:solidFill>
                  <a:schemeClr val="bg1"/>
                </a:solidFill>
              </a:rPr>
              <a:t>INVESTING &amp; CAPITAL RAISING</a:t>
            </a:r>
          </a:p>
        </p:txBody>
      </p:sp>
      <p:sp>
        <p:nvSpPr>
          <p:cNvPr id="5" name="Rectangle 4">
            <a:extLst>
              <a:ext uri="{FF2B5EF4-FFF2-40B4-BE49-F238E27FC236}">
                <a16:creationId xmlns:a16="http://schemas.microsoft.com/office/drawing/2014/main" id="{633F8F0A-16E8-4A48-9B31-99E248E95079}"/>
              </a:ext>
            </a:extLst>
          </p:cNvPr>
          <p:cNvSpPr/>
          <p:nvPr/>
        </p:nvSpPr>
        <p:spPr>
          <a:xfrm>
            <a:off x="800811" y="1618660"/>
            <a:ext cx="7553739" cy="2919265"/>
          </a:xfrm>
          <a:prstGeom prst="rect">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Multiply 5">
            <a:extLst>
              <a:ext uri="{FF2B5EF4-FFF2-40B4-BE49-F238E27FC236}">
                <a16:creationId xmlns:a16="http://schemas.microsoft.com/office/drawing/2014/main" id="{E1FE43B4-4EB6-7740-8C83-B0F41F9B391A}"/>
              </a:ext>
            </a:extLst>
          </p:cNvPr>
          <p:cNvSpPr/>
          <p:nvPr/>
        </p:nvSpPr>
        <p:spPr>
          <a:xfrm>
            <a:off x="-90872" y="4444673"/>
            <a:ext cx="9178077" cy="1152939"/>
          </a:xfrm>
          <a:prstGeom prst="mathMultiply">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itle 6">
            <a:extLst>
              <a:ext uri="{FF2B5EF4-FFF2-40B4-BE49-F238E27FC236}">
                <a16:creationId xmlns:a16="http://schemas.microsoft.com/office/drawing/2014/main" id="{978AA3FD-838D-2845-9C03-2E49AD6F6DB8}"/>
              </a:ext>
            </a:extLst>
          </p:cNvPr>
          <p:cNvSpPr txBox="1">
            <a:spLocks/>
          </p:cNvSpPr>
          <p:nvPr/>
        </p:nvSpPr>
        <p:spPr>
          <a:xfrm>
            <a:off x="457200" y="794813"/>
            <a:ext cx="8229600"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lnSpc>
                <a:spcPct val="100000"/>
              </a:lnSpc>
            </a:pPr>
            <a:r>
              <a:rPr lang="en-US" sz="4000" dirty="0">
                <a:solidFill>
                  <a:srgbClr val="C00000"/>
                </a:solidFill>
                <a:latin typeface="Arial" panose="020B0604020202020204" pitchFamily="34" charset="0"/>
                <a:cs typeface="Arial" panose="020B0604020202020204" pitchFamily="34" charset="0"/>
              </a:rPr>
              <a:t>What We Will Cover Today</a:t>
            </a:r>
          </a:p>
        </p:txBody>
      </p:sp>
      <p:sp>
        <p:nvSpPr>
          <p:cNvPr id="11" name="Title 6">
            <a:extLst>
              <a:ext uri="{FF2B5EF4-FFF2-40B4-BE49-F238E27FC236}">
                <a16:creationId xmlns:a16="http://schemas.microsoft.com/office/drawing/2014/main" id="{56B74ADC-4638-4079-8276-979736A371FD}"/>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Vermilion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370594351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brian.bolton@louisiana.edu</a:t>
            </a:r>
          </a:p>
        </p:txBody>
      </p:sp>
    </p:spTree>
    <p:extLst>
      <p:ext uri="{BB962C8B-B14F-4D97-AF65-F5344CB8AC3E}">
        <p14:creationId xmlns:p14="http://schemas.microsoft.com/office/powerpoint/2010/main" val="241620248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sz="2400" b="1" dirty="0"/>
              <a:t>The BALANCE SHEET is a picture of what our financial situation is at a point in time.</a:t>
            </a:r>
          </a:p>
          <a:p>
            <a:r>
              <a:rPr lang="en-US" sz="2400" b="1" dirty="0"/>
              <a:t>The INCOME STATEMENT tells the story of inflows and outflows over a period of time.</a:t>
            </a:r>
          </a:p>
          <a:p>
            <a:endParaRPr lang="en-US" sz="2400" b="1" dirty="0"/>
          </a:p>
          <a:p>
            <a:r>
              <a:rPr lang="en-US" sz="2400" b="1" dirty="0">
                <a:solidFill>
                  <a:srgbClr val="CC3333"/>
                </a:solidFill>
              </a:rPr>
              <a:t>By studying </a:t>
            </a:r>
            <a:r>
              <a:rPr lang="mr-IN" sz="2400" b="1" dirty="0">
                <a:solidFill>
                  <a:srgbClr val="CC3333"/>
                </a:solidFill>
              </a:rPr>
              <a:t>–</a:t>
            </a:r>
            <a:r>
              <a:rPr lang="en-US" sz="2400" b="1" dirty="0">
                <a:solidFill>
                  <a:srgbClr val="CC3333"/>
                </a:solidFill>
              </a:rPr>
              <a:t> or analyzing </a:t>
            </a:r>
            <a:r>
              <a:rPr lang="mr-IN" sz="2400" b="1" dirty="0">
                <a:solidFill>
                  <a:srgbClr val="CC3333"/>
                </a:solidFill>
              </a:rPr>
              <a:t>–</a:t>
            </a:r>
            <a:r>
              <a:rPr lang="en-US" sz="2400" b="1" dirty="0">
                <a:solidFill>
                  <a:srgbClr val="CC3333"/>
                </a:solidFill>
              </a:rPr>
              <a:t> both of these statements, we can learn a lot about our financial health, our resource utilization and our strategic plan.</a:t>
            </a:r>
          </a:p>
          <a:p>
            <a:endParaRPr lang="en-US" sz="2400" dirty="0"/>
          </a:p>
        </p:txBody>
      </p:sp>
      <p:sp>
        <p:nvSpPr>
          <p:cNvPr id="11" name="Title 6">
            <a:extLst>
              <a:ext uri="{FF2B5EF4-FFF2-40B4-BE49-F238E27FC236}">
                <a16:creationId xmlns:a16="http://schemas.microsoft.com/office/drawing/2014/main" id="{57CF48B4-69DB-0549-8100-AB89ED955D83}"/>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Accounting &amp; Finance</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5298274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828802"/>
            <a:ext cx="8229600" cy="4152900"/>
          </a:xfrm>
        </p:spPr>
        <p:txBody>
          <a:bodyPr/>
          <a:lstStyle/>
          <a:p>
            <a:r>
              <a:rPr lang="en-US" sz="2400" dirty="0"/>
              <a:t>We can study </a:t>
            </a:r>
            <a:r>
              <a:rPr lang="mr-IN" sz="2400" dirty="0"/>
              <a:t>–</a:t>
            </a:r>
            <a:r>
              <a:rPr lang="en-US" sz="2400" dirty="0"/>
              <a:t> analyze </a:t>
            </a:r>
            <a:r>
              <a:rPr lang="mr-IN" sz="2400" dirty="0"/>
              <a:t>–</a:t>
            </a:r>
            <a:r>
              <a:rPr lang="en-US" sz="2400" dirty="0"/>
              <a:t> trends, changes and ratios within the financial statements to learn about:</a:t>
            </a:r>
          </a:p>
          <a:p>
            <a:pPr lvl="2"/>
            <a:r>
              <a:rPr lang="en-US" sz="2000" b="1" dirty="0">
                <a:solidFill>
                  <a:srgbClr val="CC3333"/>
                </a:solidFill>
              </a:rPr>
              <a:t>Growth</a:t>
            </a:r>
          </a:p>
          <a:p>
            <a:pPr lvl="2"/>
            <a:r>
              <a:rPr lang="en-US" sz="2000" b="1" dirty="0">
                <a:solidFill>
                  <a:srgbClr val="CC3333"/>
                </a:solidFill>
              </a:rPr>
              <a:t>Productivity</a:t>
            </a:r>
          </a:p>
          <a:p>
            <a:pPr lvl="2"/>
            <a:r>
              <a:rPr lang="en-US" sz="2000" b="1" dirty="0">
                <a:solidFill>
                  <a:srgbClr val="CC3333"/>
                </a:solidFill>
              </a:rPr>
              <a:t>Efficiency</a:t>
            </a:r>
          </a:p>
          <a:p>
            <a:pPr lvl="2"/>
            <a:r>
              <a:rPr lang="en-US" sz="2000" b="1" dirty="0">
                <a:solidFill>
                  <a:srgbClr val="CC3333"/>
                </a:solidFill>
              </a:rPr>
              <a:t>Performance</a:t>
            </a:r>
          </a:p>
          <a:p>
            <a:pPr lvl="2"/>
            <a:r>
              <a:rPr lang="en-US" sz="2000" b="1" dirty="0">
                <a:solidFill>
                  <a:srgbClr val="CC3333"/>
                </a:solidFill>
              </a:rPr>
              <a:t>Problems</a:t>
            </a:r>
          </a:p>
          <a:p>
            <a:pPr lvl="2"/>
            <a:r>
              <a:rPr lang="en-US" sz="2000" b="1" dirty="0">
                <a:solidFill>
                  <a:srgbClr val="CC3333"/>
                </a:solidFill>
              </a:rPr>
              <a:t>Strategy</a:t>
            </a:r>
          </a:p>
          <a:p>
            <a:pPr lvl="2"/>
            <a:r>
              <a:rPr lang="en-US" sz="2000" b="1" dirty="0">
                <a:solidFill>
                  <a:srgbClr val="CC3333"/>
                </a:solidFill>
              </a:rPr>
              <a:t>Mission</a:t>
            </a:r>
          </a:p>
          <a:p>
            <a:r>
              <a:rPr lang="en-US" sz="2600" dirty="0"/>
              <a:t>There is a near infinite amount of analysis we could perform with the financial statements, but we’ll just focus on a few big picture tools.</a:t>
            </a:r>
          </a:p>
        </p:txBody>
      </p:sp>
      <p:sp>
        <p:nvSpPr>
          <p:cNvPr id="7" name="Title 6">
            <a:extLst>
              <a:ext uri="{FF2B5EF4-FFF2-40B4-BE49-F238E27FC236}">
                <a16:creationId xmlns:a16="http://schemas.microsoft.com/office/drawing/2014/main" id="{7626DD01-6289-9640-863E-3ADE4202DCFB}"/>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Financial Statement Analysis</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1634496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828802"/>
            <a:ext cx="8229600" cy="4152900"/>
          </a:xfrm>
        </p:spPr>
        <p:txBody>
          <a:bodyPr/>
          <a:lstStyle/>
          <a:p>
            <a:pPr marL="0" indent="0">
              <a:buNone/>
            </a:pPr>
            <a:r>
              <a:rPr lang="en-US" sz="2400" b="1" u="sng" dirty="0"/>
              <a:t>Percentage Change Statements / Analysis </a:t>
            </a:r>
            <a:r>
              <a:rPr lang="en-US" sz="1400" b="1" u="sng" dirty="0"/>
              <a:t>(Horizontal Analysis)</a:t>
            </a:r>
          </a:p>
          <a:p>
            <a:pPr lvl="1"/>
            <a:r>
              <a:rPr lang="en-US" sz="2200" dirty="0"/>
              <a:t>Calculate how much each account </a:t>
            </a:r>
            <a:r>
              <a:rPr lang="mr-IN" sz="2200" dirty="0"/>
              <a:t>–</a:t>
            </a:r>
            <a:r>
              <a:rPr lang="en-US" sz="2200" dirty="0"/>
              <a:t> such as Revenue </a:t>
            </a:r>
            <a:r>
              <a:rPr lang="mr-IN" sz="2200" dirty="0"/>
              <a:t>–</a:t>
            </a:r>
            <a:r>
              <a:rPr lang="en-US" sz="2200" dirty="0"/>
              <a:t> changes from year-to-year.</a:t>
            </a:r>
          </a:p>
          <a:p>
            <a:pPr lvl="1"/>
            <a:r>
              <a:rPr lang="en-US" sz="2200" dirty="0"/>
              <a:t>We can see if certain Revenue accounts are changing more than others</a:t>
            </a:r>
            <a:r>
              <a:rPr lang="mr-IN" sz="2200" dirty="0"/>
              <a:t>…</a:t>
            </a:r>
            <a:r>
              <a:rPr lang="en-US" sz="2200" dirty="0"/>
              <a:t>and determine if this is consistent with our strategy and skills</a:t>
            </a:r>
          </a:p>
          <a:p>
            <a:pPr lvl="1"/>
            <a:r>
              <a:rPr lang="en-US" sz="2200" dirty="0"/>
              <a:t>We can see if Expenses are increasing more than Revenues and use that information to affect operations or structure</a:t>
            </a:r>
          </a:p>
          <a:p>
            <a:pPr lvl="1"/>
            <a:r>
              <a:rPr lang="en-US" sz="2200" dirty="0"/>
              <a:t>We can see if Assets are increasing more than Liabilities and see if that is effective cash management</a:t>
            </a:r>
            <a:endParaRPr lang="en-US" sz="2600" dirty="0"/>
          </a:p>
        </p:txBody>
      </p:sp>
      <p:sp>
        <p:nvSpPr>
          <p:cNvPr id="9" name="Title 6">
            <a:extLst>
              <a:ext uri="{FF2B5EF4-FFF2-40B4-BE49-F238E27FC236}">
                <a16:creationId xmlns:a16="http://schemas.microsoft.com/office/drawing/2014/main" id="{0C98957F-FBE4-DD47-8F77-57EDA717EF83}"/>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Financial Statement Analysis</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9335400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828802"/>
            <a:ext cx="8229600" cy="4152900"/>
          </a:xfrm>
        </p:spPr>
        <p:txBody>
          <a:bodyPr/>
          <a:lstStyle/>
          <a:p>
            <a:pPr marL="0" indent="0">
              <a:buNone/>
            </a:pPr>
            <a:r>
              <a:rPr lang="en-US" sz="2400" b="1" u="sng" dirty="0"/>
              <a:t>Common Size Statements / Analysis </a:t>
            </a:r>
            <a:r>
              <a:rPr lang="en-US" b="1" u="sng" dirty="0"/>
              <a:t>(Vertical Analysis)</a:t>
            </a:r>
          </a:p>
          <a:p>
            <a:pPr lvl="1"/>
            <a:r>
              <a:rPr lang="en-US" sz="2200" dirty="0"/>
              <a:t>See how much of the ‘size’ of each statement is in each account</a:t>
            </a:r>
          </a:p>
          <a:p>
            <a:pPr lvl="2"/>
            <a:r>
              <a:rPr lang="en-US" sz="2200" dirty="0"/>
              <a:t>For the Income Statement</a:t>
            </a:r>
            <a:r>
              <a:rPr lang="mr-IN" sz="2200" dirty="0"/>
              <a:t>…</a:t>
            </a:r>
            <a:r>
              <a:rPr lang="en-US" sz="2200" dirty="0"/>
              <a:t>We divide each account by “Total Revenue”</a:t>
            </a:r>
          </a:p>
          <a:p>
            <a:pPr lvl="2"/>
            <a:r>
              <a:rPr lang="en-US" sz="2200" dirty="0"/>
              <a:t>For the Balance Sheet</a:t>
            </a:r>
            <a:r>
              <a:rPr lang="mr-IN" sz="2200" dirty="0"/>
              <a:t>…</a:t>
            </a:r>
            <a:r>
              <a:rPr lang="en-US" sz="2200" dirty="0"/>
              <a:t>We divide each account by “Total Assets”</a:t>
            </a:r>
          </a:p>
          <a:p>
            <a:pPr lvl="1"/>
            <a:r>
              <a:rPr lang="en-US" sz="2200" dirty="0"/>
              <a:t>Margins </a:t>
            </a:r>
            <a:r>
              <a:rPr lang="mr-IN" sz="2200" dirty="0"/>
              <a:t>–</a:t>
            </a:r>
            <a:r>
              <a:rPr lang="en-US" sz="2200" dirty="0"/>
              <a:t> Help us determine if we are using resources effectively to produce our Revenues</a:t>
            </a:r>
          </a:p>
          <a:p>
            <a:pPr lvl="2"/>
            <a:r>
              <a:rPr lang="en-US" sz="2200" dirty="0"/>
              <a:t>Profit Margin = (Revenue – Cost of Goods Sold) / Revenue</a:t>
            </a:r>
          </a:p>
          <a:p>
            <a:pPr lvl="2"/>
            <a:r>
              <a:rPr lang="en-US" sz="2200" dirty="0"/>
              <a:t>Net Margin = Net Income / Revenue</a:t>
            </a:r>
            <a:endParaRPr lang="en-US" sz="2600" dirty="0"/>
          </a:p>
        </p:txBody>
      </p:sp>
      <p:sp>
        <p:nvSpPr>
          <p:cNvPr id="9" name="Title 6">
            <a:extLst>
              <a:ext uri="{FF2B5EF4-FFF2-40B4-BE49-F238E27FC236}">
                <a16:creationId xmlns:a16="http://schemas.microsoft.com/office/drawing/2014/main" id="{14C91A41-E658-F94E-B4D0-F0E75C3B7ECF}"/>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Financial Statement Analysis</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70120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828802"/>
            <a:ext cx="8229600" cy="4152900"/>
          </a:xfrm>
        </p:spPr>
        <p:txBody>
          <a:bodyPr/>
          <a:lstStyle/>
          <a:p>
            <a:pPr marL="0" indent="0">
              <a:buNone/>
            </a:pPr>
            <a:r>
              <a:rPr lang="en-US" sz="2400" b="1" u="sng" dirty="0"/>
              <a:t>Other Ratios / Calculations of Interest</a:t>
            </a:r>
            <a:endParaRPr lang="en-US" b="1" u="sng" dirty="0"/>
          </a:p>
          <a:p>
            <a:pPr lvl="1"/>
            <a:r>
              <a:rPr lang="en-US" sz="2200" dirty="0"/>
              <a:t>COGS Expenses / Total Expenses</a:t>
            </a:r>
          </a:p>
          <a:p>
            <a:pPr lvl="1"/>
            <a:r>
              <a:rPr lang="en-US" sz="2200" dirty="0"/>
              <a:t>Administrative or Overhead Expenses / Total Expenses</a:t>
            </a:r>
          </a:p>
          <a:p>
            <a:pPr lvl="1"/>
            <a:endParaRPr lang="en-US" sz="2200" dirty="0"/>
          </a:p>
          <a:p>
            <a:pPr lvl="1"/>
            <a:r>
              <a:rPr lang="en-US" sz="2200" dirty="0"/>
              <a:t>Analysis of Revenue Sources</a:t>
            </a:r>
          </a:p>
          <a:p>
            <a:pPr lvl="2"/>
            <a:r>
              <a:rPr lang="en-US" sz="2200" dirty="0"/>
              <a:t>Are we relying on too few large customers?</a:t>
            </a:r>
          </a:p>
          <a:p>
            <a:pPr lvl="2"/>
            <a:r>
              <a:rPr lang="en-US" sz="2200" dirty="0"/>
              <a:t>Are we relying on contracts that will expire?</a:t>
            </a:r>
          </a:p>
          <a:p>
            <a:pPr lvl="2"/>
            <a:r>
              <a:rPr lang="en-US" sz="2200" dirty="0"/>
              <a:t>Is our Revenue season or cyclical?</a:t>
            </a:r>
          </a:p>
          <a:p>
            <a:pPr lvl="2"/>
            <a:r>
              <a:rPr lang="en-US" sz="2200" dirty="0"/>
              <a:t>Is our advertising working?</a:t>
            </a:r>
          </a:p>
        </p:txBody>
      </p:sp>
      <p:sp>
        <p:nvSpPr>
          <p:cNvPr id="9" name="Title 6">
            <a:extLst>
              <a:ext uri="{FF2B5EF4-FFF2-40B4-BE49-F238E27FC236}">
                <a16:creationId xmlns:a16="http://schemas.microsoft.com/office/drawing/2014/main" id="{8776A2A6-57B5-CD4D-9BC6-218C834AF4EA}"/>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Financial Statement Analysis</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8893175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554480"/>
            <a:ext cx="8229600" cy="4427221"/>
          </a:xfrm>
        </p:spPr>
        <p:txBody>
          <a:bodyPr/>
          <a:lstStyle/>
          <a:p>
            <a:pPr marL="0" indent="0">
              <a:buNone/>
            </a:pPr>
            <a:r>
              <a:rPr lang="en-US" sz="2400" b="1" u="sng" dirty="0"/>
              <a:t>Other Ratios / Calculations of Interest</a:t>
            </a:r>
            <a:endParaRPr lang="en-US" b="1" u="sng" dirty="0"/>
          </a:p>
          <a:p>
            <a:pPr lvl="1"/>
            <a:r>
              <a:rPr lang="en-US" sz="2200" dirty="0"/>
              <a:t>Working Capital = Current Assets </a:t>
            </a:r>
            <a:r>
              <a:rPr lang="mr-IN" sz="2200" dirty="0"/>
              <a:t>–</a:t>
            </a:r>
            <a:r>
              <a:rPr lang="en-US" sz="2200" dirty="0"/>
              <a:t> Current Liabilities</a:t>
            </a:r>
          </a:p>
          <a:p>
            <a:pPr lvl="2"/>
            <a:r>
              <a:rPr lang="en-US" sz="2000" dirty="0">
                <a:solidFill>
                  <a:srgbClr val="CC3333"/>
                </a:solidFill>
              </a:rPr>
              <a:t>A measure of short-term financial health</a:t>
            </a:r>
          </a:p>
          <a:p>
            <a:pPr lvl="2"/>
            <a:r>
              <a:rPr lang="en-US" sz="2000" dirty="0">
                <a:solidFill>
                  <a:srgbClr val="CC3333"/>
                </a:solidFill>
              </a:rPr>
              <a:t>Bigger is not necessarily better, as excessive short-term assets do not serve the mission</a:t>
            </a:r>
          </a:p>
          <a:p>
            <a:pPr lvl="1"/>
            <a:r>
              <a:rPr lang="en-US" sz="2200" dirty="0"/>
              <a:t>Current Ratio = Current Assets / Current Liabilities</a:t>
            </a:r>
          </a:p>
          <a:p>
            <a:pPr lvl="2"/>
            <a:r>
              <a:rPr lang="en-US" sz="2000" dirty="0">
                <a:solidFill>
                  <a:srgbClr val="CC3333"/>
                </a:solidFill>
              </a:rPr>
              <a:t>A measure of short-term financial health</a:t>
            </a:r>
          </a:p>
          <a:p>
            <a:pPr lvl="1"/>
            <a:r>
              <a:rPr lang="en-US" sz="2200" dirty="0"/>
              <a:t>Debt Ratio = Long-Term Debt / Total Assets</a:t>
            </a:r>
          </a:p>
          <a:p>
            <a:pPr lvl="2"/>
            <a:r>
              <a:rPr lang="en-US" sz="2000" dirty="0">
                <a:solidFill>
                  <a:srgbClr val="CC3333"/>
                </a:solidFill>
              </a:rPr>
              <a:t>A measure of financing and possibly financial distress</a:t>
            </a:r>
          </a:p>
          <a:p>
            <a:pPr lvl="1"/>
            <a:r>
              <a:rPr lang="en-US" sz="2200" dirty="0"/>
              <a:t>Receivables Turnover = Revenue / Receivables</a:t>
            </a:r>
          </a:p>
          <a:p>
            <a:pPr lvl="2"/>
            <a:r>
              <a:rPr lang="en-US" sz="2000" dirty="0">
                <a:solidFill>
                  <a:srgbClr val="CC3333"/>
                </a:solidFill>
              </a:rPr>
              <a:t>A measure of how quickly (or often) receivables are converted into cash</a:t>
            </a:r>
          </a:p>
          <a:p>
            <a:pPr lvl="2"/>
            <a:r>
              <a:rPr lang="en-US" sz="2000" dirty="0">
                <a:solidFill>
                  <a:srgbClr val="CC3333"/>
                </a:solidFill>
              </a:rPr>
              <a:t>Smaller numbers indicate better collections</a:t>
            </a:r>
          </a:p>
        </p:txBody>
      </p:sp>
      <p:sp>
        <p:nvSpPr>
          <p:cNvPr id="9" name="Title 6">
            <a:extLst>
              <a:ext uri="{FF2B5EF4-FFF2-40B4-BE49-F238E27FC236}">
                <a16:creationId xmlns:a16="http://schemas.microsoft.com/office/drawing/2014/main" id="{035CE099-61C9-0844-845D-D8EACAD2FACA}"/>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Financial Statement Analysis</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5461024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sz="2400" b="1" dirty="0"/>
              <a:t>What are the FUTURE cash flows going to be?</a:t>
            </a:r>
          </a:p>
          <a:p>
            <a:r>
              <a:rPr lang="en-US" sz="2400" b="1" dirty="0">
                <a:solidFill>
                  <a:srgbClr val="CC3333"/>
                </a:solidFill>
              </a:rPr>
              <a:t>Budgets </a:t>
            </a:r>
            <a:r>
              <a:rPr lang="en-US" sz="2400" b="1" dirty="0">
                <a:solidFill>
                  <a:srgbClr val="CC3333"/>
                </a:solidFill>
                <a:sym typeface="Wingdings"/>
              </a:rPr>
              <a:t> Typically represent the amount of money that we have to spend on a specific investment or business.</a:t>
            </a:r>
          </a:p>
          <a:p>
            <a:r>
              <a:rPr lang="en-US" sz="2400" b="1" dirty="0">
                <a:solidFill>
                  <a:srgbClr val="CC3333"/>
                </a:solidFill>
                <a:sym typeface="Wingdings"/>
              </a:rPr>
              <a:t>Pro-Forma Statements  Projections of revenues and/or expenses related to a specific investment or business.</a:t>
            </a:r>
          </a:p>
          <a:p>
            <a:r>
              <a:rPr lang="en-US" sz="2400" b="1" dirty="0">
                <a:solidFill>
                  <a:srgbClr val="008000"/>
                </a:solidFill>
                <a:sym typeface="Wingdings"/>
              </a:rPr>
              <a:t>For our purposes, we’ll focus on pro-forma statements as generic projections.</a:t>
            </a:r>
            <a:endParaRPr lang="en-US" sz="2400" dirty="0">
              <a:solidFill>
                <a:srgbClr val="008000"/>
              </a:solidFill>
            </a:endParaRPr>
          </a:p>
        </p:txBody>
      </p:sp>
      <p:sp>
        <p:nvSpPr>
          <p:cNvPr id="6" name="Title 6">
            <a:extLst>
              <a:ext uri="{FF2B5EF4-FFF2-40B4-BE49-F238E27FC236}">
                <a16:creationId xmlns:a16="http://schemas.microsoft.com/office/drawing/2014/main" id="{AA9ECF6B-424B-4B46-83F0-163D55C1574C}"/>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Budgets &amp; Financial Planning</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7596458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sz="2400" b="1" dirty="0"/>
              <a:t>What are we projecting:</a:t>
            </a:r>
          </a:p>
          <a:p>
            <a:pPr lvl="1"/>
            <a:r>
              <a:rPr lang="en-US" sz="2200" b="1" dirty="0">
                <a:solidFill>
                  <a:srgbClr val="008000"/>
                </a:solidFill>
              </a:rPr>
              <a:t>Revenues</a:t>
            </a:r>
          </a:p>
          <a:p>
            <a:pPr lvl="1"/>
            <a:r>
              <a:rPr lang="en-US" sz="2200" b="1" dirty="0">
                <a:solidFill>
                  <a:srgbClr val="008000"/>
                </a:solidFill>
              </a:rPr>
              <a:t>Expenses</a:t>
            </a:r>
          </a:p>
          <a:p>
            <a:pPr lvl="1"/>
            <a:r>
              <a:rPr lang="en-US" sz="2200" b="1" dirty="0">
                <a:solidFill>
                  <a:srgbClr val="008000"/>
                </a:solidFill>
              </a:rPr>
              <a:t>Other non-recurring cash flows</a:t>
            </a:r>
            <a:br>
              <a:rPr lang="en-US" sz="2200" b="1" dirty="0">
                <a:solidFill>
                  <a:srgbClr val="008000"/>
                </a:solidFill>
              </a:rPr>
            </a:br>
            <a:endParaRPr lang="en-US" sz="2200" b="1" dirty="0">
              <a:solidFill>
                <a:srgbClr val="008000"/>
              </a:solidFill>
            </a:endParaRPr>
          </a:p>
          <a:p>
            <a:r>
              <a:rPr lang="en-US" sz="2400" b="1" dirty="0"/>
              <a:t>As a entrepreneur with uncertain revenues, it may be easiest to project Expenses first and then match Revenues to it.</a:t>
            </a:r>
          </a:p>
          <a:p>
            <a:r>
              <a:rPr lang="en-US" sz="2400" b="1" dirty="0">
                <a:solidFill>
                  <a:srgbClr val="CA1E27"/>
                </a:solidFill>
              </a:rPr>
              <a:t>But always look for other cash flows</a:t>
            </a:r>
            <a:r>
              <a:rPr lang="en-US" sz="2400" b="1" dirty="0"/>
              <a:t>.</a:t>
            </a:r>
            <a:endParaRPr lang="en-US" sz="2400" dirty="0">
              <a:solidFill>
                <a:srgbClr val="008000"/>
              </a:solidFill>
            </a:endParaRPr>
          </a:p>
        </p:txBody>
      </p:sp>
      <p:sp>
        <p:nvSpPr>
          <p:cNvPr id="12" name="Title 6">
            <a:extLst>
              <a:ext uri="{FF2B5EF4-FFF2-40B4-BE49-F238E27FC236}">
                <a16:creationId xmlns:a16="http://schemas.microsoft.com/office/drawing/2014/main" id="{3B9FAF9E-6E65-644D-B470-B48C3FC9621C}"/>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Budgets &amp; Financial Planning</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2079624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651002"/>
            <a:ext cx="8229600" cy="4330700"/>
          </a:xfrm>
        </p:spPr>
        <p:txBody>
          <a:bodyPr/>
          <a:lstStyle/>
          <a:p>
            <a:r>
              <a:rPr lang="en-US" sz="2800" dirty="0"/>
              <a:t>Start with </a:t>
            </a:r>
            <a:r>
              <a:rPr lang="en-US" sz="2800" b="1" dirty="0">
                <a:solidFill>
                  <a:srgbClr val="008000"/>
                </a:solidFill>
              </a:rPr>
              <a:t>Revenue or Benefits or Inflows</a:t>
            </a:r>
          </a:p>
          <a:p>
            <a:pPr marL="0" indent="0">
              <a:buNone/>
            </a:pPr>
            <a:r>
              <a:rPr lang="en-US" sz="3000" b="1" u="sng" dirty="0"/>
              <a:t>“Top-Down” approach</a:t>
            </a:r>
            <a:r>
              <a:rPr lang="en-US" sz="3000" dirty="0"/>
              <a:t> - </a:t>
            </a:r>
            <a:r>
              <a:rPr lang="en-US" sz="2800" dirty="0"/>
              <a:t>Base your Revenues on the overall market size.</a:t>
            </a:r>
          </a:p>
          <a:p>
            <a:pPr marL="801648" lvl="1" indent="-514326">
              <a:buFont typeface="+mj-lt"/>
              <a:buAutoNum type="arabicPeriod"/>
            </a:pPr>
            <a:r>
              <a:rPr lang="en-US" sz="2800" dirty="0">
                <a:solidFill>
                  <a:srgbClr val="008000"/>
                </a:solidFill>
              </a:rPr>
              <a:t>Determine overall market size.</a:t>
            </a:r>
          </a:p>
          <a:p>
            <a:pPr marL="801648" lvl="1" indent="-514326">
              <a:buFont typeface="+mj-lt"/>
              <a:buAutoNum type="arabicPeriod"/>
            </a:pPr>
            <a:r>
              <a:rPr lang="en-US" sz="2800" dirty="0">
                <a:solidFill>
                  <a:srgbClr val="008000"/>
                </a:solidFill>
              </a:rPr>
              <a:t>Estimate your market share.</a:t>
            </a:r>
          </a:p>
          <a:p>
            <a:pPr marL="801648" lvl="1" indent="-514326">
              <a:buFont typeface="+mj-lt"/>
              <a:buAutoNum type="arabicPeriod"/>
            </a:pPr>
            <a:r>
              <a:rPr lang="en-US" sz="2800" dirty="0">
                <a:solidFill>
                  <a:srgbClr val="008000"/>
                </a:solidFill>
              </a:rPr>
              <a:t>Add any known non-recurring revenues</a:t>
            </a:r>
          </a:p>
          <a:p>
            <a:pPr marL="801648" lvl="1" indent="-514326">
              <a:buFont typeface="+mj-lt"/>
              <a:buAutoNum type="arabicPeriod"/>
            </a:pPr>
            <a:r>
              <a:rPr lang="en-US" sz="2800" dirty="0">
                <a:solidFill>
                  <a:srgbClr val="008000"/>
                </a:solidFill>
              </a:rPr>
              <a:t>Calculate Revenue.</a:t>
            </a:r>
          </a:p>
          <a:p>
            <a:pPr marL="801648" lvl="1" indent="-514326">
              <a:buFont typeface="+mj-lt"/>
              <a:buAutoNum type="arabicPeriod"/>
            </a:pPr>
            <a:r>
              <a:rPr lang="en-US" sz="2800" dirty="0">
                <a:solidFill>
                  <a:srgbClr val="008000"/>
                </a:solidFill>
              </a:rPr>
              <a:t>Growth over time is based on an annual growth rate applied to all Revenue.</a:t>
            </a:r>
          </a:p>
        </p:txBody>
      </p:sp>
      <p:sp>
        <p:nvSpPr>
          <p:cNvPr id="9" name="Title 6">
            <a:extLst>
              <a:ext uri="{FF2B5EF4-FFF2-40B4-BE49-F238E27FC236}">
                <a16:creationId xmlns:a16="http://schemas.microsoft.com/office/drawing/2014/main" id="{F8689747-4B85-DB42-9288-29E6E64DD397}"/>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Budgets &amp; Financial Planning</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09072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DFB6E4-4BFD-1D4B-BEF5-25242381DA09}"/>
              </a:ext>
            </a:extLst>
          </p:cNvPr>
          <p:cNvSpPr/>
          <p:nvPr/>
        </p:nvSpPr>
        <p:spPr>
          <a:xfrm>
            <a:off x="914400" y="1703854"/>
            <a:ext cx="7315200" cy="851927"/>
          </a:xfrm>
          <a:prstGeom prst="rect">
            <a:avLst/>
          </a:prstGeom>
          <a:solidFill>
            <a:schemeClr val="accent6">
              <a:lumMod val="50000"/>
            </a:schemeClr>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PERSONAL FINANCE</a:t>
            </a:r>
          </a:p>
        </p:txBody>
      </p:sp>
      <p:sp>
        <p:nvSpPr>
          <p:cNvPr id="14" name="Rectangle 13">
            <a:extLst>
              <a:ext uri="{FF2B5EF4-FFF2-40B4-BE49-F238E27FC236}">
                <a16:creationId xmlns:a16="http://schemas.microsoft.com/office/drawing/2014/main" id="{A7AC28B6-A664-2E44-872D-A3393A063C4C}"/>
              </a:ext>
            </a:extLst>
          </p:cNvPr>
          <p:cNvSpPr/>
          <p:nvPr/>
        </p:nvSpPr>
        <p:spPr>
          <a:xfrm>
            <a:off x="914400" y="2588898"/>
            <a:ext cx="7315200" cy="3641504"/>
          </a:xfrm>
          <a:prstGeom prst="rect">
            <a:avLst/>
          </a:prstGeom>
          <a:solidFill>
            <a:schemeClr val="accent6">
              <a:lumMod val="50000"/>
            </a:schemeClr>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b="1" dirty="0">
                <a:solidFill>
                  <a:schemeClr val="bg1"/>
                </a:solidFill>
              </a:rPr>
              <a:t>Your life as an entrepreneur will regularly overlap with your life as an individual.</a:t>
            </a:r>
          </a:p>
          <a:p>
            <a:pPr algn="ctr"/>
            <a:endParaRPr lang="en-US" sz="2600" b="1" dirty="0">
              <a:solidFill>
                <a:schemeClr val="bg1"/>
              </a:solidFill>
            </a:endParaRPr>
          </a:p>
          <a:p>
            <a:pPr algn="ctr"/>
            <a:r>
              <a:rPr lang="en-US" sz="2600" b="1" dirty="0">
                <a:solidFill>
                  <a:schemeClr val="bg1"/>
                </a:solidFill>
              </a:rPr>
              <a:t>Knowing where to take advantage of the overlaps (such as in tax planning) and where to create an intentional divide (such as with relationships) can be critical to both your success in business and your happiness as a human. Be intentional with your choices.  </a:t>
            </a:r>
          </a:p>
        </p:txBody>
      </p:sp>
      <p:sp>
        <p:nvSpPr>
          <p:cNvPr id="16" name="Title 6">
            <a:extLst>
              <a:ext uri="{FF2B5EF4-FFF2-40B4-BE49-F238E27FC236}">
                <a16:creationId xmlns:a16="http://schemas.microsoft.com/office/drawing/2014/main" id="{F4DB8708-8605-AD47-9BED-05A0F9E9CB57}"/>
              </a:ext>
            </a:extLst>
          </p:cNvPr>
          <p:cNvSpPr txBox="1">
            <a:spLocks/>
          </p:cNvSpPr>
          <p:nvPr/>
        </p:nvSpPr>
        <p:spPr>
          <a:xfrm>
            <a:off x="457200" y="794813"/>
            <a:ext cx="8229600" cy="611077"/>
          </a:xfrm>
          <a:prstGeom prst="rect">
            <a:avLst/>
          </a:prstGeom>
          <a:solidFill>
            <a:schemeClr val="bg1">
              <a:lumMod val="85000"/>
            </a:schemeClr>
          </a:solidFill>
        </p:spPr>
        <p:txBody>
          <a:bodyPr vert="horz" lIns="0" tIns="0" rIns="0" bIns="0" rtlCol="0" anchor="t">
            <a:noAutofit/>
          </a:bodyPr>
          <a:lstStyle>
            <a:lvl1pPr algn="l" defTabSz="457178"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pPr algn="ctr">
              <a:lnSpc>
                <a:spcPct val="100000"/>
              </a:lnSpc>
            </a:pPr>
            <a:r>
              <a:rPr lang="en-US" sz="4000" dirty="0">
                <a:solidFill>
                  <a:srgbClr val="C00000"/>
                </a:solidFill>
                <a:latin typeface="Arial" panose="020B0604020202020204" pitchFamily="34" charset="0"/>
                <a:cs typeface="Arial" panose="020B0604020202020204" pitchFamily="34" charset="0"/>
              </a:rPr>
              <a:t>What We Will Cover Today</a:t>
            </a:r>
          </a:p>
        </p:txBody>
      </p:sp>
      <p:sp>
        <p:nvSpPr>
          <p:cNvPr id="2" name="Rectangle 1">
            <a:extLst>
              <a:ext uri="{FF2B5EF4-FFF2-40B4-BE49-F238E27FC236}">
                <a16:creationId xmlns:a16="http://schemas.microsoft.com/office/drawing/2014/main" id="{1178AE7A-3CC5-2942-98F7-090700F5AF4D}"/>
              </a:ext>
            </a:extLst>
          </p:cNvPr>
          <p:cNvSpPr/>
          <p:nvPr/>
        </p:nvSpPr>
        <p:spPr>
          <a:xfrm>
            <a:off x="744015" y="3668971"/>
            <a:ext cx="7752522" cy="258416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itle 6">
            <a:extLst>
              <a:ext uri="{FF2B5EF4-FFF2-40B4-BE49-F238E27FC236}">
                <a16:creationId xmlns:a16="http://schemas.microsoft.com/office/drawing/2014/main" id="{7F99557C-0C90-4EE9-B827-E0D094A8AE30}"/>
              </a:ext>
            </a:extLst>
          </p:cNvPr>
          <p:cNvSpPr txBox="1">
            <a:spLocks/>
          </p:cNvSpPr>
          <p:nvPr/>
        </p:nvSpPr>
        <p:spPr>
          <a:xfrm>
            <a:off x="369571" y="6515101"/>
            <a:ext cx="6425565" cy="200025"/>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sz="1400" i="1" dirty="0">
                <a:solidFill>
                  <a:schemeClr val="tx1">
                    <a:lumMod val="50000"/>
                  </a:schemeClr>
                </a:solidFill>
              </a:rPr>
              <a:t>Accelerate Vermilion 2022: What You Need to Know About the Numbers</a:t>
            </a:r>
            <a:endParaRPr lang="en-US" sz="1400" b="0" i="1" dirty="0">
              <a:solidFill>
                <a:schemeClr val="tx1">
                  <a:lumMod val="50000"/>
                </a:schemeClr>
              </a:solidFill>
            </a:endParaRPr>
          </a:p>
        </p:txBody>
      </p:sp>
    </p:spTree>
    <p:extLst>
      <p:ext uri="{BB962C8B-B14F-4D97-AF65-F5344CB8AC3E}">
        <p14:creationId xmlns:p14="http://schemas.microsoft.com/office/powerpoint/2010/main" val="35560808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651002"/>
            <a:ext cx="8229600" cy="4330700"/>
          </a:xfrm>
        </p:spPr>
        <p:txBody>
          <a:bodyPr/>
          <a:lstStyle/>
          <a:p>
            <a:r>
              <a:rPr lang="en-US" sz="2800" dirty="0"/>
              <a:t>Calculate </a:t>
            </a:r>
            <a:r>
              <a:rPr lang="en-US" sz="2800" b="1" dirty="0">
                <a:solidFill>
                  <a:srgbClr val="CC3333"/>
                </a:solidFill>
              </a:rPr>
              <a:t>Expenses or Costs or Outflows</a:t>
            </a:r>
            <a:endParaRPr lang="en-US" sz="2800" dirty="0"/>
          </a:p>
          <a:p>
            <a:pPr marL="0" indent="0">
              <a:buNone/>
            </a:pPr>
            <a:r>
              <a:rPr lang="en-US" sz="3000" b="1" u="sng" dirty="0"/>
              <a:t>“Top-Down” approach</a:t>
            </a:r>
            <a:r>
              <a:rPr lang="en-US" sz="3000" dirty="0"/>
              <a:t> - </a:t>
            </a:r>
            <a:r>
              <a:rPr lang="en-US" sz="2800" dirty="0"/>
              <a:t>Base your Expenses based on percentage of Revenues.</a:t>
            </a:r>
          </a:p>
          <a:p>
            <a:pPr marL="801648" lvl="1" indent="-514326">
              <a:buFont typeface="+mj-lt"/>
              <a:buAutoNum type="arabicPeriod"/>
            </a:pPr>
            <a:r>
              <a:rPr lang="en-US" sz="2400" dirty="0">
                <a:solidFill>
                  <a:srgbClr val="CC3333"/>
                </a:solidFill>
              </a:rPr>
              <a:t>Determine Revenue.</a:t>
            </a:r>
          </a:p>
          <a:p>
            <a:pPr marL="801648" lvl="1" indent="-514326">
              <a:buFont typeface="+mj-lt"/>
              <a:buAutoNum type="arabicPeriod"/>
            </a:pPr>
            <a:r>
              <a:rPr lang="en-US" sz="2400" dirty="0">
                <a:solidFill>
                  <a:srgbClr val="CC3333"/>
                </a:solidFill>
              </a:rPr>
              <a:t>Using the Common-Size Income Statement, determine Expenses as a percentage of Revenues (“margins”)</a:t>
            </a:r>
          </a:p>
          <a:p>
            <a:pPr lvl="2"/>
            <a:r>
              <a:rPr lang="en-US" sz="2400" dirty="0">
                <a:solidFill>
                  <a:srgbClr val="CC3333"/>
                </a:solidFill>
              </a:rPr>
              <a:t>Could be average of past years, could be most recent or relevant year, could be estimate of future years</a:t>
            </a:r>
          </a:p>
          <a:p>
            <a:pPr marL="744501" lvl="1" indent="-457178">
              <a:buFont typeface="+mj-lt"/>
              <a:buAutoNum type="arabicPeriod"/>
            </a:pPr>
            <a:r>
              <a:rPr lang="en-US" sz="2400" dirty="0">
                <a:solidFill>
                  <a:srgbClr val="CC3333"/>
                </a:solidFill>
              </a:rPr>
              <a:t>Include all Expenses </a:t>
            </a:r>
            <a:r>
              <a:rPr lang="mr-IN" sz="2400" dirty="0">
                <a:solidFill>
                  <a:srgbClr val="CC3333"/>
                </a:solidFill>
              </a:rPr>
              <a:t>–</a:t>
            </a:r>
            <a:r>
              <a:rPr lang="en-US" sz="2400" dirty="0">
                <a:solidFill>
                  <a:srgbClr val="CC3333"/>
                </a:solidFill>
              </a:rPr>
              <a:t> direct and indirect Expenses</a:t>
            </a:r>
          </a:p>
        </p:txBody>
      </p:sp>
      <p:sp>
        <p:nvSpPr>
          <p:cNvPr id="9" name="Title 6">
            <a:extLst>
              <a:ext uri="{FF2B5EF4-FFF2-40B4-BE49-F238E27FC236}">
                <a16:creationId xmlns:a16="http://schemas.microsoft.com/office/drawing/2014/main" id="{5F50BAA0-854D-154B-A5C2-6DB9712F6128}"/>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Budgets &amp; Financial Planning</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9871510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651002"/>
            <a:ext cx="8229600" cy="4330700"/>
          </a:xfrm>
        </p:spPr>
        <p:txBody>
          <a:bodyPr/>
          <a:lstStyle/>
          <a:p>
            <a:r>
              <a:rPr lang="en-US" sz="2800" dirty="0"/>
              <a:t>Start with </a:t>
            </a:r>
            <a:r>
              <a:rPr lang="en-US" sz="2800" b="1" dirty="0">
                <a:solidFill>
                  <a:srgbClr val="008000"/>
                </a:solidFill>
              </a:rPr>
              <a:t>Revenue or Benefits or Inflows</a:t>
            </a:r>
            <a:endParaRPr lang="en-US" sz="2800" dirty="0"/>
          </a:p>
          <a:p>
            <a:pPr marL="0" indent="0">
              <a:buNone/>
            </a:pPr>
            <a:r>
              <a:rPr lang="en-US" sz="3000" b="1" u="sng" dirty="0"/>
              <a:t>“Bottom-Up” approach</a:t>
            </a:r>
            <a:r>
              <a:rPr lang="en-US" sz="3000" dirty="0"/>
              <a:t> </a:t>
            </a:r>
            <a:r>
              <a:rPr lang="mr-IN" sz="3000" dirty="0"/>
              <a:t>–</a:t>
            </a:r>
            <a:r>
              <a:rPr lang="en-US" sz="3000" dirty="0"/>
              <a:t> </a:t>
            </a:r>
            <a:r>
              <a:rPr lang="en-US" sz="2800" dirty="0"/>
              <a:t>Calculate Revenue based on individual units, goods or services.</a:t>
            </a:r>
          </a:p>
          <a:p>
            <a:pPr marL="801648" lvl="1" indent="-514326">
              <a:buFont typeface="+mj-lt"/>
              <a:buAutoNum type="arabicPeriod"/>
            </a:pPr>
            <a:r>
              <a:rPr lang="en-US" sz="2800" dirty="0">
                <a:solidFill>
                  <a:srgbClr val="008000"/>
                </a:solidFill>
              </a:rPr>
              <a:t>Determine how many units will be sold.</a:t>
            </a:r>
          </a:p>
          <a:p>
            <a:pPr marL="801648" lvl="1" indent="-514326">
              <a:buFont typeface="+mj-lt"/>
              <a:buAutoNum type="arabicPeriod"/>
            </a:pPr>
            <a:r>
              <a:rPr lang="en-US" sz="2800" dirty="0">
                <a:solidFill>
                  <a:srgbClr val="008000"/>
                </a:solidFill>
              </a:rPr>
              <a:t>Determine the sales price per unit.</a:t>
            </a:r>
          </a:p>
          <a:p>
            <a:pPr marL="801648" lvl="1" indent="-514326">
              <a:buFont typeface="+mj-lt"/>
              <a:buAutoNum type="arabicPeriod"/>
            </a:pPr>
            <a:r>
              <a:rPr lang="en-US" sz="2800" dirty="0">
                <a:solidFill>
                  <a:srgbClr val="008000"/>
                </a:solidFill>
              </a:rPr>
              <a:t>Add any known non-recurring revenues.</a:t>
            </a:r>
          </a:p>
          <a:p>
            <a:pPr marL="801648" lvl="1" indent="-514326">
              <a:buFont typeface="+mj-lt"/>
              <a:buAutoNum type="arabicPeriod"/>
            </a:pPr>
            <a:r>
              <a:rPr lang="en-US" sz="2800" dirty="0">
                <a:solidFill>
                  <a:srgbClr val="008000"/>
                </a:solidFill>
              </a:rPr>
              <a:t>Calculate Revenue.</a:t>
            </a:r>
          </a:p>
          <a:p>
            <a:pPr marL="801648" lvl="1" indent="-514326">
              <a:buFont typeface="+mj-lt"/>
              <a:buAutoNum type="arabicPeriod"/>
            </a:pPr>
            <a:r>
              <a:rPr lang="en-US" sz="2800" dirty="0">
                <a:solidFill>
                  <a:srgbClr val="008000"/>
                </a:solidFill>
              </a:rPr>
              <a:t>Growth over time is based on specific changes in number of units and prices.</a:t>
            </a:r>
          </a:p>
        </p:txBody>
      </p:sp>
      <p:sp>
        <p:nvSpPr>
          <p:cNvPr id="9" name="Title 6">
            <a:extLst>
              <a:ext uri="{FF2B5EF4-FFF2-40B4-BE49-F238E27FC236}">
                <a16:creationId xmlns:a16="http://schemas.microsoft.com/office/drawing/2014/main" id="{0F035441-5A2F-A544-AD49-DA813895C044}"/>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Budgets &amp; Financial Planning</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2284283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651002"/>
            <a:ext cx="8229600" cy="4330700"/>
          </a:xfrm>
        </p:spPr>
        <p:txBody>
          <a:bodyPr/>
          <a:lstStyle/>
          <a:p>
            <a:r>
              <a:rPr lang="en-US" sz="2800" dirty="0"/>
              <a:t>Calculate with </a:t>
            </a:r>
            <a:r>
              <a:rPr lang="en-US" sz="2800" b="1" dirty="0">
                <a:solidFill>
                  <a:srgbClr val="CC3333"/>
                </a:solidFill>
              </a:rPr>
              <a:t>Expenses or Costs or Outflows</a:t>
            </a:r>
            <a:endParaRPr lang="en-US" sz="2800" dirty="0">
              <a:solidFill>
                <a:srgbClr val="CC3333"/>
              </a:solidFill>
            </a:endParaRPr>
          </a:p>
          <a:p>
            <a:pPr marL="0" indent="0">
              <a:buNone/>
            </a:pPr>
            <a:r>
              <a:rPr lang="en-US" sz="3000" b="1" u="sng" dirty="0"/>
              <a:t>“Bottom-Up” approach</a:t>
            </a:r>
            <a:r>
              <a:rPr lang="en-US" sz="3000" dirty="0"/>
              <a:t> </a:t>
            </a:r>
            <a:r>
              <a:rPr lang="mr-IN" sz="3000" dirty="0"/>
              <a:t>–</a:t>
            </a:r>
            <a:r>
              <a:rPr lang="en-US" sz="3000" dirty="0"/>
              <a:t> </a:t>
            </a:r>
            <a:r>
              <a:rPr lang="en-US" sz="2800" dirty="0"/>
              <a:t>Calculate Expenses based on individual units, goods or services.</a:t>
            </a:r>
          </a:p>
          <a:p>
            <a:pPr marL="801648" lvl="1" indent="-514326">
              <a:buFont typeface="+mj-lt"/>
              <a:buAutoNum type="arabicPeriod"/>
            </a:pPr>
            <a:r>
              <a:rPr lang="en-US" sz="2800" dirty="0">
                <a:solidFill>
                  <a:srgbClr val="CC3333"/>
                </a:solidFill>
              </a:rPr>
              <a:t>Determine how many units will be sold.</a:t>
            </a:r>
          </a:p>
          <a:p>
            <a:pPr marL="801648" lvl="1" indent="-514326">
              <a:buFont typeface="+mj-lt"/>
              <a:buAutoNum type="arabicPeriod"/>
            </a:pPr>
            <a:r>
              <a:rPr lang="en-US" sz="2800" dirty="0">
                <a:solidFill>
                  <a:srgbClr val="CC3333"/>
                </a:solidFill>
              </a:rPr>
              <a:t>Determine the production costs of each unit.</a:t>
            </a:r>
          </a:p>
          <a:p>
            <a:pPr marL="801648" lvl="1" indent="-514326">
              <a:buFont typeface="+mj-lt"/>
              <a:buAutoNum type="arabicPeriod"/>
            </a:pPr>
            <a:r>
              <a:rPr lang="en-US" sz="2800" dirty="0">
                <a:solidFill>
                  <a:srgbClr val="CC3333"/>
                </a:solidFill>
              </a:rPr>
              <a:t>Calculate Direct Costs.</a:t>
            </a:r>
          </a:p>
          <a:p>
            <a:pPr marL="801648" lvl="1" indent="-514326">
              <a:buFont typeface="+mj-lt"/>
              <a:buAutoNum type="arabicPeriod"/>
            </a:pPr>
            <a:r>
              <a:rPr lang="en-US" sz="2800" dirty="0">
                <a:solidFill>
                  <a:srgbClr val="CC3333"/>
                </a:solidFill>
              </a:rPr>
              <a:t>Add on any additional overhead or indirect costs incurred due to the investment.</a:t>
            </a:r>
          </a:p>
        </p:txBody>
      </p:sp>
      <p:sp>
        <p:nvSpPr>
          <p:cNvPr id="9" name="Title 6">
            <a:extLst>
              <a:ext uri="{FF2B5EF4-FFF2-40B4-BE49-F238E27FC236}">
                <a16:creationId xmlns:a16="http://schemas.microsoft.com/office/drawing/2014/main" id="{A3542589-B8A9-1F4A-8C52-ABCC7C45455B}"/>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Budgets &amp; Financial Planning</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0291072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1651002"/>
            <a:ext cx="8229600" cy="4330700"/>
          </a:xfrm>
        </p:spPr>
        <p:txBody>
          <a:bodyPr/>
          <a:lstStyle/>
          <a:p>
            <a:pPr marL="0" indent="0">
              <a:buNone/>
            </a:pPr>
            <a:r>
              <a:rPr lang="en-US" sz="3000" b="1" u="sng" dirty="0"/>
              <a:t>“Bottom-Up” approach</a:t>
            </a:r>
            <a:r>
              <a:rPr lang="en-US" sz="3000" dirty="0"/>
              <a:t> </a:t>
            </a:r>
            <a:r>
              <a:rPr lang="mr-IN" sz="3000" dirty="0"/>
              <a:t>–</a:t>
            </a:r>
            <a:r>
              <a:rPr lang="en-US" sz="3000" dirty="0"/>
              <a:t> </a:t>
            </a:r>
            <a:r>
              <a:rPr lang="en-US" sz="2800" dirty="0"/>
              <a:t>Calculate Revenues and Expenses based on individual units, goods or services.</a:t>
            </a:r>
          </a:p>
          <a:p>
            <a:pPr marL="0" indent="0">
              <a:buNone/>
            </a:pPr>
            <a:endParaRPr lang="en-US" sz="1400" dirty="0">
              <a:solidFill>
                <a:srgbClr val="0000FF"/>
              </a:solidFill>
            </a:endParaRPr>
          </a:p>
          <a:p>
            <a:pPr marL="0" indent="0">
              <a:buNone/>
            </a:pPr>
            <a:r>
              <a:rPr lang="en-US" sz="2400" i="1" u="sng" dirty="0">
                <a:solidFill>
                  <a:srgbClr val="0000FF"/>
                </a:solidFill>
              </a:rPr>
              <a:t>Notes:</a:t>
            </a:r>
          </a:p>
          <a:p>
            <a:pPr>
              <a:buFont typeface="Wingdings" charset="0"/>
              <a:buChar char="à"/>
            </a:pPr>
            <a:r>
              <a:rPr lang="en-US" sz="2400" i="1" dirty="0">
                <a:solidFill>
                  <a:srgbClr val="0000FF"/>
                </a:solidFill>
                <a:sym typeface="Wingdings"/>
              </a:rPr>
              <a:t>Expenses are not directly related to Revenues.</a:t>
            </a:r>
          </a:p>
          <a:p>
            <a:pPr>
              <a:buFont typeface="Wingdings" charset="0"/>
              <a:buChar char="à"/>
            </a:pPr>
            <a:r>
              <a:rPr lang="en-US" sz="2400" i="1" dirty="0">
                <a:solidFill>
                  <a:srgbClr val="0000FF"/>
                </a:solidFill>
                <a:sym typeface="Wingdings"/>
              </a:rPr>
              <a:t>The only connection is through number of units.</a:t>
            </a:r>
          </a:p>
          <a:p>
            <a:pPr>
              <a:buFont typeface="Wingdings" charset="0"/>
              <a:buChar char="à"/>
            </a:pPr>
            <a:r>
              <a:rPr lang="en-US" sz="2400" i="1" dirty="0">
                <a:solidFill>
                  <a:srgbClr val="0000FF"/>
                </a:solidFill>
                <a:sym typeface="Wingdings"/>
              </a:rPr>
              <a:t>Bottom-Up approach feels more detailed and specific.  But small mistakes in estimates can become magnified for bigger problems.</a:t>
            </a:r>
            <a:endParaRPr lang="en-US" sz="2400" i="1" dirty="0">
              <a:solidFill>
                <a:srgbClr val="0000FF"/>
              </a:solidFill>
            </a:endParaRPr>
          </a:p>
        </p:txBody>
      </p:sp>
      <p:sp>
        <p:nvSpPr>
          <p:cNvPr id="9" name="Title 6">
            <a:extLst>
              <a:ext uri="{FF2B5EF4-FFF2-40B4-BE49-F238E27FC236}">
                <a16:creationId xmlns:a16="http://schemas.microsoft.com/office/drawing/2014/main" id="{71A627A2-95D6-6646-81F4-156467D6CECD}"/>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Budgets &amp; Financial Planning</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0332014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sz="2400" b="1" dirty="0"/>
              <a:t>You will all make financial projections for your businesses.</a:t>
            </a:r>
          </a:p>
          <a:p>
            <a:r>
              <a:rPr lang="en-US" sz="2400" b="1" dirty="0"/>
              <a:t>You will work really hard to get every number correct.</a:t>
            </a:r>
          </a:p>
          <a:p>
            <a:r>
              <a:rPr lang="en-US" sz="2400" b="1" dirty="0"/>
              <a:t>There is one fact we know about all of your projections:</a:t>
            </a:r>
          </a:p>
          <a:p>
            <a:pPr marL="0" indent="0">
              <a:buNone/>
            </a:pPr>
            <a:endParaRPr lang="en-US" sz="800" b="1" dirty="0">
              <a:solidFill>
                <a:srgbClr val="CC3333"/>
              </a:solidFill>
            </a:endParaRPr>
          </a:p>
          <a:p>
            <a:pPr marL="0" indent="0">
              <a:buNone/>
            </a:pPr>
            <a:r>
              <a:rPr lang="en-US" sz="3600" b="1" i="1" dirty="0">
                <a:solidFill>
                  <a:srgbClr val="CC3333"/>
                </a:solidFill>
              </a:rPr>
              <a:t>			They will be wrong.</a:t>
            </a:r>
            <a:endParaRPr lang="en-US" sz="3600" i="1" dirty="0">
              <a:solidFill>
                <a:srgbClr val="CC3333"/>
              </a:solidFill>
            </a:endParaRPr>
          </a:p>
        </p:txBody>
      </p:sp>
      <p:sp>
        <p:nvSpPr>
          <p:cNvPr id="12" name="Title 6">
            <a:extLst>
              <a:ext uri="{FF2B5EF4-FFF2-40B4-BE49-F238E27FC236}">
                <a16:creationId xmlns:a16="http://schemas.microsoft.com/office/drawing/2014/main" id="{FFA7E7BE-6D53-7D4C-93E4-FC6537F511F9}"/>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Budgets &amp; Financial Planning</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7596458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sz="2400" b="1" dirty="0"/>
              <a:t>Uncertainty is a fact of life in business.</a:t>
            </a:r>
          </a:p>
          <a:p>
            <a:pPr lvl="1"/>
            <a:r>
              <a:rPr lang="en-US" sz="2200" b="1" dirty="0">
                <a:solidFill>
                  <a:srgbClr val="CA1E27"/>
                </a:solidFill>
              </a:rPr>
              <a:t>Will be an even bigger fact of life in your entrepreneurial world than for others</a:t>
            </a:r>
            <a:r>
              <a:rPr lang="en-US" sz="2200" b="1" dirty="0"/>
              <a:t>.</a:t>
            </a:r>
          </a:p>
          <a:p>
            <a:r>
              <a:rPr lang="en-US" sz="2400" dirty="0"/>
              <a:t>All business and financial decisions involve risk.</a:t>
            </a:r>
          </a:p>
          <a:p>
            <a:r>
              <a:rPr lang="en-US" sz="2400" dirty="0"/>
              <a:t>None of us know what will happen in the future.</a:t>
            </a:r>
          </a:p>
          <a:p>
            <a:r>
              <a:rPr lang="en-US" sz="2400" dirty="0"/>
              <a:t>Those of us who appreciate this, and have the mental perspective to allow for this and the capability to plan for it are likely to be more successful in the future.</a:t>
            </a:r>
            <a:endParaRPr lang="en-US" sz="3600" i="1" dirty="0">
              <a:solidFill>
                <a:srgbClr val="CC3333"/>
              </a:solidFill>
            </a:endParaRPr>
          </a:p>
        </p:txBody>
      </p:sp>
      <p:sp>
        <p:nvSpPr>
          <p:cNvPr id="11" name="Title 6">
            <a:extLst>
              <a:ext uri="{FF2B5EF4-FFF2-40B4-BE49-F238E27FC236}">
                <a16:creationId xmlns:a16="http://schemas.microsoft.com/office/drawing/2014/main" id="{0E6EBBF0-A82C-094A-AAD9-B772DEBB9DCC}"/>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Budgets &amp; Financial Planning</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472460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2057402"/>
            <a:ext cx="8229600" cy="3924300"/>
          </a:xfrm>
        </p:spPr>
        <p:txBody>
          <a:bodyPr/>
          <a:lstStyle/>
          <a:p>
            <a:r>
              <a:rPr lang="en-US" sz="2800" dirty="0"/>
              <a:t>Sensitivity Analyses</a:t>
            </a:r>
          </a:p>
          <a:p>
            <a:pPr lvl="1"/>
            <a:r>
              <a:rPr lang="en-US" sz="2600" dirty="0"/>
              <a:t>In your financial models, pro-forma projections and budgets, see how much the result changes when you change one variable at a time.</a:t>
            </a:r>
          </a:p>
          <a:p>
            <a:pPr lvl="2"/>
            <a:r>
              <a:rPr lang="en-US" sz="2600" dirty="0">
                <a:solidFill>
                  <a:srgbClr val="CC3333"/>
                </a:solidFill>
              </a:rPr>
              <a:t>What happens if the revenue growth rate is 3% instead of the 5% you projected?</a:t>
            </a:r>
          </a:p>
          <a:p>
            <a:pPr lvl="2"/>
            <a:r>
              <a:rPr lang="en-US" sz="2600" dirty="0">
                <a:solidFill>
                  <a:srgbClr val="CC3333"/>
                </a:solidFill>
              </a:rPr>
              <a:t>What happens if COGS expenses are 90% instead of 80%?</a:t>
            </a:r>
          </a:p>
          <a:p>
            <a:pPr lvl="2"/>
            <a:r>
              <a:rPr lang="en-US" sz="2600" dirty="0">
                <a:solidFill>
                  <a:srgbClr val="CC3333"/>
                </a:solidFill>
              </a:rPr>
              <a:t>What happens if your contract expected grants are delayed by 6 months?</a:t>
            </a:r>
          </a:p>
        </p:txBody>
      </p:sp>
      <p:sp>
        <p:nvSpPr>
          <p:cNvPr id="9" name="Title 6">
            <a:extLst>
              <a:ext uri="{FF2B5EF4-FFF2-40B4-BE49-F238E27FC236}">
                <a16:creationId xmlns:a16="http://schemas.microsoft.com/office/drawing/2014/main" id="{A2AD62D1-3C17-A240-8CFF-5512F1EE4FAB}"/>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Budgets &amp; Financial Planning</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316367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2057402"/>
            <a:ext cx="8229600" cy="3924300"/>
          </a:xfrm>
        </p:spPr>
        <p:txBody>
          <a:bodyPr/>
          <a:lstStyle/>
          <a:p>
            <a:r>
              <a:rPr lang="en-US" sz="2800" dirty="0"/>
              <a:t>Sensitivity Analyses</a:t>
            </a:r>
          </a:p>
          <a:p>
            <a:pPr lvl="1"/>
            <a:r>
              <a:rPr lang="en-US" sz="2600" dirty="0"/>
              <a:t>In these cases, the concern is not just that “financial results” will be affected, but the concern is that operations and mission will be affected.</a:t>
            </a:r>
          </a:p>
          <a:p>
            <a:pPr lvl="1"/>
            <a:r>
              <a:rPr lang="en-US" sz="2600" dirty="0"/>
              <a:t>How do you develop contingency plans plans for situations that do not go as planned?</a:t>
            </a:r>
          </a:p>
          <a:p>
            <a:pPr lvl="2"/>
            <a:r>
              <a:rPr lang="en-US" sz="2600" dirty="0"/>
              <a:t>How do you adjust your strategic plans based on certain possible outcomes?</a:t>
            </a:r>
            <a:endParaRPr lang="en-US" sz="2600" dirty="0">
              <a:solidFill>
                <a:srgbClr val="CC3333"/>
              </a:solidFill>
            </a:endParaRPr>
          </a:p>
        </p:txBody>
      </p:sp>
      <p:sp>
        <p:nvSpPr>
          <p:cNvPr id="9" name="Title 6">
            <a:extLst>
              <a:ext uri="{FF2B5EF4-FFF2-40B4-BE49-F238E27FC236}">
                <a16:creationId xmlns:a16="http://schemas.microsoft.com/office/drawing/2014/main" id="{8C402A50-076C-BA42-97E3-65B2B6536363}"/>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Budgets &amp; Financial Planning</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6579232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2057402"/>
            <a:ext cx="8229600" cy="3924300"/>
          </a:xfrm>
        </p:spPr>
        <p:txBody>
          <a:bodyPr/>
          <a:lstStyle/>
          <a:p>
            <a:r>
              <a:rPr lang="en-US" sz="2800" dirty="0"/>
              <a:t>Sensitivity Analyses</a:t>
            </a:r>
          </a:p>
          <a:p>
            <a:pPr lvl="1"/>
            <a:r>
              <a:rPr lang="en-US" sz="2400" dirty="0"/>
              <a:t>In risk management, we typically focus on situations where the outcome is worse than expected </a:t>
            </a:r>
            <a:r>
              <a:rPr lang="mr-IN" sz="2400" dirty="0"/>
              <a:t>–</a:t>
            </a:r>
            <a:r>
              <a:rPr lang="en-US" sz="2400" dirty="0"/>
              <a:t> we try to plan to avoid such situations.</a:t>
            </a:r>
          </a:p>
          <a:p>
            <a:pPr lvl="1"/>
            <a:r>
              <a:rPr lang="en-US" sz="2400" dirty="0"/>
              <a:t>But, if our original projections are truly objective (rather than optimistic or pessimistic), the outcomes could be better than expected.</a:t>
            </a:r>
          </a:p>
          <a:p>
            <a:pPr lvl="1"/>
            <a:r>
              <a:rPr lang="en-US" sz="2400" dirty="0"/>
              <a:t>How does this affect strategic planning and operations?</a:t>
            </a:r>
          </a:p>
          <a:p>
            <a:pPr lvl="2"/>
            <a:r>
              <a:rPr lang="en-US" sz="2000" dirty="0">
                <a:solidFill>
                  <a:srgbClr val="CC3333"/>
                </a:solidFill>
              </a:rPr>
              <a:t>If you have excess funds, but the timing is not right for investment, do you have to make less-than-desirable investments just to use the funds?</a:t>
            </a:r>
          </a:p>
        </p:txBody>
      </p:sp>
      <p:sp>
        <p:nvSpPr>
          <p:cNvPr id="9" name="Title 6">
            <a:extLst>
              <a:ext uri="{FF2B5EF4-FFF2-40B4-BE49-F238E27FC236}">
                <a16:creationId xmlns:a16="http://schemas.microsoft.com/office/drawing/2014/main" id="{017609B6-585D-504F-94E5-15B7CB0AFD29}"/>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Budgets &amp; Financial Planning</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5561293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idx="1"/>
          </p:nvPr>
        </p:nvSpPr>
        <p:spPr>
          <a:xfrm>
            <a:off x="457200" y="2057402"/>
            <a:ext cx="8229600" cy="3924300"/>
          </a:xfrm>
        </p:spPr>
        <p:txBody>
          <a:bodyPr/>
          <a:lstStyle/>
          <a:p>
            <a:r>
              <a:rPr lang="en-US" sz="2800" dirty="0"/>
              <a:t>Scenario Analyses</a:t>
            </a:r>
          </a:p>
          <a:p>
            <a:pPr lvl="1"/>
            <a:r>
              <a:rPr lang="en-US" sz="2400" dirty="0"/>
              <a:t>“Sensitivity Analysis” looks at one variable at a time.</a:t>
            </a:r>
          </a:p>
          <a:p>
            <a:pPr lvl="1"/>
            <a:r>
              <a:rPr lang="en-US" sz="2400" dirty="0"/>
              <a:t>“Scenario Analysis” creates entirely new scenarios, changing as many variables as might possibly change.</a:t>
            </a:r>
          </a:p>
          <a:p>
            <a:pPr lvl="2"/>
            <a:r>
              <a:rPr lang="en-US" sz="2400" dirty="0"/>
              <a:t>Might be more appropriate in some situations if multiple variables are interrelated.</a:t>
            </a:r>
          </a:p>
          <a:p>
            <a:pPr lvl="3"/>
            <a:r>
              <a:rPr lang="en-US" sz="2200" dirty="0"/>
              <a:t>Expenses might be tied directly to specific revenues which could influence operating expenses.</a:t>
            </a:r>
          </a:p>
          <a:p>
            <a:pPr lvl="3"/>
            <a:r>
              <a:rPr lang="en-US" sz="2200" dirty="0"/>
              <a:t>In specific projects, external factors may impact multiple variables at the same time rather than individually.</a:t>
            </a:r>
          </a:p>
        </p:txBody>
      </p:sp>
      <p:sp>
        <p:nvSpPr>
          <p:cNvPr id="9" name="Title 6">
            <a:extLst>
              <a:ext uri="{FF2B5EF4-FFF2-40B4-BE49-F238E27FC236}">
                <a16:creationId xmlns:a16="http://schemas.microsoft.com/office/drawing/2014/main" id="{68E8931F-ABE7-9146-9800-F02A38207064}"/>
              </a:ext>
            </a:extLst>
          </p:cNvPr>
          <p:cNvSpPr txBox="1">
            <a:spLocks/>
          </p:cNvSpPr>
          <p:nvPr/>
        </p:nvSpPr>
        <p:spPr>
          <a:xfrm>
            <a:off x="457200" y="794814"/>
            <a:ext cx="8229600" cy="611077"/>
          </a:xfrm>
          <a:prstGeom prst="rect">
            <a:avLst/>
          </a:prstGeom>
          <a:solidFill>
            <a:schemeClr val="bg1">
              <a:lumMod val="85000"/>
            </a:schemeClr>
          </a:solidFill>
        </p:spPr>
        <p:txBody>
          <a:bodyPr vert="horz" lIns="0" tIns="0" rIns="0" bIns="0" rtlCol="0" anchor="t">
            <a:noAutofit/>
          </a:bodyPr>
          <a:lstStyle>
            <a:lvl1pPr algn="l" defTabSz="457189" rtl="0" eaLnBrk="1" latinLnBrk="0" hangingPunct="1">
              <a:lnSpc>
                <a:spcPct val="80000"/>
              </a:lnSpc>
              <a:spcBef>
                <a:spcPct val="0"/>
              </a:spcBef>
              <a:buNone/>
              <a:defRPr sz="4400" b="1" i="0" kern="1200" cap="none" spc="100" baseline="0">
                <a:solidFill>
                  <a:schemeClr val="tx2"/>
                </a:solidFill>
                <a:latin typeface="Times New Roman" charset="0"/>
                <a:ea typeface="Times New Roman" charset="0"/>
                <a:cs typeface="Times New Roman" charset="0"/>
              </a:defRPr>
            </a:lvl1pPr>
          </a:lstStyle>
          <a:p>
            <a:r>
              <a:rPr lang="en-US" dirty="0">
                <a:solidFill>
                  <a:srgbClr val="C00000"/>
                </a:solidFill>
                <a:latin typeface="Calibri" panose="020F0502020204030204" pitchFamily="34" charset="0"/>
                <a:cs typeface="Calibri" panose="020F0502020204030204" pitchFamily="34" charset="0"/>
              </a:rPr>
              <a:t>Budgets &amp; Financial Planning</a:t>
            </a:r>
            <a:endParaRPr lang="en-US" b="0"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37069544"/>
      </p:ext>
    </p:extLst>
  </p:cSld>
  <p:clrMapOvr>
    <a:masterClrMapping/>
  </p:clrMapOvr>
</p:sld>
</file>

<file path=ppt/theme/theme1.xml><?xml version="1.0" encoding="utf-8"?>
<a:theme xmlns:a="http://schemas.openxmlformats.org/drawingml/2006/main" name="MC_PPT_Template_020316_chevron">
  <a:themeElements>
    <a:clrScheme name="Mercy Corps Colors sampled">
      <a:dk1>
        <a:srgbClr val="4C515A"/>
      </a:dk1>
      <a:lt1>
        <a:srgbClr val="FFFFFF"/>
      </a:lt1>
      <a:dk2>
        <a:srgbClr val="D01D2B"/>
      </a:dk2>
      <a:lt2>
        <a:srgbClr val="FFFFFF"/>
      </a:lt2>
      <a:accent1>
        <a:srgbClr val="13A8A2"/>
      </a:accent1>
      <a:accent2>
        <a:srgbClr val="69AA43"/>
      </a:accent2>
      <a:accent3>
        <a:srgbClr val="FEC709"/>
      </a:accent3>
      <a:accent4>
        <a:srgbClr val="494E55"/>
      </a:accent4>
      <a:accent5>
        <a:srgbClr val="868A90"/>
      </a:accent5>
      <a:accent6>
        <a:srgbClr val="E5E6E9"/>
      </a:accent6>
      <a:hlink>
        <a:srgbClr val="D01D2B"/>
      </a:hlink>
      <a:folHlink>
        <a:srgbClr val="96999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MC_PPT_Template_020316_chevron.potx</Template>
  <TotalTime>123924</TotalTime>
  <Words>7804</Words>
  <Application>Microsoft Office PowerPoint</Application>
  <PresentationFormat>On-screen Show (4:3)</PresentationFormat>
  <Paragraphs>794</Paragraphs>
  <Slides>104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104</vt:i4>
      </vt:variant>
    </vt:vector>
  </HeadingPairs>
  <TitlesOfParts>
    <vt:vector size="111" baseType="lpstr">
      <vt:lpstr>Arial</vt:lpstr>
      <vt:lpstr>Arial Black</vt:lpstr>
      <vt:lpstr>Calibri</vt:lpstr>
      <vt:lpstr>Times</vt:lpstr>
      <vt:lpstr>Times New Roman</vt:lpstr>
      <vt:lpstr>Wingdings</vt:lpstr>
      <vt:lpstr>MC_PPT_Template_020316_chevron</vt:lpstr>
      <vt:lpstr>Welcome</vt:lpstr>
      <vt:lpstr> What You Need to Know  About the Numbers Finance &amp; Accounting  February 16, 2021  Dr. Brian Bolton Professor of Finance</vt:lpstr>
      <vt:lpstr>brian.bolton@louisiana.edu</vt:lpstr>
      <vt:lpstr>Finance &amp; Accounting</vt:lpstr>
      <vt:lpstr>Finance &amp; Accounting</vt:lpstr>
      <vt:lpstr>Finance &amp; Accounting</vt:lpstr>
      <vt:lpstr>PowerPoint Presentation</vt:lpstr>
      <vt:lpstr>PowerPoint Presentation</vt:lpstr>
      <vt:lpstr>PowerPoint Presentation</vt:lpstr>
      <vt:lpstr>PowerPoint Presentation</vt:lpstr>
      <vt:lpstr>Personal Financial Planning</vt:lpstr>
      <vt:lpstr>Personal Financial Planning for Entrepreneurs</vt:lpstr>
      <vt:lpstr>Personal Financial Planning for Entrepreneurs</vt:lpstr>
      <vt:lpstr>Personal Financial Planning for Entrepreneurs</vt:lpstr>
      <vt:lpstr>Personal Financial Planning for Entrepreneurs</vt:lpstr>
      <vt:lpstr>Personal Financial Planning for Entrepreneurs</vt:lpstr>
      <vt:lpstr>Personal Financial Planning for Entrepreneurs</vt:lpstr>
      <vt:lpstr>What You Can Do Tomorrow</vt:lpstr>
      <vt:lpstr>A Few Finance Morals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brian.bolton@louisiana.edu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brian.bolton@louisiana.edu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subject/>
  <dc:creator>Brian J Bolton</dc:creator>
  <cp:keywords/>
  <dc:description/>
  <cp:lastModifiedBy>Brian J Bolton</cp:lastModifiedBy>
  <cp:revision>689</cp:revision>
  <dcterms:created xsi:type="dcterms:W3CDTF">2015-10-12T23:01:29Z</dcterms:created>
  <dcterms:modified xsi:type="dcterms:W3CDTF">2022-02-16T15:21:18Z</dcterms:modified>
  <cp:category/>
</cp:coreProperties>
</file>