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handoutMasterIdLst>
    <p:handoutMasterId r:id="rId97"/>
  </p:handoutMasterIdLst>
  <p:sldIdLst>
    <p:sldId id="521" r:id="rId2"/>
    <p:sldId id="924" r:id="rId3"/>
    <p:sldId id="837" r:id="rId4"/>
    <p:sldId id="928" r:id="rId5"/>
    <p:sldId id="805" r:id="rId6"/>
    <p:sldId id="933" r:id="rId7"/>
    <p:sldId id="970" r:id="rId8"/>
    <p:sldId id="927" r:id="rId9"/>
    <p:sldId id="929" r:id="rId10"/>
    <p:sldId id="963" r:id="rId11"/>
    <p:sldId id="952" r:id="rId12"/>
    <p:sldId id="953" r:id="rId13"/>
    <p:sldId id="954" r:id="rId14"/>
    <p:sldId id="955" r:id="rId15"/>
    <p:sldId id="956" r:id="rId16"/>
    <p:sldId id="957" r:id="rId17"/>
    <p:sldId id="958" r:id="rId18"/>
    <p:sldId id="959" r:id="rId19"/>
    <p:sldId id="964" r:id="rId20"/>
    <p:sldId id="923" r:id="rId21"/>
    <p:sldId id="833" r:id="rId22"/>
    <p:sldId id="605" r:id="rId23"/>
    <p:sldId id="583" r:id="rId24"/>
    <p:sldId id="584" r:id="rId25"/>
    <p:sldId id="567" r:id="rId26"/>
    <p:sldId id="642" r:id="rId27"/>
    <p:sldId id="826" r:id="rId28"/>
    <p:sldId id="898" r:id="rId29"/>
    <p:sldId id="675" r:id="rId30"/>
    <p:sldId id="930" r:id="rId31"/>
    <p:sldId id="672" r:id="rId32"/>
    <p:sldId id="673" r:id="rId33"/>
    <p:sldId id="674" r:id="rId34"/>
    <p:sldId id="676" r:id="rId35"/>
    <p:sldId id="677" r:id="rId36"/>
    <p:sldId id="678" r:id="rId37"/>
    <p:sldId id="681" r:id="rId38"/>
    <p:sldId id="688" r:id="rId39"/>
    <p:sldId id="687" r:id="rId40"/>
    <p:sldId id="774" r:id="rId41"/>
    <p:sldId id="972" r:id="rId42"/>
    <p:sldId id="973" r:id="rId43"/>
    <p:sldId id="974" r:id="rId44"/>
    <p:sldId id="978" r:id="rId45"/>
    <p:sldId id="979" r:id="rId46"/>
    <p:sldId id="980" r:id="rId47"/>
    <p:sldId id="981" r:id="rId48"/>
    <p:sldId id="982" r:id="rId49"/>
    <p:sldId id="977" r:id="rId50"/>
    <p:sldId id="976" r:id="rId51"/>
    <p:sldId id="983" r:id="rId52"/>
    <p:sldId id="984" r:id="rId53"/>
    <p:sldId id="934" r:id="rId54"/>
    <p:sldId id="936" r:id="rId55"/>
    <p:sldId id="967" r:id="rId56"/>
    <p:sldId id="966" r:id="rId57"/>
    <p:sldId id="937" r:id="rId58"/>
    <p:sldId id="938" r:id="rId59"/>
    <p:sldId id="939" r:id="rId60"/>
    <p:sldId id="941" r:id="rId61"/>
    <p:sldId id="960" r:id="rId62"/>
    <p:sldId id="942" r:id="rId63"/>
    <p:sldId id="971" r:id="rId64"/>
    <p:sldId id="944" r:id="rId65"/>
    <p:sldId id="945" r:id="rId66"/>
    <p:sldId id="946" r:id="rId67"/>
    <p:sldId id="947" r:id="rId68"/>
    <p:sldId id="948" r:id="rId69"/>
    <p:sldId id="949" r:id="rId70"/>
    <p:sldId id="950" r:id="rId71"/>
    <p:sldId id="951" r:id="rId72"/>
    <p:sldId id="557" r:id="rId73"/>
    <p:sldId id="606" r:id="rId74"/>
    <p:sldId id="616" r:id="rId75"/>
    <p:sldId id="618" r:id="rId76"/>
    <p:sldId id="620" r:id="rId77"/>
    <p:sldId id="568" r:id="rId78"/>
    <p:sldId id="621" r:id="rId79"/>
    <p:sldId id="622" r:id="rId80"/>
    <p:sldId id="932" r:id="rId81"/>
    <p:sldId id="961" r:id="rId82"/>
    <p:sldId id="962" r:id="rId83"/>
    <p:sldId id="832" r:id="rId84"/>
    <p:sldId id="907" r:id="rId85"/>
    <p:sldId id="813" r:id="rId86"/>
    <p:sldId id="931" r:id="rId87"/>
    <p:sldId id="634" r:id="rId88"/>
    <p:sldId id="694" r:id="rId89"/>
    <p:sldId id="689" r:id="rId90"/>
    <p:sldId id="643" r:id="rId91"/>
    <p:sldId id="644" r:id="rId92"/>
    <p:sldId id="969" r:id="rId93"/>
    <p:sldId id="922" r:id="rId94"/>
    <p:sldId id="968"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5" autoAdjust="0"/>
    <p:restoredTop sz="97840" autoAdjust="0"/>
  </p:normalViewPr>
  <p:slideViewPr>
    <p:cSldViewPr snapToGrid="0" snapToObjects="1">
      <p:cViewPr varScale="1">
        <p:scale>
          <a:sx n="219" d="100"/>
          <a:sy n="219" d="100"/>
        </p:scale>
        <p:origin x="1176" y="176"/>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10/29/22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10/29/22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77</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93</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0186847" y="6141427"/>
            <a:ext cx="1583912"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0"/>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1524001" y="3910889"/>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481" y="2377834"/>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707366"/>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Northside</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4EABCC4-BD56-F8E5-B3C8-04D937924D1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0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6" name="Title 6">
            <a:extLst>
              <a:ext uri="{FF2B5EF4-FFF2-40B4-BE49-F238E27FC236}">
                <a16:creationId xmlns:a16="http://schemas.microsoft.com/office/drawing/2014/main" id="{8CF004F2-DDB7-32F8-B0CC-A96C7B9D660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06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3314927" y="3838565"/>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332658" y="382849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Title 6">
            <a:extLst>
              <a:ext uri="{FF2B5EF4-FFF2-40B4-BE49-F238E27FC236}">
                <a16:creationId xmlns:a16="http://schemas.microsoft.com/office/drawing/2014/main" id="{34EFCDB9-A9CF-9427-E9DF-2ADDD27CF02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9" name="Title 6">
            <a:extLst>
              <a:ext uri="{FF2B5EF4-FFF2-40B4-BE49-F238E27FC236}">
                <a16:creationId xmlns:a16="http://schemas.microsoft.com/office/drawing/2014/main" id="{E00F4F40-D2F0-8A91-9591-8351C38A5396}"/>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493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Title 6">
            <a:extLst>
              <a:ext uri="{FF2B5EF4-FFF2-40B4-BE49-F238E27FC236}">
                <a16:creationId xmlns:a16="http://schemas.microsoft.com/office/drawing/2014/main" id="{6858319C-3653-E8EE-8C43-699662DD874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28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E29E83D6-40FF-F99A-F3D3-4D8678AD23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68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2FF17FB0-9468-9956-901A-BE31651E483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3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89C6A22-B1D1-E2FB-A2A8-3FB701D3E62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8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5FC7F814-9298-9DFC-2F7E-E7ADFF8B922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57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93E672EF-6E1E-3751-3F37-29A3A12E0AC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251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5" name="Title 6">
            <a:extLst>
              <a:ext uri="{FF2B5EF4-FFF2-40B4-BE49-F238E27FC236}">
                <a16:creationId xmlns:a16="http://schemas.microsoft.com/office/drawing/2014/main" id="{89DABC0A-FF69-3239-2824-71DB25D7A0A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2604" y="1785451"/>
            <a:ext cx="10926792" cy="4621100"/>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br>
              <a:rPr lang="en-US" sz="20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November 3, 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0" y="68582"/>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5" name="Title 6">
            <a:extLst>
              <a:ext uri="{FF2B5EF4-FFF2-40B4-BE49-F238E27FC236}">
                <a16:creationId xmlns:a16="http://schemas.microsoft.com/office/drawing/2014/main" id="{50771ACC-8A93-9EC2-AFDB-2518C258155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493711"/>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6" name="Title 6">
            <a:extLst>
              <a:ext uri="{FF2B5EF4-FFF2-40B4-BE49-F238E27FC236}">
                <a16:creationId xmlns:a16="http://schemas.microsoft.com/office/drawing/2014/main" id="{9905FFCF-46D9-2A1E-F9F3-9994FCAAC6A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7" name="Title 6">
            <a:extLst>
              <a:ext uri="{FF2B5EF4-FFF2-40B4-BE49-F238E27FC236}">
                <a16:creationId xmlns:a16="http://schemas.microsoft.com/office/drawing/2014/main" id="{E07F91FE-7FA1-BAF8-492D-98869EC45D7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E2773B67-5C2B-7C0A-2BE8-3EF0008B9E0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5" name="Title 6">
            <a:extLst>
              <a:ext uri="{FF2B5EF4-FFF2-40B4-BE49-F238E27FC236}">
                <a16:creationId xmlns:a16="http://schemas.microsoft.com/office/drawing/2014/main" id="{24E72A9A-86D3-BB1D-A858-9E26203A7BB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80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5" name="Title 6">
            <a:extLst>
              <a:ext uri="{FF2B5EF4-FFF2-40B4-BE49-F238E27FC236}">
                <a16:creationId xmlns:a16="http://schemas.microsoft.com/office/drawing/2014/main" id="{C1BFC64F-F683-4FB8-99DD-D3BCC091C96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81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5" name="Title 6">
            <a:extLst>
              <a:ext uri="{FF2B5EF4-FFF2-40B4-BE49-F238E27FC236}">
                <a16:creationId xmlns:a16="http://schemas.microsoft.com/office/drawing/2014/main" id="{3BC77908-B891-8772-BE21-E5E1ED26D92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20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Tree>
    <p:extLst>
      <p:ext uri="{BB962C8B-B14F-4D97-AF65-F5344CB8AC3E}">
        <p14:creationId xmlns:p14="http://schemas.microsoft.com/office/powerpoint/2010/main" val="157430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5" name="Title 6">
            <a:extLst>
              <a:ext uri="{FF2B5EF4-FFF2-40B4-BE49-F238E27FC236}">
                <a16:creationId xmlns:a16="http://schemas.microsoft.com/office/drawing/2014/main" id="{2177BE7A-24D0-CEBB-602A-34BB33F7E7C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80AED5F5-261B-B84A-6903-34E5E05D9AB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24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5" name="Title 6">
            <a:extLst>
              <a:ext uri="{FF2B5EF4-FFF2-40B4-BE49-F238E27FC236}">
                <a16:creationId xmlns:a16="http://schemas.microsoft.com/office/drawing/2014/main" id="{6A27B50F-A3D3-91E8-4B12-645C74853E7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39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5" name="Title 6">
            <a:extLst>
              <a:ext uri="{FF2B5EF4-FFF2-40B4-BE49-F238E27FC236}">
                <a16:creationId xmlns:a16="http://schemas.microsoft.com/office/drawing/2014/main" id="{41181030-9B31-6853-E4F1-A4CDD078F76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29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5" name="Title 6">
            <a:extLst>
              <a:ext uri="{FF2B5EF4-FFF2-40B4-BE49-F238E27FC236}">
                <a16:creationId xmlns:a16="http://schemas.microsoft.com/office/drawing/2014/main" id="{FC90DEA6-C2DF-44D1-1D84-2BE8539052A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01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5" name="Title 6">
            <a:extLst>
              <a:ext uri="{FF2B5EF4-FFF2-40B4-BE49-F238E27FC236}">
                <a16:creationId xmlns:a16="http://schemas.microsoft.com/office/drawing/2014/main" id="{6BADDABA-7E8D-9334-6DED-60D037BA80F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207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5" name="Title 6">
            <a:extLst>
              <a:ext uri="{FF2B5EF4-FFF2-40B4-BE49-F238E27FC236}">
                <a16:creationId xmlns:a16="http://schemas.microsoft.com/office/drawing/2014/main" id="{5A04EBE8-8121-7394-7B37-30A7A8E0C6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39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5" name="Title 6">
            <a:extLst>
              <a:ext uri="{FF2B5EF4-FFF2-40B4-BE49-F238E27FC236}">
                <a16:creationId xmlns:a16="http://schemas.microsoft.com/office/drawing/2014/main" id="{5DB30276-1ECB-738D-BAB5-365CE1A4506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9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5" name="Title 6">
            <a:extLst>
              <a:ext uri="{FF2B5EF4-FFF2-40B4-BE49-F238E27FC236}">
                <a16:creationId xmlns:a16="http://schemas.microsoft.com/office/drawing/2014/main" id="{AF5D93F0-CCD4-46DD-30AA-48A0692D5CD7}"/>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75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5" name="Title 6">
            <a:extLst>
              <a:ext uri="{FF2B5EF4-FFF2-40B4-BE49-F238E27FC236}">
                <a16:creationId xmlns:a16="http://schemas.microsoft.com/office/drawing/2014/main" id="{70CE6A1B-62C4-382A-C998-53F73442B9E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8737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5" name="Title 6">
            <a:extLst>
              <a:ext uri="{FF2B5EF4-FFF2-40B4-BE49-F238E27FC236}">
                <a16:creationId xmlns:a16="http://schemas.microsoft.com/office/drawing/2014/main" id="{D103296A-A202-C82A-7585-6D5968316DD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6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10268712"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I will be in Texas with my family in 3 weeks.</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474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5545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131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2997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0718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033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Tree>
    <p:extLst>
      <p:ext uri="{BB962C8B-B14F-4D97-AF65-F5344CB8AC3E}">
        <p14:creationId xmlns:p14="http://schemas.microsoft.com/office/powerpoint/2010/main" val="30842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a:t>
            </a:r>
            <a:br>
              <a:rPr lang="en-US" sz="2400" dirty="0"/>
            </a:br>
            <a:r>
              <a:rPr lang="en-US" sz="2400" dirty="0"/>
              <a:t>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9" name="Title 6">
            <a:extLst>
              <a:ext uri="{FF2B5EF4-FFF2-40B4-BE49-F238E27FC236}">
                <a16:creationId xmlns:a16="http://schemas.microsoft.com/office/drawing/2014/main" id="{F24DE838-227C-1A79-9326-03E12DA01D7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5" name="Title 6">
            <a:extLst>
              <a:ext uri="{FF2B5EF4-FFF2-40B4-BE49-F238E27FC236}">
                <a16:creationId xmlns:a16="http://schemas.microsoft.com/office/drawing/2014/main" id="{996FB42E-E62D-E1CC-31DE-2481C0B817D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954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465BC-C13D-DC93-9039-543B29F43BD4}"/>
              </a:ext>
            </a:extLst>
          </p:cNvPr>
          <p:cNvPicPr>
            <a:picLocks noChangeAspect="1"/>
          </p:cNvPicPr>
          <p:nvPr/>
        </p:nvPicPr>
        <p:blipFill>
          <a:blip r:embed="rId2"/>
          <a:stretch>
            <a:fillRect/>
          </a:stretch>
        </p:blipFill>
        <p:spPr>
          <a:xfrm>
            <a:off x="45052" y="1095371"/>
            <a:ext cx="12101895" cy="5707299"/>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7840721-F764-E5BC-718C-EB224944C803}"/>
              </a:ext>
            </a:extLst>
          </p:cNvPr>
          <p:cNvSpPr/>
          <p:nvPr/>
        </p:nvSpPr>
        <p:spPr>
          <a:xfrm>
            <a:off x="50876" y="1171052"/>
            <a:ext cx="1445944" cy="5347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8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32F774-FF98-7B4F-9FAB-103BF13AC288}"/>
              </a:ext>
            </a:extLst>
          </p:cNvPr>
          <p:cNvPicPr>
            <a:picLocks noChangeAspect="1"/>
          </p:cNvPicPr>
          <p:nvPr/>
        </p:nvPicPr>
        <p:blipFill>
          <a:blip r:embed="rId2"/>
          <a:stretch>
            <a:fillRect/>
          </a:stretch>
        </p:blipFill>
        <p:spPr>
          <a:xfrm>
            <a:off x="45052" y="1095371"/>
            <a:ext cx="12101895" cy="5707299"/>
          </a:xfrm>
          <a:prstGeom prst="rect">
            <a:avLst/>
          </a:prstGeom>
        </p:spPr>
      </p:pic>
      <p:sp>
        <p:nvSpPr>
          <p:cNvPr id="21" name="Content Placeholder 20"/>
          <p:cNvSpPr>
            <a:spLocks noGrp="1"/>
          </p:cNvSpPr>
          <p:nvPr>
            <p:ph idx="1"/>
          </p:nvPr>
        </p:nvSpPr>
        <p:spPr>
          <a:xfrm>
            <a:off x="1036708" y="1327918"/>
            <a:ext cx="10375004" cy="4652258"/>
          </a:xfrm>
        </p:spPr>
        <p:txBody>
          <a:bodyPr/>
          <a:lstStyle/>
          <a:p>
            <a:r>
              <a:rPr lang="en-US" sz="3300" dirty="0">
                <a:solidFill>
                  <a:schemeClr val="accent2">
                    <a:lumMod val="75000"/>
                  </a:schemeClr>
                </a:solidFill>
              </a:rPr>
              <a:t>How is this company doing?</a:t>
            </a:r>
            <a:br>
              <a:rPr lang="en-US" sz="3300" dirty="0">
                <a:solidFill>
                  <a:schemeClr val="accent2">
                    <a:lumMod val="75000"/>
                  </a:schemeClr>
                </a:solidFill>
              </a:rPr>
            </a:br>
            <a:endParaRPr lang="en-US" sz="1200" dirty="0">
              <a:solidFill>
                <a:schemeClr val="accent2">
                  <a:lumMod val="75000"/>
                </a:schemeClr>
              </a:solidFill>
            </a:endParaRPr>
          </a:p>
          <a:p>
            <a:pPr lvl="1"/>
            <a:r>
              <a:rPr lang="en-US" sz="2800" dirty="0">
                <a:solidFill>
                  <a:srgbClr val="002060"/>
                </a:solidFill>
              </a:rPr>
              <a:t>The company is Tesla for 2009-2011.</a:t>
            </a:r>
          </a:p>
          <a:p>
            <a:pPr lvl="1"/>
            <a:r>
              <a:rPr lang="en-US" sz="2800" dirty="0">
                <a:solidFill>
                  <a:srgbClr val="002060"/>
                </a:solidFill>
              </a:rPr>
              <a:t>The stock was trading at $1.90 in 2011.</a:t>
            </a:r>
          </a:p>
          <a:p>
            <a:pPr lvl="1"/>
            <a:r>
              <a:rPr lang="en-US" sz="2800" dirty="0">
                <a:solidFill>
                  <a:srgbClr val="002060"/>
                </a:solidFill>
              </a:rPr>
              <a:t>The stock price reached $410 in November 2021.</a:t>
            </a:r>
          </a:p>
          <a:p>
            <a:pPr lvl="1"/>
            <a:r>
              <a:rPr lang="en-US" sz="2800" dirty="0">
                <a:solidFill>
                  <a:srgbClr val="002060"/>
                </a:solidFill>
              </a:rPr>
              <a:t>The stock price is currently around $230.</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0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blinds(horizontal)">
                                      <p:cBhvr>
                                        <p:cTn id="10" dur="500"/>
                                        <p:tgtEl>
                                          <p:spTgt spid="2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blinds(horizontal)">
                                      <p:cBhvr>
                                        <p:cTn id="1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5" name="Title 6">
            <a:extLst>
              <a:ext uri="{FF2B5EF4-FFF2-40B4-BE49-F238E27FC236}">
                <a16:creationId xmlns:a16="http://schemas.microsoft.com/office/drawing/2014/main" id="{C25AA25D-577C-F633-3E80-2C218A5A904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222021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Tree>
    <p:extLst>
      <p:ext uri="{BB962C8B-B14F-4D97-AF65-F5344CB8AC3E}">
        <p14:creationId xmlns:p14="http://schemas.microsoft.com/office/powerpoint/2010/main" val="3091451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7" name="Text Placeholder 4">
            <a:extLst>
              <a:ext uri="{FF2B5EF4-FFF2-40B4-BE49-F238E27FC236}">
                <a16:creationId xmlns:a16="http://schemas.microsoft.com/office/drawing/2014/main" id="{F16065F3-0B33-150B-5766-2778BC5CD063}"/>
              </a:ext>
            </a:extLst>
          </p:cNvPr>
          <p:cNvSpPr>
            <a:spLocks noGrp="1"/>
          </p:cNvSpPr>
          <p:nvPr>
            <p:ph type="body" idx="13"/>
          </p:nvPr>
        </p:nvSpPr>
        <p:spPr>
          <a:xfrm>
            <a:off x="2277329" y="362311"/>
            <a:ext cx="7721600" cy="1547496"/>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59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5" name="Title 6">
            <a:extLst>
              <a:ext uri="{FF2B5EF4-FFF2-40B4-BE49-F238E27FC236}">
                <a16:creationId xmlns:a16="http://schemas.microsoft.com/office/drawing/2014/main" id="{FFF935C4-FDCC-515F-55BD-C92E8C33E674}"/>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our own desires.</a:t>
            </a:r>
          </a:p>
        </p:txBody>
      </p:sp>
      <p:sp>
        <p:nvSpPr>
          <p:cNvPr id="5" name="Title 6">
            <a:extLst>
              <a:ext uri="{FF2B5EF4-FFF2-40B4-BE49-F238E27FC236}">
                <a16:creationId xmlns:a16="http://schemas.microsoft.com/office/drawing/2014/main" id="{1050C8DD-B5CB-0184-195E-F50C35DCD4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69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5" name="Title 6">
            <a:extLst>
              <a:ext uri="{FF2B5EF4-FFF2-40B4-BE49-F238E27FC236}">
                <a16:creationId xmlns:a16="http://schemas.microsoft.com/office/drawing/2014/main" id="{7019A385-5E92-056E-4717-2C261553C3B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5" name="Title 6">
            <a:extLst>
              <a:ext uri="{FF2B5EF4-FFF2-40B4-BE49-F238E27FC236}">
                <a16:creationId xmlns:a16="http://schemas.microsoft.com/office/drawing/2014/main" id="{5FC8CBEF-DED9-F7ED-DCBE-70C7860E3B8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606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5" name="Title 6">
            <a:extLst>
              <a:ext uri="{FF2B5EF4-FFF2-40B4-BE49-F238E27FC236}">
                <a16:creationId xmlns:a16="http://schemas.microsoft.com/office/drawing/2014/main" id="{D4CF87ED-0F1F-7687-512A-25FDAB091FB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7802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7" name="Title 6">
            <a:extLst>
              <a:ext uri="{FF2B5EF4-FFF2-40B4-BE49-F238E27FC236}">
                <a16:creationId xmlns:a16="http://schemas.microsoft.com/office/drawing/2014/main" id="{E26B9C09-8913-DBE4-B172-23DF9791FBF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955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018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5" name="Title 6">
            <a:extLst>
              <a:ext uri="{FF2B5EF4-FFF2-40B4-BE49-F238E27FC236}">
                <a16:creationId xmlns:a16="http://schemas.microsoft.com/office/drawing/2014/main" id="{A1C1F1FF-9303-78DC-82DA-551EC0EDA13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40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D2C0FDEF-2E30-4B50-200B-2E51D173A5C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987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46D385E7-6602-7337-8657-A51D563F49C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2710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25F06106-D8B4-4FB3-3874-F7FDBAF5B86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683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9ACFEED0-4B00-83DD-192A-49347EFE5EB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084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EAD7D0DB-331A-7C04-5FB7-F4EBF7CCAE6A}"/>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70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6" name="Title 6">
            <a:extLst>
              <a:ext uri="{FF2B5EF4-FFF2-40B4-BE49-F238E27FC236}">
                <a16:creationId xmlns:a16="http://schemas.microsoft.com/office/drawing/2014/main" id="{DEBA0919-EB3F-AF6A-98AA-8EEA03FA69A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226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4A0C841E-8001-0CD1-6AB3-95226571D21C}"/>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766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CECE2EAD-A202-87F5-0BD7-91DD3ED98FC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734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5" name="Title 6">
            <a:extLst>
              <a:ext uri="{FF2B5EF4-FFF2-40B4-BE49-F238E27FC236}">
                <a16:creationId xmlns:a16="http://schemas.microsoft.com/office/drawing/2014/main" id="{A963CE70-D49D-C959-7F26-B3CDEA756F2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98575E5-521A-3A86-A246-889B806955F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284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 that will eventually become cash issues – to keep in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5" name="Title 6">
            <a:extLst>
              <a:ext uri="{FF2B5EF4-FFF2-40B4-BE49-F238E27FC236}">
                <a16:creationId xmlns:a16="http://schemas.microsoft.com/office/drawing/2014/main" id="{73CC5FDB-7536-2F29-4A19-C4E74588E99F}"/>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3DA82A6A-1FD6-E8B8-2496-B6645F221A6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242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5" name="Title 6">
            <a:extLst>
              <a:ext uri="{FF2B5EF4-FFF2-40B4-BE49-F238E27FC236}">
                <a16:creationId xmlns:a16="http://schemas.microsoft.com/office/drawing/2014/main" id="{5D02C3B3-0332-EB67-7374-99A907E5A2A9}"/>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8FADA69A-2DB2-11B4-6455-9A1580CE335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54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5" name="Title 6">
            <a:extLst>
              <a:ext uri="{FF2B5EF4-FFF2-40B4-BE49-F238E27FC236}">
                <a16:creationId xmlns:a16="http://schemas.microsoft.com/office/drawing/2014/main" id="{5769F920-C8AD-25C4-A7B6-0DEFE66719C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665FE61B-1936-82AA-27D9-082CDC7C392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6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5" name="Title 6">
            <a:extLst>
              <a:ext uri="{FF2B5EF4-FFF2-40B4-BE49-F238E27FC236}">
                <a16:creationId xmlns:a16="http://schemas.microsoft.com/office/drawing/2014/main" id="{AECC6446-DDCD-BAB6-EBE8-CFD7CD923031}"/>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9" name="Title 6">
            <a:extLst>
              <a:ext uri="{FF2B5EF4-FFF2-40B4-BE49-F238E27FC236}">
                <a16:creationId xmlns:a16="http://schemas.microsoft.com/office/drawing/2014/main" id="{CEEFE1A3-B89C-39F5-F7C9-3D43B04CCFA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678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5" name="Title 6">
            <a:extLst>
              <a:ext uri="{FF2B5EF4-FFF2-40B4-BE49-F238E27FC236}">
                <a16:creationId xmlns:a16="http://schemas.microsoft.com/office/drawing/2014/main" id="{A0DCD510-756C-9202-58C0-8BB35415A07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5F6447CA-B671-4F0C-0FF9-91801FEE112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519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5" name="Title 6">
            <a:extLst>
              <a:ext uri="{FF2B5EF4-FFF2-40B4-BE49-F238E27FC236}">
                <a16:creationId xmlns:a16="http://schemas.microsoft.com/office/drawing/2014/main" id="{AB3D7179-AE0B-DFD5-EEF7-80919FFBA52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A87FC918-BBD3-DDA4-9307-592D11A83A9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78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8" name="Title 6">
            <a:extLst>
              <a:ext uri="{FF2B5EF4-FFF2-40B4-BE49-F238E27FC236}">
                <a16:creationId xmlns:a16="http://schemas.microsoft.com/office/drawing/2014/main" id="{14F627C8-A065-10F9-93AD-4A12285D891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54480"/>
            <a:ext cx="10268712" cy="4654296"/>
          </a:xfrm>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4304775" y="624745"/>
            <a:ext cx="184731" cy="369332"/>
          </a:xfrm>
          <a:prstGeom prst="rect">
            <a:avLst/>
          </a:prstGeom>
          <a:noFill/>
        </p:spPr>
        <p:txBody>
          <a:bodyPr wrap="none" rtlCol="0">
            <a:spAutoFit/>
          </a:bodyPr>
          <a:lstStyle/>
          <a:p>
            <a:endParaRPr lang="en-US" dirty="0"/>
          </a:p>
        </p:txBody>
      </p:sp>
      <p:sp>
        <p:nvSpPr>
          <p:cNvPr id="6" name="Title 6">
            <a:extLst>
              <a:ext uri="{FF2B5EF4-FFF2-40B4-BE49-F238E27FC236}">
                <a16:creationId xmlns:a16="http://schemas.microsoft.com/office/drawing/2014/main" id="{9228DEFF-6CF1-A950-3A7E-C046176FB54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64DD1B0B-2D06-7343-B011-B2E5362642EE}"/>
              </a:ext>
            </a:extLst>
          </p:cNvPr>
          <p:cNvSpPr>
            <a:spLocks noGrp="1"/>
          </p:cNvSpPr>
          <p:nvPr>
            <p:ph type="title"/>
          </p:nvPr>
        </p:nvSpPr>
        <p:spPr>
          <a:xfrm>
            <a:off x="1144438" y="356843"/>
            <a:ext cx="8741434" cy="1115399"/>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     to Your Business Plan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5" name="Title 6">
            <a:extLst>
              <a:ext uri="{FF2B5EF4-FFF2-40B4-BE49-F238E27FC236}">
                <a16:creationId xmlns:a16="http://schemas.microsoft.com/office/drawing/2014/main" id="{CD78111B-91ED-82BE-D2F6-817F0DBE0BD3}"/>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984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5" name="Title 6">
            <a:extLst>
              <a:ext uri="{FF2B5EF4-FFF2-40B4-BE49-F238E27FC236}">
                <a16:creationId xmlns:a16="http://schemas.microsoft.com/office/drawing/2014/main" id="{57E37D91-9C0E-9AAD-83DD-C9BE3A69FEFD}"/>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201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2006602"/>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a:xfrm>
            <a:off x="6142977" y="4225505"/>
            <a:ext cx="4990850" cy="875582"/>
          </a:xfrm>
        </p:spPr>
        <p:txBody>
          <a:bodyPr/>
          <a:lstStyle/>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6" name="Title 6">
            <a:extLst>
              <a:ext uri="{FF2B5EF4-FFF2-40B4-BE49-F238E27FC236}">
                <a16:creationId xmlns:a16="http://schemas.microsoft.com/office/drawing/2014/main" id="{ECD8F75B-82E6-ECB5-274F-F0BEA0E1988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8" name="Title 6">
            <a:extLst>
              <a:ext uri="{FF2B5EF4-FFF2-40B4-BE49-F238E27FC236}">
                <a16:creationId xmlns:a16="http://schemas.microsoft.com/office/drawing/2014/main" id="{1F22F4D7-F4A0-998B-6AA7-E20FA180E87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6" name="Title 6">
            <a:extLst>
              <a:ext uri="{FF2B5EF4-FFF2-40B4-BE49-F238E27FC236}">
                <a16:creationId xmlns:a16="http://schemas.microsoft.com/office/drawing/2014/main" id="{A6DB92F3-34CE-524E-1025-E043EFA8193E}"/>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7171A28A-B6B9-8623-4110-6B86AC939FAC}"/>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270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6" name="Title 6">
            <a:extLst>
              <a:ext uri="{FF2B5EF4-FFF2-40B4-BE49-F238E27FC236}">
                <a16:creationId xmlns:a16="http://schemas.microsoft.com/office/drawing/2014/main" id="{CB15196F-82FF-774F-B380-DC4689BDA77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0651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5" name="Title 6">
            <a:extLst>
              <a:ext uri="{FF2B5EF4-FFF2-40B4-BE49-F238E27FC236}">
                <a16:creationId xmlns:a16="http://schemas.microsoft.com/office/drawing/2014/main" id="{66F6A1A8-0E16-503D-DC35-67CEE2F6A060}"/>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7" name="Title 6">
            <a:extLst>
              <a:ext uri="{FF2B5EF4-FFF2-40B4-BE49-F238E27FC236}">
                <a16:creationId xmlns:a16="http://schemas.microsoft.com/office/drawing/2014/main" id="{A96F5816-218A-5351-105D-92FDC877CE8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256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5" name="Title 6">
            <a:extLst>
              <a:ext uri="{FF2B5EF4-FFF2-40B4-BE49-F238E27FC236}">
                <a16:creationId xmlns:a16="http://schemas.microsoft.com/office/drawing/2014/main" id="{82D71B0D-7384-7412-77B9-32A9AAE2EDA6}"/>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0D764CB5-CD36-EE73-B9E8-AD0D201D1EE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5" name="Title 6">
            <a:extLst>
              <a:ext uri="{FF2B5EF4-FFF2-40B4-BE49-F238E27FC236}">
                <a16:creationId xmlns:a16="http://schemas.microsoft.com/office/drawing/2014/main" id="{E0C4EE52-FD81-FD42-43EA-95855068798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3F2F100-D672-C160-7E1D-32A56307C4A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32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FBF18CDC-9345-58C7-834E-AB55D09FF437}"/>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943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br>
              <a:rPr lang="en-US" sz="2800" dirty="0">
                <a:solidFill>
                  <a:srgbClr val="CC3333"/>
                </a:solidFill>
              </a:rPr>
            </a:br>
            <a:endParaRPr lang="en-US" sz="2800" dirty="0">
              <a:solidFill>
                <a:srgbClr val="CC3333"/>
              </a:solidFill>
            </a:endParaRP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5" name="Title 6">
            <a:extLst>
              <a:ext uri="{FF2B5EF4-FFF2-40B4-BE49-F238E27FC236}">
                <a16:creationId xmlns:a16="http://schemas.microsoft.com/office/drawing/2014/main" id="{EB63063D-2199-DA88-9ECD-90A4528F1B22}"/>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4041733A-7362-33CE-235A-6E6C680DFB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800" dirty="0">
                <a:solidFill>
                  <a:srgbClr val="CC3333"/>
                </a:solidFill>
              </a:rPr>
            </a:br>
            <a:br>
              <a:rPr lang="en-US" sz="2600" dirty="0">
                <a:solidFill>
                  <a:srgbClr val="008000"/>
                </a:solidFill>
              </a:rPr>
            </a:br>
            <a:r>
              <a:rPr lang="en-US" sz="2600" dirty="0">
                <a:solidFill>
                  <a:srgbClr val="008000"/>
                </a:solidFill>
              </a:rPr>
              <a:t>						How does your mission make lives better?</a:t>
            </a:r>
            <a:endParaRPr lang="en-US" sz="2800" dirty="0">
              <a:solidFill>
                <a:srgbClr val="CC3333"/>
              </a:solidFill>
            </a:endParaRPr>
          </a:p>
        </p:txBody>
      </p:sp>
      <p:sp>
        <p:nvSpPr>
          <p:cNvPr id="5" name="Title 6">
            <a:extLst>
              <a:ext uri="{FF2B5EF4-FFF2-40B4-BE49-F238E27FC236}">
                <a16:creationId xmlns:a16="http://schemas.microsoft.com/office/drawing/2014/main" id="{3EA49EFF-96AF-FBB5-986B-67C6AAC16E28}"/>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
        <p:nvSpPr>
          <p:cNvPr id="10" name="Title 6">
            <a:extLst>
              <a:ext uri="{FF2B5EF4-FFF2-40B4-BE49-F238E27FC236}">
                <a16:creationId xmlns:a16="http://schemas.microsoft.com/office/drawing/2014/main" id="{2A590A67-A613-F4BE-24EE-015D5480BE2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6" name="Title 6">
            <a:extLst>
              <a:ext uri="{FF2B5EF4-FFF2-40B4-BE49-F238E27FC236}">
                <a16:creationId xmlns:a16="http://schemas.microsoft.com/office/drawing/2014/main" id="{988ACB64-E54B-5364-14D5-6FE81A6FDBB5}"/>
              </a:ext>
            </a:extLst>
          </p:cNvPr>
          <p:cNvSpPr txBox="1">
            <a:spLocks/>
          </p:cNvSpPr>
          <p:nvPr/>
        </p:nvSpPr>
        <p:spPr>
          <a:xfrm>
            <a:off x="2047335" y="6501157"/>
            <a:ext cx="7013673"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2022: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124471</TotalTime>
  <Words>6987</Words>
  <Application>Microsoft Macintosh PowerPoint</Application>
  <PresentationFormat>Widescreen</PresentationFormat>
  <Paragraphs>757</Paragraphs>
  <Slides>94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Arial Black</vt:lpstr>
      <vt:lpstr>Calibri</vt:lpstr>
      <vt:lpstr>Cambria Math</vt:lpstr>
      <vt:lpstr>Times</vt:lpstr>
      <vt:lpstr>Times New Roman</vt:lpstr>
      <vt:lpstr>MC_PPT_Template_020316_chevron</vt:lpstr>
      <vt:lpstr>Welcome</vt:lpstr>
      <vt:lpstr> What You Need to Know  About the Numbers  Finance &amp; Accounting  November 3, 2022  Dr. Brian Bolton Professor of Finance</vt:lpstr>
      <vt:lpstr>brian.bolton@louisiana.edu  http://business.louisiana.edu/financeispersonal</vt:lpstr>
      <vt:lpstr>    Finance &amp; Accounting</vt:lpstr>
      <vt:lpstr>PowerPoint Presentation</vt:lpstr>
      <vt:lpstr>PowerPoint Presentation</vt:lpstr>
      <vt:lpstr>    ACTUAL HOMEWORK (for you to do, for Jonathan)</vt:lpstr>
      <vt:lpstr>    Finance &amp; Accounting</vt:lpstr>
      <vt:lpstr>    What We Will Cover Today</vt:lpstr>
      <vt:lpstr>    What We Will Cover Today</vt:lpstr>
      <vt:lpstr>    What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Financial Statements &amp; Valuation</vt:lpstr>
      <vt:lpstr>PowerPoint Presentation</vt:lpstr>
      <vt:lpstr>PowerPoint Presentation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&amp; Strategy</vt:lpstr>
      <vt:lpstr>    The 3 Most Important Questions in Finance</vt:lpstr>
      <vt:lpstr>    The 3 Most Important Questions in Finance</vt:lpstr>
      <vt:lpstr>    The 3 Most Important Questions in Finance</vt:lpstr>
      <vt:lpstr>    The 3 Most Important Questions in Finance</vt:lpstr>
      <vt:lpstr>    The 3 Most Important Questions in Finance</vt:lpstr>
      <vt:lpstr>PowerPoint Presentation</vt:lpstr>
      <vt:lpstr>    The 3 Most Important Questions in Finance</vt:lpstr>
      <vt:lpstr>    The 3 Most Important Questions in Finance</vt:lpstr>
      <vt:lpstr>    Connecting These 3 Questions      to Your Business Plan</vt:lpstr>
      <vt:lpstr>    MORE HOMEWORK (not for Jonathan, just for you)</vt:lpstr>
      <vt:lpstr>    MORE HOMEWORK (not for Jonathan, just for you)</vt:lpstr>
      <vt:lpstr>PowerPoint Presentation</vt:lpstr>
      <vt:lpstr>    Remember VALUES  VALUE</vt:lpstr>
      <vt:lpstr>    Remember VALUES  VALUE</vt:lpstr>
      <vt:lpstr>    MORE HOMEWORK!!! (again, just for you, not Jonathan)</vt:lpstr>
      <vt:lpstr>    Business Finance &amp; Valuation</vt:lpstr>
      <vt:lpstr>    Business Finance &amp; Valuation</vt:lpstr>
      <vt:lpstr>    Business Finance &amp; Valuation</vt:lpstr>
      <vt:lpstr>    Business Finance &amp; Valuation</vt:lpstr>
      <vt:lpstr>    Business Finance &amp; Valuation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705</cp:revision>
  <dcterms:created xsi:type="dcterms:W3CDTF">2015-10-12T23:01:29Z</dcterms:created>
  <dcterms:modified xsi:type="dcterms:W3CDTF">2022-10-29T11:11:14Z</dcterms:modified>
  <cp:category/>
</cp:coreProperties>
</file>