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310" r:id="rId2"/>
    <p:sldId id="1343" r:id="rId3"/>
    <p:sldId id="2056" r:id="rId4"/>
    <p:sldId id="2256" r:id="rId5"/>
    <p:sldId id="2257" r:id="rId6"/>
    <p:sldId id="2270" r:id="rId7"/>
    <p:sldId id="2266" r:id="rId8"/>
    <p:sldId id="2271" r:id="rId9"/>
    <p:sldId id="2258" r:id="rId10"/>
    <p:sldId id="2272" r:id="rId11"/>
    <p:sldId id="2273" r:id="rId12"/>
    <p:sldId id="2274" r:id="rId13"/>
    <p:sldId id="2275" r:id="rId14"/>
    <p:sldId id="2276" r:id="rId15"/>
    <p:sldId id="2277" r:id="rId16"/>
    <p:sldId id="2278" r:id="rId17"/>
    <p:sldId id="2279" r:id="rId18"/>
    <p:sldId id="2280" r:id="rId19"/>
    <p:sldId id="2281" r:id="rId20"/>
    <p:sldId id="2283" r:id="rId21"/>
    <p:sldId id="2206" r:id="rId22"/>
    <p:sldId id="2235" r:id="rId23"/>
    <p:sldId id="2254" r:id="rId24"/>
    <p:sldId id="2263" r:id="rId25"/>
    <p:sldId id="1989" r:id="rId26"/>
    <p:sldId id="1993" r:id="rId27"/>
    <p:sldId id="2234" r:id="rId28"/>
    <p:sldId id="2230" r:id="rId29"/>
    <p:sldId id="2282" r:id="rId30"/>
    <p:sldId id="223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B0CC"/>
    <a:srgbClr val="006600"/>
    <a:srgbClr val="2D2D83"/>
    <a:srgbClr val="0000CC"/>
    <a:srgbClr val="009051"/>
    <a:srgbClr val="D88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9"/>
    <p:restoredTop sz="94680"/>
  </p:normalViewPr>
  <p:slideViewPr>
    <p:cSldViewPr snapToGrid="0" snapToObjects="1">
      <p:cViewPr varScale="1">
        <p:scale>
          <a:sx n="211" d="100"/>
          <a:sy n="211" d="100"/>
        </p:scale>
        <p:origin x="183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CABCD6F-53C3-9243-99B0-6E125F7F0AB5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017838B-2018-C04A-9E12-D68B56F9D4AF}">
      <dgm:prSet phldrT="[Text]" custT="1"/>
      <dgm:spPr/>
      <dgm:t>
        <a:bodyPr/>
        <a:lstStyle/>
        <a:p>
          <a:r>
            <a:rPr lang="en-US" sz="4800" b="1" dirty="0"/>
            <a:t>Happiness</a:t>
          </a:r>
        </a:p>
      </dgm:t>
    </dgm:pt>
    <dgm:pt modelId="{EE47A901-5E00-1749-ADA2-B1F7097B6EFC}" type="parTrans" cxnId="{6DCACAD0-4BFD-B345-8CFA-F1A5BA3C3800}">
      <dgm:prSet/>
      <dgm:spPr/>
      <dgm:t>
        <a:bodyPr/>
        <a:lstStyle/>
        <a:p>
          <a:endParaRPr lang="en-US"/>
        </a:p>
      </dgm:t>
    </dgm:pt>
    <dgm:pt modelId="{E5572A2B-6152-624D-96E3-A420FE0DB552}" type="sibTrans" cxnId="{6DCACAD0-4BFD-B345-8CFA-F1A5BA3C3800}">
      <dgm:prSet/>
      <dgm:spPr/>
      <dgm:t>
        <a:bodyPr/>
        <a:lstStyle/>
        <a:p>
          <a:endParaRPr lang="en-US"/>
        </a:p>
      </dgm:t>
    </dgm:pt>
    <dgm:pt modelId="{534D8F67-179C-BD40-9ECC-E12D4DA8B21E}">
      <dgm:prSet phldrT="[Text]" custT="1"/>
      <dgm:spPr/>
      <dgm:t>
        <a:bodyPr/>
        <a:lstStyle/>
        <a:p>
          <a:r>
            <a:rPr lang="en-US" sz="3600" b="1" dirty="0"/>
            <a:t>Long-Term Goals</a:t>
          </a:r>
        </a:p>
      </dgm:t>
    </dgm:pt>
    <dgm:pt modelId="{45ED5C30-221B-D54E-9915-6E4F8A56F27F}" type="parTrans" cxnId="{01B5A383-5724-8447-97D9-5A513C83BF2A}">
      <dgm:prSet/>
      <dgm:spPr/>
      <dgm:t>
        <a:bodyPr/>
        <a:lstStyle/>
        <a:p>
          <a:endParaRPr lang="en-US"/>
        </a:p>
      </dgm:t>
    </dgm:pt>
    <dgm:pt modelId="{C77D59AD-D3C8-E34C-B713-16E66348959B}" type="sibTrans" cxnId="{01B5A383-5724-8447-97D9-5A513C83BF2A}">
      <dgm:prSet/>
      <dgm:spPr/>
      <dgm:t>
        <a:bodyPr/>
        <a:lstStyle/>
        <a:p>
          <a:endParaRPr lang="en-US"/>
        </a:p>
      </dgm:t>
    </dgm:pt>
    <dgm:pt modelId="{7CC92DBB-1BB9-F542-A784-384CF9B70E39}">
      <dgm:prSet phldrT="[Text]" custT="1"/>
      <dgm:spPr/>
      <dgm:t>
        <a:bodyPr/>
        <a:lstStyle/>
        <a:p>
          <a:r>
            <a:rPr lang="en-US" sz="3600" b="1" dirty="0"/>
            <a:t>Short-Term Goals</a:t>
          </a:r>
        </a:p>
      </dgm:t>
    </dgm:pt>
    <dgm:pt modelId="{7328C3C0-D732-E943-938E-BAD3EDD4AD5F}" type="parTrans" cxnId="{1EAAEC01-AB5A-B04B-9174-CEB57B50A9B6}">
      <dgm:prSet/>
      <dgm:spPr/>
      <dgm:t>
        <a:bodyPr/>
        <a:lstStyle/>
        <a:p>
          <a:endParaRPr lang="en-US"/>
        </a:p>
      </dgm:t>
    </dgm:pt>
    <dgm:pt modelId="{B6F6C84E-64E2-1842-BCE1-A051785DF213}" type="sibTrans" cxnId="{1EAAEC01-AB5A-B04B-9174-CEB57B50A9B6}">
      <dgm:prSet/>
      <dgm:spPr/>
      <dgm:t>
        <a:bodyPr/>
        <a:lstStyle/>
        <a:p>
          <a:endParaRPr lang="en-US"/>
        </a:p>
      </dgm:t>
    </dgm:pt>
    <dgm:pt modelId="{534C7095-3E52-F640-9C85-06B47F379A4F}">
      <dgm:prSet phldrT="[Text]" custT="1"/>
      <dgm:spPr/>
      <dgm:t>
        <a:bodyPr/>
        <a:lstStyle/>
        <a:p>
          <a:r>
            <a:rPr lang="en-US" sz="3600" b="1" dirty="0"/>
            <a:t>Financial Needs</a:t>
          </a:r>
        </a:p>
      </dgm:t>
    </dgm:pt>
    <dgm:pt modelId="{DA024982-CEEC-EC4A-A80B-EB95BBE5824F}" type="parTrans" cxnId="{3D05EE24-22C9-D64D-B033-CEFD6A8D44C2}">
      <dgm:prSet/>
      <dgm:spPr/>
      <dgm:t>
        <a:bodyPr/>
        <a:lstStyle/>
        <a:p>
          <a:endParaRPr lang="en-US"/>
        </a:p>
      </dgm:t>
    </dgm:pt>
    <dgm:pt modelId="{C4C15B12-797A-404A-9A6A-EEFBC7760533}" type="sibTrans" cxnId="{3D05EE24-22C9-D64D-B033-CEFD6A8D44C2}">
      <dgm:prSet/>
      <dgm:spPr/>
      <dgm:t>
        <a:bodyPr/>
        <a:lstStyle/>
        <a:p>
          <a:endParaRPr lang="en-US"/>
        </a:p>
      </dgm:t>
    </dgm:pt>
    <dgm:pt modelId="{F70F896A-0E82-7542-8165-980CA8E066E4}">
      <dgm:prSet phldrT="[Text]" custT="1"/>
      <dgm:spPr/>
      <dgm:t>
        <a:bodyPr/>
        <a:lstStyle/>
        <a:p>
          <a:r>
            <a:rPr lang="en-US" sz="3600" b="1" dirty="0"/>
            <a:t>Family Needs</a:t>
          </a:r>
        </a:p>
      </dgm:t>
    </dgm:pt>
    <dgm:pt modelId="{755F7156-B704-824B-9597-D3245F76D1EA}" type="parTrans" cxnId="{44760F3A-2508-5742-A06F-D973D8AD158F}">
      <dgm:prSet/>
      <dgm:spPr/>
      <dgm:t>
        <a:bodyPr/>
        <a:lstStyle/>
        <a:p>
          <a:endParaRPr lang="en-US"/>
        </a:p>
      </dgm:t>
    </dgm:pt>
    <dgm:pt modelId="{394766BA-EB1A-EE4F-A66D-E95CA86F4D37}" type="sibTrans" cxnId="{44760F3A-2508-5742-A06F-D973D8AD158F}">
      <dgm:prSet/>
      <dgm:spPr/>
      <dgm:t>
        <a:bodyPr/>
        <a:lstStyle/>
        <a:p>
          <a:endParaRPr lang="en-US"/>
        </a:p>
      </dgm:t>
    </dgm:pt>
    <dgm:pt modelId="{7C0EFCC7-3202-4648-8937-BF57D1820924}" type="pres">
      <dgm:prSet presAssocID="{8CABCD6F-53C3-9243-99B0-6E125F7F0AB5}" presName="compositeShape" presStyleCnt="0">
        <dgm:presLayoutVars>
          <dgm:chMax val="7"/>
          <dgm:dir/>
          <dgm:resizeHandles val="exact"/>
        </dgm:presLayoutVars>
      </dgm:prSet>
      <dgm:spPr/>
    </dgm:pt>
    <dgm:pt modelId="{A5E2C715-DCFD-1F43-B1C2-7883FA3C5947}" type="pres">
      <dgm:prSet presAssocID="{C017838B-2018-C04A-9E12-D68B56F9D4AF}" presName="circ1" presStyleLbl="vennNode1" presStyleIdx="0" presStyleCnt="5"/>
      <dgm:spPr>
        <a:solidFill>
          <a:srgbClr val="C00000">
            <a:alpha val="50000"/>
          </a:srgbClr>
        </a:solidFill>
      </dgm:spPr>
    </dgm:pt>
    <dgm:pt modelId="{EDC1D7FC-32EE-B942-A986-23A171B6EDA4}" type="pres">
      <dgm:prSet presAssocID="{C017838B-2018-C04A-9E12-D68B56F9D4AF}" presName="circ1Tx" presStyleLbl="revTx" presStyleIdx="0" presStyleCnt="0" custLinFactNeighborX="3466" custLinFactNeighborY="52839">
        <dgm:presLayoutVars>
          <dgm:chMax val="0"/>
          <dgm:chPref val="0"/>
          <dgm:bulletEnabled val="1"/>
        </dgm:presLayoutVars>
      </dgm:prSet>
      <dgm:spPr/>
    </dgm:pt>
    <dgm:pt modelId="{DCCF8A74-CC8B-EA46-B4DB-3B3FD20E2183}" type="pres">
      <dgm:prSet presAssocID="{534D8F67-179C-BD40-9ECC-E12D4DA8B21E}" presName="circ2" presStyleLbl="vennNode1" presStyleIdx="1" presStyleCnt="5"/>
      <dgm:spPr/>
    </dgm:pt>
    <dgm:pt modelId="{2C1DB129-8C43-1E4C-8E11-EDEA98C2BB09}" type="pres">
      <dgm:prSet presAssocID="{534D8F67-179C-BD40-9ECC-E12D4DA8B21E}" presName="circ2Tx" presStyleLbl="revTx" presStyleIdx="0" presStyleCnt="0" custLinFactNeighborX="-27745" custLinFactNeighborY="9090">
        <dgm:presLayoutVars>
          <dgm:chMax val="0"/>
          <dgm:chPref val="0"/>
          <dgm:bulletEnabled val="1"/>
        </dgm:presLayoutVars>
      </dgm:prSet>
      <dgm:spPr/>
    </dgm:pt>
    <dgm:pt modelId="{BDA005F2-5F63-B64B-ABB9-900F8BA3844F}" type="pres">
      <dgm:prSet presAssocID="{534C7095-3E52-F640-9C85-06B47F379A4F}" presName="circ3" presStyleLbl="vennNode1" presStyleIdx="2" presStyleCnt="5"/>
      <dgm:spPr>
        <a:solidFill>
          <a:srgbClr val="006600">
            <a:alpha val="50000"/>
          </a:srgbClr>
        </a:solidFill>
      </dgm:spPr>
    </dgm:pt>
    <dgm:pt modelId="{506439D6-9BB8-F14C-816B-35779F8F061C}" type="pres">
      <dgm:prSet presAssocID="{534C7095-3E52-F640-9C85-06B47F379A4F}" presName="circ3Tx" presStyleLbl="revTx" presStyleIdx="0" presStyleCnt="0" custScaleX="71799" custLinFactNeighborX="-21833" custLinFactNeighborY="-10713">
        <dgm:presLayoutVars>
          <dgm:chMax val="0"/>
          <dgm:chPref val="0"/>
          <dgm:bulletEnabled val="1"/>
        </dgm:presLayoutVars>
      </dgm:prSet>
      <dgm:spPr/>
    </dgm:pt>
    <dgm:pt modelId="{AC3AB432-3E12-AA4A-AAAA-E306AA90A474}" type="pres">
      <dgm:prSet presAssocID="{F70F896A-0E82-7542-8165-980CA8E066E4}" presName="circ4" presStyleLbl="vennNode1" presStyleIdx="3" presStyleCnt="5"/>
      <dgm:spPr>
        <a:solidFill>
          <a:srgbClr val="FFFF00">
            <a:alpha val="50000"/>
          </a:srgbClr>
        </a:solidFill>
      </dgm:spPr>
    </dgm:pt>
    <dgm:pt modelId="{D4402325-322E-2942-8F29-042EDA60403C}" type="pres">
      <dgm:prSet presAssocID="{F70F896A-0E82-7542-8165-980CA8E066E4}" presName="circ4Tx" presStyleLbl="revTx" presStyleIdx="0" presStyleCnt="0" custScaleX="71682" custLinFactNeighborX="25699" custLinFactNeighborY="-12336">
        <dgm:presLayoutVars>
          <dgm:chMax val="0"/>
          <dgm:chPref val="0"/>
          <dgm:bulletEnabled val="1"/>
        </dgm:presLayoutVars>
      </dgm:prSet>
      <dgm:spPr/>
    </dgm:pt>
    <dgm:pt modelId="{62135EA9-2824-A040-91CD-E6438FF930D2}" type="pres">
      <dgm:prSet presAssocID="{7CC92DBB-1BB9-F542-A784-384CF9B70E39}" presName="circ5" presStyleLbl="vennNode1" presStyleIdx="4" presStyleCnt="5"/>
      <dgm:spPr>
        <a:solidFill>
          <a:srgbClr val="7030A0">
            <a:alpha val="50000"/>
          </a:srgbClr>
        </a:solidFill>
      </dgm:spPr>
    </dgm:pt>
    <dgm:pt modelId="{413BE3BC-C9A6-D340-8173-E694B74421A9}" type="pres">
      <dgm:prSet presAssocID="{7CC92DBB-1BB9-F542-A784-384CF9B70E39}" presName="circ5Tx" presStyleLbl="revTx" presStyleIdx="0" presStyleCnt="0" custLinFactNeighborX="23652" custLinFactNeighborY="7467">
        <dgm:presLayoutVars>
          <dgm:chMax val="0"/>
          <dgm:chPref val="0"/>
          <dgm:bulletEnabled val="1"/>
        </dgm:presLayoutVars>
      </dgm:prSet>
      <dgm:spPr/>
    </dgm:pt>
  </dgm:ptLst>
  <dgm:cxnLst>
    <dgm:cxn modelId="{1EAAEC01-AB5A-B04B-9174-CEB57B50A9B6}" srcId="{8CABCD6F-53C3-9243-99B0-6E125F7F0AB5}" destId="{7CC92DBB-1BB9-F542-A784-384CF9B70E39}" srcOrd="4" destOrd="0" parTransId="{7328C3C0-D732-E943-938E-BAD3EDD4AD5F}" sibTransId="{B6F6C84E-64E2-1842-BCE1-A051785DF213}"/>
    <dgm:cxn modelId="{3D05EE24-22C9-D64D-B033-CEFD6A8D44C2}" srcId="{8CABCD6F-53C3-9243-99B0-6E125F7F0AB5}" destId="{534C7095-3E52-F640-9C85-06B47F379A4F}" srcOrd="2" destOrd="0" parTransId="{DA024982-CEEC-EC4A-A80B-EB95BBE5824F}" sibTransId="{C4C15B12-797A-404A-9A6A-EEFBC7760533}"/>
    <dgm:cxn modelId="{44760F3A-2508-5742-A06F-D973D8AD158F}" srcId="{8CABCD6F-53C3-9243-99B0-6E125F7F0AB5}" destId="{F70F896A-0E82-7542-8165-980CA8E066E4}" srcOrd="3" destOrd="0" parTransId="{755F7156-B704-824B-9597-D3245F76D1EA}" sibTransId="{394766BA-EB1A-EE4F-A66D-E95CA86F4D37}"/>
    <dgm:cxn modelId="{6B563B54-2B18-D149-9B68-25121941023B}" type="presOf" srcId="{C017838B-2018-C04A-9E12-D68B56F9D4AF}" destId="{EDC1D7FC-32EE-B942-A986-23A171B6EDA4}" srcOrd="0" destOrd="0" presId="urn:microsoft.com/office/officeart/2005/8/layout/venn1"/>
    <dgm:cxn modelId="{01B5A383-5724-8447-97D9-5A513C83BF2A}" srcId="{8CABCD6F-53C3-9243-99B0-6E125F7F0AB5}" destId="{534D8F67-179C-BD40-9ECC-E12D4DA8B21E}" srcOrd="1" destOrd="0" parTransId="{45ED5C30-221B-D54E-9915-6E4F8A56F27F}" sibTransId="{C77D59AD-D3C8-E34C-B713-16E66348959B}"/>
    <dgm:cxn modelId="{BF0462A3-8FAC-6C4F-BCE5-BA687BEFE8F5}" type="presOf" srcId="{534C7095-3E52-F640-9C85-06B47F379A4F}" destId="{506439D6-9BB8-F14C-816B-35779F8F061C}" srcOrd="0" destOrd="0" presId="urn:microsoft.com/office/officeart/2005/8/layout/venn1"/>
    <dgm:cxn modelId="{8086CBB8-E686-A441-84A3-A99D78F68BF7}" type="presOf" srcId="{534D8F67-179C-BD40-9ECC-E12D4DA8B21E}" destId="{2C1DB129-8C43-1E4C-8E11-EDEA98C2BB09}" srcOrd="0" destOrd="0" presId="urn:microsoft.com/office/officeart/2005/8/layout/venn1"/>
    <dgm:cxn modelId="{1BEC35C2-AB35-4443-B839-81640DEC6A62}" type="presOf" srcId="{8CABCD6F-53C3-9243-99B0-6E125F7F0AB5}" destId="{7C0EFCC7-3202-4648-8937-BF57D1820924}" srcOrd="0" destOrd="0" presId="urn:microsoft.com/office/officeart/2005/8/layout/venn1"/>
    <dgm:cxn modelId="{6DCACAD0-4BFD-B345-8CFA-F1A5BA3C3800}" srcId="{8CABCD6F-53C3-9243-99B0-6E125F7F0AB5}" destId="{C017838B-2018-C04A-9E12-D68B56F9D4AF}" srcOrd="0" destOrd="0" parTransId="{EE47A901-5E00-1749-ADA2-B1F7097B6EFC}" sibTransId="{E5572A2B-6152-624D-96E3-A420FE0DB552}"/>
    <dgm:cxn modelId="{C42B1CDE-6C81-6148-B084-5051CD825696}" type="presOf" srcId="{7CC92DBB-1BB9-F542-A784-384CF9B70E39}" destId="{413BE3BC-C9A6-D340-8173-E694B74421A9}" srcOrd="0" destOrd="0" presId="urn:microsoft.com/office/officeart/2005/8/layout/venn1"/>
    <dgm:cxn modelId="{456E37F2-8321-F748-BB4A-6CDAD8443A6B}" type="presOf" srcId="{F70F896A-0E82-7542-8165-980CA8E066E4}" destId="{D4402325-322E-2942-8F29-042EDA60403C}" srcOrd="0" destOrd="0" presId="urn:microsoft.com/office/officeart/2005/8/layout/venn1"/>
    <dgm:cxn modelId="{ABEDAA1C-6933-FD4B-B8E5-6FF891A6A425}" type="presParOf" srcId="{7C0EFCC7-3202-4648-8937-BF57D1820924}" destId="{A5E2C715-DCFD-1F43-B1C2-7883FA3C5947}" srcOrd="0" destOrd="0" presId="urn:microsoft.com/office/officeart/2005/8/layout/venn1"/>
    <dgm:cxn modelId="{F508F27B-1BE6-E94E-956B-B212E9A670A7}" type="presParOf" srcId="{7C0EFCC7-3202-4648-8937-BF57D1820924}" destId="{EDC1D7FC-32EE-B942-A986-23A171B6EDA4}" srcOrd="1" destOrd="0" presId="urn:microsoft.com/office/officeart/2005/8/layout/venn1"/>
    <dgm:cxn modelId="{A0524A5D-3B40-8B4D-8E8E-5EE8A31A8F7F}" type="presParOf" srcId="{7C0EFCC7-3202-4648-8937-BF57D1820924}" destId="{DCCF8A74-CC8B-EA46-B4DB-3B3FD20E2183}" srcOrd="2" destOrd="0" presId="urn:microsoft.com/office/officeart/2005/8/layout/venn1"/>
    <dgm:cxn modelId="{5D44B6EB-2FFC-7446-8EE0-844C0E6940BF}" type="presParOf" srcId="{7C0EFCC7-3202-4648-8937-BF57D1820924}" destId="{2C1DB129-8C43-1E4C-8E11-EDEA98C2BB09}" srcOrd="3" destOrd="0" presId="urn:microsoft.com/office/officeart/2005/8/layout/venn1"/>
    <dgm:cxn modelId="{439DA0CB-DBF6-E441-BAAE-5215C7863DB8}" type="presParOf" srcId="{7C0EFCC7-3202-4648-8937-BF57D1820924}" destId="{BDA005F2-5F63-B64B-ABB9-900F8BA3844F}" srcOrd="4" destOrd="0" presId="urn:microsoft.com/office/officeart/2005/8/layout/venn1"/>
    <dgm:cxn modelId="{B4EBBEEF-EB7B-B542-A40C-8C93F398681F}" type="presParOf" srcId="{7C0EFCC7-3202-4648-8937-BF57D1820924}" destId="{506439D6-9BB8-F14C-816B-35779F8F061C}" srcOrd="5" destOrd="0" presId="urn:microsoft.com/office/officeart/2005/8/layout/venn1"/>
    <dgm:cxn modelId="{D2A6AC6B-58DD-D346-93F5-F4D6E5E53937}" type="presParOf" srcId="{7C0EFCC7-3202-4648-8937-BF57D1820924}" destId="{AC3AB432-3E12-AA4A-AAAA-E306AA90A474}" srcOrd="6" destOrd="0" presId="urn:microsoft.com/office/officeart/2005/8/layout/venn1"/>
    <dgm:cxn modelId="{372C32F1-9CB1-A44C-8E6B-77F76A52111F}" type="presParOf" srcId="{7C0EFCC7-3202-4648-8937-BF57D1820924}" destId="{D4402325-322E-2942-8F29-042EDA60403C}" srcOrd="7" destOrd="0" presId="urn:microsoft.com/office/officeart/2005/8/layout/venn1"/>
    <dgm:cxn modelId="{C2947A7E-0D3D-0A4A-9DCC-E6F26F580445}" type="presParOf" srcId="{7C0EFCC7-3202-4648-8937-BF57D1820924}" destId="{62135EA9-2824-A040-91CD-E6438FF930D2}" srcOrd="8" destOrd="0" presId="urn:microsoft.com/office/officeart/2005/8/layout/venn1"/>
    <dgm:cxn modelId="{B0F6FDF4-183C-9342-A50F-5396E325508E}" type="presParOf" srcId="{7C0EFCC7-3202-4648-8937-BF57D1820924}" destId="{413BE3BC-C9A6-D340-8173-E694B74421A9}" srcOrd="9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5E2C715-DCFD-1F43-B1C2-7883FA3C5947}">
      <dsp:nvSpPr>
        <dsp:cNvPr id="0" name=""/>
        <dsp:cNvSpPr/>
      </dsp:nvSpPr>
      <dsp:spPr>
        <a:xfrm>
          <a:off x="4206240" y="2084832"/>
          <a:ext cx="2560319" cy="2560319"/>
        </a:xfrm>
        <a:prstGeom prst="ellipse">
          <a:avLst/>
        </a:prstGeom>
        <a:solidFill>
          <a:srgbClr val="C000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EDC1D7FC-32EE-B942-A986-23A171B6EDA4}">
      <dsp:nvSpPr>
        <dsp:cNvPr id="0" name=""/>
        <dsp:cNvSpPr/>
      </dsp:nvSpPr>
      <dsp:spPr>
        <a:xfrm>
          <a:off x="4104353" y="908340"/>
          <a:ext cx="2969971" cy="1719072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Happiness</a:t>
          </a:r>
        </a:p>
      </dsp:txBody>
      <dsp:txXfrm>
        <a:off x="4104353" y="908340"/>
        <a:ext cx="2969971" cy="1719072"/>
      </dsp:txXfrm>
    </dsp:sp>
    <dsp:sp modelId="{DCCF8A74-CC8B-EA46-B4DB-3B3FD20E2183}">
      <dsp:nvSpPr>
        <dsp:cNvPr id="0" name=""/>
        <dsp:cNvSpPr/>
      </dsp:nvSpPr>
      <dsp:spPr>
        <a:xfrm>
          <a:off x="5180185" y="2792211"/>
          <a:ext cx="2560319" cy="2560319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2C1DB129-8C43-1E4C-8E11-EDEA98C2BB09}">
      <dsp:nvSpPr>
        <dsp:cNvPr id="0" name=""/>
        <dsp:cNvSpPr/>
      </dsp:nvSpPr>
      <dsp:spPr>
        <a:xfrm>
          <a:off x="7205531" y="2437274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Long-Term Goals</a:t>
          </a:r>
        </a:p>
      </dsp:txBody>
      <dsp:txXfrm>
        <a:off x="7205531" y="2437274"/>
        <a:ext cx="2662732" cy="1865376"/>
      </dsp:txXfrm>
    </dsp:sp>
    <dsp:sp modelId="{BDA005F2-5F63-B64B-ABB9-900F8BA3844F}">
      <dsp:nvSpPr>
        <dsp:cNvPr id="0" name=""/>
        <dsp:cNvSpPr/>
      </dsp:nvSpPr>
      <dsp:spPr>
        <a:xfrm>
          <a:off x="4808427" y="3937772"/>
          <a:ext cx="2560319" cy="2560319"/>
        </a:xfrm>
        <a:prstGeom prst="ellipse">
          <a:avLst/>
        </a:prstGeom>
        <a:solidFill>
          <a:srgbClr val="0066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506439D6-9BB8-F14C-816B-35779F8F061C}">
      <dsp:nvSpPr>
        <dsp:cNvPr id="0" name=""/>
        <dsp:cNvSpPr/>
      </dsp:nvSpPr>
      <dsp:spPr>
        <a:xfrm>
          <a:off x="7328760" y="5249986"/>
          <a:ext cx="1911815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Financial Needs</a:t>
          </a:r>
        </a:p>
      </dsp:txBody>
      <dsp:txXfrm>
        <a:off x="7328760" y="5249986"/>
        <a:ext cx="1911815" cy="1865376"/>
      </dsp:txXfrm>
    </dsp:sp>
    <dsp:sp modelId="{AC3AB432-3E12-AA4A-AAAA-E306AA90A474}">
      <dsp:nvSpPr>
        <dsp:cNvPr id="0" name=""/>
        <dsp:cNvSpPr/>
      </dsp:nvSpPr>
      <dsp:spPr>
        <a:xfrm>
          <a:off x="3604052" y="3937772"/>
          <a:ext cx="2560319" cy="2560319"/>
        </a:xfrm>
        <a:prstGeom prst="ellipse">
          <a:avLst/>
        </a:prstGeom>
        <a:solidFill>
          <a:srgbClr val="FFFF0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D4402325-322E-2942-8F29-042EDA60403C}">
      <dsp:nvSpPr>
        <dsp:cNvPr id="0" name=""/>
        <dsp:cNvSpPr/>
      </dsp:nvSpPr>
      <dsp:spPr>
        <a:xfrm>
          <a:off x="1836723" y="5219711"/>
          <a:ext cx="1908700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Family Needs</a:t>
          </a:r>
        </a:p>
      </dsp:txBody>
      <dsp:txXfrm>
        <a:off x="1836723" y="5219711"/>
        <a:ext cx="1908700" cy="1865376"/>
      </dsp:txXfrm>
    </dsp:sp>
    <dsp:sp modelId="{62135EA9-2824-A040-91CD-E6438FF930D2}">
      <dsp:nvSpPr>
        <dsp:cNvPr id="0" name=""/>
        <dsp:cNvSpPr/>
      </dsp:nvSpPr>
      <dsp:spPr>
        <a:xfrm>
          <a:off x="3232294" y="2792211"/>
          <a:ext cx="2560319" cy="2560319"/>
        </a:xfrm>
        <a:prstGeom prst="ellipse">
          <a:avLst/>
        </a:prstGeom>
        <a:solidFill>
          <a:srgbClr val="7030A0">
            <a:alpha val="50000"/>
          </a:srgb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</dsp:sp>
    <dsp:sp modelId="{413BE3BC-C9A6-D340-8173-E694B74421A9}">
      <dsp:nvSpPr>
        <dsp:cNvPr id="0" name=""/>
        <dsp:cNvSpPr/>
      </dsp:nvSpPr>
      <dsp:spPr>
        <a:xfrm>
          <a:off x="995549" y="2406999"/>
          <a:ext cx="2662732" cy="1865376"/>
        </a:xfrm>
        <a:prstGeom prst="rect">
          <a:avLst/>
        </a:prstGeom>
        <a:noFill/>
        <a:ln>
          <a:noFill/>
        </a:ln>
        <a:effectLst/>
        <a:sp3d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Short-Term Goals</a:t>
          </a:r>
        </a:p>
      </dsp:txBody>
      <dsp:txXfrm>
        <a:off x="995549" y="2406999"/>
        <a:ext cx="2662732" cy="18653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BE3052-2D10-BA4E-AA4A-FF3A60595744}" type="datetimeFigureOut">
              <a:rPr lang="en-US" smtClean="0"/>
              <a:t>6/28/23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74C6F1-94A6-8148-A699-A2975CBCF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84165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63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172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9513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037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285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09070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7968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3158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1254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429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63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030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46B579C-5661-4786-B59C-1890523EEF1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723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4747F8-B021-2F4E-88C8-BB982A3747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B5CF07-57C6-7C41-8CDE-E450205BBE9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272169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8FC58C-3E1F-9841-9955-8D67231245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59E7171-289F-174A-8A84-C99EA49FD2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CC0A51-2BF1-3C44-99BD-2C62364955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EAF70024-A907-719C-C57C-07923B1F48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8A733490-A847-8148-3B5A-494858C7946C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17959031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772A9E9-7FA2-434F-B0B4-BE534E5179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B3E806F-6531-2A41-B5B2-3B7CCC64E1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26736F7-1DD0-0E42-9766-0D54ACB3D4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CBA9AC6A-1C49-8D08-3E5A-667CA6BCFE4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DEEDC9E7-AF3F-4AF0-CEBE-3388B12C4DE2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34366525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 2">
    <p:bg>
      <p:bgPr>
        <a:solidFill>
          <a:schemeClr val="bg1">
            <a:lumMod val="65000"/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6733"/>
            <a:ext cx="10972800" cy="1021541"/>
          </a:xfrm>
        </p:spPr>
        <p:txBody>
          <a:bodyPr/>
          <a:lstStyle>
            <a:lvl1pPr algn="ctr">
              <a:defRPr sz="4800" b="1" i="1" cap="none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err="1"/>
              <a:t>brian.bolton@louisiana.edu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92C259-7C64-F54B-BF8F-D51CED9AD7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597" y="4634000"/>
            <a:ext cx="11004803" cy="1768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189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AF6F67-177F-1F4A-AB34-2E8212DDDF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9C8CA2-82D2-214D-88C5-A5B78A1FCF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0000000-0008-0000-0000-00001700000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406CCCE9-C176-D470-BC83-5645B3D368D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B7E2E2A4-D9CB-7D61-6416-51ABD8E59B2F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665978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5FA67F-6569-624B-822D-C49E113E49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BDC462-1161-DC42-BE7F-200B108A61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95ACFCB-038F-6047-892D-D436B40C24A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8CC9F0A3-9CAD-00C4-A057-2EDA9FE0E1A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4DEBAD79-7035-D64D-75F4-D4B8771214AB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3151935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79735F-18BD-F548-9E41-3045217E92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381893-2BAE-DC4E-B35F-22896E9330E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9B4858D-A4E0-314B-B0EE-656E0340D0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9E76D6A-EA75-924E-9A82-10729EBF41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94327C2-67AC-5C3B-BC4C-84F4664ACDB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E88C405-71D6-4750-642F-7BED71150061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17920693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123A3-C291-974E-8D9B-CE73B4DC27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E1D6DE-ABF9-C34B-93B6-CBEABCC447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9EB0E-1B9E-524A-B3FF-BE633D3353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8098BA-AC93-E14B-A159-8D13636B82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98D742-8AD1-D64F-9409-0018A9B0514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BB36A2F-FC4C-C840-BC73-D548DD9054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607E8DBC-E683-796C-868D-C42C89DAB0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352C2B19-7F8E-3C8D-9FB4-63E2BDF51C45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3094903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6F472A-A3C9-F04B-8C7C-F4BF24475E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BC6FADE-142B-C346-92D7-049A225675F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7971CAD0-C7EE-1F8A-D845-065E2DA8760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4727B009-9C63-77A0-DAC5-C63CF7988284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33354696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6DBD007-6322-3740-9FCE-EB4F5BF918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DCF6B853-6AEF-13F1-C674-5445937ACDA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5657F2-73E5-56A1-D56C-AB41FF65FB70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873653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5FD8C7-7997-3247-824B-1E7FBA6C27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11BAF3-9831-0649-8F70-72975D6EA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B67394A-9026-AC48-8433-EFE0A89468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BCF2783-32C0-D847-AC29-5DFA46DDD7D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0CA184FE-96E5-90D0-2ACB-C505EDC8628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1370CE58-507F-4CA4-894F-2F01544CA5C0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176559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FB546-87EF-5348-B380-780328FAC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43CC803-4EF5-594A-B49D-30334762CA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15F991-0973-5D45-9F42-D363C51F3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197CEC-4031-A248-8D8F-2899D216901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2670" y="5832844"/>
            <a:ext cx="1991745" cy="99037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F364B40A-FE8F-C9BC-3A38-B241E9FA33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4" y="5905639"/>
            <a:ext cx="962025" cy="917575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071F92C4-477E-16C4-BD1A-F38F5ED246A3}"/>
              </a:ext>
            </a:extLst>
          </p:cNvPr>
          <p:cNvSpPr txBox="1">
            <a:spLocks/>
          </p:cNvSpPr>
          <p:nvPr userDrawn="1"/>
        </p:nvSpPr>
        <p:spPr>
          <a:xfrm>
            <a:off x="982132" y="5905639"/>
            <a:ext cx="1484489" cy="917575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7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FAMILY FINANCIAL PLANNING:</a:t>
            </a:r>
            <a:b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</a:br>
            <a:r>
              <a:rPr lang="en-US" sz="1050" b="1" dirty="0">
                <a:solidFill>
                  <a:schemeClr val="bg1"/>
                </a:solidFill>
                <a:latin typeface="Garamond" panose="02020404030301010803" pitchFamily="18" charset="0"/>
              </a:rPr>
              <a:t>CARING FOR ADULT DEPENDENTS</a:t>
            </a:r>
          </a:p>
          <a:p>
            <a:pPr algn="ctr"/>
            <a:r>
              <a:rPr lang="en-US" sz="1050" kern="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 </a:t>
            </a:r>
            <a:r>
              <a:rPr lang="en-US" sz="700" dirty="0">
                <a:solidFill>
                  <a:schemeClr val="bg1"/>
                </a:solidFill>
                <a:effectLst/>
              </a:rPr>
              <a:t> </a:t>
            </a:r>
            <a:endParaRPr lang="en-US" sz="800" b="1" dirty="0">
              <a:solidFill>
                <a:schemeClr val="bg1"/>
              </a:solidFill>
              <a:latin typeface="Garamond" panose="02020404030301010803" pitchFamily="18" charset="0"/>
            </a:endParaRPr>
          </a:p>
          <a:p>
            <a:pPr algn="ctr"/>
            <a:r>
              <a:rPr lang="en-US" sz="800" b="1" dirty="0">
                <a:solidFill>
                  <a:schemeClr val="bg1"/>
                </a:solidFill>
                <a:latin typeface="Garamond" panose="02020404030301010803" pitchFamily="18" charset="0"/>
              </a:rPr>
              <a:t>June 28, 2023</a:t>
            </a:r>
          </a:p>
        </p:txBody>
      </p:sp>
    </p:spTree>
    <p:extLst>
      <p:ext uri="{BB962C8B-B14F-4D97-AF65-F5344CB8AC3E}">
        <p14:creationId xmlns:p14="http://schemas.microsoft.com/office/powerpoint/2010/main" val="566364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8A55F9-6875-6A43-8265-5D930DCC74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550B9D-7089-9A4C-8E02-E76CF953EF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A0DF22-6E0D-A141-9D1F-713704100D9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95C5A-D224-AA43-BB03-DCCC78B25673}" type="datetimeFigureOut">
              <a:rPr lang="en-US" smtClean="0"/>
              <a:t>6/28/23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619766-8740-7B40-AD10-1AA4334465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72150-09C2-D846-8599-691D3F2192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B0D608-4A3F-D64C-84F4-6E3C8DD2657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356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FD280C45-1E37-4342-899E-930A139437D2}"/>
              </a:ext>
            </a:extLst>
          </p:cNvPr>
          <p:cNvSpPr/>
          <p:nvPr/>
        </p:nvSpPr>
        <p:spPr>
          <a:xfrm>
            <a:off x="50800" y="178994"/>
            <a:ext cx="12076948" cy="2492990"/>
          </a:xfrm>
          <a:prstGeom prst="rect">
            <a:avLst/>
          </a:prstGeom>
          <a:solidFill>
            <a:srgbClr val="2D2D83"/>
          </a:solidFill>
        </p:spPr>
        <p:txBody>
          <a:bodyPr wrap="square">
            <a:spAutoFit/>
          </a:bodyPr>
          <a:lstStyle/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MONEY MATTERS 2023: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UL SYSTEM FINANCIAL WELLNESS SERIES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8" name="Picture 2" descr="Bridging the Divide Banner for Money Manners Webinar Series">
            <a:extLst>
              <a:ext uri="{FF2B5EF4-FFF2-40B4-BE49-F238E27FC236}">
                <a16:creationId xmlns:a16="http://schemas.microsoft.com/office/drawing/2014/main" id="{60E8669B-C4F4-AF98-3081-5B6402DE90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5709" y="5191886"/>
            <a:ext cx="3101239" cy="15506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 descr="A picture containing symbol, font, graphics, logo&#10;&#10;Description automatically generated">
            <a:extLst>
              <a:ext uri="{FF2B5EF4-FFF2-40B4-BE49-F238E27FC236}">
                <a16:creationId xmlns:a16="http://schemas.microsoft.com/office/drawing/2014/main" id="{98CEFFA8-2081-533A-9B16-95072DE472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52" y="5191886"/>
            <a:ext cx="1536849" cy="146583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0B2BB75-332E-14AF-CF31-D887D91F0FA3}"/>
              </a:ext>
            </a:extLst>
          </p:cNvPr>
          <p:cNvSpPr/>
          <p:nvPr/>
        </p:nvSpPr>
        <p:spPr>
          <a:xfrm>
            <a:off x="0" y="2671984"/>
            <a:ext cx="12192000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cap="small" dirty="0">
                <a:solidFill>
                  <a:srgbClr val="2D2D83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Session #7:</a:t>
            </a:r>
          </a:p>
          <a:p>
            <a:pPr algn="ctr"/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 Financial Planning: </a:t>
            </a:r>
            <a:b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800" b="1" cap="small" dirty="0">
                <a:solidFill>
                  <a:srgbClr val="2D2D8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Caring for Adult Dependents</a:t>
            </a:r>
          </a:p>
          <a:p>
            <a:pPr algn="ctr"/>
            <a:endParaRPr lang="en-US" sz="5400" b="1" dirty="0">
              <a:solidFill>
                <a:srgbClr val="C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n-US" sz="4000" b="1" cap="small" dirty="0">
                <a:solidFill>
                  <a:srgbClr val="2DB0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June 28, 2023</a:t>
            </a:r>
            <a:endParaRPr lang="en-US" sz="4000" b="1" cap="small" dirty="0">
              <a:solidFill>
                <a:srgbClr val="2DB0CC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389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b="1" dirty="0">
                <a:solidFill>
                  <a:srgbClr val="2D2D83"/>
                </a:solidFill>
              </a:rPr>
              <a:t>THE DIFFICULT CONVERSATIONS &amp; TOPICS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24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Do they have life insurance?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18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Do they have a will? A living will? A durable power of attorney?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18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Are there trusts or income streams that need to be managed?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Many elderly lose track of different income streams they are entitled to…and thus lose out on that income.</a:t>
            </a:r>
          </a:p>
          <a:p>
            <a:pPr lvl="1"/>
            <a:endParaRPr lang="en-US" sz="18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Are they going to legally become a dependent – or can they stay independent </a:t>
            </a:r>
            <a:r>
              <a:rPr lang="en-US" sz="2400" dirty="0">
                <a:solidFill>
                  <a:srgbClr val="2D2D83"/>
                </a:solidFill>
              </a:rPr>
              <a:t>(that is, do they have sufficient income that they do not qualify as a dependent)</a:t>
            </a:r>
            <a:r>
              <a:rPr lang="en-US" sz="2400" b="1" dirty="0">
                <a:solidFill>
                  <a:srgbClr val="2D2D83"/>
                </a:solidFill>
              </a:rPr>
              <a:t>?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1623745356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2D2D83"/>
                </a:solidFill>
              </a:rPr>
              <a:t>In general, the adult dependent is legally (for tax purposes) a “dependent” if: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You provide more than 50% of their living support for the year; and,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They have less than $4,400 in gross income for the year.</a:t>
            </a:r>
          </a:p>
          <a:p>
            <a:pPr lvl="1"/>
            <a:r>
              <a:rPr lang="en-US" sz="2000" dirty="0">
                <a:solidFill>
                  <a:srgbClr val="2D2D83"/>
                </a:solidFill>
              </a:rPr>
              <a:t>(There are exceptions and fine print, but this is the starting point for reference.)</a:t>
            </a:r>
            <a:endParaRPr lang="en-US" sz="2000" b="1" dirty="0">
              <a:solidFill>
                <a:srgbClr val="2D2D83"/>
              </a:solidFill>
            </a:endParaRPr>
          </a:p>
          <a:p>
            <a:r>
              <a:rPr lang="en-US" sz="2200" b="1" dirty="0">
                <a:solidFill>
                  <a:srgbClr val="2D2D83"/>
                </a:solidFill>
              </a:rPr>
              <a:t>You generally cannot claim a married person as a dependent if that person files a joint return.</a:t>
            </a:r>
          </a:p>
          <a:p>
            <a:r>
              <a:rPr lang="en-US" sz="2200" b="1" dirty="0">
                <a:solidFill>
                  <a:srgbClr val="2D2D83"/>
                </a:solidFill>
              </a:rPr>
              <a:t>If you claim them as a dependent, you include their tax information on your return.</a:t>
            </a:r>
          </a:p>
          <a:p>
            <a:r>
              <a:rPr lang="en-US" sz="2200" b="1" dirty="0">
                <a:solidFill>
                  <a:srgbClr val="2D2D83"/>
                </a:solidFill>
              </a:rPr>
              <a:t>And, you may be eligible for deductions and credits: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Earned Income Tax Credit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Tax Credit for Other Dependents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Child &amp; Dependent Care Credit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Deductions for Medical Expenses (above the line)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412808111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2D2D83"/>
                </a:solidFill>
              </a:rPr>
              <a:t>		</a:t>
            </a:r>
            <a:r>
              <a:rPr lang="en-US" sz="2400" b="1" dirty="0">
                <a:solidFill>
                  <a:srgbClr val="2D2D83"/>
                </a:solidFill>
              </a:rPr>
              <a:t>		Gross Salary &amp; Wages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Less:	Medical Expenses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Contributions to Retirement Accounts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Adjusted Gross Income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Standard Deduction or Itemized Deduction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Taxable Income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      x	Tax Rate   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Gross Taxes Owed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Tax Credits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Taxes Owed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</a:p>
        </p:txBody>
      </p:sp>
    </p:spTree>
    <p:extLst>
      <p:ext uri="{BB962C8B-B14F-4D97-AF65-F5344CB8AC3E}">
        <p14:creationId xmlns:p14="http://schemas.microsoft.com/office/powerpoint/2010/main" val="3086812724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200" b="1" dirty="0">
                <a:solidFill>
                  <a:srgbClr val="2D2D83"/>
                </a:solidFill>
              </a:rPr>
              <a:t>		</a:t>
            </a:r>
            <a:r>
              <a:rPr lang="en-US" sz="2400" b="1" dirty="0">
                <a:solidFill>
                  <a:srgbClr val="2D2D83"/>
                </a:solidFill>
              </a:rPr>
              <a:t>		Gross Salary &amp; Wages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Less:	Medical Expenses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Contributions to Retirement Accounts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Adjusted Gross Income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Standard Deduction or Itemized Deduction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Taxable Income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      x	Tax Rate   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Gross Taxes Owed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</a:t>
            </a:r>
            <a:r>
              <a:rPr lang="en-US" sz="2400" b="1" u="sng" dirty="0">
                <a:solidFill>
                  <a:srgbClr val="2D2D83"/>
                </a:solidFill>
              </a:rPr>
              <a:t>Less:	Tax Credits                                    </a:t>
            </a:r>
            <a:r>
              <a:rPr lang="en-US" sz="2400" b="1" u="sng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2D2D83"/>
                </a:solidFill>
              </a:rPr>
              <a:t>				Taxes Owed</a:t>
            </a:r>
            <a:endParaRPr lang="en-US" sz="24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953A29-6899-42C9-308B-6F5545CC2C4D}"/>
              </a:ext>
            </a:extLst>
          </p:cNvPr>
          <p:cNvSpPr/>
          <p:nvPr/>
        </p:nvSpPr>
        <p:spPr>
          <a:xfrm>
            <a:off x="3082315" y="1683465"/>
            <a:ext cx="5504567" cy="5268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539ED8AB-0E1D-BA8A-A300-D25D8A395FA3}"/>
              </a:ext>
            </a:extLst>
          </p:cNvPr>
          <p:cNvSpPr/>
          <p:nvPr/>
        </p:nvSpPr>
        <p:spPr>
          <a:xfrm>
            <a:off x="3082314" y="4857624"/>
            <a:ext cx="5504567" cy="526840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331389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2D2D83"/>
                </a:solidFill>
              </a:rPr>
              <a:t>Who is responsible for finances? Do you comingle finances and accounts?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What is the role of other family members who may be involved?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It may be best to NOT comingle accounts…but for the adult dependent to give you either: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Power of attorney </a:t>
            </a:r>
            <a:r>
              <a:rPr lang="en-US" sz="1600" b="1" dirty="0">
                <a:solidFill>
                  <a:srgbClr val="2D2D83"/>
                </a:solidFill>
                <a:sym typeface="Wingdings" pitchFamily="2" charset="2"/>
              </a:rPr>
              <a:t> Decision-making authority over all life decisions</a:t>
            </a:r>
            <a:endParaRPr lang="en-US" sz="1600" b="1" dirty="0">
              <a:solidFill>
                <a:srgbClr val="2D2D83"/>
              </a:solidFill>
            </a:endParaRP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Power of appointment </a:t>
            </a:r>
            <a:r>
              <a:rPr lang="en-US" sz="1600" b="1" dirty="0">
                <a:solidFill>
                  <a:srgbClr val="2D2D83"/>
                </a:solidFill>
                <a:sym typeface="Wingdings" pitchFamily="2" charset="2"/>
              </a:rPr>
              <a:t> Decision-making authority over assets and finances</a:t>
            </a:r>
            <a:endParaRPr lang="en-US" sz="1600" b="1" dirty="0">
              <a:solidFill>
                <a:srgbClr val="2D2D83"/>
              </a:solidFill>
            </a:endParaRPr>
          </a:p>
          <a:p>
            <a:pPr marL="457200" lvl="1" indent="0">
              <a:buNone/>
            </a:pPr>
            <a:endParaRPr lang="en-US" sz="20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Trusts are not just for the super-wealthy – they can be an effective way to transfer assets (a) during life, and/or (b) outside of a will.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Example: My elderly mom moves in with me. She has $100,000 in savings that she no longer is comfortable managing. She intends to live off the savings, then give me any leftovers when she dies. </a:t>
            </a:r>
          </a:p>
          <a:p>
            <a:pPr lvl="2"/>
            <a:r>
              <a:rPr lang="en-US" sz="1600" dirty="0">
                <a:solidFill>
                  <a:srgbClr val="2D2D83"/>
                </a:solidFill>
              </a:rPr>
              <a:t>She can put the $100,000 in an irrevocable trust, withdrawing a certain amount periodically.</a:t>
            </a:r>
          </a:p>
          <a:p>
            <a:pPr lvl="2"/>
            <a:r>
              <a:rPr lang="en-US" sz="1600" dirty="0">
                <a:solidFill>
                  <a:srgbClr val="2D2D83"/>
                </a:solidFill>
              </a:rPr>
              <a:t>A professional trust manager (banker or lawyer) will manage the assets, according to our wishes.</a:t>
            </a:r>
          </a:p>
          <a:p>
            <a:pPr lvl="2"/>
            <a:r>
              <a:rPr lang="en-US" sz="1600" dirty="0">
                <a:solidFill>
                  <a:srgbClr val="2D2D83"/>
                </a:solidFill>
              </a:rPr>
              <a:t>The moment mom dies, the remaining money legally becomes mine. No will, no probate, no court. Easy.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20999837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2D2D83"/>
                </a:solidFill>
              </a:rPr>
              <a:t>How does this affect money available and financial planning for other family members (like, children)?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16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At what point do you sell the adult dependent’s assets – house , car, anything else that will not be kept in the family via the will.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16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At what point do you consider senior living facility or assisted care?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Monthly costs begin at around $3,000 and can be as much as $15,000 for standard care.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In general, health insurance DOES NOT cover assisted living.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Long-term care or disability insurance MAY cover assisted living…but only if you chose for it to include assisted living when the policy was acquired.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Medicare, Medicaid and the VA generally DO NOT cover room and board, but they may cover related medical expenses and needs.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In general, only the medical costs associated with assisted living are tax deductible.</a:t>
            </a:r>
            <a:endParaRPr lang="en-US" sz="19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</a:p>
        </p:txBody>
      </p:sp>
    </p:spTree>
    <p:extLst>
      <p:ext uri="{BB962C8B-B14F-4D97-AF65-F5344CB8AC3E}">
        <p14:creationId xmlns:p14="http://schemas.microsoft.com/office/powerpoint/2010/main" val="42809682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2D2D83"/>
                </a:solidFill>
              </a:rPr>
              <a:t>The general rule for insurance still applies: you want to buy it before you need it.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But, of course, then you feel like you’re paying for something you don’t need yet.</a:t>
            </a:r>
            <a:br>
              <a:rPr lang="en-US" sz="1800" b="1" dirty="0">
                <a:solidFill>
                  <a:srgbClr val="2D2D83"/>
                </a:solidFill>
              </a:rPr>
            </a:br>
            <a:endParaRPr lang="en-US" sz="1800" b="1" dirty="0">
              <a:solidFill>
                <a:srgbClr val="2D2D83"/>
              </a:solidFill>
            </a:endParaRPr>
          </a:p>
          <a:p>
            <a:r>
              <a:rPr lang="en-US" sz="2200" b="1" dirty="0">
                <a:solidFill>
                  <a:srgbClr val="2D2D83"/>
                </a:solidFill>
              </a:rPr>
              <a:t>Health insurance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Medicare and Medicaid may be sufficient, once the adults are eligible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The adult dependent may not be able to be included in the family’s health plan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If they are under 65 and not eligible for Medicaid, they may need to get their own health insurance via the private market…which could be very expensive.</a:t>
            </a:r>
            <a:br>
              <a:rPr lang="en-US" sz="1800" b="1" dirty="0">
                <a:solidFill>
                  <a:srgbClr val="2D2D83"/>
                </a:solidFill>
              </a:rPr>
            </a:br>
            <a:endParaRPr lang="en-US" sz="1800" b="1" dirty="0">
              <a:solidFill>
                <a:srgbClr val="2D2D83"/>
              </a:solidFill>
            </a:endParaRPr>
          </a:p>
          <a:p>
            <a:r>
              <a:rPr lang="en-US" sz="2200" b="1" dirty="0">
                <a:solidFill>
                  <a:srgbClr val="2D2D83"/>
                </a:solidFill>
              </a:rPr>
              <a:t>Property, casualty and liability insurance (cars &amp; stuff)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In general, we can add adult dependents to our automobile policies relatively easily (for a cost)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In general, adult dependents living with us are covered under our homeowners’ policies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If they bring significant physical assets – jewelry, antiques – we may need to increase policy coverage amounts.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382083530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2D2D83"/>
                </a:solidFill>
              </a:rPr>
              <a:t>Life insurance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If you’re buying it for your elderly adult dependents, it’s going to be very expensive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If they receive it due to the loss of a spouse, the proceeds may or may not be taxable </a:t>
            </a:r>
            <a:br>
              <a:rPr lang="en-US" sz="1800" b="1" dirty="0">
                <a:solidFill>
                  <a:srgbClr val="2D2D83"/>
                </a:solidFill>
              </a:rPr>
            </a:br>
            <a:r>
              <a:rPr lang="en-US" sz="1800" dirty="0">
                <a:solidFill>
                  <a:srgbClr val="2D2D83"/>
                </a:solidFill>
              </a:rPr>
              <a:t>(they are generally only taxable if provided by an employer and over $50,000).</a:t>
            </a:r>
            <a:br>
              <a:rPr lang="en-US" sz="1800" b="1" dirty="0">
                <a:solidFill>
                  <a:srgbClr val="2D2D83"/>
                </a:solidFill>
              </a:rPr>
            </a:br>
            <a:endParaRPr lang="en-US" sz="1200" b="1" dirty="0">
              <a:solidFill>
                <a:srgbClr val="2D2D83"/>
              </a:solidFill>
            </a:endParaRPr>
          </a:p>
          <a:p>
            <a:r>
              <a:rPr lang="en-US" sz="2200" b="1" dirty="0">
                <a:solidFill>
                  <a:srgbClr val="2D2D83"/>
                </a:solidFill>
              </a:rPr>
              <a:t>Annuities – An alternative to life insurance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Example: My elderly mom moves in with me. She has $100,000 in savings. Instead of the trust we mentioned earlier, she can buy an annuity with this $100,000. The annuity – derived from “annual” – will pay her a portion of this, say $8,000, each year until she dies.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Annuities are popular because they provide regular, fixed income.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Basically, if she lives longer than expected, it can be a good deal. If she dies earlier than expected, it’s probably a lousy deal…except for the security of regular, fixed income.</a:t>
            </a:r>
          </a:p>
          <a:p>
            <a:pPr lvl="2"/>
            <a:r>
              <a:rPr lang="en-US" sz="1400" b="1" dirty="0">
                <a:solidFill>
                  <a:srgbClr val="2D2D83"/>
                </a:solidFill>
              </a:rPr>
              <a:t>Annuities CANNOT be inherited. Once mom dies, the proceeds are done.</a:t>
            </a:r>
            <a:br>
              <a:rPr lang="en-US" sz="1400" b="1" dirty="0">
                <a:solidFill>
                  <a:srgbClr val="2D2D83"/>
                </a:solidFill>
              </a:rPr>
            </a:br>
            <a:endParaRPr lang="en-US" sz="1800" dirty="0">
              <a:solidFill>
                <a:srgbClr val="2D2D83"/>
              </a:solidFill>
            </a:endParaRPr>
          </a:p>
          <a:p>
            <a:pPr lvl="1"/>
            <a:r>
              <a:rPr lang="en-US" sz="1800" dirty="0">
                <a:solidFill>
                  <a:srgbClr val="2D2D83"/>
                </a:solidFill>
                <a:sym typeface="Wingdings" pitchFamily="2" charset="2"/>
              </a:rPr>
              <a:t>Survivorship or Second-to-Die insurance policies only pay out once both policyholders pass…while annuities stop paying when the second policyholder passes. Pay attention to this very key term.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2252349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200" b="1" dirty="0">
                <a:solidFill>
                  <a:srgbClr val="2D2D83"/>
                </a:solidFill>
              </a:rPr>
              <a:t>Long-Term Care insurance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People over 70 file more than 95% of long-term care insurance claims (source: AARP)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Thus, the best time to acquire long-term care insurance is probably between 60-65.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Rates can be about $3,000 to $4,000 per year at this age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Basically….this will cover all long-term care costs that health insurance, Medicare and Medicaid do not cover…like the room &amp; board costs of assisted living.</a:t>
            </a:r>
          </a:p>
          <a:p>
            <a:pPr lvl="2"/>
            <a:r>
              <a:rPr lang="en-US" sz="1400" b="1" dirty="0">
                <a:solidFill>
                  <a:srgbClr val="2D2D83"/>
                </a:solidFill>
              </a:rPr>
              <a:t>If your adult dependent is going to be living with you, this may not be necessary</a:t>
            </a:r>
          </a:p>
          <a:p>
            <a:pPr lvl="2"/>
            <a:endParaRPr lang="en-US" sz="1200" b="1" dirty="0">
              <a:solidFill>
                <a:srgbClr val="2D2D83"/>
              </a:solidFill>
            </a:endParaRPr>
          </a:p>
          <a:p>
            <a:r>
              <a:rPr lang="en-US" sz="2200" b="1" dirty="0">
                <a:solidFill>
                  <a:srgbClr val="2D2D83"/>
                </a:solidFill>
              </a:rPr>
              <a:t>Disability Insurance – Not just for the elderly or the disabled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Disability insurance is really income insurance: if you are not able to work, disability insurance can provide income for a set period of time.</a:t>
            </a:r>
          </a:p>
          <a:p>
            <a:pPr lvl="2"/>
            <a:r>
              <a:rPr lang="en-US" sz="1400" b="1" dirty="0">
                <a:solidFill>
                  <a:srgbClr val="2D2D83"/>
                </a:solidFill>
              </a:rPr>
              <a:t>You choose the amount of coverage, you choose the length of coverage, you choose the waiting period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The point is…you probably DO NOT need to purchase disability insurance for your adult dependent (unless their income and ability to work is a big part of their life). Long-term care and health insurance will likely cover all of your adult dependent’s medical and living needs.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</p:txBody>
      </p:sp>
    </p:spTree>
    <p:extLst>
      <p:ext uri="{BB962C8B-B14F-4D97-AF65-F5344CB8AC3E}">
        <p14:creationId xmlns:p14="http://schemas.microsoft.com/office/powerpoint/2010/main" val="33270573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r>
              <a:rPr lang="en-US" sz="2400" b="1" dirty="0">
                <a:solidFill>
                  <a:srgbClr val="2D2D83"/>
                </a:solidFill>
              </a:rPr>
              <a:t>What happens when our adult dependent is close to passing?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Do they have a Durable Power of Attorney (for making all life decisions)?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Do they have a Living Will (for making health care decisions)?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Do they have a Will?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Do they transition to an assisted living facility for the final days?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Do they move back home from an assisted living facility for the final days?</a:t>
            </a:r>
            <a:br>
              <a:rPr lang="en-US" sz="2000" b="1" dirty="0">
                <a:solidFill>
                  <a:srgbClr val="2D2D83"/>
                </a:solidFill>
              </a:rPr>
            </a:br>
            <a:endParaRPr lang="en-US" sz="12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Everybody needs to have a Will, as soon as possible.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The Will will designate who gets the deceased’s assets after passing </a:t>
            </a:r>
            <a:br>
              <a:rPr lang="en-US" sz="1800" b="1" dirty="0">
                <a:solidFill>
                  <a:srgbClr val="2D2D83"/>
                </a:solidFill>
              </a:rPr>
            </a:br>
            <a:r>
              <a:rPr lang="en-US" sz="1800" b="1" dirty="0">
                <a:solidFill>
                  <a:srgbClr val="2D2D83"/>
                </a:solidFill>
              </a:rPr>
              <a:t>(or, all of those assets that are not covered by a trust or do not have assigned beneficiaries).</a:t>
            </a:r>
          </a:p>
          <a:p>
            <a:pPr lvl="1"/>
            <a:r>
              <a:rPr lang="en-US" sz="1800" b="1" dirty="0">
                <a:solidFill>
                  <a:srgbClr val="2D2D83"/>
                </a:solidFill>
              </a:rPr>
              <a:t>However…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A Will can be contested (“…being of sound mind and body…”), and…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Executing the Will – going through probate – can take a long time and can be expensive (say, 10%)</a:t>
            </a:r>
          </a:p>
          <a:p>
            <a:pPr lvl="1"/>
            <a:r>
              <a:rPr lang="en-US" sz="1600" dirty="0">
                <a:solidFill>
                  <a:srgbClr val="2D2D83"/>
                </a:solidFill>
              </a:rPr>
              <a:t>If the deceased DOES NOT have a Will, the state will control the process and the family members will probably get most of the assets eventually, but it will take a long time and will be very expensive.</a:t>
            </a:r>
            <a:endParaRPr lang="en-US" sz="16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TRANSITION</a:t>
            </a:r>
          </a:p>
        </p:txBody>
      </p:sp>
    </p:spTree>
    <p:extLst>
      <p:ext uri="{BB962C8B-B14F-4D97-AF65-F5344CB8AC3E}">
        <p14:creationId xmlns:p14="http://schemas.microsoft.com/office/powerpoint/2010/main" val="334448099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124618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endParaRPr lang="en-US" sz="24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What happens when our adult dependent passes?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The will or trust will assign legal transfer of property and assets.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Any assets with identified beneficiaries (retirement, life insurance) will automatically transfer.</a:t>
            </a:r>
          </a:p>
          <a:p>
            <a:pPr lvl="1"/>
            <a:endParaRPr lang="en-US" sz="2000" b="1" dirty="0">
              <a:solidFill>
                <a:srgbClr val="2D2D83"/>
              </a:solidFill>
            </a:endParaRP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How are we going to pay for the funeral and other related services?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Having enough life insurance can take care of this, so we do not have to rely on savings.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A Certificate of Death might be required to make other decisions…and costs $25-50.</a:t>
            </a:r>
            <a:br>
              <a:rPr lang="en-US" sz="1600" b="1" dirty="0">
                <a:solidFill>
                  <a:srgbClr val="2D2D83"/>
                </a:solidFill>
              </a:rPr>
            </a:br>
            <a:endParaRPr lang="en-US" sz="1600" b="1" dirty="0">
              <a:solidFill>
                <a:srgbClr val="2D2D83"/>
              </a:solidFill>
            </a:endParaRP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We have to manage their estate…and estates are not just for the super-wealthy.</a:t>
            </a:r>
          </a:p>
          <a:p>
            <a:pPr lvl="2"/>
            <a:r>
              <a:rPr lang="en-US" sz="1600" b="1" dirty="0">
                <a:solidFill>
                  <a:srgbClr val="2D2D83"/>
                </a:solidFill>
              </a:rPr>
              <a:t>Somebody has to pay the deceased’s bills &amp; debt and then takeover the house, vehicle &amp; financial assets</a:t>
            </a:r>
          </a:p>
          <a:p>
            <a:pPr lvl="1"/>
            <a:r>
              <a:rPr lang="en-US" sz="1900" dirty="0">
                <a:solidFill>
                  <a:srgbClr val="2D2D83"/>
                </a:solidFill>
              </a:rPr>
              <a:t>If the deceased is super-wealthy and the estate is over $13,000,000, then estate planning gets more complicated in order to minimize estate taxes…but that’s a good problem for another time.</a:t>
            </a:r>
            <a:endParaRPr lang="en-US" sz="19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FINAL TRANSITION</a:t>
            </a:r>
          </a:p>
        </p:txBody>
      </p:sp>
    </p:spTree>
    <p:extLst>
      <p:ext uri="{BB962C8B-B14F-4D97-AF65-F5344CB8AC3E}">
        <p14:creationId xmlns:p14="http://schemas.microsoft.com/office/powerpoint/2010/main" val="175425982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2560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1220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391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42D1BEE6-7BF2-232F-F1DE-A5960ABA8E07}"/>
              </a:ext>
            </a:extLst>
          </p:cNvPr>
          <p:cNvCxnSpPr/>
          <p:nvPr/>
        </p:nvCxnSpPr>
        <p:spPr>
          <a:xfrm flipH="1">
            <a:off x="4626864" y="1179576"/>
            <a:ext cx="2542032" cy="15727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CF3497D-EBB1-ECD2-B58C-3BE5BB8E5A14}"/>
              </a:ext>
            </a:extLst>
          </p:cNvPr>
          <p:cNvCxnSpPr>
            <a:cxnSpLocks/>
          </p:cNvCxnSpPr>
          <p:nvPr/>
        </p:nvCxnSpPr>
        <p:spPr>
          <a:xfrm flipH="1">
            <a:off x="3273552" y="1331976"/>
            <a:ext cx="4047744" cy="3880753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5524CCB-9176-2E2E-B984-21A0A6CB3C4A}"/>
              </a:ext>
            </a:extLst>
          </p:cNvPr>
          <p:cNvCxnSpPr>
            <a:cxnSpLocks/>
          </p:cNvCxnSpPr>
          <p:nvPr/>
        </p:nvCxnSpPr>
        <p:spPr>
          <a:xfrm flipH="1">
            <a:off x="2788920" y="1331976"/>
            <a:ext cx="4532376" cy="1941576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140E847-C44F-67A9-4D61-4505F72DC579}"/>
              </a:ext>
            </a:extLst>
          </p:cNvPr>
          <p:cNvCxnSpPr>
            <a:cxnSpLocks/>
          </p:cNvCxnSpPr>
          <p:nvPr/>
        </p:nvCxnSpPr>
        <p:spPr>
          <a:xfrm>
            <a:off x="8942832" y="1179576"/>
            <a:ext cx="460248" cy="886968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29A241A-B8EF-9C51-7234-39C354860192}"/>
              </a:ext>
            </a:extLst>
          </p:cNvPr>
          <p:cNvCxnSpPr>
            <a:cxnSpLocks/>
          </p:cNvCxnSpPr>
          <p:nvPr/>
        </p:nvCxnSpPr>
        <p:spPr>
          <a:xfrm>
            <a:off x="8475680" y="1277005"/>
            <a:ext cx="467152" cy="2943769"/>
          </a:xfrm>
          <a:prstGeom prst="straightConnector1">
            <a:avLst/>
          </a:prstGeom>
          <a:ln w="762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990559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C686E7-297C-0F87-3492-9550BC37D1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550" y="36333"/>
            <a:ext cx="11118900" cy="5879127"/>
          </a:xfrm>
          <a:prstGeom prst="rect">
            <a:avLst/>
          </a:prstGeom>
        </p:spPr>
      </p:pic>
      <p:sp>
        <p:nvSpPr>
          <p:cNvPr id="12" name="Oval 11">
            <a:extLst>
              <a:ext uri="{FF2B5EF4-FFF2-40B4-BE49-F238E27FC236}">
                <a16:creationId xmlns:a16="http://schemas.microsoft.com/office/drawing/2014/main" id="{09F6FD47-7601-8197-A77E-0A6D9F4A881D}"/>
              </a:ext>
            </a:extLst>
          </p:cNvPr>
          <p:cNvSpPr/>
          <p:nvPr/>
        </p:nvSpPr>
        <p:spPr>
          <a:xfrm>
            <a:off x="6921059" y="312532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39042B-0403-9017-7C54-E5ACAABE5ABD}"/>
              </a:ext>
            </a:extLst>
          </p:cNvPr>
          <p:cNvSpPr/>
          <p:nvPr/>
        </p:nvSpPr>
        <p:spPr>
          <a:xfrm>
            <a:off x="72668" y="2597865"/>
            <a:ext cx="11959867" cy="327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66AF2E0-CF62-681F-9784-4D1C1CC07DA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115" y="3283837"/>
            <a:ext cx="3732791" cy="106017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645F8F7-D5FD-99E3-F1D2-4AD51B8781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7425" y="4709028"/>
            <a:ext cx="3732791" cy="10601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EA79DE-6FC3-F84F-7862-5BB3A9C1BF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8305" y="2801181"/>
            <a:ext cx="3732791" cy="106017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7499DBC-3554-6E7E-6400-0216EDBE6D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36" y="4709028"/>
            <a:ext cx="3732791" cy="1060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7BF06DD-C3B4-9406-0F59-26B5FC922B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48443" y="3277068"/>
            <a:ext cx="3732791" cy="1060177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5BD4DADE-A422-1F68-ED5F-E2158346D608}"/>
              </a:ext>
            </a:extLst>
          </p:cNvPr>
          <p:cNvSpPr/>
          <p:nvPr/>
        </p:nvSpPr>
        <p:spPr>
          <a:xfrm>
            <a:off x="5857792" y="1645271"/>
            <a:ext cx="2610985" cy="1260015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9637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2112C795-2A26-2743-80E5-4D91D41B9415}"/>
              </a:ext>
            </a:extLst>
          </p:cNvPr>
          <p:cNvGraphicFramePr/>
          <p:nvPr/>
        </p:nvGraphicFramePr>
        <p:xfrm>
          <a:off x="375450" y="-1108180"/>
          <a:ext cx="10972800" cy="7315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729417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42A4D48F-CD13-4746-A3DA-7888E8C07C76}"/>
              </a:ext>
            </a:extLst>
          </p:cNvPr>
          <p:cNvSpPr/>
          <p:nvPr/>
        </p:nvSpPr>
        <p:spPr>
          <a:xfrm>
            <a:off x="4524694" y="561523"/>
            <a:ext cx="3142610" cy="1930063"/>
          </a:xfrm>
          <a:prstGeom prst="roundRect">
            <a:avLst/>
          </a:prstGeom>
          <a:solidFill>
            <a:srgbClr val="0000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Financial Wellness</a:t>
            </a:r>
          </a:p>
        </p:txBody>
      </p:sp>
      <p:sp>
        <p:nvSpPr>
          <p:cNvPr id="2" name="Cloud Callout 1">
            <a:extLst>
              <a:ext uri="{FF2B5EF4-FFF2-40B4-BE49-F238E27FC236}">
                <a16:creationId xmlns:a16="http://schemas.microsoft.com/office/drawing/2014/main" id="{829A5E17-0E05-FD40-926F-9741273A5509}"/>
              </a:ext>
            </a:extLst>
          </p:cNvPr>
          <p:cNvSpPr/>
          <p:nvPr/>
        </p:nvSpPr>
        <p:spPr>
          <a:xfrm>
            <a:off x="466404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A goal without a plan is just a dream.</a:t>
            </a:r>
          </a:p>
        </p:txBody>
      </p:sp>
      <p:sp>
        <p:nvSpPr>
          <p:cNvPr id="13" name="Cloud Callout 12">
            <a:extLst>
              <a:ext uri="{FF2B5EF4-FFF2-40B4-BE49-F238E27FC236}">
                <a16:creationId xmlns:a16="http://schemas.microsoft.com/office/drawing/2014/main" id="{4E36713B-5C69-5844-A69B-E94BE57D8341}"/>
              </a:ext>
            </a:extLst>
          </p:cNvPr>
          <p:cNvSpPr/>
          <p:nvPr/>
        </p:nvSpPr>
        <p:spPr>
          <a:xfrm>
            <a:off x="1301214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The most difficult thing is the decision to act; the rest is mere tenacity.</a:t>
            </a:r>
          </a:p>
        </p:txBody>
      </p:sp>
      <p:sp>
        <p:nvSpPr>
          <p:cNvPr id="14" name="Cloud Callout 13">
            <a:extLst>
              <a:ext uri="{FF2B5EF4-FFF2-40B4-BE49-F238E27FC236}">
                <a16:creationId xmlns:a16="http://schemas.microsoft.com/office/drawing/2014/main" id="{46D0180F-BAB7-E047-80BF-ACF6C0F0E824}"/>
              </a:ext>
            </a:extLst>
          </p:cNvPr>
          <p:cNvSpPr/>
          <p:nvPr/>
        </p:nvSpPr>
        <p:spPr>
          <a:xfrm>
            <a:off x="8525195" y="1004920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Wealth is largely the result of habit.</a:t>
            </a:r>
          </a:p>
        </p:txBody>
      </p:sp>
      <p:sp>
        <p:nvSpPr>
          <p:cNvPr id="15" name="Cloud Callout 14">
            <a:extLst>
              <a:ext uri="{FF2B5EF4-FFF2-40B4-BE49-F238E27FC236}">
                <a16:creationId xmlns:a16="http://schemas.microsoft.com/office/drawing/2014/main" id="{0AC174B7-77D5-AB45-88B5-6B07EAAF9878}"/>
              </a:ext>
            </a:extLst>
          </p:cNvPr>
          <p:cNvSpPr/>
          <p:nvPr/>
        </p:nvSpPr>
        <p:spPr>
          <a:xfrm>
            <a:off x="7690381" y="3261769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i="1" dirty="0">
                <a:solidFill>
                  <a:srgbClr val="0000CC"/>
                </a:solidFill>
              </a:rPr>
              <a:t>It takes as much energy to plan as it does to wish.</a:t>
            </a:r>
          </a:p>
        </p:txBody>
      </p:sp>
      <p:sp>
        <p:nvSpPr>
          <p:cNvPr id="16" name="Cloud Callout 15">
            <a:extLst>
              <a:ext uri="{FF2B5EF4-FFF2-40B4-BE49-F238E27FC236}">
                <a16:creationId xmlns:a16="http://schemas.microsoft.com/office/drawing/2014/main" id="{3298933F-34FD-7441-A29B-6B3518E5D6D0}"/>
              </a:ext>
            </a:extLst>
          </p:cNvPr>
          <p:cNvSpPr/>
          <p:nvPr/>
        </p:nvSpPr>
        <p:spPr>
          <a:xfrm>
            <a:off x="4592454" y="4715195"/>
            <a:ext cx="3200400" cy="1828800"/>
          </a:xfrm>
          <a:prstGeom prst="cloudCallou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i="1" dirty="0">
                <a:solidFill>
                  <a:srgbClr val="0000CC"/>
                </a:solidFill>
              </a:rPr>
              <a:t>You cannot escape the responsibility of tomorrow by avoiding it today.</a:t>
            </a:r>
          </a:p>
        </p:txBody>
      </p:sp>
    </p:spTree>
    <p:extLst>
      <p:ext uri="{BB962C8B-B14F-4D97-AF65-F5344CB8AC3E}">
        <p14:creationId xmlns:p14="http://schemas.microsoft.com/office/powerpoint/2010/main" val="36156125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A993A-392E-7546-9DFE-C46846226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8431"/>
            <a:ext cx="12192000" cy="5242128"/>
          </a:xfrm>
          <a:prstGeom prst="rect">
            <a:avLst/>
          </a:prstGeom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DD4CF24A-0B1A-7F4A-A1ED-99D89060D5EE}"/>
              </a:ext>
            </a:extLst>
          </p:cNvPr>
          <p:cNvSpPr/>
          <p:nvPr/>
        </p:nvSpPr>
        <p:spPr>
          <a:xfrm>
            <a:off x="2482808" y="5819459"/>
            <a:ext cx="7042697" cy="629785"/>
          </a:xfrm>
          <a:prstGeom prst="round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Isn’t this a lot like what you do with your education planning?</a:t>
            </a:r>
          </a:p>
        </p:txBody>
      </p:sp>
    </p:spTree>
    <p:extLst>
      <p:ext uri="{BB962C8B-B14F-4D97-AF65-F5344CB8AC3E}">
        <p14:creationId xmlns:p14="http://schemas.microsoft.com/office/powerpoint/2010/main" val="8556292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 ***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 ***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 ***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 &amp; 19 are from 3:00-4:00pm.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12CAC-6985-26C0-66D8-1A3FA36511B5}"/>
              </a:ext>
            </a:extLst>
          </p:cNvPr>
          <p:cNvSpPr/>
          <p:nvPr/>
        </p:nvSpPr>
        <p:spPr>
          <a:xfrm>
            <a:off x="727075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A585CF-43B2-F062-08DC-81DAE5CC934D}"/>
              </a:ext>
            </a:extLst>
          </p:cNvPr>
          <p:cNvSpPr/>
          <p:nvPr/>
        </p:nvSpPr>
        <p:spPr>
          <a:xfrm>
            <a:off x="2967311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77674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 ***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 ***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 ***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 &amp; 19 are from 3:00-4:00pm.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D412CAC-6985-26C0-66D8-1A3FA36511B5}"/>
              </a:ext>
            </a:extLst>
          </p:cNvPr>
          <p:cNvSpPr/>
          <p:nvPr/>
        </p:nvSpPr>
        <p:spPr>
          <a:xfrm>
            <a:off x="5177943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8A585CF-43B2-F062-08DC-81DAE5CC934D}"/>
              </a:ext>
            </a:extLst>
          </p:cNvPr>
          <p:cNvSpPr/>
          <p:nvPr/>
        </p:nvSpPr>
        <p:spPr>
          <a:xfrm>
            <a:off x="7418179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214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Owning Your Financial Future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2A1839F-7898-7EF9-F333-7B11D097F1CA}"/>
              </a:ext>
            </a:extLst>
          </p:cNvPr>
          <p:cNvSpPr txBox="1">
            <a:spLocks/>
          </p:cNvSpPr>
          <p:nvPr/>
        </p:nvSpPr>
        <p:spPr>
          <a:xfrm>
            <a:off x="838200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Adults Returning to Finish a Degree: Financial &amp; Other Concerns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6, 2023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2AF0726-09D5-FE14-1E59-2B62767C9C66}"/>
              </a:ext>
            </a:extLst>
          </p:cNvPr>
          <p:cNvSpPr txBox="1">
            <a:spLocks/>
          </p:cNvSpPr>
          <p:nvPr/>
        </p:nvSpPr>
        <p:spPr>
          <a:xfrm>
            <a:off x="3078436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Graduate Students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7, 2023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34719D3-3217-B50B-8599-869ADE135BE0}"/>
              </a:ext>
            </a:extLst>
          </p:cNvPr>
          <p:cNvSpPr txBox="1">
            <a:spLocks/>
          </p:cNvSpPr>
          <p:nvPr/>
        </p:nvSpPr>
        <p:spPr>
          <a:xfrm>
            <a:off x="9680028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Planning for Veterans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18, 2023 ***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838200" y="4244739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3B7467-A2AD-1504-527F-5764141D2E9A}"/>
              </a:ext>
            </a:extLst>
          </p:cNvPr>
          <p:cNvSpPr txBox="1">
            <a:spLocks/>
          </p:cNvSpPr>
          <p:nvPr/>
        </p:nvSpPr>
        <p:spPr>
          <a:xfrm>
            <a:off x="5318672" y="1140507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Financial &amp; Tax Planning for International Students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8, 2023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783D21CA-85A3-C7FC-01E8-D45958D9C425}"/>
              </a:ext>
            </a:extLst>
          </p:cNvPr>
          <p:cNvSpPr txBox="1">
            <a:spLocks/>
          </p:cNvSpPr>
          <p:nvPr/>
        </p:nvSpPr>
        <p:spPr>
          <a:xfrm>
            <a:off x="7499350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#1 – Planning, Strategies, Legal, Resources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20, 2023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3A342A29-7287-F8DA-7EFE-D836D0162CC0}"/>
              </a:ext>
            </a:extLst>
          </p:cNvPr>
          <p:cNvSpPr txBox="1">
            <a:spLocks/>
          </p:cNvSpPr>
          <p:nvPr/>
        </p:nvSpPr>
        <p:spPr>
          <a:xfrm>
            <a:off x="5332686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Changing Careers: The Financial &amp; Personal Issues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13,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5318672" y="4254454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5D8E2EB-F032-C402-45CC-91D18ED9EE52}"/>
              </a:ext>
            </a:extLst>
          </p:cNvPr>
          <p:cNvSpPr txBox="1">
            <a:spLocks/>
          </p:cNvSpPr>
          <p:nvPr/>
        </p:nvSpPr>
        <p:spPr>
          <a:xfrm>
            <a:off x="7499350" y="4259311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Investing 101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August 1,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9680028" y="1145364"/>
            <a:ext cx="1828800" cy="146304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7499350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BE851936-EBD7-02DB-BE14-903F3C220DC7}"/>
              </a:ext>
            </a:extLst>
          </p:cNvPr>
          <p:cNvSpPr txBox="1">
            <a:spLocks/>
          </p:cNvSpPr>
          <p:nvPr/>
        </p:nvSpPr>
        <p:spPr>
          <a:xfrm>
            <a:off x="9680028" y="4259311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Navigating the Impacts of Inflation &amp; Turbulent Economic Times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August 2, 2023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72B7DEBF-36ED-8D68-398F-9927D766D569}"/>
              </a:ext>
            </a:extLst>
          </p:cNvPr>
          <p:cNvSpPr txBox="1">
            <a:spLocks/>
          </p:cNvSpPr>
          <p:nvPr/>
        </p:nvSpPr>
        <p:spPr>
          <a:xfrm>
            <a:off x="3078436" y="4244739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Financial Aspects of Your Side-</a:t>
            </a:r>
            <a:b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Hustle #2 – Taxes, Profitability, Expansion, Success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July 25,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18, 19 are from 3:00-4:00pm.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9258D-1128-CA65-DD3A-52E061155753}"/>
              </a:ext>
            </a:extLst>
          </p:cNvPr>
          <p:cNvSpPr/>
          <p:nvPr/>
        </p:nvSpPr>
        <p:spPr>
          <a:xfrm>
            <a:off x="2967311" y="2648085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08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330200"/>
            <a:ext cx="10972800" cy="4013199"/>
          </a:xfrm>
          <a:solidFill>
            <a:srgbClr val="2D2D83"/>
          </a:solidFill>
        </p:spPr>
        <p:txBody>
          <a:bodyPr>
            <a:normAutofit fontScale="90000"/>
          </a:bodyPr>
          <a:lstStyle/>
          <a:p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 Bolton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Professor of Finance</a:t>
            </a:r>
            <a:b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6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brian.bolton@louisiana.edu</a:t>
            </a: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br>
              <a:rPr lang="en-US" sz="5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44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http://business.louisiana.edu/financeispersonal</a:t>
            </a:r>
          </a:p>
        </p:txBody>
      </p:sp>
    </p:spTree>
    <p:extLst>
      <p:ext uri="{BB962C8B-B14F-4D97-AF65-F5344CB8AC3E}">
        <p14:creationId xmlns:p14="http://schemas.microsoft.com/office/powerpoint/2010/main" val="34957455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Family-Focused Financial Planning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76C7430-49AD-065C-8815-D2A9D693A24E}"/>
              </a:ext>
            </a:extLst>
          </p:cNvPr>
          <p:cNvSpPr txBox="1">
            <a:spLocks/>
          </p:cNvSpPr>
          <p:nvPr/>
        </p:nvSpPr>
        <p:spPr>
          <a:xfrm>
            <a:off x="838200" y="2692623"/>
            <a:ext cx="1828800" cy="146304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 Family Financial Planning: Sending Your Loved-Ones Off to College </a:t>
            </a:r>
          </a:p>
          <a:p>
            <a:pPr algn="ctr"/>
            <a:endParaRPr lang="en-US" sz="1400" b="1" cap="smal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June 27, 2023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090BE5A-337D-C0BD-AA48-6882BCCDE8BC}"/>
              </a:ext>
            </a:extLst>
          </p:cNvPr>
          <p:cNvSpPr txBox="1">
            <a:spLocks/>
          </p:cNvSpPr>
          <p:nvPr/>
        </p:nvSpPr>
        <p:spPr>
          <a:xfrm>
            <a:off x="7499349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When Retirement is Getting Close </a:t>
            </a:r>
            <a:b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(5-7 years out)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19, 2023 ***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28D5206F-1FF0-E5E9-7345-7690EADABB15}"/>
              </a:ext>
            </a:extLst>
          </p:cNvPr>
          <p:cNvSpPr txBox="1">
            <a:spLocks/>
          </p:cNvSpPr>
          <p:nvPr/>
        </p:nvSpPr>
        <p:spPr>
          <a:xfrm>
            <a:off x="3078436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Caring for Adult Dependents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28, 2023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F09B6BB-F5A5-8DEF-9485-A3CDDC56FF15}"/>
              </a:ext>
            </a:extLst>
          </p:cNvPr>
          <p:cNvSpPr txBox="1">
            <a:spLocks/>
          </p:cNvSpPr>
          <p:nvPr/>
        </p:nvSpPr>
        <p:spPr>
          <a:xfrm>
            <a:off x="9680027" y="2692623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Financial Planning for the Fun Stuff: Vacations, Home Improvements, New Vehicles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26, 2023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B544ABC3-10F8-D664-72EF-C41054B3BFB8}"/>
              </a:ext>
            </a:extLst>
          </p:cNvPr>
          <p:cNvSpPr txBox="1">
            <a:spLocks/>
          </p:cNvSpPr>
          <p:nvPr/>
        </p:nvSpPr>
        <p:spPr>
          <a:xfrm>
            <a:off x="5332686" y="1130792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Family Financial Planning: Making Finances Work for the Whole Family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June 23, 2023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A73A9731-8685-074E-4118-50E2DE213A8E}"/>
              </a:ext>
            </a:extLst>
          </p:cNvPr>
          <p:cNvSpPr txBox="1">
            <a:spLocks/>
          </p:cNvSpPr>
          <p:nvPr/>
        </p:nvSpPr>
        <p:spPr>
          <a:xfrm>
            <a:off x="5318671" y="2702337"/>
            <a:ext cx="1828800" cy="1463040"/>
          </a:xfrm>
          <a:prstGeom prst="rect">
            <a:avLst/>
          </a:prstGeom>
          <a:solidFill>
            <a:srgbClr val="2D2D8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Building Savings Accounts &amp; Emergency Funds </a:t>
            </a:r>
          </a:p>
          <a:p>
            <a:pPr algn="ctr"/>
            <a:endParaRPr lang="en-US" sz="1400" b="1" cap="small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r>
              <a:rPr lang="en-US" sz="1400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July 14, 2023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45E454AF-8936-C354-B732-76B859708C3B}"/>
              </a:ext>
            </a:extLst>
          </p:cNvPr>
          <p:cNvSpPr txBox="1">
            <a:spLocks/>
          </p:cNvSpPr>
          <p:nvPr/>
        </p:nvSpPr>
        <p:spPr>
          <a:xfrm>
            <a:off x="2900909" y="6089650"/>
            <a:ext cx="6664325" cy="558800"/>
          </a:xfrm>
          <a:prstGeom prst="rect">
            <a:avLst/>
          </a:prstGeom>
          <a:solidFill>
            <a:srgbClr val="2DB0CC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Most sessions are from 12:00-1:00pm</a:t>
            </a:r>
            <a:b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2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*** Sessions on July 18, 19 are from 3:00-4:00pm.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089258D-1128-CA65-DD3A-52E061155753}"/>
              </a:ext>
            </a:extLst>
          </p:cNvPr>
          <p:cNvSpPr/>
          <p:nvPr/>
        </p:nvSpPr>
        <p:spPr>
          <a:xfrm>
            <a:off x="2959152" y="2649597"/>
            <a:ext cx="2051050" cy="1552116"/>
          </a:xfrm>
          <a:prstGeom prst="rect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8944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C1BF0416-3308-092B-EABE-43C694A2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Family-Focused Financial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0C589-0D83-F632-5A58-84B2E11C39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2927" y="1153032"/>
            <a:ext cx="2907185" cy="2651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2D3AF5C-84A2-EA64-1338-18758461D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7296" y="1658514"/>
            <a:ext cx="2933700" cy="1955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0F91DFF-11E1-F15F-F573-139BCBA41EB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29503" y="1450691"/>
            <a:ext cx="1451545" cy="21636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00678A7-CF2A-F07E-6F48-2F480990C5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39404" y="1626764"/>
            <a:ext cx="1765300" cy="2019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327428-721A-601B-1366-05BF85362D9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3706" y="3804640"/>
            <a:ext cx="1600200" cy="19304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AD2D0F3-A772-13AD-D19E-E3D8BB3DD10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5150" y="4178164"/>
            <a:ext cx="1275847" cy="150099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90ECF7A-E120-ACDA-6158-652FB152639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61206" y="1636897"/>
            <a:ext cx="1282700" cy="195580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0D34F03A-18F7-54A4-5EF9-627555656F1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2784" y="4336397"/>
            <a:ext cx="1809904" cy="1305013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B206410-FC06-C363-16BD-E94DF0C24C1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732927" y="3662179"/>
            <a:ext cx="5470756" cy="207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7526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F8A424-4E1E-FD4A-2456-86DA6E9DFD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4199" y="2136537"/>
            <a:ext cx="1277675" cy="2521947"/>
          </a:xfrm>
          <a:prstGeom prst="rect">
            <a:avLst/>
          </a:prstGeom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C1BF0416-3308-092B-EABE-43C694A27E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Family-Focused Financial Planning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110C589-0D83-F632-5A58-84B2E11C3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8641" y="2006876"/>
            <a:ext cx="2907185" cy="26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7429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>
            <a:extLst>
              <a:ext uri="{FF2B5EF4-FFF2-40B4-BE49-F238E27FC236}">
                <a16:creationId xmlns:a16="http://schemas.microsoft.com/office/drawing/2014/main" id="{1070AA1E-2142-4C46-8282-490CF0B64B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28735"/>
            <a:ext cx="10670628" cy="722696"/>
          </a:xfrm>
          <a:prstGeom prst="rect">
            <a:avLst/>
          </a:prstGeom>
          <a:solidFill>
            <a:srgbClr val="30317F"/>
          </a:solidFill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Opening Moral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2C9495B-0837-214C-A224-4C62DF8BEF2C}"/>
              </a:ext>
            </a:extLst>
          </p:cNvPr>
          <p:cNvSpPr txBox="1">
            <a:spLocks/>
          </p:cNvSpPr>
          <p:nvPr/>
        </p:nvSpPr>
        <p:spPr>
          <a:xfrm>
            <a:off x="838200" y="1326183"/>
            <a:ext cx="10515600" cy="485078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My bias:</a:t>
            </a:r>
          </a:p>
          <a:p>
            <a:pPr marL="0" indent="0" algn="ctr">
              <a:buNone/>
            </a:pPr>
            <a:endParaRPr lang="en-US" sz="4000" b="1" i="1" dirty="0">
              <a:solidFill>
                <a:srgbClr val="C00000"/>
              </a:solidFill>
            </a:endParaRPr>
          </a:p>
          <a:p>
            <a:pPr marL="0" indent="0" algn="ctr">
              <a:buNone/>
            </a:pPr>
            <a:r>
              <a:rPr lang="en-US" sz="4000" b="1" i="1" dirty="0">
                <a:solidFill>
                  <a:srgbClr val="C00000"/>
                </a:solidFill>
              </a:rPr>
              <a:t>Financial transparency is a good thing.</a:t>
            </a:r>
          </a:p>
        </p:txBody>
      </p:sp>
    </p:spTree>
    <p:extLst>
      <p:ext uri="{BB962C8B-B14F-4D97-AF65-F5344CB8AC3E}">
        <p14:creationId xmlns:p14="http://schemas.microsoft.com/office/powerpoint/2010/main" val="3394179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cap="sm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Key Topic Areas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87AB292-6A5A-55CD-0251-11D26A5AE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1336105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85CD9C0-CFF9-93DB-6E1F-7C06BC3E82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167920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Taxes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96E2EEBF-1793-8746-7013-FDF91C7C31E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2999735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Money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070DA89D-0CBC-BA69-2310-4B3404110B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831550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Insurance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F025311E-9F74-B95F-F31E-AC7E2757F1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4663365"/>
            <a:ext cx="10670628" cy="583532"/>
          </a:xfrm>
          <a:prstGeom prst="rect">
            <a:avLst/>
          </a:prstGeom>
          <a:solidFill>
            <a:srgbClr val="2DB0CC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cap="small" dirty="0">
                <a:latin typeface="Calibri" panose="020F0502020204030204" pitchFamily="34" charset="0"/>
                <a:cs typeface="Calibri" panose="020F0502020204030204" pitchFamily="34" charset="0"/>
              </a:rPr>
              <a:t>The Final Transition</a:t>
            </a:r>
          </a:p>
        </p:txBody>
      </p:sp>
    </p:spTree>
    <p:extLst>
      <p:ext uri="{BB962C8B-B14F-4D97-AF65-F5344CB8AC3E}">
        <p14:creationId xmlns:p14="http://schemas.microsoft.com/office/powerpoint/2010/main" val="4044566529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idx="1"/>
          </p:nvPr>
        </p:nvSpPr>
        <p:spPr>
          <a:xfrm>
            <a:off x="838199" y="1280160"/>
            <a:ext cx="10776497" cy="4896803"/>
          </a:xfrm>
        </p:spPr>
        <p:txBody>
          <a:bodyPr>
            <a:noAutofit/>
          </a:bodyPr>
          <a:lstStyle/>
          <a:p>
            <a:pPr marL="0" lvl="0" indent="0" algn="ctr">
              <a:buNone/>
            </a:pPr>
            <a:r>
              <a:rPr lang="en-US" sz="3600" b="1" dirty="0">
                <a:solidFill>
                  <a:srgbClr val="2D2D83"/>
                </a:solidFill>
              </a:rPr>
              <a:t>THE EARLIER, THE BETTER</a:t>
            </a:r>
            <a:br>
              <a:rPr lang="en-US" sz="2400" b="1" dirty="0">
                <a:solidFill>
                  <a:srgbClr val="2D2D83"/>
                </a:solidFill>
              </a:rPr>
            </a:br>
            <a:endParaRPr lang="en-US" sz="24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Communication is not just about the adult dependents, it’s about any younger children still at home whose lives will be disrupted.</a:t>
            </a:r>
          </a:p>
          <a:p>
            <a:pPr lvl="1"/>
            <a:r>
              <a:rPr lang="en-US" sz="2000" b="1" dirty="0">
                <a:solidFill>
                  <a:srgbClr val="2D2D83"/>
                </a:solidFill>
              </a:rPr>
              <a:t>It’s also about any other siblings or relatives who may be involved in this transition.</a:t>
            </a:r>
            <a:br>
              <a:rPr lang="en-US" sz="2000" b="1" dirty="0">
                <a:solidFill>
                  <a:srgbClr val="2D2D83"/>
                </a:solidFill>
              </a:rPr>
            </a:br>
            <a:endParaRPr lang="en-US" sz="2000" b="1" dirty="0">
              <a:solidFill>
                <a:srgbClr val="2D2D83"/>
              </a:solidFill>
            </a:endParaRPr>
          </a:p>
          <a:p>
            <a:r>
              <a:rPr lang="en-US" sz="2400" b="1" dirty="0">
                <a:solidFill>
                  <a:srgbClr val="2D2D83"/>
                </a:solidFill>
              </a:rPr>
              <a:t>Where will the adult dependents live?</a:t>
            </a:r>
          </a:p>
          <a:p>
            <a:r>
              <a:rPr lang="en-US" sz="2400" b="1" dirty="0">
                <a:solidFill>
                  <a:srgbClr val="2D2D83"/>
                </a:solidFill>
              </a:rPr>
              <a:t>Who is responsible for finances? Do you comingle finances and accounts?</a:t>
            </a:r>
          </a:p>
          <a:p>
            <a:r>
              <a:rPr lang="en-US" sz="2400" b="1" dirty="0">
                <a:solidFill>
                  <a:srgbClr val="2D2D83"/>
                </a:solidFill>
              </a:rPr>
              <a:t>What are their social, medical, transportation &amp; other needs?</a:t>
            </a:r>
          </a:p>
          <a:p>
            <a:r>
              <a:rPr lang="en-US" sz="2400" b="1" dirty="0">
                <a:solidFill>
                  <a:srgbClr val="2D2D83"/>
                </a:solidFill>
              </a:rPr>
              <a:t>What is the timing…is there a plan or wish for specialized long-term care?</a:t>
            </a:r>
            <a:endParaRPr lang="en-US" sz="1800" dirty="0">
              <a:sym typeface="Wingdings" pitchFamily="2" charset="2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BE92321D-9969-7881-3089-5A3C94D8E5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200" y="365126"/>
            <a:ext cx="10670628" cy="722696"/>
          </a:xfrm>
          <a:prstGeom prst="rect">
            <a:avLst/>
          </a:prstGeom>
          <a:solidFill>
            <a:srgbClr val="2D2D83"/>
          </a:solidFill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COMMUNICATION</a:t>
            </a:r>
          </a:p>
        </p:txBody>
      </p:sp>
    </p:spTree>
    <p:extLst>
      <p:ext uri="{BB962C8B-B14F-4D97-AF65-F5344CB8AC3E}">
        <p14:creationId xmlns:p14="http://schemas.microsoft.com/office/powerpoint/2010/main" val="50358702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44054</TotalTime>
  <Words>2847</Words>
  <Application>Microsoft Macintosh PowerPoint</Application>
  <PresentationFormat>Widescreen</PresentationFormat>
  <Paragraphs>337</Paragraphs>
  <Slides>30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5" baseType="lpstr">
      <vt:lpstr>Arial</vt:lpstr>
      <vt:lpstr>Calibri</vt:lpstr>
      <vt:lpstr>Calibri Light</vt:lpstr>
      <vt:lpstr>Garamond</vt:lpstr>
      <vt:lpstr>Office Theme</vt:lpstr>
      <vt:lpstr>PowerPoint Presentation</vt:lpstr>
      <vt:lpstr>Brian Bolton Professor of Finance brian.bolton@louisiana.edu  http://business.louisiana.edu/financeispersonal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Brian Bolton Professor of Finance brian.bolton@louisiana.edu  http://business.louisiana.edu/financeispersonal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#1 August 27 &amp; 29  INTRODUCTION TO BUSINESS FINANCE  FNAN 300 Business Finance Fall 2019 Brian Bolton</dc:title>
  <dc:subject/>
  <dc:creator>Brian Bolton</dc:creator>
  <cp:keywords/>
  <dc:description/>
  <cp:lastModifiedBy>Brian J Bolton</cp:lastModifiedBy>
  <cp:revision>185</cp:revision>
  <dcterms:created xsi:type="dcterms:W3CDTF">2019-08-26T13:43:19Z</dcterms:created>
  <dcterms:modified xsi:type="dcterms:W3CDTF">2023-06-28T15:09:18Z</dcterms:modified>
  <cp:category/>
</cp:coreProperties>
</file>