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310" r:id="rId2"/>
    <p:sldId id="1343" r:id="rId3"/>
    <p:sldId id="2056" r:id="rId4"/>
    <p:sldId id="1989" r:id="rId5"/>
    <p:sldId id="2301" r:id="rId6"/>
    <p:sldId id="2330" r:id="rId7"/>
    <p:sldId id="2331" r:id="rId8"/>
    <p:sldId id="2332" r:id="rId9"/>
    <p:sldId id="2314" r:id="rId10"/>
    <p:sldId id="2310" r:id="rId11"/>
    <p:sldId id="2312" r:id="rId12"/>
    <p:sldId id="2311" r:id="rId13"/>
    <p:sldId id="2136" r:id="rId14"/>
    <p:sldId id="2138" r:id="rId15"/>
    <p:sldId id="2137" r:id="rId16"/>
    <p:sldId id="2139" r:id="rId17"/>
    <p:sldId id="2309" r:id="rId18"/>
    <p:sldId id="2059" r:id="rId19"/>
    <p:sldId id="2315" r:id="rId20"/>
    <p:sldId id="2333" r:id="rId21"/>
    <p:sldId id="2316" r:id="rId22"/>
    <p:sldId id="2324" r:id="rId23"/>
    <p:sldId id="2326" r:id="rId24"/>
    <p:sldId id="2327" r:id="rId25"/>
    <p:sldId id="2328" r:id="rId26"/>
    <p:sldId id="2313" r:id="rId27"/>
    <p:sldId id="1285" r:id="rId28"/>
    <p:sldId id="2302" r:id="rId29"/>
    <p:sldId id="1290" r:id="rId30"/>
    <p:sldId id="1292" r:id="rId31"/>
    <p:sldId id="2305" r:id="rId32"/>
    <p:sldId id="2206" r:id="rId33"/>
    <p:sldId id="2303" r:id="rId34"/>
    <p:sldId id="2234" r:id="rId35"/>
    <p:sldId id="1993" r:id="rId36"/>
    <p:sldId id="2321" r:id="rId37"/>
    <p:sldId id="2230" r:id="rId38"/>
    <p:sldId id="223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D2D83"/>
    <a:srgbClr val="2DB0CC"/>
    <a:srgbClr val="0000CC"/>
    <a:srgbClr val="F0ECCC"/>
    <a:srgbClr val="ACC142"/>
    <a:srgbClr val="009051"/>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94"/>
  </p:normalViewPr>
  <p:slideViewPr>
    <p:cSldViewPr snapToGrid="0" snapToObjects="1">
      <p:cViewPr varScale="1">
        <p:scale>
          <a:sx n="121" d="100"/>
          <a:sy n="121" d="100"/>
        </p:scale>
        <p:origin x="1400"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E3052-2D10-BA4E-AA4A-FF3A60595744}" type="datetimeFigureOut">
              <a:rPr lang="en-US" smtClean="0"/>
              <a:t>11/27/23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4C6F1-94A6-8148-A699-A2975CBCFFC6}" type="slidenum">
              <a:rPr lang="en-US" smtClean="0"/>
              <a:t>‹#›</a:t>
            </a:fld>
            <a:endParaRPr lang="en-US" dirty="0"/>
          </a:p>
        </p:txBody>
      </p:sp>
    </p:spTree>
    <p:extLst>
      <p:ext uri="{BB962C8B-B14F-4D97-AF65-F5344CB8AC3E}">
        <p14:creationId xmlns:p14="http://schemas.microsoft.com/office/powerpoint/2010/main" val="264841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74C6F1-94A6-8148-A699-A2975CBCFFC6}" type="slidenum">
              <a:rPr lang="en-US" smtClean="0"/>
              <a:t>6</a:t>
            </a:fld>
            <a:endParaRPr lang="en-US" dirty="0"/>
          </a:p>
        </p:txBody>
      </p:sp>
    </p:spTree>
    <p:extLst>
      <p:ext uri="{BB962C8B-B14F-4D97-AF65-F5344CB8AC3E}">
        <p14:creationId xmlns:p14="http://schemas.microsoft.com/office/powerpoint/2010/main" val="918932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74C6F1-94A6-8148-A699-A2975CBCFFC6}" type="slidenum">
              <a:rPr lang="en-US" smtClean="0"/>
              <a:t>7</a:t>
            </a:fld>
            <a:endParaRPr lang="en-US" dirty="0"/>
          </a:p>
        </p:txBody>
      </p:sp>
    </p:spTree>
    <p:extLst>
      <p:ext uri="{BB962C8B-B14F-4D97-AF65-F5344CB8AC3E}">
        <p14:creationId xmlns:p14="http://schemas.microsoft.com/office/powerpoint/2010/main" val="858413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74C6F1-94A6-8148-A699-A2975CBCFFC6}" type="slidenum">
              <a:rPr lang="en-US" smtClean="0"/>
              <a:t>8</a:t>
            </a:fld>
            <a:endParaRPr lang="en-US" dirty="0"/>
          </a:p>
        </p:txBody>
      </p:sp>
    </p:spTree>
    <p:extLst>
      <p:ext uri="{BB962C8B-B14F-4D97-AF65-F5344CB8AC3E}">
        <p14:creationId xmlns:p14="http://schemas.microsoft.com/office/powerpoint/2010/main" val="91408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74C6F1-94A6-8148-A699-A2975CBCFFC6}" type="slidenum">
              <a:rPr lang="en-US" smtClean="0"/>
              <a:t>9</a:t>
            </a:fld>
            <a:endParaRPr lang="en-US" dirty="0"/>
          </a:p>
        </p:txBody>
      </p:sp>
    </p:spTree>
    <p:extLst>
      <p:ext uri="{BB962C8B-B14F-4D97-AF65-F5344CB8AC3E}">
        <p14:creationId xmlns:p14="http://schemas.microsoft.com/office/powerpoint/2010/main" val="2381938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7F8-B021-2F4E-88C8-BB982A3747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5CF07-57C6-7C41-8CDE-E450205BB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2721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C58C-3E1F-9841-9955-8D6723124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E7171-289F-174A-8A84-C99EA49FD2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CCC0A51-2BF1-3C44-99BD-2C623649550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5" name="Picture 4" descr="A picture containing symbol, font, graphics, logo&#10;&#10;Description automatically generated">
            <a:extLst>
              <a:ext uri="{FF2B5EF4-FFF2-40B4-BE49-F238E27FC236}">
                <a16:creationId xmlns:a16="http://schemas.microsoft.com/office/drawing/2014/main" id="{EAF70024-A907-719C-C57C-07923B1F480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6" name="Title 1">
            <a:extLst>
              <a:ext uri="{FF2B5EF4-FFF2-40B4-BE49-F238E27FC236}">
                <a16:creationId xmlns:a16="http://schemas.microsoft.com/office/drawing/2014/main" id="{EE0EEE15-B47B-5B28-3CB2-22A91114245A}"/>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179590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A9E9-7FA2-434F-B0B4-BE534E5179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E806F-6531-2A41-B5B2-3B7CCC64E1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126736F7-1DD0-0E42-9766-0D54ACB3D4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5" name="Picture 4" descr="A picture containing symbol, font, graphics, logo&#10;&#10;Description automatically generated">
            <a:extLst>
              <a:ext uri="{FF2B5EF4-FFF2-40B4-BE49-F238E27FC236}">
                <a16:creationId xmlns:a16="http://schemas.microsoft.com/office/drawing/2014/main" id="{CBA9AC6A-1C49-8D08-3E5A-667CA6BCFE4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6" name="Title 1">
            <a:extLst>
              <a:ext uri="{FF2B5EF4-FFF2-40B4-BE49-F238E27FC236}">
                <a16:creationId xmlns:a16="http://schemas.microsoft.com/office/drawing/2014/main" id="{AFD7ECF5-A296-AE0E-0076-BC3A7A8827A1}"/>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3436652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 2">
    <p:bg>
      <p:bgPr>
        <a:solidFill>
          <a:schemeClr val="bg1">
            <a:lumMod val="65000"/>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986733"/>
            <a:ext cx="10972800" cy="1021541"/>
          </a:xfrm>
        </p:spPr>
        <p:txBody>
          <a:bodyPr/>
          <a:lstStyle>
            <a:lvl1pPr algn="ctr">
              <a:defRPr sz="4800" b="1" i="1" cap="none">
                <a:solidFill>
                  <a:schemeClr val="tx1"/>
                </a:solidFill>
                <a:latin typeface="Calibri" panose="020F0502020204030204" pitchFamily="34" charset="0"/>
                <a:ea typeface="Calibri" panose="020F0502020204030204" pitchFamily="34" charset="0"/>
                <a:cs typeface="Calibri" panose="020F0502020204030204" pitchFamily="34" charset="0"/>
              </a:defRPr>
            </a:lvl1pPr>
          </a:lstStyle>
          <a:p>
            <a:r>
              <a:rPr lang="en-US" dirty="0" err="1"/>
              <a:t>brian.bolton@louisiana.edu</a:t>
            </a:r>
            <a:endParaRPr lang="en-US" dirty="0"/>
          </a:p>
        </p:txBody>
      </p:sp>
      <p:pic>
        <p:nvPicPr>
          <p:cNvPr id="4" name="Picture 3">
            <a:extLst>
              <a:ext uri="{FF2B5EF4-FFF2-40B4-BE49-F238E27FC236}">
                <a16:creationId xmlns:a16="http://schemas.microsoft.com/office/drawing/2014/main" id="{BC92C259-7C64-F54B-BF8F-D51CED9AD7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597" y="4634000"/>
            <a:ext cx="11004803" cy="1768629"/>
          </a:xfrm>
          <a:prstGeom prst="rect">
            <a:avLst/>
          </a:prstGeom>
        </p:spPr>
      </p:pic>
    </p:spTree>
    <p:extLst>
      <p:ext uri="{BB962C8B-B14F-4D97-AF65-F5344CB8AC3E}">
        <p14:creationId xmlns:p14="http://schemas.microsoft.com/office/powerpoint/2010/main" val="209718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6F67-177F-1F4A-AB34-2E8212DDD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C8CA2-82D2-214D-88C5-A5B78A1FCF22}"/>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00000000-0008-0000-0000-00001700000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4" name="Picture 3" descr="A picture containing symbol, font, graphics, logo&#10;&#10;Description automatically generated">
            <a:extLst>
              <a:ext uri="{FF2B5EF4-FFF2-40B4-BE49-F238E27FC236}">
                <a16:creationId xmlns:a16="http://schemas.microsoft.com/office/drawing/2014/main" id="{406CCCE9-C176-D470-BC83-5645B3D368D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7" name="Title 1">
            <a:extLst>
              <a:ext uri="{FF2B5EF4-FFF2-40B4-BE49-F238E27FC236}">
                <a16:creationId xmlns:a16="http://schemas.microsoft.com/office/drawing/2014/main" id="{E116CE3C-3E01-299C-A2D3-9E57DD081252}"/>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6659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A67F-6569-624B-822D-C49E113E4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BDC462-1161-DC42-BE7F-200B108A61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895ACFCB-038F-6047-892D-D436B40C24A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5" name="Picture 4" descr="A picture containing symbol, font, graphics, logo&#10;&#10;Description automatically generated">
            <a:extLst>
              <a:ext uri="{FF2B5EF4-FFF2-40B4-BE49-F238E27FC236}">
                <a16:creationId xmlns:a16="http://schemas.microsoft.com/office/drawing/2014/main" id="{8CC9F0A3-9CAD-00C4-A057-2EDA9FE0E1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6" name="Title 1">
            <a:extLst>
              <a:ext uri="{FF2B5EF4-FFF2-40B4-BE49-F238E27FC236}">
                <a16:creationId xmlns:a16="http://schemas.microsoft.com/office/drawing/2014/main" id="{33B75F96-87E8-3B91-D9AE-822171D2A1C9}"/>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315193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735F-18BD-F548-9E41-3045217E9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81893-2BAE-DC4E-B35F-22896E933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B4858D-A4E0-314B-B0EE-656E0340D0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59E76D6A-EA75-924E-9A82-10729EBF41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6" name="Picture 5" descr="A picture containing symbol, font, graphics, logo&#10;&#10;Description automatically generated">
            <a:extLst>
              <a:ext uri="{FF2B5EF4-FFF2-40B4-BE49-F238E27FC236}">
                <a16:creationId xmlns:a16="http://schemas.microsoft.com/office/drawing/2014/main" id="{994327C2-67AC-5C3B-BC4C-84F4664ACDB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7" name="Title 1">
            <a:extLst>
              <a:ext uri="{FF2B5EF4-FFF2-40B4-BE49-F238E27FC236}">
                <a16:creationId xmlns:a16="http://schemas.microsoft.com/office/drawing/2014/main" id="{513A6D70-2396-8AE3-1AA5-DFD015F73E99}"/>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17920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23A3-C291-974E-8D9B-CE73B4DC27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1D6DE-ABF9-C34B-93B6-CBEABCC44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9EB0E-1B9E-524A-B3FF-BE633D335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098BA-AC93-E14B-A159-8D13636B8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98D742-8AD1-D64F-9409-0018A9B05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3BB36A2F-FC4C-C840-BC73-D548DD90548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8" name="Picture 7" descr="A picture containing symbol, font, graphics, logo&#10;&#10;Description automatically generated">
            <a:extLst>
              <a:ext uri="{FF2B5EF4-FFF2-40B4-BE49-F238E27FC236}">
                <a16:creationId xmlns:a16="http://schemas.microsoft.com/office/drawing/2014/main" id="{607E8DBC-E683-796C-868D-C42C89DAB0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9" name="Title 1">
            <a:extLst>
              <a:ext uri="{FF2B5EF4-FFF2-40B4-BE49-F238E27FC236}">
                <a16:creationId xmlns:a16="http://schemas.microsoft.com/office/drawing/2014/main" id="{FE433BA6-3E98-411F-B08B-7479FF5D539D}"/>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309490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472A-A3C9-F04B-8C7C-F4BF24475E60}"/>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5BC6FADE-142B-C346-92D7-049A225675F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4" name="Picture 3" descr="A picture containing symbol, font, graphics, logo&#10;&#10;Description automatically generated">
            <a:extLst>
              <a:ext uri="{FF2B5EF4-FFF2-40B4-BE49-F238E27FC236}">
                <a16:creationId xmlns:a16="http://schemas.microsoft.com/office/drawing/2014/main" id="{7971CAD0-C7EE-1F8A-D845-065E2DA8760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3" name="Title 1">
            <a:extLst>
              <a:ext uri="{FF2B5EF4-FFF2-40B4-BE49-F238E27FC236}">
                <a16:creationId xmlns:a16="http://schemas.microsoft.com/office/drawing/2014/main" id="{67164079-2BE2-E2BF-9465-70E02579A58A}"/>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333546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DBD007-6322-3740-9FCE-EB4F5BF9184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3" name="Picture 2" descr="A picture containing symbol, font, graphics, logo&#10;&#10;Description automatically generated">
            <a:extLst>
              <a:ext uri="{FF2B5EF4-FFF2-40B4-BE49-F238E27FC236}">
                <a16:creationId xmlns:a16="http://schemas.microsoft.com/office/drawing/2014/main" id="{DCF6B853-6AEF-13F1-C674-5445937ACD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4" name="Title 1">
            <a:extLst>
              <a:ext uri="{FF2B5EF4-FFF2-40B4-BE49-F238E27FC236}">
                <a16:creationId xmlns:a16="http://schemas.microsoft.com/office/drawing/2014/main" id="{8E51EF5A-C6C0-4111-E078-C80109ABF03D}"/>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87365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D8C7-7997-3247-824B-1E7FBA6C2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1BAF3-9831-0649-8F70-72975D6EA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67394A-9026-AC48-8433-EFE0A89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BCF2783-32C0-D847-AC29-5DFA46DDD7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6" name="Picture 5" descr="A picture containing symbol, font, graphics, logo&#10;&#10;Description automatically generated">
            <a:extLst>
              <a:ext uri="{FF2B5EF4-FFF2-40B4-BE49-F238E27FC236}">
                <a16:creationId xmlns:a16="http://schemas.microsoft.com/office/drawing/2014/main" id="{0CA184FE-96E5-90D0-2ACB-C505EDC862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7" name="Title 1">
            <a:extLst>
              <a:ext uri="{FF2B5EF4-FFF2-40B4-BE49-F238E27FC236}">
                <a16:creationId xmlns:a16="http://schemas.microsoft.com/office/drawing/2014/main" id="{965FB22E-1A79-6AC0-A12A-2E514C6DE12C}"/>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17655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B546-87EF-5348-B380-780328FAC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CC803-4EF5-594A-B49D-30334762C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15F991-0973-5D45-9F42-D363C51F3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6197CEC-4031-A248-8D8F-2899D216901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pic>
        <p:nvPicPr>
          <p:cNvPr id="6" name="Picture 5" descr="A picture containing symbol, font, graphics, logo&#10;&#10;Description automatically generated">
            <a:extLst>
              <a:ext uri="{FF2B5EF4-FFF2-40B4-BE49-F238E27FC236}">
                <a16:creationId xmlns:a16="http://schemas.microsoft.com/office/drawing/2014/main" id="{F364B40A-FE8F-C9BC-3A38-B241E9FA33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54" y="5905639"/>
            <a:ext cx="962025" cy="917575"/>
          </a:xfrm>
          <a:prstGeom prst="rect">
            <a:avLst/>
          </a:prstGeom>
        </p:spPr>
      </p:pic>
      <p:sp>
        <p:nvSpPr>
          <p:cNvPr id="7" name="Title 1">
            <a:extLst>
              <a:ext uri="{FF2B5EF4-FFF2-40B4-BE49-F238E27FC236}">
                <a16:creationId xmlns:a16="http://schemas.microsoft.com/office/drawing/2014/main" id="{F0ACE951-2EEF-331C-366D-AFF4768D7ABB}"/>
              </a:ext>
            </a:extLst>
          </p:cNvPr>
          <p:cNvSpPr txBox="1">
            <a:spLocks/>
          </p:cNvSpPr>
          <p:nvPr userDrawn="1"/>
        </p:nvSpPr>
        <p:spPr>
          <a:xfrm>
            <a:off x="982132" y="5905639"/>
            <a:ext cx="1484489" cy="917575"/>
          </a:xfrm>
          <a:prstGeom prst="rect">
            <a:avLst/>
          </a:prstGeom>
          <a:solidFill>
            <a:srgbClr val="2D2D83"/>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700" b="1" dirty="0">
              <a:solidFill>
                <a:schemeClr val="bg1"/>
              </a:solidFill>
              <a:latin typeface="Garamond" panose="02020404030301010803" pitchFamily="18" charset="0"/>
            </a:endParaRPr>
          </a:p>
          <a:p>
            <a:pPr algn="ctr"/>
            <a:r>
              <a:rPr lang="en-US" sz="900" b="1" dirty="0">
                <a:solidFill>
                  <a:schemeClr val="bg1"/>
                </a:solidFill>
                <a:latin typeface="Garamond" panose="02020404030301010803" pitchFamily="18" charset="0"/>
              </a:rPr>
              <a:t>FINANCIAL PLANNING IN AN UNCERTAIN ECONOMY</a:t>
            </a:r>
          </a:p>
          <a:p>
            <a:pPr algn="ctr"/>
            <a:r>
              <a:rPr lang="en-US" sz="1050" kern="0" dirty="0">
                <a:solidFill>
                  <a:schemeClr val="bg1"/>
                </a:solidFill>
                <a:effectLst/>
                <a:latin typeface="Calibri" panose="020F0502020204030204" pitchFamily="34" charset="0"/>
                <a:ea typeface="Times New Roman" panose="02020603050405020304" pitchFamily="18" charset="0"/>
              </a:rPr>
              <a:t>  </a:t>
            </a:r>
            <a:r>
              <a:rPr lang="en-US" sz="700" dirty="0">
                <a:solidFill>
                  <a:schemeClr val="bg1"/>
                </a:solidFill>
                <a:effectLst/>
              </a:rPr>
              <a:t> </a:t>
            </a:r>
            <a:endParaRPr lang="en-US" sz="800" b="1" dirty="0">
              <a:solidFill>
                <a:schemeClr val="bg1"/>
              </a:solidFill>
              <a:latin typeface="Garamond" panose="02020404030301010803" pitchFamily="18" charset="0"/>
            </a:endParaRPr>
          </a:p>
          <a:p>
            <a:pPr algn="ctr"/>
            <a:r>
              <a:rPr lang="en-US" sz="800" b="1" dirty="0">
                <a:solidFill>
                  <a:schemeClr val="bg1"/>
                </a:solidFill>
                <a:latin typeface="Garamond" panose="02020404030301010803" pitchFamily="18" charset="0"/>
              </a:rPr>
              <a:t>August 2, 2023</a:t>
            </a:r>
          </a:p>
        </p:txBody>
      </p:sp>
    </p:spTree>
    <p:extLst>
      <p:ext uri="{BB962C8B-B14F-4D97-AF65-F5344CB8AC3E}">
        <p14:creationId xmlns:p14="http://schemas.microsoft.com/office/powerpoint/2010/main" val="5663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8A55F9-6875-6A43-8265-5D930DCC7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550B9D-7089-9A4C-8E02-E76CF953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0DF22-6E0D-A141-9D1F-713704100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5C5A-D224-AA43-BB03-DCCC78B25673}" type="datetimeFigureOut">
              <a:rPr lang="en-US" smtClean="0"/>
              <a:t>11/27/23</a:t>
            </a:fld>
            <a:endParaRPr lang="en-US" dirty="0"/>
          </a:p>
        </p:txBody>
      </p:sp>
      <p:sp>
        <p:nvSpPr>
          <p:cNvPr id="5" name="Footer Placeholder 4">
            <a:extLst>
              <a:ext uri="{FF2B5EF4-FFF2-40B4-BE49-F238E27FC236}">
                <a16:creationId xmlns:a16="http://schemas.microsoft.com/office/drawing/2014/main" id="{7F619766-8740-7B40-AD10-1AA433446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8D72150-09C2-D846-8599-691D3F219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0D608-4A3F-D64C-84F4-6E3C8DD2657E}" type="slidenum">
              <a:rPr lang="en-US" smtClean="0"/>
              <a:t>‹#›</a:t>
            </a:fld>
            <a:endParaRPr lang="en-US" dirty="0"/>
          </a:p>
        </p:txBody>
      </p:sp>
    </p:spTree>
    <p:extLst>
      <p:ext uri="{BB962C8B-B14F-4D97-AF65-F5344CB8AC3E}">
        <p14:creationId xmlns:p14="http://schemas.microsoft.com/office/powerpoint/2010/main" val="1964356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280C45-1E37-4342-899E-930A139437D2}"/>
              </a:ext>
            </a:extLst>
          </p:cNvPr>
          <p:cNvSpPr/>
          <p:nvPr/>
        </p:nvSpPr>
        <p:spPr>
          <a:xfrm>
            <a:off x="50800" y="178994"/>
            <a:ext cx="12076948" cy="2492990"/>
          </a:xfrm>
          <a:prstGeom prst="rect">
            <a:avLst/>
          </a:prstGeom>
          <a:solidFill>
            <a:srgbClr val="2D2D83"/>
          </a:solidFill>
        </p:spPr>
        <p:txBody>
          <a:bodyPr wrap="square">
            <a:spAutoFit/>
          </a:bodyPr>
          <a:lstStyle/>
          <a:p>
            <a:pPr algn="ctr"/>
            <a:endParaRPr lang="en-US" sz="2400" b="1"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54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MONEY MATTERS 2023: </a:t>
            </a:r>
          </a:p>
          <a:p>
            <a:pPr algn="ctr"/>
            <a:r>
              <a:rPr lang="en-US" sz="54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UL SYSTEM FINANCIAL WELLNESS SERIES</a:t>
            </a:r>
            <a:endParaRPr lang="en-US" sz="2400" b="1"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algn="ctr"/>
            <a:endParaRPr lang="en-US" sz="2400" b="1"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8" name="Picture 2" descr="Bridging the Divide Banner for Money Manners Webinar Series">
            <a:extLst>
              <a:ext uri="{FF2B5EF4-FFF2-40B4-BE49-F238E27FC236}">
                <a16:creationId xmlns:a16="http://schemas.microsoft.com/office/drawing/2014/main" id="{60E8669B-C4F4-AF98-3081-5B6402DE90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5709" y="5191886"/>
            <a:ext cx="3101239" cy="155062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symbol, font, graphics, logo&#10;&#10;Description automatically generated">
            <a:extLst>
              <a:ext uri="{FF2B5EF4-FFF2-40B4-BE49-F238E27FC236}">
                <a16:creationId xmlns:a16="http://schemas.microsoft.com/office/drawing/2014/main" id="{98CEFFA8-2081-533A-9B16-95072DE472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052" y="5191886"/>
            <a:ext cx="1536849" cy="1465839"/>
          </a:xfrm>
          <a:prstGeom prst="rect">
            <a:avLst/>
          </a:prstGeom>
        </p:spPr>
      </p:pic>
      <p:sp>
        <p:nvSpPr>
          <p:cNvPr id="4" name="Rectangle 3">
            <a:extLst>
              <a:ext uri="{FF2B5EF4-FFF2-40B4-BE49-F238E27FC236}">
                <a16:creationId xmlns:a16="http://schemas.microsoft.com/office/drawing/2014/main" id="{30B2BB75-332E-14AF-CF31-D887D91F0FA3}"/>
              </a:ext>
            </a:extLst>
          </p:cNvPr>
          <p:cNvSpPr/>
          <p:nvPr/>
        </p:nvSpPr>
        <p:spPr>
          <a:xfrm>
            <a:off x="0" y="2671984"/>
            <a:ext cx="12192000" cy="3570208"/>
          </a:xfrm>
          <a:prstGeom prst="rect">
            <a:avLst/>
          </a:prstGeom>
        </p:spPr>
        <p:txBody>
          <a:bodyPr wrap="square">
            <a:spAutoFit/>
          </a:bodyPr>
          <a:lstStyle/>
          <a:p>
            <a:pPr algn="ctr"/>
            <a:r>
              <a:rPr lang="en-US" sz="3600" b="1" u="sng" cap="small" dirty="0">
                <a:solidFill>
                  <a:srgbClr val="2D2D83"/>
                </a:solidFill>
                <a:latin typeface="Calibri" panose="020F0502020204030204" pitchFamily="34" charset="0"/>
                <a:ea typeface="Times New Roman" panose="02020603050405020304" pitchFamily="18" charset="0"/>
                <a:cs typeface="Calibri" panose="020F0502020204030204" pitchFamily="34" charset="0"/>
              </a:rPr>
              <a:t>Session #15:</a:t>
            </a:r>
          </a:p>
          <a:p>
            <a:pPr algn="ctr"/>
            <a:r>
              <a:rPr lang="en-US" sz="4800" b="1" cap="small" dirty="0">
                <a:solidFill>
                  <a:srgbClr val="2D2D83"/>
                </a:solidFill>
                <a:latin typeface="Calibri" panose="020F0502020204030204" pitchFamily="34" charset="0"/>
                <a:cs typeface="Calibri" panose="020F0502020204030204" pitchFamily="34" charset="0"/>
              </a:rPr>
              <a:t>Navigating the Impacts of </a:t>
            </a:r>
          </a:p>
          <a:p>
            <a:pPr algn="ctr"/>
            <a:r>
              <a:rPr lang="en-US" sz="4800" b="1" cap="small" dirty="0">
                <a:solidFill>
                  <a:srgbClr val="2D2D83"/>
                </a:solidFill>
                <a:latin typeface="Calibri" panose="020F0502020204030204" pitchFamily="34" charset="0"/>
                <a:cs typeface="Calibri" panose="020F0502020204030204" pitchFamily="34" charset="0"/>
              </a:rPr>
              <a:t>Inflation &amp; Turbulent Economic Times </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b="1" cap="small" dirty="0">
                <a:solidFill>
                  <a:srgbClr val="2DB0CC"/>
                </a:solidFill>
                <a:latin typeface="Calibri" panose="020F0502020204030204" pitchFamily="34" charset="0"/>
                <a:ea typeface="Times New Roman" panose="02020603050405020304" pitchFamily="18" charset="0"/>
                <a:cs typeface="Calibri" panose="020F0502020204030204" pitchFamily="34" charset="0"/>
              </a:rPr>
              <a:t>August 2, 2023</a:t>
            </a:r>
            <a:endParaRPr lang="en-US" sz="4000" b="1" cap="small" dirty="0">
              <a:solidFill>
                <a:srgbClr val="2DB0CC"/>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81738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1122560"/>
          </a:xfrm>
          <a:prstGeom prst="rect">
            <a:avLst/>
          </a:prstGeom>
          <a:solidFill>
            <a:srgbClr val="2D2D83"/>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Brian’s Brief Explanation for Why Inflation &amp; Interest Rates are So Dang High Right Now</a:t>
            </a:r>
          </a:p>
        </p:txBody>
      </p:sp>
      <p:sp>
        <p:nvSpPr>
          <p:cNvPr id="2" name="Content Placeholder 2">
            <a:extLst>
              <a:ext uri="{FF2B5EF4-FFF2-40B4-BE49-F238E27FC236}">
                <a16:creationId xmlns:a16="http://schemas.microsoft.com/office/drawing/2014/main" id="{E0B021DB-5190-A960-757B-BBF1F2E50CC1}"/>
              </a:ext>
            </a:extLst>
          </p:cNvPr>
          <p:cNvSpPr txBox="1">
            <a:spLocks/>
          </p:cNvSpPr>
          <p:nvPr/>
        </p:nvSpPr>
        <p:spPr>
          <a:xfrm>
            <a:off x="838199" y="1661020"/>
            <a:ext cx="10837053" cy="43119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b="1" u="sng" dirty="0">
              <a:solidFill>
                <a:srgbClr val="C00000"/>
              </a:solidFill>
            </a:endParaRPr>
          </a:p>
          <a:p>
            <a:pPr marL="0" indent="0" algn="ctr">
              <a:buNone/>
            </a:pPr>
            <a:r>
              <a:rPr lang="en-US" sz="12500" b="1" dirty="0">
                <a:solidFill>
                  <a:srgbClr val="C00000"/>
                </a:solidFill>
              </a:rPr>
              <a:t>COVID-19!</a:t>
            </a:r>
            <a:endParaRPr lang="en-US" sz="2400" dirty="0">
              <a:solidFill>
                <a:srgbClr val="C00000"/>
              </a:solidFill>
            </a:endParaRPr>
          </a:p>
        </p:txBody>
      </p:sp>
    </p:spTree>
    <p:extLst>
      <p:ext uri="{BB962C8B-B14F-4D97-AF65-F5344CB8AC3E}">
        <p14:creationId xmlns:p14="http://schemas.microsoft.com/office/powerpoint/2010/main" val="352745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1122560"/>
          </a:xfrm>
          <a:prstGeom prst="rect">
            <a:avLst/>
          </a:prstGeom>
          <a:solidFill>
            <a:srgbClr val="2D2D83"/>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Brian’s Brief Explanation for Why Inflation &amp; Interest Rates are So Dang High </a:t>
            </a:r>
            <a:r>
              <a:rPr lang="en-US" b="1" cap="small">
                <a:solidFill>
                  <a:schemeClr val="bg1"/>
                </a:solidFill>
                <a:latin typeface="Calibri" panose="020F0502020204030204" pitchFamily="34" charset="0"/>
                <a:cs typeface="Calibri" panose="020F0502020204030204" pitchFamily="34" charset="0"/>
              </a:rPr>
              <a:t>Right Now</a:t>
            </a:r>
            <a:endParaRPr lang="en-US" b="1" cap="small" dirty="0">
              <a:solidFill>
                <a:schemeClr val="bg1"/>
              </a:solidFill>
              <a:latin typeface="Calibri" panose="020F0502020204030204" pitchFamily="34" charset="0"/>
              <a:cs typeface="Calibri" panose="020F0502020204030204" pitchFamily="34" charset="0"/>
            </a:endParaRPr>
          </a:p>
        </p:txBody>
      </p:sp>
      <p:sp>
        <p:nvSpPr>
          <p:cNvPr id="2" name="Content Placeholder 2">
            <a:extLst>
              <a:ext uri="{FF2B5EF4-FFF2-40B4-BE49-F238E27FC236}">
                <a16:creationId xmlns:a16="http://schemas.microsoft.com/office/drawing/2014/main" id="{E0B021DB-5190-A960-757B-BBF1F2E50CC1}"/>
              </a:ext>
            </a:extLst>
          </p:cNvPr>
          <p:cNvSpPr txBox="1">
            <a:spLocks/>
          </p:cNvSpPr>
          <p:nvPr/>
        </p:nvSpPr>
        <p:spPr>
          <a:xfrm>
            <a:off x="838199" y="1661020"/>
            <a:ext cx="10837053" cy="43119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C00000"/>
                </a:solidFill>
              </a:rPr>
              <a:t>In order to get us through the extreme economic uncertainty of 2020, governments and central banks around the world increased the amount of money that was floating around.</a:t>
            </a:r>
          </a:p>
          <a:p>
            <a:pPr lvl="1"/>
            <a:r>
              <a:rPr lang="en-US" dirty="0">
                <a:solidFill>
                  <a:srgbClr val="C00000"/>
                </a:solidFill>
              </a:rPr>
              <a:t>The U.S. Federal Reserve increased its assets from $4 trillion to $7 trillion during Spring 2020. That’s $3 trillion of extra cash injected into the economy </a:t>
            </a:r>
            <a:r>
              <a:rPr lang="en-US" sz="1200" dirty="0">
                <a:solidFill>
                  <a:srgbClr val="C00000"/>
                </a:solidFill>
              </a:rPr>
              <a:t>(kind of)</a:t>
            </a:r>
            <a:r>
              <a:rPr lang="en-US" dirty="0">
                <a:solidFill>
                  <a:srgbClr val="C00000"/>
                </a:solidFill>
              </a:rPr>
              <a:t>.</a:t>
            </a:r>
            <a:br>
              <a:rPr lang="en-US" dirty="0">
                <a:solidFill>
                  <a:srgbClr val="C00000"/>
                </a:solidFill>
              </a:rPr>
            </a:br>
            <a:endParaRPr lang="en-US" dirty="0">
              <a:solidFill>
                <a:srgbClr val="C00000"/>
              </a:solidFill>
            </a:endParaRPr>
          </a:p>
          <a:p>
            <a:r>
              <a:rPr lang="en-US" sz="2400" dirty="0">
                <a:solidFill>
                  <a:srgbClr val="C00000"/>
                </a:solidFill>
              </a:rPr>
              <a:t>But, the actual economies that are using that money have not increased much at all. So, the value of each dollar bill is less.</a:t>
            </a:r>
          </a:p>
          <a:p>
            <a:pPr lvl="1"/>
            <a:r>
              <a:rPr lang="en-US" dirty="0">
                <a:solidFill>
                  <a:srgbClr val="C00000"/>
                </a:solidFill>
              </a:rPr>
              <a:t>If you cut a pizza into 16 slices instead of just 8, the entire pizza still has the same total calories but you have to eat more slices to get full. That’s inflation.</a:t>
            </a:r>
            <a:endParaRPr lang="en-US" sz="2400" dirty="0">
              <a:solidFill>
                <a:srgbClr val="C00000"/>
              </a:solidFill>
            </a:endParaRPr>
          </a:p>
        </p:txBody>
      </p:sp>
    </p:spTree>
    <p:extLst>
      <p:ext uri="{BB962C8B-B14F-4D97-AF65-F5344CB8AC3E}">
        <p14:creationId xmlns:p14="http://schemas.microsoft.com/office/powerpoint/2010/main" val="336637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linds(horizontal)">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1122560"/>
          </a:xfrm>
          <a:prstGeom prst="rect">
            <a:avLst/>
          </a:prstGeom>
          <a:solidFill>
            <a:srgbClr val="2D2D83"/>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Brian’s Brief Explanation for Why Inflation &amp; Interest Rates are So Dang High </a:t>
            </a:r>
            <a:r>
              <a:rPr lang="en-US" b="1" cap="small">
                <a:solidFill>
                  <a:schemeClr val="bg1"/>
                </a:solidFill>
                <a:latin typeface="Calibri" panose="020F0502020204030204" pitchFamily="34" charset="0"/>
                <a:cs typeface="Calibri" panose="020F0502020204030204" pitchFamily="34" charset="0"/>
              </a:rPr>
              <a:t>Right Now</a:t>
            </a:r>
            <a:endParaRPr lang="en-US" b="1" cap="small" dirty="0">
              <a:solidFill>
                <a:schemeClr val="bg1"/>
              </a:solidFill>
              <a:latin typeface="Calibri" panose="020F0502020204030204" pitchFamily="34" charset="0"/>
              <a:cs typeface="Calibri" panose="020F0502020204030204" pitchFamily="34" charset="0"/>
            </a:endParaRPr>
          </a:p>
        </p:txBody>
      </p:sp>
      <p:sp>
        <p:nvSpPr>
          <p:cNvPr id="2" name="Content Placeholder 2">
            <a:extLst>
              <a:ext uri="{FF2B5EF4-FFF2-40B4-BE49-F238E27FC236}">
                <a16:creationId xmlns:a16="http://schemas.microsoft.com/office/drawing/2014/main" id="{E0B021DB-5190-A960-757B-BBF1F2E50CC1}"/>
              </a:ext>
            </a:extLst>
          </p:cNvPr>
          <p:cNvSpPr txBox="1">
            <a:spLocks/>
          </p:cNvSpPr>
          <p:nvPr/>
        </p:nvSpPr>
        <p:spPr>
          <a:xfrm>
            <a:off x="838199" y="1661020"/>
            <a:ext cx="10837053" cy="43119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C00000"/>
                </a:solidFill>
              </a:rPr>
              <a:t>In order to try to slow inflation, central banks have tried to: </a:t>
            </a:r>
            <a:br>
              <a:rPr lang="en-US" sz="2400" dirty="0">
                <a:solidFill>
                  <a:srgbClr val="C00000"/>
                </a:solidFill>
              </a:rPr>
            </a:br>
            <a:r>
              <a:rPr lang="en-US" sz="2400" dirty="0">
                <a:solidFill>
                  <a:srgbClr val="C00000"/>
                </a:solidFill>
              </a:rPr>
              <a:t>   (a) pull out some of the new cash that was in the economy, and, </a:t>
            </a:r>
            <a:br>
              <a:rPr lang="en-US" sz="2400" dirty="0">
                <a:solidFill>
                  <a:srgbClr val="C00000"/>
                </a:solidFill>
              </a:rPr>
            </a:br>
            <a:r>
              <a:rPr lang="en-US" sz="2400" dirty="0">
                <a:solidFill>
                  <a:srgbClr val="C00000"/>
                </a:solidFill>
              </a:rPr>
              <a:t>   (b) discourage spending…by raising interest rates. </a:t>
            </a:r>
          </a:p>
          <a:p>
            <a:pPr lvl="1"/>
            <a:r>
              <a:rPr lang="en-US" sz="2000" dirty="0">
                <a:solidFill>
                  <a:srgbClr val="C00000"/>
                </a:solidFill>
              </a:rPr>
              <a:t>I’m going to borrow more when rates are 3% than when they’re 8%.</a:t>
            </a:r>
          </a:p>
          <a:p>
            <a:pPr lvl="1"/>
            <a:r>
              <a:rPr lang="en-US" sz="2000" dirty="0">
                <a:solidFill>
                  <a:srgbClr val="C00000"/>
                </a:solidFill>
              </a:rPr>
              <a:t>As we borrow less, we buy less, and prices should moderate and decrease (or at least stabilize).</a:t>
            </a:r>
          </a:p>
          <a:p>
            <a:pPr lvl="1"/>
            <a:r>
              <a:rPr lang="en-US" sz="2000" dirty="0">
                <a:solidFill>
                  <a:srgbClr val="C00000"/>
                </a:solidFill>
              </a:rPr>
              <a:t>They want to create a little bit of economic pain in order to avoid a whole lot of economic pain.</a:t>
            </a:r>
            <a:br>
              <a:rPr lang="en-US" sz="2000" dirty="0">
                <a:solidFill>
                  <a:srgbClr val="C00000"/>
                </a:solidFill>
              </a:rPr>
            </a:br>
            <a:endParaRPr lang="en-US" sz="2000" dirty="0">
              <a:solidFill>
                <a:srgbClr val="C00000"/>
              </a:solidFill>
            </a:endParaRPr>
          </a:p>
          <a:p>
            <a:r>
              <a:rPr lang="en-US" sz="2400" dirty="0">
                <a:solidFill>
                  <a:srgbClr val="C00000"/>
                </a:solidFill>
              </a:rPr>
              <a:t>The U.S. economy and the global economy are not speedboats.</a:t>
            </a:r>
            <a:br>
              <a:rPr lang="en-US" sz="2400" dirty="0">
                <a:solidFill>
                  <a:srgbClr val="C00000"/>
                </a:solidFill>
              </a:rPr>
            </a:br>
            <a:r>
              <a:rPr lang="en-US" sz="2400" dirty="0">
                <a:solidFill>
                  <a:srgbClr val="C00000"/>
                </a:solidFill>
              </a:rPr>
              <a:t>They are enormously massive cargo freighters that take a very long time to turn. </a:t>
            </a:r>
          </a:p>
          <a:p>
            <a:pPr lvl="1"/>
            <a:r>
              <a:rPr lang="en-US" sz="2000" dirty="0">
                <a:solidFill>
                  <a:srgbClr val="C00000"/>
                </a:solidFill>
              </a:rPr>
              <a:t>It took a while for inflation to become a problem following all the new 2020 money.</a:t>
            </a:r>
          </a:p>
          <a:p>
            <a:pPr lvl="1"/>
            <a:r>
              <a:rPr lang="en-US" sz="2000" dirty="0">
                <a:solidFill>
                  <a:srgbClr val="C00000"/>
                </a:solidFill>
              </a:rPr>
              <a:t>And, it will take / is taking a while for higher interest rates to bring down inflation.</a:t>
            </a:r>
            <a:endParaRPr lang="en-US" sz="2400" dirty="0">
              <a:solidFill>
                <a:srgbClr val="C00000"/>
              </a:solidFill>
            </a:endParaRPr>
          </a:p>
        </p:txBody>
      </p:sp>
    </p:spTree>
    <p:extLst>
      <p:ext uri="{BB962C8B-B14F-4D97-AF65-F5344CB8AC3E}">
        <p14:creationId xmlns:p14="http://schemas.microsoft.com/office/powerpoint/2010/main" val="118618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linds(horizontal)">
                                      <p:cBhvr>
                                        <p:cTn id="10" dur="500"/>
                                        <p:tgtEl>
                                          <p:spTgt spid="2">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linds(horizontal)">
                                      <p:cBhvr>
                                        <p:cTn id="1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Inflation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C00000"/>
                </a:solidFill>
              </a:rPr>
              <a:t>Which of these 4 countries currently </a:t>
            </a:r>
            <a:br>
              <a:rPr lang="en-US" dirty="0">
                <a:solidFill>
                  <a:srgbClr val="C00000"/>
                </a:solidFill>
              </a:rPr>
            </a:br>
            <a:r>
              <a:rPr lang="en-US" dirty="0">
                <a:solidFill>
                  <a:srgbClr val="C00000"/>
                </a:solidFill>
              </a:rPr>
              <a:t>has the highest inflation rate?</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United States</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Germany</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England</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Mexico</a:t>
            </a:r>
          </a:p>
        </p:txBody>
      </p:sp>
    </p:spTree>
    <p:extLst>
      <p:ext uri="{BB962C8B-B14F-4D97-AF65-F5344CB8AC3E}">
        <p14:creationId xmlns:p14="http://schemas.microsoft.com/office/powerpoint/2010/main" val="283009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C00000"/>
                </a:solidFill>
              </a:rPr>
              <a:t>Which of these 4 countries currently </a:t>
            </a:r>
            <a:br>
              <a:rPr lang="en-US" dirty="0">
                <a:solidFill>
                  <a:srgbClr val="C00000"/>
                </a:solidFill>
              </a:rPr>
            </a:br>
            <a:r>
              <a:rPr lang="en-US" dirty="0">
                <a:solidFill>
                  <a:srgbClr val="C00000"/>
                </a:solidFill>
              </a:rPr>
              <a:t>has the highest inflation rate?</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United States</a:t>
            </a:r>
            <a:endParaRPr lang="en-US" sz="2000" b="1" dirty="0">
              <a:solidFill>
                <a:schemeClr val="bg1"/>
              </a:solidFill>
            </a:endParaRP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Germany</a:t>
            </a:r>
            <a:endParaRPr lang="en-US" sz="2000" b="1" dirty="0">
              <a:solidFill>
                <a:schemeClr val="bg1"/>
              </a:solidFill>
            </a:endParaRP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England</a:t>
            </a:r>
            <a:endParaRPr lang="en-US" sz="2000" b="1" dirty="0">
              <a:solidFill>
                <a:schemeClr val="bg1"/>
              </a:solidFill>
            </a:endParaRP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Mexico</a:t>
            </a:r>
            <a:endParaRPr lang="en-US" sz="2000" b="1" dirty="0">
              <a:solidFill>
                <a:schemeClr val="bg1"/>
              </a:solidFill>
            </a:endParaRPr>
          </a:p>
        </p:txBody>
      </p:sp>
      <p:sp>
        <p:nvSpPr>
          <p:cNvPr id="2" name="Rectangle 2">
            <a:extLst>
              <a:ext uri="{FF2B5EF4-FFF2-40B4-BE49-F238E27FC236}">
                <a16:creationId xmlns:a16="http://schemas.microsoft.com/office/drawing/2014/main" id="{5345DDA5-11FD-70CD-8211-783212DD32E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Inflation Quiz – Question #1</a:t>
            </a:r>
          </a:p>
        </p:txBody>
      </p:sp>
    </p:spTree>
    <p:extLst>
      <p:ext uri="{BB962C8B-B14F-4D97-AF65-F5344CB8AC3E}">
        <p14:creationId xmlns:p14="http://schemas.microsoft.com/office/powerpoint/2010/main" val="141774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C00000"/>
                </a:solidFill>
              </a:rPr>
              <a:t>Which of these 4 countries </a:t>
            </a:r>
            <a:br>
              <a:rPr lang="en-US" dirty="0">
                <a:solidFill>
                  <a:srgbClr val="C00000"/>
                </a:solidFill>
              </a:rPr>
            </a:br>
            <a:r>
              <a:rPr lang="en-US" dirty="0">
                <a:solidFill>
                  <a:srgbClr val="C00000"/>
                </a:solidFill>
              </a:rPr>
              <a:t>currently has the LOWEST inflation rate?</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United States</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Germany</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England</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Mexico</a:t>
            </a:r>
          </a:p>
        </p:txBody>
      </p:sp>
      <p:sp>
        <p:nvSpPr>
          <p:cNvPr id="2" name="Rectangle 2">
            <a:extLst>
              <a:ext uri="{FF2B5EF4-FFF2-40B4-BE49-F238E27FC236}">
                <a16:creationId xmlns:a16="http://schemas.microsoft.com/office/drawing/2014/main" id="{6F0B26CF-1393-42D4-AF2B-767794DAF520}"/>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Inflation Quiz – Question #2</a:t>
            </a:r>
          </a:p>
        </p:txBody>
      </p:sp>
    </p:spTree>
    <p:extLst>
      <p:ext uri="{BB962C8B-B14F-4D97-AF65-F5344CB8AC3E}">
        <p14:creationId xmlns:p14="http://schemas.microsoft.com/office/powerpoint/2010/main" val="394626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C00000"/>
                </a:solidFill>
              </a:rPr>
              <a:t>Which of these 4 countries </a:t>
            </a:r>
            <a:br>
              <a:rPr lang="en-US" dirty="0">
                <a:solidFill>
                  <a:srgbClr val="C00000"/>
                </a:solidFill>
              </a:rPr>
            </a:br>
            <a:r>
              <a:rPr lang="en-US" dirty="0">
                <a:solidFill>
                  <a:srgbClr val="C00000"/>
                </a:solidFill>
              </a:rPr>
              <a:t>currently has the LOWEST inflation rate?</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United States </a:t>
            </a:r>
            <a:r>
              <a:rPr lang="en-US" sz="2000" b="1" dirty="0">
                <a:solidFill>
                  <a:schemeClr val="bg1"/>
                </a:solidFill>
              </a:rPr>
              <a:t>(3.0%)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Germany</a:t>
            </a:r>
            <a:r>
              <a:rPr lang="en-US" sz="2000" b="1" dirty="0">
                <a:solidFill>
                  <a:schemeClr val="bg1"/>
                </a:solidFill>
              </a:rPr>
              <a:t> (6.2%)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England </a:t>
            </a:r>
            <a:r>
              <a:rPr lang="en-US" sz="2000" b="1" dirty="0">
                <a:solidFill>
                  <a:schemeClr val="bg1"/>
                </a:solidFill>
              </a:rPr>
              <a:t>(7.9%)</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Mexico</a:t>
            </a:r>
            <a:r>
              <a:rPr lang="en-US" sz="2000" b="1" dirty="0">
                <a:solidFill>
                  <a:schemeClr val="bg1"/>
                </a:solidFill>
              </a:rPr>
              <a:t> (5.1%)</a:t>
            </a:r>
          </a:p>
        </p:txBody>
      </p:sp>
      <p:sp>
        <p:nvSpPr>
          <p:cNvPr id="2" name="Rectangle 2">
            <a:extLst>
              <a:ext uri="{FF2B5EF4-FFF2-40B4-BE49-F238E27FC236}">
                <a16:creationId xmlns:a16="http://schemas.microsoft.com/office/drawing/2014/main" id="{666B2B45-A0BA-23C7-F191-A3B2B62CBB9D}"/>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Inflation Quiz – Question #2</a:t>
            </a:r>
          </a:p>
        </p:txBody>
      </p:sp>
      <p:sp>
        <p:nvSpPr>
          <p:cNvPr id="3" name="TextBox 2">
            <a:extLst>
              <a:ext uri="{FF2B5EF4-FFF2-40B4-BE49-F238E27FC236}">
                <a16:creationId xmlns:a16="http://schemas.microsoft.com/office/drawing/2014/main" id="{258E7077-5A00-2C02-A1FA-C132A9E10C18}"/>
              </a:ext>
            </a:extLst>
          </p:cNvPr>
          <p:cNvSpPr txBox="1"/>
          <p:nvPr/>
        </p:nvSpPr>
        <p:spPr>
          <a:xfrm>
            <a:off x="3136033" y="6112751"/>
            <a:ext cx="6069305" cy="584775"/>
          </a:xfrm>
          <a:prstGeom prst="rect">
            <a:avLst/>
          </a:prstGeom>
          <a:solidFill>
            <a:srgbClr val="C00000"/>
          </a:solidFill>
          <a:ln>
            <a:noFill/>
          </a:ln>
        </p:spPr>
        <p:txBody>
          <a:bodyPr wrap="square" rtlCol="0">
            <a:spAutoFit/>
          </a:bodyPr>
          <a:lstStyle/>
          <a:p>
            <a:pPr algn="ctr"/>
            <a:r>
              <a:rPr lang="en-US" sz="1600" b="1" dirty="0">
                <a:solidFill>
                  <a:schemeClr val="bg1"/>
                </a:solidFill>
              </a:rPr>
              <a:t>NOTE – The U.S.A. inflation rate is down 5-6% over the past year. The other 3 countries’ inflation rates are down 2-4% over the past year.</a:t>
            </a:r>
          </a:p>
        </p:txBody>
      </p:sp>
    </p:spTree>
    <p:extLst>
      <p:ext uri="{BB962C8B-B14F-4D97-AF65-F5344CB8AC3E}">
        <p14:creationId xmlns:p14="http://schemas.microsoft.com/office/powerpoint/2010/main" val="143596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1122560"/>
          </a:xfrm>
          <a:prstGeom prst="rect">
            <a:avLst/>
          </a:prstGeom>
          <a:solidFill>
            <a:srgbClr val="2D2D83"/>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Brian’s Top 3 Tips for </a:t>
            </a:r>
            <a:br>
              <a:rPr lang="en-US" b="1" cap="small" dirty="0">
                <a:solidFill>
                  <a:schemeClr val="bg1"/>
                </a:solidFill>
                <a:latin typeface="Calibri" panose="020F0502020204030204" pitchFamily="34" charset="0"/>
                <a:cs typeface="Calibri" panose="020F0502020204030204" pitchFamily="34" charset="0"/>
              </a:rPr>
            </a:br>
            <a:r>
              <a:rPr lang="en-US" b="1" cap="small" dirty="0">
                <a:solidFill>
                  <a:schemeClr val="bg1"/>
                </a:solidFill>
                <a:latin typeface="Calibri" panose="020F0502020204030204" pitchFamily="34" charset="0"/>
                <a:cs typeface="Calibri" panose="020F0502020204030204" pitchFamily="34" charset="0"/>
              </a:rPr>
              <a:t>Navigating an Uncertain Economy</a:t>
            </a:r>
          </a:p>
        </p:txBody>
      </p:sp>
      <p:sp>
        <p:nvSpPr>
          <p:cNvPr id="2" name="Content Placeholder 2">
            <a:extLst>
              <a:ext uri="{FF2B5EF4-FFF2-40B4-BE49-F238E27FC236}">
                <a16:creationId xmlns:a16="http://schemas.microsoft.com/office/drawing/2014/main" id="{E0B021DB-5190-A960-757B-BBF1F2E50CC1}"/>
              </a:ext>
            </a:extLst>
          </p:cNvPr>
          <p:cNvSpPr txBox="1">
            <a:spLocks/>
          </p:cNvSpPr>
          <p:nvPr/>
        </p:nvSpPr>
        <p:spPr>
          <a:xfrm>
            <a:off x="838199" y="1661020"/>
            <a:ext cx="10837053" cy="43119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sz="2400" b="1" u="sng" dirty="0">
                <a:solidFill>
                  <a:srgbClr val="006600"/>
                </a:solidFill>
              </a:rPr>
              <a:t>Build your emergency fund. </a:t>
            </a:r>
            <a:br>
              <a:rPr lang="en-US" sz="2400" b="1" u="sng" dirty="0">
                <a:solidFill>
                  <a:srgbClr val="006600"/>
                </a:solidFill>
              </a:rPr>
            </a:br>
            <a:r>
              <a:rPr lang="en-US" sz="2400" dirty="0">
                <a:solidFill>
                  <a:srgbClr val="006600"/>
                </a:solidFill>
              </a:rPr>
              <a:t>Have a dedicated savings account with the equivalent of 3-6 months of your non-discretionary expenses in it.</a:t>
            </a:r>
            <a:br>
              <a:rPr lang="en-US" sz="2400" dirty="0">
                <a:solidFill>
                  <a:srgbClr val="006600"/>
                </a:solidFill>
              </a:rPr>
            </a:br>
            <a:endParaRPr lang="en-US" sz="1200" dirty="0">
              <a:solidFill>
                <a:srgbClr val="006600"/>
              </a:solidFill>
            </a:endParaRPr>
          </a:p>
          <a:p>
            <a:pPr marL="742950" indent="-742950">
              <a:buFont typeface="+mj-lt"/>
              <a:buAutoNum type="arabicPeriod"/>
            </a:pPr>
            <a:r>
              <a:rPr lang="en-US" sz="2400" b="1" u="sng" dirty="0">
                <a:solidFill>
                  <a:srgbClr val="006600"/>
                </a:solidFill>
              </a:rPr>
              <a:t>Take advantage of whatever interest rates are doing.</a:t>
            </a:r>
            <a:br>
              <a:rPr lang="en-US" sz="2400" b="1" u="sng" dirty="0">
                <a:solidFill>
                  <a:srgbClr val="006600"/>
                </a:solidFill>
              </a:rPr>
            </a:br>
            <a:r>
              <a:rPr lang="en-US" sz="2400" dirty="0">
                <a:solidFill>
                  <a:srgbClr val="006600"/>
                </a:solidFill>
              </a:rPr>
              <a:t>When they are low, refinance your mortgage, consolidate outstanding loans or credit cards. When they are high, move savings into CDs and possibly the stock market. Be proactive with your money.</a:t>
            </a:r>
            <a:br>
              <a:rPr lang="en-US" sz="2400" b="1" u="sng" dirty="0">
                <a:solidFill>
                  <a:srgbClr val="006600"/>
                </a:solidFill>
              </a:rPr>
            </a:br>
            <a:endParaRPr lang="en-US" sz="1200" b="1" u="sng" dirty="0">
              <a:solidFill>
                <a:srgbClr val="006600"/>
              </a:solidFill>
            </a:endParaRPr>
          </a:p>
          <a:p>
            <a:pPr marL="742950" indent="-742950">
              <a:buFont typeface="+mj-lt"/>
              <a:buAutoNum type="arabicPeriod"/>
            </a:pPr>
            <a:r>
              <a:rPr lang="en-US" sz="2400" b="1" u="sng" dirty="0">
                <a:solidFill>
                  <a:srgbClr val="006600"/>
                </a:solidFill>
              </a:rPr>
              <a:t>Always keep your eyes open for new job opportunities.</a:t>
            </a:r>
            <a:br>
              <a:rPr lang="en-US" sz="2400" b="1" u="sng" dirty="0">
                <a:solidFill>
                  <a:srgbClr val="006600"/>
                </a:solidFill>
              </a:rPr>
            </a:br>
            <a:r>
              <a:rPr lang="en-US" sz="2400" dirty="0">
                <a:solidFill>
                  <a:srgbClr val="006600"/>
                </a:solidFill>
              </a:rPr>
              <a:t>Be proactive with your career planning. Look out for #1. Be able  to diversify your income if possible. But remember risk &amp; return usually work together… this is true for careers, just as it’s true for investments.</a:t>
            </a:r>
          </a:p>
        </p:txBody>
      </p:sp>
    </p:spTree>
    <p:extLst>
      <p:ext uri="{BB962C8B-B14F-4D97-AF65-F5344CB8AC3E}">
        <p14:creationId xmlns:p14="http://schemas.microsoft.com/office/powerpoint/2010/main" val="250882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rPr>
              <a:t>Inflation is decreasing…but it is still higher than most of us are used to. In June 2022, inflation was at 9.1%; it is now at 3.0%. </a:t>
            </a:r>
          </a:p>
          <a:p>
            <a:pPr lvl="1"/>
            <a:r>
              <a:rPr lang="en-US" dirty="0">
                <a:solidFill>
                  <a:srgbClr val="C00000"/>
                </a:solidFill>
              </a:rPr>
              <a:t>My best case estimate is for it to be at 3-4% in December. It will not be 8-9%.</a:t>
            </a:r>
            <a:br>
              <a:rPr lang="en-US" dirty="0">
                <a:solidFill>
                  <a:srgbClr val="C00000"/>
                </a:solidFill>
              </a:rPr>
            </a:br>
            <a:endParaRPr lang="en-US" sz="1100" dirty="0">
              <a:solidFill>
                <a:srgbClr val="C00000"/>
              </a:solidFill>
            </a:endParaRPr>
          </a:p>
          <a:p>
            <a:r>
              <a:rPr lang="en-US" dirty="0">
                <a:solidFill>
                  <a:srgbClr val="C00000"/>
                </a:solidFill>
              </a:rPr>
              <a:t>Interest rates are about as high as they will go, in general.</a:t>
            </a:r>
          </a:p>
          <a:p>
            <a:pPr lvl="1"/>
            <a:r>
              <a:rPr lang="en-US" dirty="0">
                <a:solidFill>
                  <a:srgbClr val="C00000"/>
                </a:solidFill>
              </a:rPr>
              <a:t>Some borrowers may see their rates drift a little higher. Most rates have peaked.</a:t>
            </a:r>
          </a:p>
          <a:p>
            <a:pPr lvl="1"/>
            <a:r>
              <a:rPr lang="en-US" dirty="0">
                <a:solidFill>
                  <a:srgbClr val="C00000"/>
                </a:solidFill>
              </a:rPr>
              <a:t>But…Interest rates are unlikely to fall very quickly. They will likely stay near where they are for the rest of this year (and well into 2024).</a:t>
            </a:r>
            <a:br>
              <a:rPr lang="en-US" dirty="0">
                <a:solidFill>
                  <a:srgbClr val="C00000"/>
                </a:solidFill>
              </a:rPr>
            </a:br>
            <a:endParaRPr lang="en-US" sz="1100" dirty="0">
              <a:solidFill>
                <a:srgbClr val="C00000"/>
              </a:solidFill>
            </a:endParaRPr>
          </a:p>
          <a:p>
            <a:r>
              <a:rPr lang="en-US" dirty="0">
                <a:solidFill>
                  <a:srgbClr val="C00000"/>
                </a:solidFill>
              </a:rPr>
              <a:t>Wages &amp; income have not increased as much as inflation for most of us. They may increase somewhat from here, but probably slowly.</a:t>
            </a:r>
          </a:p>
          <a:p>
            <a:pPr lvl="1"/>
            <a:r>
              <a:rPr lang="en-US" dirty="0">
                <a:solidFill>
                  <a:srgbClr val="C00000"/>
                </a:solidFill>
              </a:rPr>
              <a:t>The exception is for income that is inflation-adjusted…like Social Security.</a:t>
            </a:r>
          </a:p>
        </p:txBody>
      </p:sp>
      <p:sp>
        <p:nvSpPr>
          <p:cNvPr id="3" name="TextBox 2">
            <a:extLst>
              <a:ext uri="{FF2B5EF4-FFF2-40B4-BE49-F238E27FC236}">
                <a16:creationId xmlns:a16="http://schemas.microsoft.com/office/drawing/2014/main" id="{2CB4DD72-B2B1-36B1-805A-924446098E2E}"/>
              </a:ext>
            </a:extLst>
          </p:cNvPr>
          <p:cNvSpPr txBox="1"/>
          <p:nvPr/>
        </p:nvSpPr>
        <p:spPr>
          <a:xfrm>
            <a:off x="3381217" y="6113696"/>
            <a:ext cx="5775237" cy="584775"/>
          </a:xfrm>
          <a:prstGeom prst="rect">
            <a:avLst/>
          </a:prstGeom>
          <a:solidFill>
            <a:srgbClr val="C00000"/>
          </a:solidFill>
          <a:ln>
            <a:noFill/>
          </a:ln>
        </p:spPr>
        <p:txBody>
          <a:bodyPr wrap="square" rtlCol="0">
            <a:spAutoFit/>
          </a:bodyPr>
          <a:lstStyle/>
          <a:p>
            <a:pPr algn="ctr"/>
            <a:r>
              <a:rPr lang="en-US" sz="1600" b="1" dirty="0">
                <a:solidFill>
                  <a:schemeClr val="bg1"/>
                </a:solidFill>
              </a:rPr>
              <a:t>NOTE – Use these predictions with caution. </a:t>
            </a:r>
            <a:br>
              <a:rPr lang="en-US" sz="1600" b="1" dirty="0">
                <a:solidFill>
                  <a:schemeClr val="bg1"/>
                </a:solidFill>
              </a:rPr>
            </a:br>
            <a:r>
              <a:rPr lang="en-US" sz="1600" b="1" dirty="0">
                <a:solidFill>
                  <a:schemeClr val="bg1"/>
                </a:solidFill>
              </a:rPr>
              <a:t>This is just one guy’s perspective / opinion / guess.</a:t>
            </a:r>
          </a:p>
        </p:txBody>
      </p:sp>
    </p:spTree>
    <p:extLst>
      <p:ext uri="{BB962C8B-B14F-4D97-AF65-F5344CB8AC3E}">
        <p14:creationId xmlns:p14="http://schemas.microsoft.com/office/powerpoint/2010/main" val="186369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blinds(horizontal)">
                                      <p:cBhvr>
                                        <p:cTn id="10" dur="500"/>
                                        <p:tgtEl>
                                          <p:spTgt spid="6">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blinds(horizontal)">
                                      <p:cBhvr>
                                        <p:cTn id="13" dur="500"/>
                                        <p:tgtEl>
                                          <p:spTgt spid="6">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Effect transition="in" filter="blinds(horizontal)">
                                      <p:cBhvr>
                                        <p:cTn id="18" dur="500"/>
                                        <p:tgtEl>
                                          <p:spTgt spid="6">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blinds(horizontal)">
                                      <p:cBhvr>
                                        <p:cTn id="2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rPr>
              <a:t>The job market has been very strong for the past 2.5 years. </a:t>
            </a:r>
            <a:br>
              <a:rPr lang="en-US" dirty="0">
                <a:solidFill>
                  <a:srgbClr val="C00000"/>
                </a:solidFill>
              </a:rPr>
            </a:br>
            <a:r>
              <a:rPr lang="en-US" dirty="0">
                <a:solidFill>
                  <a:srgbClr val="C00000"/>
                </a:solidFill>
              </a:rPr>
              <a:t>I expect that to continue…even if the growth does slow from here.</a:t>
            </a:r>
            <a:br>
              <a:rPr lang="en-US" dirty="0">
                <a:solidFill>
                  <a:srgbClr val="C00000"/>
                </a:solidFill>
              </a:rPr>
            </a:br>
            <a:endParaRPr lang="en-US" dirty="0">
              <a:solidFill>
                <a:srgbClr val="C00000"/>
              </a:solidFill>
            </a:endParaRPr>
          </a:p>
          <a:p>
            <a:r>
              <a:rPr lang="en-US" dirty="0">
                <a:solidFill>
                  <a:srgbClr val="C00000"/>
                </a:solidFill>
              </a:rPr>
              <a:t>The stock market has gained 20% in 2023 – after losing 22% in 2022 (which was after gaining 25% in 2021).</a:t>
            </a:r>
          </a:p>
          <a:p>
            <a:pPr lvl="1"/>
            <a:r>
              <a:rPr lang="en-US" dirty="0">
                <a:solidFill>
                  <a:srgbClr val="C00000"/>
                </a:solidFill>
              </a:rPr>
              <a:t>I predict </a:t>
            </a:r>
            <a:r>
              <a:rPr lang="en-US" sz="1600" dirty="0">
                <a:solidFill>
                  <a:srgbClr val="C00000"/>
                </a:solidFill>
              </a:rPr>
              <a:t>(with about 35% confidence) </a:t>
            </a:r>
            <a:r>
              <a:rPr lang="en-US" dirty="0">
                <a:solidFill>
                  <a:srgbClr val="C00000"/>
                </a:solidFill>
              </a:rPr>
              <a:t>that we will gain another 5% thru December.</a:t>
            </a:r>
          </a:p>
          <a:p>
            <a:pPr lvl="1"/>
            <a:r>
              <a:rPr lang="en-US" dirty="0">
                <a:solidFill>
                  <a:srgbClr val="C00000"/>
                </a:solidFill>
              </a:rPr>
              <a:t>We may lose 5% thru December. I do not expect us to lose &gt;10% this year.</a:t>
            </a:r>
            <a:br>
              <a:rPr lang="en-US" dirty="0">
                <a:solidFill>
                  <a:srgbClr val="C00000"/>
                </a:solidFill>
              </a:rPr>
            </a:br>
            <a:endParaRPr lang="en-US" dirty="0">
              <a:solidFill>
                <a:srgbClr val="C00000"/>
              </a:solidFill>
            </a:endParaRPr>
          </a:p>
          <a:p>
            <a:r>
              <a:rPr lang="en-US" dirty="0">
                <a:solidFill>
                  <a:srgbClr val="C00000"/>
                </a:solidFill>
              </a:rPr>
              <a:t>We are not in a recession. We have not been in a recession since 2020.</a:t>
            </a:r>
            <a:br>
              <a:rPr lang="en-US" dirty="0">
                <a:solidFill>
                  <a:srgbClr val="C00000"/>
                </a:solidFill>
              </a:rPr>
            </a:br>
            <a:r>
              <a:rPr lang="en-US" dirty="0">
                <a:solidFill>
                  <a:srgbClr val="C00000"/>
                </a:solidFill>
              </a:rPr>
              <a:t>We are probably not going to dip into a recession this year.</a:t>
            </a:r>
          </a:p>
        </p:txBody>
      </p:sp>
      <p:sp>
        <p:nvSpPr>
          <p:cNvPr id="2" name="TextBox 1">
            <a:extLst>
              <a:ext uri="{FF2B5EF4-FFF2-40B4-BE49-F238E27FC236}">
                <a16:creationId xmlns:a16="http://schemas.microsoft.com/office/drawing/2014/main" id="{F130AFEF-FD7E-0D3F-F086-F0F21CBA6A03}"/>
              </a:ext>
            </a:extLst>
          </p:cNvPr>
          <p:cNvSpPr txBox="1"/>
          <p:nvPr/>
        </p:nvSpPr>
        <p:spPr>
          <a:xfrm>
            <a:off x="3381217" y="6113696"/>
            <a:ext cx="5775237" cy="584775"/>
          </a:xfrm>
          <a:prstGeom prst="rect">
            <a:avLst/>
          </a:prstGeom>
          <a:solidFill>
            <a:srgbClr val="C00000"/>
          </a:solidFill>
          <a:ln>
            <a:noFill/>
          </a:ln>
        </p:spPr>
        <p:txBody>
          <a:bodyPr wrap="square" rtlCol="0">
            <a:spAutoFit/>
          </a:bodyPr>
          <a:lstStyle/>
          <a:p>
            <a:pPr algn="ctr"/>
            <a:r>
              <a:rPr lang="en-US" sz="1600" b="1" dirty="0">
                <a:solidFill>
                  <a:schemeClr val="bg1"/>
                </a:solidFill>
              </a:rPr>
              <a:t>NOTE – Use these predictions with caution. </a:t>
            </a:r>
            <a:br>
              <a:rPr lang="en-US" sz="1600" b="1" dirty="0">
                <a:solidFill>
                  <a:schemeClr val="bg1"/>
                </a:solidFill>
              </a:rPr>
            </a:br>
            <a:r>
              <a:rPr lang="en-US" sz="1600" b="1" dirty="0">
                <a:solidFill>
                  <a:schemeClr val="bg1"/>
                </a:solidFill>
              </a:rPr>
              <a:t>This is just one guy’s perspective / opinion / guess.</a:t>
            </a:r>
          </a:p>
        </p:txBody>
      </p:sp>
    </p:spTree>
    <p:extLst>
      <p:ext uri="{BB962C8B-B14F-4D97-AF65-F5344CB8AC3E}">
        <p14:creationId xmlns:p14="http://schemas.microsoft.com/office/powerpoint/2010/main" val="26818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linds(horizontal)">
                                      <p:cBhvr>
                                        <p:cTn id="10" dur="500"/>
                                        <p:tgtEl>
                                          <p:spTgt spid="6">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linds(horizontal)">
                                      <p:cBhvr>
                                        <p:cTn id="13" dur="5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linds(horizontal)">
                                      <p:cBhvr>
                                        <p:cTn id="1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30200"/>
            <a:ext cx="10972800" cy="4013199"/>
          </a:xfrm>
          <a:solidFill>
            <a:srgbClr val="2D2D83"/>
          </a:solidFill>
        </p:spPr>
        <p:txBody>
          <a:bodyPr>
            <a:normAutofit fontScale="90000"/>
          </a:bodyPr>
          <a:lstStyle/>
          <a:p>
            <a:r>
              <a:rPr lang="en-US" sz="6000" dirty="0">
                <a:solidFill>
                  <a:schemeClr val="bg1"/>
                </a:solidFill>
                <a:latin typeface="Calibri" panose="020F0502020204030204" pitchFamily="34" charset="0"/>
                <a:cs typeface="Calibri" panose="020F0502020204030204" pitchFamily="34" charset="0"/>
              </a:rPr>
              <a:t>Brian Bolton</a:t>
            </a:r>
            <a:br>
              <a:rPr lang="en-US" sz="6000" dirty="0">
                <a:solidFill>
                  <a:schemeClr val="bg1"/>
                </a:solidFill>
                <a:latin typeface="Calibri" panose="020F0502020204030204" pitchFamily="34" charset="0"/>
                <a:cs typeface="Calibri" panose="020F0502020204030204" pitchFamily="34" charset="0"/>
              </a:rPr>
            </a:br>
            <a:r>
              <a:rPr lang="en-US" sz="6000" dirty="0">
                <a:solidFill>
                  <a:schemeClr val="bg1"/>
                </a:solidFill>
                <a:latin typeface="Calibri" panose="020F0502020204030204" pitchFamily="34" charset="0"/>
                <a:cs typeface="Calibri" panose="020F0502020204030204" pitchFamily="34" charset="0"/>
              </a:rPr>
              <a:t>Professor of Finance</a:t>
            </a:r>
            <a:br>
              <a:rPr lang="en-US" sz="6000" dirty="0">
                <a:solidFill>
                  <a:schemeClr val="bg1"/>
                </a:solidFill>
                <a:latin typeface="Calibri" panose="020F0502020204030204" pitchFamily="34" charset="0"/>
                <a:cs typeface="Calibri" panose="020F0502020204030204" pitchFamily="34" charset="0"/>
              </a:rPr>
            </a:br>
            <a:r>
              <a:rPr lang="en-US" sz="6000" dirty="0">
                <a:solidFill>
                  <a:schemeClr val="bg1"/>
                </a:solidFill>
                <a:latin typeface="Calibri" panose="020F0502020204030204" pitchFamily="34" charset="0"/>
                <a:cs typeface="Calibri" panose="020F0502020204030204" pitchFamily="34" charset="0"/>
              </a:rPr>
              <a:t>brian.bolton@louisiana.edu</a:t>
            </a:r>
            <a:br>
              <a:rPr lang="en-US" sz="5400" dirty="0">
                <a:solidFill>
                  <a:schemeClr val="bg1"/>
                </a:solidFill>
                <a:latin typeface="Calibri" panose="020F0502020204030204" pitchFamily="34" charset="0"/>
                <a:cs typeface="Calibri" panose="020F0502020204030204" pitchFamily="34" charset="0"/>
              </a:rPr>
            </a:br>
            <a:br>
              <a:rPr lang="en-US" sz="5400" dirty="0">
                <a:solidFill>
                  <a:schemeClr val="bg1"/>
                </a:solidFill>
                <a:latin typeface="Calibri" panose="020F0502020204030204" pitchFamily="34" charset="0"/>
                <a:cs typeface="Calibri" panose="020F0502020204030204" pitchFamily="34" charset="0"/>
              </a:rPr>
            </a:br>
            <a:r>
              <a:rPr lang="en-US" sz="4400" dirty="0">
                <a:solidFill>
                  <a:schemeClr val="bg1"/>
                </a:solidFill>
                <a:latin typeface="Calibri" panose="020F0502020204030204" pitchFamily="34" charset="0"/>
                <a:cs typeface="Calibri" panose="020F0502020204030204" pitchFamily="34" charset="0"/>
              </a:rPr>
              <a:t>http://business.louisiana.edu/financeispersonal</a:t>
            </a:r>
          </a:p>
        </p:txBody>
      </p:sp>
    </p:spTree>
    <p:extLst>
      <p:ext uri="{BB962C8B-B14F-4D97-AF65-F5344CB8AC3E}">
        <p14:creationId xmlns:p14="http://schemas.microsoft.com/office/powerpoint/2010/main" val="31246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rPr>
              <a:t>The job market has been very strong for the past 2.5 years. </a:t>
            </a:r>
            <a:br>
              <a:rPr lang="en-US" dirty="0">
                <a:solidFill>
                  <a:srgbClr val="C00000"/>
                </a:solidFill>
              </a:rPr>
            </a:br>
            <a:r>
              <a:rPr lang="en-US" dirty="0">
                <a:solidFill>
                  <a:srgbClr val="C00000"/>
                </a:solidFill>
              </a:rPr>
              <a:t>I expect that to continue…even if the growth does slow from here.</a:t>
            </a:r>
            <a:br>
              <a:rPr lang="en-US" dirty="0">
                <a:solidFill>
                  <a:srgbClr val="C00000"/>
                </a:solidFill>
              </a:rPr>
            </a:br>
            <a:endParaRPr lang="en-US" dirty="0">
              <a:solidFill>
                <a:srgbClr val="C00000"/>
              </a:solidFill>
            </a:endParaRPr>
          </a:p>
          <a:p>
            <a:r>
              <a:rPr lang="en-US" dirty="0">
                <a:solidFill>
                  <a:srgbClr val="C00000"/>
                </a:solidFill>
              </a:rPr>
              <a:t>The stock market has gained 20% in 2023 – after losing 22% in 2022 (which was after gaining 25% in 2021).</a:t>
            </a:r>
          </a:p>
          <a:p>
            <a:pPr lvl="1"/>
            <a:r>
              <a:rPr lang="en-US" dirty="0">
                <a:solidFill>
                  <a:srgbClr val="C00000"/>
                </a:solidFill>
              </a:rPr>
              <a:t>I predict </a:t>
            </a:r>
            <a:r>
              <a:rPr lang="en-US" sz="1600" dirty="0">
                <a:solidFill>
                  <a:srgbClr val="C00000"/>
                </a:solidFill>
              </a:rPr>
              <a:t>(with about 35% confidence) </a:t>
            </a:r>
            <a:r>
              <a:rPr lang="en-US" dirty="0">
                <a:solidFill>
                  <a:srgbClr val="C00000"/>
                </a:solidFill>
              </a:rPr>
              <a:t>that we will gain another 5% thru December.</a:t>
            </a:r>
          </a:p>
          <a:p>
            <a:pPr lvl="1"/>
            <a:r>
              <a:rPr lang="en-US" dirty="0">
                <a:solidFill>
                  <a:srgbClr val="C00000"/>
                </a:solidFill>
              </a:rPr>
              <a:t>We may lose 5% thru December. I do not expect us to lose &gt;10% this year.</a:t>
            </a:r>
            <a:br>
              <a:rPr lang="en-US" dirty="0">
                <a:solidFill>
                  <a:srgbClr val="C00000"/>
                </a:solidFill>
              </a:rPr>
            </a:br>
            <a:endParaRPr lang="en-US" dirty="0">
              <a:solidFill>
                <a:srgbClr val="C00000"/>
              </a:solidFill>
            </a:endParaRPr>
          </a:p>
          <a:p>
            <a:r>
              <a:rPr lang="en-US" dirty="0">
                <a:solidFill>
                  <a:srgbClr val="C00000"/>
                </a:solidFill>
              </a:rPr>
              <a:t>We are not in a recession. We have not been in a recession since 2020.</a:t>
            </a:r>
            <a:br>
              <a:rPr lang="en-US" dirty="0">
                <a:solidFill>
                  <a:srgbClr val="C00000"/>
                </a:solidFill>
              </a:rPr>
            </a:br>
            <a:r>
              <a:rPr lang="en-US" dirty="0">
                <a:solidFill>
                  <a:srgbClr val="C00000"/>
                </a:solidFill>
              </a:rPr>
              <a:t>We are probably not going to dip into a recession this year.</a:t>
            </a:r>
          </a:p>
        </p:txBody>
      </p:sp>
      <p:sp>
        <p:nvSpPr>
          <p:cNvPr id="2" name="TextBox 1">
            <a:extLst>
              <a:ext uri="{FF2B5EF4-FFF2-40B4-BE49-F238E27FC236}">
                <a16:creationId xmlns:a16="http://schemas.microsoft.com/office/drawing/2014/main" id="{F130AFEF-FD7E-0D3F-F086-F0F21CBA6A03}"/>
              </a:ext>
            </a:extLst>
          </p:cNvPr>
          <p:cNvSpPr txBox="1"/>
          <p:nvPr/>
        </p:nvSpPr>
        <p:spPr>
          <a:xfrm>
            <a:off x="3381217" y="6113696"/>
            <a:ext cx="5775237" cy="584775"/>
          </a:xfrm>
          <a:prstGeom prst="rect">
            <a:avLst/>
          </a:prstGeom>
          <a:solidFill>
            <a:srgbClr val="C00000"/>
          </a:solidFill>
          <a:ln>
            <a:noFill/>
          </a:ln>
        </p:spPr>
        <p:txBody>
          <a:bodyPr wrap="square" rtlCol="0">
            <a:spAutoFit/>
          </a:bodyPr>
          <a:lstStyle/>
          <a:p>
            <a:pPr algn="ctr"/>
            <a:r>
              <a:rPr lang="en-US" sz="1600" b="1" dirty="0">
                <a:solidFill>
                  <a:schemeClr val="bg1"/>
                </a:solidFill>
              </a:rPr>
              <a:t>NOTE – Use these predictions with caution. </a:t>
            </a:r>
            <a:br>
              <a:rPr lang="en-US" sz="1600" b="1" dirty="0">
                <a:solidFill>
                  <a:schemeClr val="bg1"/>
                </a:solidFill>
              </a:rPr>
            </a:br>
            <a:r>
              <a:rPr lang="en-US" sz="1600" b="1" dirty="0">
                <a:solidFill>
                  <a:schemeClr val="bg1"/>
                </a:solidFill>
              </a:rPr>
              <a:t>This is just one guy’s perspective / opinion / guess.</a:t>
            </a:r>
          </a:p>
        </p:txBody>
      </p:sp>
      <p:sp>
        <p:nvSpPr>
          <p:cNvPr id="3" name="Octagon 2">
            <a:extLst>
              <a:ext uri="{FF2B5EF4-FFF2-40B4-BE49-F238E27FC236}">
                <a16:creationId xmlns:a16="http://schemas.microsoft.com/office/drawing/2014/main" id="{EC338BCC-D834-FD1E-AF2F-4F36EE6D29E6}"/>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i="1" dirty="0"/>
              <a:t>PLAN </a:t>
            </a:r>
          </a:p>
          <a:p>
            <a:pPr algn="ctr"/>
            <a:r>
              <a:rPr lang="en-US" sz="7500" b="1" i="1" dirty="0"/>
              <a:t>AHEAD</a:t>
            </a:r>
          </a:p>
        </p:txBody>
      </p:sp>
    </p:spTree>
    <p:extLst>
      <p:ext uri="{BB962C8B-B14F-4D97-AF65-F5344CB8AC3E}">
        <p14:creationId xmlns:p14="http://schemas.microsoft.com/office/powerpoint/2010/main" val="138417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b="1" i="1" dirty="0">
                <a:solidFill>
                  <a:srgbClr val="006600"/>
                </a:solidFill>
              </a:rPr>
              <a:t>I’m about to receive $50,000 from a family member.</a:t>
            </a:r>
          </a:p>
          <a:p>
            <a:pPr marL="0" indent="0" algn="ctr">
              <a:buNone/>
            </a:pPr>
            <a:endParaRPr lang="en-US" sz="4800" b="1" i="1" dirty="0">
              <a:solidFill>
                <a:srgbClr val="006600"/>
              </a:solidFill>
            </a:endParaRPr>
          </a:p>
          <a:p>
            <a:pPr marL="0" indent="0" algn="ctr">
              <a:buNone/>
            </a:pPr>
            <a:r>
              <a:rPr lang="en-US" sz="4800" b="1" i="1" dirty="0">
                <a:solidFill>
                  <a:srgbClr val="006600"/>
                </a:solidFill>
              </a:rPr>
              <a:t>What should I do with it?</a:t>
            </a:r>
          </a:p>
        </p:txBody>
      </p:sp>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Question I Was Asked Last Week</a:t>
            </a:r>
          </a:p>
        </p:txBody>
      </p:sp>
    </p:spTree>
    <p:extLst>
      <p:ext uri="{BB962C8B-B14F-4D97-AF65-F5344CB8AC3E}">
        <p14:creationId xmlns:p14="http://schemas.microsoft.com/office/powerpoint/2010/main" val="550053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Question I Was Asked Last Week</a:t>
            </a:r>
          </a:p>
        </p:txBody>
      </p:sp>
      <p:sp>
        <p:nvSpPr>
          <p:cNvPr id="3" name="Content Placeholder 2">
            <a:extLst>
              <a:ext uri="{FF2B5EF4-FFF2-40B4-BE49-F238E27FC236}">
                <a16:creationId xmlns:a16="http://schemas.microsoft.com/office/drawing/2014/main" id="{698B8625-7F7B-F013-E46E-75A25A3F53B4}"/>
              </a:ext>
            </a:extLst>
          </p:cNvPr>
          <p:cNvSpPr txBox="1">
            <a:spLocks/>
          </p:cNvSpPr>
          <p:nvPr/>
        </p:nvSpPr>
        <p:spPr>
          <a:xfrm>
            <a:off x="838200" y="2315360"/>
            <a:ext cx="10670628" cy="25586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b="1" i="1" dirty="0"/>
          </a:p>
          <a:p>
            <a:pPr marL="0" indent="0" algn="ctr">
              <a:buNone/>
            </a:pPr>
            <a:r>
              <a:rPr lang="en-US" b="1" i="1" dirty="0"/>
              <a:t>Personal Finance is PERSONAL.    Investing is PERSONAL.</a:t>
            </a:r>
          </a:p>
          <a:p>
            <a:pPr marL="0" indent="0" algn="ctr">
              <a:buNone/>
            </a:pPr>
            <a:endParaRPr lang="en-US" b="1" i="1" dirty="0"/>
          </a:p>
          <a:p>
            <a:pPr marL="0" indent="0" algn="ctr">
              <a:buNone/>
            </a:pPr>
            <a:r>
              <a:rPr lang="en-US" b="1" i="1" dirty="0"/>
              <a:t>If you ever meet with a financial advisor, they will ask you 2 questions:</a:t>
            </a:r>
          </a:p>
          <a:p>
            <a:pPr marL="457200" indent="-457200" algn="ctr">
              <a:buFont typeface="+mj-lt"/>
              <a:buAutoNum type="arabicPeriod"/>
            </a:pPr>
            <a:r>
              <a:rPr lang="en-US" b="1" i="1" dirty="0"/>
              <a:t>What are your goals?</a:t>
            </a:r>
          </a:p>
          <a:p>
            <a:pPr marL="457200" indent="-457200" algn="ctr">
              <a:buFont typeface="+mj-lt"/>
              <a:buAutoNum type="arabicPeriod"/>
            </a:pPr>
            <a:r>
              <a:rPr lang="en-US" b="1" i="1" dirty="0"/>
              <a:t>What is your risk tolerance?</a:t>
            </a:r>
          </a:p>
        </p:txBody>
      </p:sp>
      <p:sp>
        <p:nvSpPr>
          <p:cNvPr id="4" name="Content Placeholder 2">
            <a:extLst>
              <a:ext uri="{FF2B5EF4-FFF2-40B4-BE49-F238E27FC236}">
                <a16:creationId xmlns:a16="http://schemas.microsoft.com/office/drawing/2014/main" id="{F93D1468-B2CA-7F0E-5FE5-EE04CDA9C653}"/>
              </a:ext>
            </a:extLst>
          </p:cNvPr>
          <p:cNvSpPr txBox="1">
            <a:spLocks/>
          </p:cNvSpPr>
          <p:nvPr/>
        </p:nvSpPr>
        <p:spPr>
          <a:xfrm>
            <a:off x="838199" y="1326183"/>
            <a:ext cx="10670627" cy="98917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dirty="0">
                <a:solidFill>
                  <a:schemeClr val="bg1"/>
                </a:solidFill>
              </a:rPr>
              <a:t>I’m about to receive $50,000 from a family member.</a:t>
            </a:r>
          </a:p>
          <a:p>
            <a:pPr marL="0" indent="0" algn="ctr">
              <a:buNone/>
            </a:pPr>
            <a:r>
              <a:rPr lang="en-US" sz="2400" b="1" i="1" dirty="0">
                <a:solidFill>
                  <a:schemeClr val="bg1"/>
                </a:solidFill>
              </a:rPr>
              <a:t>What should I do with it?</a:t>
            </a:r>
          </a:p>
          <a:p>
            <a:pPr marL="0" indent="0" algn="ctr">
              <a:buNone/>
            </a:pPr>
            <a:endParaRPr lang="en-US" sz="2400" b="1" i="1" dirty="0">
              <a:solidFill>
                <a:schemeClr val="bg1"/>
              </a:solidFill>
            </a:endParaRPr>
          </a:p>
          <a:p>
            <a:pPr marL="0" indent="0" algn="ctr">
              <a:buNone/>
            </a:pPr>
            <a:endParaRPr lang="en-US" sz="2400" b="1" i="1" dirty="0">
              <a:solidFill>
                <a:schemeClr val="bg1"/>
              </a:solidFill>
            </a:endParaRPr>
          </a:p>
        </p:txBody>
      </p:sp>
    </p:spTree>
    <p:extLst>
      <p:ext uri="{BB962C8B-B14F-4D97-AF65-F5344CB8AC3E}">
        <p14:creationId xmlns:p14="http://schemas.microsoft.com/office/powerpoint/2010/main" val="147150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199" y="1326183"/>
            <a:ext cx="10670627" cy="98917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dirty="0">
                <a:solidFill>
                  <a:schemeClr val="bg1"/>
                </a:solidFill>
              </a:rPr>
              <a:t>I’m about to receive $50,000 from a family member.</a:t>
            </a:r>
          </a:p>
          <a:p>
            <a:pPr marL="0" indent="0" algn="ctr">
              <a:buNone/>
            </a:pPr>
            <a:r>
              <a:rPr lang="en-US" sz="2400" b="1" i="1" dirty="0">
                <a:solidFill>
                  <a:schemeClr val="bg1"/>
                </a:solidFill>
              </a:rPr>
              <a:t>What should I do with it?</a:t>
            </a:r>
          </a:p>
          <a:p>
            <a:pPr marL="0" indent="0" algn="ctr">
              <a:buNone/>
            </a:pPr>
            <a:endParaRPr lang="en-US" sz="2400" b="1" i="1" dirty="0">
              <a:solidFill>
                <a:schemeClr val="bg1"/>
              </a:solidFill>
            </a:endParaRPr>
          </a:p>
          <a:p>
            <a:pPr marL="0" indent="0" algn="ctr">
              <a:buNone/>
            </a:pPr>
            <a:endParaRPr lang="en-US" sz="2400" b="1" i="1" dirty="0">
              <a:solidFill>
                <a:schemeClr val="bg1"/>
              </a:solidFill>
            </a:endParaRPr>
          </a:p>
        </p:txBody>
      </p:sp>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Question I Was Asked Last Week</a:t>
            </a:r>
          </a:p>
        </p:txBody>
      </p:sp>
      <p:sp>
        <p:nvSpPr>
          <p:cNvPr id="3" name="Content Placeholder 2">
            <a:extLst>
              <a:ext uri="{FF2B5EF4-FFF2-40B4-BE49-F238E27FC236}">
                <a16:creationId xmlns:a16="http://schemas.microsoft.com/office/drawing/2014/main" id="{698B8625-7F7B-F013-E46E-75A25A3F53B4}"/>
              </a:ext>
            </a:extLst>
          </p:cNvPr>
          <p:cNvSpPr txBox="1">
            <a:spLocks/>
          </p:cNvSpPr>
          <p:nvPr/>
        </p:nvSpPr>
        <p:spPr>
          <a:xfrm>
            <a:off x="838200" y="2315361"/>
            <a:ext cx="10670628" cy="31640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dirty="0"/>
              <a:t>Let’s assume you are 25 years old:</a:t>
            </a:r>
          </a:p>
          <a:p>
            <a:pPr marL="457200" indent="-457200">
              <a:buFont typeface="+mj-lt"/>
              <a:buAutoNum type="arabicPeriod"/>
            </a:pPr>
            <a:r>
              <a:rPr lang="en-US" sz="2400" b="1" i="1" dirty="0"/>
              <a:t>Pay bills, pay off bad debt.</a:t>
            </a:r>
          </a:p>
          <a:p>
            <a:pPr marL="457200" indent="-457200">
              <a:buFont typeface="+mj-lt"/>
              <a:buAutoNum type="arabicPeriod"/>
            </a:pPr>
            <a:r>
              <a:rPr lang="en-US" sz="2400" b="1" i="1" dirty="0"/>
              <a:t>$10,000 in cash / savings</a:t>
            </a:r>
          </a:p>
          <a:p>
            <a:pPr marL="457200" indent="-457200">
              <a:buFont typeface="+mj-lt"/>
              <a:buAutoNum type="arabicPeriod"/>
            </a:pPr>
            <a:r>
              <a:rPr lang="en-US" sz="2400" b="1" i="1" dirty="0"/>
              <a:t>$10,000 in a 6 or 12 month certificate of deposit, earning a certain 5% per year.</a:t>
            </a:r>
          </a:p>
          <a:p>
            <a:pPr marL="457200" indent="-457200">
              <a:buFont typeface="+mj-lt"/>
              <a:buAutoNum type="arabicPeriod"/>
            </a:pPr>
            <a:r>
              <a:rPr lang="en-US" sz="2400" b="1" i="1" dirty="0"/>
              <a:t>$10,000 to $15,000 in the S&amp;P 500 Index, a broad basket of 500 of the largest companies in the U.S.  Average return over the past 100 years = 12.1%</a:t>
            </a:r>
          </a:p>
          <a:p>
            <a:pPr marL="457200" indent="-457200">
              <a:buFont typeface="+mj-lt"/>
              <a:buAutoNum type="arabicPeriod"/>
            </a:pPr>
            <a:r>
              <a:rPr lang="en-US" sz="2400" b="1" i="1" dirty="0"/>
              <a:t>$10,000 to $15,000 in 5-10 companies / stocks that interest you. Don’t stress or overanalyze. Don’t sell within 1 year. Just pick, watch, and wait patiently.</a:t>
            </a:r>
          </a:p>
        </p:txBody>
      </p:sp>
    </p:spTree>
    <p:extLst>
      <p:ext uri="{BB962C8B-B14F-4D97-AF65-F5344CB8AC3E}">
        <p14:creationId xmlns:p14="http://schemas.microsoft.com/office/powerpoint/2010/main" val="284325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Question I Was Asked Last Week</a:t>
            </a:r>
          </a:p>
        </p:txBody>
      </p:sp>
      <p:sp>
        <p:nvSpPr>
          <p:cNvPr id="3" name="Content Placeholder 2">
            <a:extLst>
              <a:ext uri="{FF2B5EF4-FFF2-40B4-BE49-F238E27FC236}">
                <a16:creationId xmlns:a16="http://schemas.microsoft.com/office/drawing/2014/main" id="{698B8625-7F7B-F013-E46E-75A25A3F53B4}"/>
              </a:ext>
            </a:extLst>
          </p:cNvPr>
          <p:cNvSpPr txBox="1">
            <a:spLocks/>
          </p:cNvSpPr>
          <p:nvPr/>
        </p:nvSpPr>
        <p:spPr>
          <a:xfrm>
            <a:off x="838200" y="2315361"/>
            <a:ext cx="10670628" cy="31640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dirty="0">
                <a:solidFill>
                  <a:srgbClr val="C00000"/>
                </a:solidFill>
              </a:rPr>
              <a:t>Let’s assume you are 55 years old:</a:t>
            </a:r>
          </a:p>
          <a:p>
            <a:pPr marL="457200" indent="-457200">
              <a:buFont typeface="+mj-lt"/>
              <a:buAutoNum type="arabicPeriod"/>
            </a:pPr>
            <a:r>
              <a:rPr lang="en-US" sz="2400" b="1" i="1" dirty="0"/>
              <a:t>Pay bills, pay off bad debt.</a:t>
            </a:r>
          </a:p>
          <a:p>
            <a:pPr marL="457200" indent="-457200">
              <a:buFont typeface="+mj-lt"/>
              <a:buAutoNum type="arabicPeriod"/>
            </a:pPr>
            <a:r>
              <a:rPr lang="en-US" sz="2400" b="1" i="1" dirty="0">
                <a:solidFill>
                  <a:srgbClr val="C00000"/>
                </a:solidFill>
              </a:rPr>
              <a:t>$10,000 to $15,000 </a:t>
            </a:r>
            <a:r>
              <a:rPr lang="en-US" sz="2400" b="1" i="1" dirty="0"/>
              <a:t>in cash / savings</a:t>
            </a:r>
          </a:p>
          <a:p>
            <a:pPr marL="457200" indent="-457200">
              <a:buFont typeface="+mj-lt"/>
              <a:buAutoNum type="arabicPeriod"/>
            </a:pPr>
            <a:r>
              <a:rPr lang="en-US" sz="2400" b="1" i="1" dirty="0">
                <a:solidFill>
                  <a:srgbClr val="C00000"/>
                </a:solidFill>
              </a:rPr>
              <a:t>$20,000 in a 6, 12 or 18</a:t>
            </a:r>
            <a:r>
              <a:rPr lang="en-US" sz="2400" b="1" i="1" dirty="0"/>
              <a:t> month CD, earning a guaranteed 5% per year.</a:t>
            </a:r>
          </a:p>
          <a:p>
            <a:pPr marL="457200" indent="-457200">
              <a:buFont typeface="+mj-lt"/>
              <a:buAutoNum type="arabicPeriod"/>
            </a:pPr>
            <a:r>
              <a:rPr lang="en-US" sz="2400" b="1" i="1" dirty="0">
                <a:solidFill>
                  <a:srgbClr val="C00000"/>
                </a:solidFill>
              </a:rPr>
              <a:t>$10,000</a:t>
            </a:r>
            <a:r>
              <a:rPr lang="en-US" sz="2400" b="1" i="1" dirty="0"/>
              <a:t> in the S&amp;P 500 Index, a broad basket of 500 of the largest companies in the U.S.  Average return over the past 100 years = 12.1%</a:t>
            </a:r>
          </a:p>
          <a:p>
            <a:pPr marL="457200" indent="-457200">
              <a:buFont typeface="+mj-lt"/>
              <a:buAutoNum type="arabicPeriod"/>
            </a:pPr>
            <a:r>
              <a:rPr lang="en-US" sz="2400" b="1" i="1" strike="sngStrike" dirty="0">
                <a:solidFill>
                  <a:srgbClr val="C00000"/>
                </a:solidFill>
              </a:rPr>
              <a:t>$10,000 to $15,000 in 5-10 companies / stocks that interest you. Don’t stress or overanalyze. Just pick, watch, and wait very patiently.</a:t>
            </a:r>
          </a:p>
        </p:txBody>
      </p:sp>
      <p:sp>
        <p:nvSpPr>
          <p:cNvPr id="4" name="Content Placeholder 2">
            <a:extLst>
              <a:ext uri="{FF2B5EF4-FFF2-40B4-BE49-F238E27FC236}">
                <a16:creationId xmlns:a16="http://schemas.microsoft.com/office/drawing/2014/main" id="{254C46B6-C07E-8C36-575A-8CBE3B5638ED}"/>
              </a:ext>
            </a:extLst>
          </p:cNvPr>
          <p:cNvSpPr txBox="1">
            <a:spLocks/>
          </p:cNvSpPr>
          <p:nvPr/>
        </p:nvSpPr>
        <p:spPr>
          <a:xfrm>
            <a:off x="838199" y="1326183"/>
            <a:ext cx="10670627" cy="98917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dirty="0">
                <a:solidFill>
                  <a:schemeClr val="bg1"/>
                </a:solidFill>
              </a:rPr>
              <a:t>I’m about to receive $50,000 from a family member.</a:t>
            </a:r>
          </a:p>
          <a:p>
            <a:pPr marL="0" indent="0" algn="ctr">
              <a:buNone/>
            </a:pPr>
            <a:r>
              <a:rPr lang="en-US" sz="2400" b="1" i="1" dirty="0">
                <a:solidFill>
                  <a:schemeClr val="bg1"/>
                </a:solidFill>
              </a:rPr>
              <a:t>What should I do with it?</a:t>
            </a:r>
          </a:p>
          <a:p>
            <a:pPr marL="0" indent="0" algn="ctr">
              <a:buNone/>
            </a:pPr>
            <a:endParaRPr lang="en-US" sz="2400" b="1" i="1" dirty="0">
              <a:solidFill>
                <a:schemeClr val="bg1"/>
              </a:solidFill>
            </a:endParaRPr>
          </a:p>
          <a:p>
            <a:pPr marL="0" indent="0" algn="ctr">
              <a:buNone/>
            </a:pPr>
            <a:endParaRPr lang="en-US" sz="2400" b="1" i="1" dirty="0">
              <a:solidFill>
                <a:schemeClr val="bg1"/>
              </a:solidFill>
            </a:endParaRPr>
          </a:p>
        </p:txBody>
      </p:sp>
    </p:spTree>
    <p:extLst>
      <p:ext uri="{BB962C8B-B14F-4D97-AF65-F5344CB8AC3E}">
        <p14:creationId xmlns:p14="http://schemas.microsoft.com/office/powerpoint/2010/main" val="3946856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Question I Was Asked Last Week</a:t>
            </a:r>
          </a:p>
        </p:txBody>
      </p:sp>
      <p:sp>
        <p:nvSpPr>
          <p:cNvPr id="3" name="Content Placeholder 2">
            <a:extLst>
              <a:ext uri="{FF2B5EF4-FFF2-40B4-BE49-F238E27FC236}">
                <a16:creationId xmlns:a16="http://schemas.microsoft.com/office/drawing/2014/main" id="{698B8625-7F7B-F013-E46E-75A25A3F53B4}"/>
              </a:ext>
            </a:extLst>
          </p:cNvPr>
          <p:cNvSpPr txBox="1">
            <a:spLocks/>
          </p:cNvSpPr>
          <p:nvPr/>
        </p:nvSpPr>
        <p:spPr>
          <a:xfrm>
            <a:off x="838200" y="2315361"/>
            <a:ext cx="10670628" cy="31640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b="1" i="1" dirty="0">
              <a:solidFill>
                <a:srgbClr val="C00000"/>
              </a:solidFill>
            </a:endParaRPr>
          </a:p>
          <a:p>
            <a:pPr marL="0" indent="0" algn="ctr">
              <a:buNone/>
            </a:pPr>
            <a:r>
              <a:rPr lang="en-US" sz="2400" b="1" i="1" dirty="0">
                <a:solidFill>
                  <a:srgbClr val="C00000"/>
                </a:solidFill>
              </a:rPr>
              <a:t>If you told me you wanted to take the entire $50,000 – regardless of your age or situation – and do the following, I would say that’s really smart &amp; reasonable:</a:t>
            </a:r>
          </a:p>
          <a:p>
            <a:pPr marL="0" indent="0" algn="ctr">
              <a:buNone/>
            </a:pPr>
            <a:endParaRPr lang="en-US" sz="1600" b="1" i="1" dirty="0">
              <a:solidFill>
                <a:srgbClr val="C00000"/>
              </a:solidFill>
            </a:endParaRPr>
          </a:p>
          <a:p>
            <a:pPr marL="457200" indent="-457200" algn="ctr">
              <a:buFont typeface="+mj-lt"/>
              <a:buAutoNum type="arabicPeriod"/>
            </a:pPr>
            <a:r>
              <a:rPr lang="en-US" sz="2400" b="1" i="1" dirty="0">
                <a:solidFill>
                  <a:srgbClr val="C00000"/>
                </a:solidFill>
              </a:rPr>
              <a:t>$12,500 in a 6-month CD (certificate of deposit) earning 5%.</a:t>
            </a:r>
          </a:p>
          <a:p>
            <a:pPr marL="457200" indent="-457200" algn="ctr">
              <a:buFont typeface="+mj-lt"/>
              <a:buAutoNum type="arabicPeriod"/>
            </a:pPr>
            <a:r>
              <a:rPr lang="en-US" sz="2400" b="1" i="1" dirty="0">
                <a:solidFill>
                  <a:srgbClr val="C00000"/>
                </a:solidFill>
              </a:rPr>
              <a:t>$12,500 in a 12-month CD (certificate of deposit) earning 5%.</a:t>
            </a:r>
          </a:p>
          <a:p>
            <a:pPr marL="457200" indent="-457200" algn="ctr">
              <a:buFont typeface="+mj-lt"/>
              <a:buAutoNum type="arabicPeriod"/>
            </a:pPr>
            <a:r>
              <a:rPr lang="en-US" sz="2400" b="1" i="1" dirty="0">
                <a:solidFill>
                  <a:srgbClr val="C00000"/>
                </a:solidFill>
              </a:rPr>
              <a:t>$12,500 in a 18-month CD (certificate of deposit) earning 5%.</a:t>
            </a:r>
          </a:p>
          <a:p>
            <a:pPr marL="457200" indent="-457200" algn="ctr">
              <a:buFont typeface="+mj-lt"/>
              <a:buAutoNum type="arabicPeriod"/>
            </a:pPr>
            <a:r>
              <a:rPr lang="en-US" sz="2400" b="1" i="1" dirty="0">
                <a:solidFill>
                  <a:srgbClr val="C00000"/>
                </a:solidFill>
              </a:rPr>
              <a:t>$12,500 in a 24-month CD (certificate of deposit) earning 5%.</a:t>
            </a:r>
          </a:p>
        </p:txBody>
      </p:sp>
      <p:sp>
        <p:nvSpPr>
          <p:cNvPr id="4" name="Content Placeholder 2">
            <a:extLst>
              <a:ext uri="{FF2B5EF4-FFF2-40B4-BE49-F238E27FC236}">
                <a16:creationId xmlns:a16="http://schemas.microsoft.com/office/drawing/2014/main" id="{254C46B6-C07E-8C36-575A-8CBE3B5638ED}"/>
              </a:ext>
            </a:extLst>
          </p:cNvPr>
          <p:cNvSpPr txBox="1">
            <a:spLocks/>
          </p:cNvSpPr>
          <p:nvPr/>
        </p:nvSpPr>
        <p:spPr>
          <a:xfrm>
            <a:off x="838199" y="1326183"/>
            <a:ext cx="10670627" cy="98917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dirty="0">
                <a:solidFill>
                  <a:schemeClr val="bg1"/>
                </a:solidFill>
              </a:rPr>
              <a:t>I’m about to receive $50,000 from a family member.</a:t>
            </a:r>
          </a:p>
          <a:p>
            <a:pPr marL="0" indent="0" algn="ctr">
              <a:buNone/>
            </a:pPr>
            <a:r>
              <a:rPr lang="en-US" sz="2400" b="1" i="1" dirty="0">
                <a:solidFill>
                  <a:schemeClr val="bg1"/>
                </a:solidFill>
              </a:rPr>
              <a:t>What should I do with it?</a:t>
            </a:r>
          </a:p>
          <a:p>
            <a:pPr marL="0" indent="0" algn="ctr">
              <a:buNone/>
            </a:pPr>
            <a:endParaRPr lang="en-US" sz="2400" b="1" i="1" dirty="0">
              <a:solidFill>
                <a:schemeClr val="bg1"/>
              </a:solidFill>
            </a:endParaRPr>
          </a:p>
          <a:p>
            <a:pPr marL="0" indent="0" algn="ctr">
              <a:buNone/>
            </a:pPr>
            <a:endParaRPr lang="en-US" sz="2400" b="1" i="1" dirty="0">
              <a:solidFill>
                <a:schemeClr val="bg1"/>
              </a:solidFill>
            </a:endParaRPr>
          </a:p>
        </p:txBody>
      </p:sp>
    </p:spTree>
    <p:extLst>
      <p:ext uri="{BB962C8B-B14F-4D97-AF65-F5344CB8AC3E}">
        <p14:creationId xmlns:p14="http://schemas.microsoft.com/office/powerpoint/2010/main" val="544673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862502"/>
          </a:xfrm>
          <a:prstGeom prst="rect">
            <a:avLst/>
          </a:prstGeom>
          <a:solidFill>
            <a:srgbClr val="2D2D83"/>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900" b="1" cap="small" dirty="0">
                <a:solidFill>
                  <a:schemeClr val="bg1"/>
                </a:solidFill>
                <a:latin typeface="Calibri" panose="020F0502020204030204" pitchFamily="34" charset="0"/>
                <a:cs typeface="Calibri" panose="020F0502020204030204" pitchFamily="34" charset="0"/>
              </a:rPr>
              <a:t>4 More Tips for Navigating an Uncertain Economy</a:t>
            </a:r>
          </a:p>
        </p:txBody>
      </p:sp>
      <p:sp>
        <p:nvSpPr>
          <p:cNvPr id="2" name="Content Placeholder 2">
            <a:extLst>
              <a:ext uri="{FF2B5EF4-FFF2-40B4-BE49-F238E27FC236}">
                <a16:creationId xmlns:a16="http://schemas.microsoft.com/office/drawing/2014/main" id="{E0B021DB-5190-A960-757B-BBF1F2E50CC1}"/>
              </a:ext>
            </a:extLst>
          </p:cNvPr>
          <p:cNvSpPr txBox="1">
            <a:spLocks/>
          </p:cNvSpPr>
          <p:nvPr/>
        </p:nvSpPr>
        <p:spPr>
          <a:xfrm>
            <a:off x="838199" y="1661020"/>
            <a:ext cx="10837053" cy="43119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sz="4400" b="1" dirty="0">
                <a:solidFill>
                  <a:srgbClr val="006600"/>
                </a:solidFill>
              </a:rPr>
              <a:t>Ignore the media.</a:t>
            </a:r>
            <a:br>
              <a:rPr lang="en-US" sz="4400" b="1" dirty="0">
                <a:solidFill>
                  <a:srgbClr val="006600"/>
                </a:solidFill>
              </a:rPr>
            </a:br>
            <a:endParaRPr lang="en-US" sz="2400" b="1" dirty="0">
              <a:solidFill>
                <a:srgbClr val="006600"/>
              </a:solidFill>
            </a:endParaRPr>
          </a:p>
          <a:p>
            <a:pPr marL="742950" indent="-742950">
              <a:buFont typeface="+mj-lt"/>
              <a:buAutoNum type="arabicPeriod"/>
            </a:pPr>
            <a:r>
              <a:rPr lang="en-US" sz="4400" b="1" dirty="0">
                <a:solidFill>
                  <a:srgbClr val="006600"/>
                </a:solidFill>
              </a:rPr>
              <a:t>Do your own research.</a:t>
            </a:r>
            <a:br>
              <a:rPr lang="en-US" sz="4400" b="1" dirty="0">
                <a:solidFill>
                  <a:srgbClr val="006600"/>
                </a:solidFill>
              </a:rPr>
            </a:br>
            <a:endParaRPr lang="en-US" sz="2400" b="1" dirty="0">
              <a:solidFill>
                <a:srgbClr val="006600"/>
              </a:solidFill>
            </a:endParaRPr>
          </a:p>
          <a:p>
            <a:pPr marL="742950" indent="-742950">
              <a:buFont typeface="+mj-lt"/>
              <a:buAutoNum type="arabicPeriod"/>
            </a:pPr>
            <a:r>
              <a:rPr lang="en-US" sz="4400" b="1" dirty="0">
                <a:solidFill>
                  <a:srgbClr val="006600"/>
                </a:solidFill>
              </a:rPr>
              <a:t>Focus on your own experience.</a:t>
            </a:r>
            <a:br>
              <a:rPr lang="en-US" sz="4400" b="1" dirty="0">
                <a:solidFill>
                  <a:srgbClr val="006600"/>
                </a:solidFill>
              </a:rPr>
            </a:br>
            <a:endParaRPr lang="en-US" sz="2400" b="1" dirty="0">
              <a:solidFill>
                <a:srgbClr val="006600"/>
              </a:solidFill>
            </a:endParaRPr>
          </a:p>
          <a:p>
            <a:pPr marL="742950" indent="-742950">
              <a:buFont typeface="+mj-lt"/>
              <a:buAutoNum type="arabicPeriod"/>
            </a:pPr>
            <a:r>
              <a:rPr lang="en-US" sz="4400" b="1" dirty="0">
                <a:solidFill>
                  <a:srgbClr val="006600"/>
                </a:solidFill>
              </a:rPr>
              <a:t>Control what you can control.</a:t>
            </a:r>
            <a:br>
              <a:rPr lang="en-US" sz="2400" b="1" u="sng" dirty="0">
                <a:solidFill>
                  <a:srgbClr val="006600"/>
                </a:solidFill>
              </a:rPr>
            </a:br>
            <a:endParaRPr lang="en-US" sz="2400" dirty="0">
              <a:solidFill>
                <a:srgbClr val="006600"/>
              </a:solidFill>
            </a:endParaRPr>
          </a:p>
        </p:txBody>
      </p:sp>
    </p:spTree>
    <p:extLst>
      <p:ext uri="{BB962C8B-B14F-4D97-AF65-F5344CB8AC3E}">
        <p14:creationId xmlns:p14="http://schemas.microsoft.com/office/powerpoint/2010/main" val="332789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t>Personal Finance is…personal.</a:t>
            </a:r>
          </a:p>
          <a:p>
            <a:pPr marL="0" indent="0" algn="ctr">
              <a:buNone/>
            </a:pPr>
            <a:endParaRPr lang="en-US" sz="4000" b="1" i="1" dirty="0"/>
          </a:p>
          <a:p>
            <a:pPr marL="0" indent="0" algn="ctr">
              <a:buNone/>
            </a:pPr>
            <a:r>
              <a:rPr lang="en-US" sz="4000" b="1" i="1" dirty="0"/>
              <a:t>It’s about you and not about anyone else.</a:t>
            </a:r>
          </a:p>
          <a:p>
            <a:pPr marL="0" indent="0" algn="ctr">
              <a:buNone/>
            </a:pPr>
            <a:r>
              <a:rPr lang="en-US" sz="4000" b="1" i="1" dirty="0"/>
              <a:t>You have to make it about you and your goals.</a:t>
            </a:r>
            <a:endParaRPr lang="en-US" sz="4000" dirty="0"/>
          </a:p>
        </p:txBody>
      </p:sp>
    </p:spTree>
    <p:extLst>
      <p:ext uri="{BB962C8B-B14F-4D97-AF65-F5344CB8AC3E}">
        <p14:creationId xmlns:p14="http://schemas.microsoft.com/office/powerpoint/2010/main" val="804355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638025"/>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6600" b="1" i="1" dirty="0">
                <a:solidFill>
                  <a:srgbClr val="006600"/>
                </a:solidFill>
              </a:rPr>
              <a:t>INDULGENCE is good.</a:t>
            </a:r>
          </a:p>
          <a:p>
            <a:pPr marL="0" indent="0" algn="ctr">
              <a:buNone/>
            </a:pPr>
            <a:endParaRPr lang="en-US" sz="6600" b="1" i="1" dirty="0"/>
          </a:p>
          <a:p>
            <a:pPr marL="0" indent="0" algn="ctr">
              <a:buNone/>
            </a:pPr>
            <a:r>
              <a:rPr lang="en-US" sz="6600" b="1" i="1" dirty="0">
                <a:solidFill>
                  <a:srgbClr val="FF0000"/>
                </a:solidFill>
              </a:rPr>
              <a:t>IMPULSE is bad.</a:t>
            </a:r>
            <a:br>
              <a:rPr lang="en-US" sz="6600" b="1" i="1" dirty="0">
                <a:solidFill>
                  <a:srgbClr val="FF0000"/>
                </a:solidFill>
              </a:rPr>
            </a:br>
            <a:endParaRPr lang="en-US" sz="6600" b="1" i="1" dirty="0">
              <a:solidFill>
                <a:srgbClr val="FF0000"/>
              </a:solidFill>
            </a:endParaRPr>
          </a:p>
          <a:p>
            <a:pPr marL="0" indent="0" algn="ctr">
              <a:buNone/>
            </a:pPr>
            <a:r>
              <a:rPr lang="en-US" sz="6600" b="1" i="1" dirty="0">
                <a:solidFill>
                  <a:srgbClr val="7030A0"/>
                </a:solidFill>
              </a:rPr>
              <a:t>PLANNING AHEAD is the key.</a:t>
            </a:r>
            <a:endParaRPr lang="en-US" sz="6600" dirty="0">
              <a:solidFill>
                <a:srgbClr val="7030A0"/>
              </a:solidFill>
            </a:endParaRPr>
          </a:p>
        </p:txBody>
      </p:sp>
    </p:spTree>
    <p:extLst>
      <p:ext uri="{BB962C8B-B14F-4D97-AF65-F5344CB8AC3E}">
        <p14:creationId xmlns:p14="http://schemas.microsoft.com/office/powerpoint/2010/main" val="338413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blinds(horizontal)">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blinds(horizontal)">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C00000"/>
                </a:solidFill>
              </a:rPr>
              <a:t>Because personal finance is personal, it is virtually impossible for me to give you any specific advice.</a:t>
            </a:r>
          </a:p>
          <a:p>
            <a:pPr marL="0" indent="0" algn="ctr">
              <a:buNone/>
            </a:pPr>
            <a:endParaRPr lang="en-US" sz="4000" b="1" i="1" dirty="0">
              <a:solidFill>
                <a:srgbClr val="C00000"/>
              </a:solidFill>
            </a:endParaRPr>
          </a:p>
          <a:p>
            <a:pPr marL="0" indent="0" algn="ctr">
              <a:buNone/>
            </a:pPr>
            <a:r>
              <a:rPr lang="en-US" sz="3900" b="1" i="1" dirty="0">
                <a:solidFill>
                  <a:srgbClr val="C00000"/>
                </a:solidFill>
              </a:rPr>
              <a:t>However, there is one word of advice that applies to 99% of people working on their finances:</a:t>
            </a:r>
          </a:p>
          <a:p>
            <a:pPr marL="0" indent="0" algn="ctr">
              <a:buNone/>
            </a:pPr>
            <a:r>
              <a:rPr lang="en-US" sz="6000" b="1" i="1" dirty="0">
                <a:solidFill>
                  <a:srgbClr val="006600"/>
                </a:solidFill>
              </a:rPr>
              <a:t>SAVE</a:t>
            </a:r>
          </a:p>
        </p:txBody>
      </p:sp>
    </p:spTree>
    <p:extLst>
      <p:ext uri="{BB962C8B-B14F-4D97-AF65-F5344CB8AC3E}">
        <p14:creationId xmlns:p14="http://schemas.microsoft.com/office/powerpoint/2010/main" val="205467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2D2D83"/>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Owning Your Financial Future</a:t>
            </a:r>
          </a:p>
        </p:txBody>
      </p:sp>
      <p:sp>
        <p:nvSpPr>
          <p:cNvPr id="4" name="Title 1">
            <a:extLst>
              <a:ext uri="{FF2B5EF4-FFF2-40B4-BE49-F238E27FC236}">
                <a16:creationId xmlns:a16="http://schemas.microsoft.com/office/drawing/2014/main" id="{12A1839F-7898-7EF9-F333-7B11D097F1CA}"/>
              </a:ext>
            </a:extLst>
          </p:cNvPr>
          <p:cNvSpPr txBox="1">
            <a:spLocks/>
          </p:cNvSpPr>
          <p:nvPr/>
        </p:nvSpPr>
        <p:spPr>
          <a:xfrm>
            <a:off x="838200" y="1140507"/>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Adults Returning to Finish a Degree: Financial &amp; Other Concerns</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6, 2023</a:t>
            </a:r>
          </a:p>
        </p:txBody>
      </p:sp>
      <p:sp>
        <p:nvSpPr>
          <p:cNvPr id="8" name="Title 1">
            <a:extLst>
              <a:ext uri="{FF2B5EF4-FFF2-40B4-BE49-F238E27FC236}">
                <a16:creationId xmlns:a16="http://schemas.microsoft.com/office/drawing/2014/main" id="{E2AF0726-09D5-FE14-1E59-2B62767C9C66}"/>
              </a:ext>
            </a:extLst>
          </p:cNvPr>
          <p:cNvSpPr txBox="1">
            <a:spLocks/>
          </p:cNvSpPr>
          <p:nvPr/>
        </p:nvSpPr>
        <p:spPr>
          <a:xfrm>
            <a:off x="3078436" y="1140507"/>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for Graduate Students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7, 2023</a:t>
            </a:r>
          </a:p>
        </p:txBody>
      </p:sp>
      <p:sp>
        <p:nvSpPr>
          <p:cNvPr id="10" name="Title 1">
            <a:extLst>
              <a:ext uri="{FF2B5EF4-FFF2-40B4-BE49-F238E27FC236}">
                <a16:creationId xmlns:a16="http://schemas.microsoft.com/office/drawing/2014/main" id="{076C7430-49AD-065C-8815-D2A9D693A24E}"/>
              </a:ext>
            </a:extLst>
          </p:cNvPr>
          <p:cNvSpPr txBox="1">
            <a:spLocks/>
          </p:cNvSpPr>
          <p:nvPr/>
        </p:nvSpPr>
        <p:spPr>
          <a:xfrm>
            <a:off x="838200"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Family Financial Planning: Sending Your Loved-Ones Off to College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27, 2023</a:t>
            </a:r>
          </a:p>
        </p:txBody>
      </p:sp>
      <p:sp>
        <p:nvSpPr>
          <p:cNvPr id="11" name="Title 1">
            <a:extLst>
              <a:ext uri="{FF2B5EF4-FFF2-40B4-BE49-F238E27FC236}">
                <a16:creationId xmlns:a16="http://schemas.microsoft.com/office/drawing/2014/main" id="{F34719D3-3217-B50B-8599-869ADE135BE0}"/>
              </a:ext>
            </a:extLst>
          </p:cNvPr>
          <p:cNvSpPr txBox="1">
            <a:spLocks/>
          </p:cNvSpPr>
          <p:nvPr/>
        </p:nvSpPr>
        <p:spPr>
          <a:xfrm>
            <a:off x="9680028"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for Veterans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18, 2023</a:t>
            </a:r>
          </a:p>
        </p:txBody>
      </p:sp>
      <p:sp>
        <p:nvSpPr>
          <p:cNvPr id="12" name="Title 1">
            <a:extLst>
              <a:ext uri="{FF2B5EF4-FFF2-40B4-BE49-F238E27FC236}">
                <a16:creationId xmlns:a16="http://schemas.microsoft.com/office/drawing/2014/main" id="{2090BE5A-337D-C0BD-AA48-6882BCCDE8BC}"/>
              </a:ext>
            </a:extLst>
          </p:cNvPr>
          <p:cNvSpPr txBox="1">
            <a:spLocks/>
          </p:cNvSpPr>
          <p:nvPr/>
        </p:nvSpPr>
        <p:spPr>
          <a:xfrm>
            <a:off x="838200" y="4244739"/>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When Retirement is Getting Close </a:t>
            </a:r>
            <a:br>
              <a:rPr lang="en-US" sz="1400" b="1" cap="small" dirty="0">
                <a:latin typeface="Calibri" panose="020F0502020204030204" pitchFamily="34" charset="0"/>
                <a:cs typeface="Calibri" panose="020F0502020204030204" pitchFamily="34" charset="0"/>
              </a:rPr>
            </a:br>
            <a:r>
              <a:rPr lang="en-US" sz="1400" b="1" cap="small" dirty="0">
                <a:latin typeface="Calibri" panose="020F0502020204030204" pitchFamily="34" charset="0"/>
                <a:cs typeface="Calibri" panose="020F0502020204030204" pitchFamily="34" charset="0"/>
              </a:rPr>
              <a:t>(5-7 years out)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19, 2023</a:t>
            </a:r>
          </a:p>
        </p:txBody>
      </p:sp>
      <p:sp>
        <p:nvSpPr>
          <p:cNvPr id="14" name="Title 1">
            <a:extLst>
              <a:ext uri="{FF2B5EF4-FFF2-40B4-BE49-F238E27FC236}">
                <a16:creationId xmlns:a16="http://schemas.microsoft.com/office/drawing/2014/main" id="{313B7467-A2AD-1504-527F-5764141D2E9A}"/>
              </a:ext>
            </a:extLst>
          </p:cNvPr>
          <p:cNvSpPr txBox="1">
            <a:spLocks/>
          </p:cNvSpPr>
          <p:nvPr/>
        </p:nvSpPr>
        <p:spPr>
          <a:xfrm>
            <a:off x="5318672" y="1140507"/>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&amp; Tax Planning for International Students</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8, 2023</a:t>
            </a:r>
          </a:p>
        </p:txBody>
      </p:sp>
      <p:sp>
        <p:nvSpPr>
          <p:cNvPr id="15" name="Title 1">
            <a:extLst>
              <a:ext uri="{FF2B5EF4-FFF2-40B4-BE49-F238E27FC236}">
                <a16:creationId xmlns:a16="http://schemas.microsoft.com/office/drawing/2014/main" id="{783D21CA-85A3-C7FC-01E8-D45958D9C425}"/>
              </a:ext>
            </a:extLst>
          </p:cNvPr>
          <p:cNvSpPr txBox="1">
            <a:spLocks/>
          </p:cNvSpPr>
          <p:nvPr/>
        </p:nvSpPr>
        <p:spPr>
          <a:xfrm>
            <a:off x="7499350" y="1145364"/>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The Financial Aspects of Your Side-</a:t>
            </a:r>
            <a:br>
              <a:rPr lang="en-US" sz="1400" b="1" cap="small" dirty="0">
                <a:latin typeface="Calibri" panose="020F0502020204030204" pitchFamily="34" charset="0"/>
                <a:cs typeface="Calibri" panose="020F0502020204030204" pitchFamily="34" charset="0"/>
              </a:rPr>
            </a:br>
            <a:r>
              <a:rPr lang="en-US" sz="1400" b="1" cap="small" dirty="0">
                <a:latin typeface="Calibri" panose="020F0502020204030204" pitchFamily="34" charset="0"/>
                <a:cs typeface="Calibri" panose="020F0502020204030204" pitchFamily="34" charset="0"/>
              </a:rPr>
              <a:t>Hustle #1 – Planning, Strategies, Legal, Resources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20, 2023</a:t>
            </a:r>
          </a:p>
        </p:txBody>
      </p:sp>
      <p:sp>
        <p:nvSpPr>
          <p:cNvPr id="17" name="Title 1">
            <a:extLst>
              <a:ext uri="{FF2B5EF4-FFF2-40B4-BE49-F238E27FC236}">
                <a16:creationId xmlns:a16="http://schemas.microsoft.com/office/drawing/2014/main" id="{28D5206F-1FF0-E5E9-7345-7690EADABB15}"/>
              </a:ext>
            </a:extLst>
          </p:cNvPr>
          <p:cNvSpPr txBox="1">
            <a:spLocks/>
          </p:cNvSpPr>
          <p:nvPr/>
        </p:nvSpPr>
        <p:spPr>
          <a:xfrm>
            <a:off x="3078436"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Family Financial Planning: Caring for Adult Dependents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28, 2023</a:t>
            </a:r>
          </a:p>
        </p:txBody>
      </p:sp>
      <p:sp>
        <p:nvSpPr>
          <p:cNvPr id="18" name="Title 1">
            <a:extLst>
              <a:ext uri="{FF2B5EF4-FFF2-40B4-BE49-F238E27FC236}">
                <a16:creationId xmlns:a16="http://schemas.microsoft.com/office/drawing/2014/main" id="{3A342A29-7287-F8DA-7EFE-D836D0162CC0}"/>
              </a:ext>
            </a:extLst>
          </p:cNvPr>
          <p:cNvSpPr txBox="1">
            <a:spLocks/>
          </p:cNvSpPr>
          <p:nvPr/>
        </p:nvSpPr>
        <p:spPr>
          <a:xfrm>
            <a:off x="5332686"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Changing Careers: The Financial &amp; Personal Issues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13, 2023</a:t>
            </a:r>
          </a:p>
        </p:txBody>
      </p:sp>
      <p:sp>
        <p:nvSpPr>
          <p:cNvPr id="19" name="Title 1">
            <a:extLst>
              <a:ext uri="{FF2B5EF4-FFF2-40B4-BE49-F238E27FC236}">
                <a16:creationId xmlns:a16="http://schemas.microsoft.com/office/drawing/2014/main" id="{2F09B6BB-F5A5-8DEF-9485-A3CDDC56FF15}"/>
              </a:ext>
            </a:extLst>
          </p:cNvPr>
          <p:cNvSpPr txBox="1">
            <a:spLocks/>
          </p:cNvSpPr>
          <p:nvPr/>
        </p:nvSpPr>
        <p:spPr>
          <a:xfrm>
            <a:off x="5318672" y="4254454"/>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for the Fun Stuff: Vacations, Home Improvements, New Vehicles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26, 2023</a:t>
            </a:r>
          </a:p>
        </p:txBody>
      </p:sp>
      <p:sp>
        <p:nvSpPr>
          <p:cNvPr id="20" name="Title 1">
            <a:extLst>
              <a:ext uri="{FF2B5EF4-FFF2-40B4-BE49-F238E27FC236}">
                <a16:creationId xmlns:a16="http://schemas.microsoft.com/office/drawing/2014/main" id="{E5D8E2EB-F032-C402-45CC-91D18ED9EE52}"/>
              </a:ext>
            </a:extLst>
          </p:cNvPr>
          <p:cNvSpPr txBox="1">
            <a:spLocks/>
          </p:cNvSpPr>
          <p:nvPr/>
        </p:nvSpPr>
        <p:spPr>
          <a:xfrm>
            <a:off x="7499350" y="4259311"/>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Investing 101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August 1, 2023</a:t>
            </a:r>
          </a:p>
        </p:txBody>
      </p:sp>
      <p:sp>
        <p:nvSpPr>
          <p:cNvPr id="21" name="Title 1">
            <a:extLst>
              <a:ext uri="{FF2B5EF4-FFF2-40B4-BE49-F238E27FC236}">
                <a16:creationId xmlns:a16="http://schemas.microsoft.com/office/drawing/2014/main" id="{B544ABC3-10F8-D664-72EF-C41054B3BFB8}"/>
              </a:ext>
            </a:extLst>
          </p:cNvPr>
          <p:cNvSpPr txBox="1">
            <a:spLocks/>
          </p:cNvSpPr>
          <p:nvPr/>
        </p:nvSpPr>
        <p:spPr>
          <a:xfrm>
            <a:off x="9680028" y="1145364"/>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Family Financial Planning: Making Finances Work for the Whole Family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23, 2023</a:t>
            </a:r>
          </a:p>
        </p:txBody>
      </p:sp>
      <p:sp>
        <p:nvSpPr>
          <p:cNvPr id="22" name="Title 1">
            <a:extLst>
              <a:ext uri="{FF2B5EF4-FFF2-40B4-BE49-F238E27FC236}">
                <a16:creationId xmlns:a16="http://schemas.microsoft.com/office/drawing/2014/main" id="{A73A9731-8685-074E-4118-50E2DE213A8E}"/>
              </a:ext>
            </a:extLst>
          </p:cNvPr>
          <p:cNvSpPr txBox="1">
            <a:spLocks/>
          </p:cNvSpPr>
          <p:nvPr/>
        </p:nvSpPr>
        <p:spPr>
          <a:xfrm>
            <a:off x="7499350"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Building Savings Accounts &amp; Emergency Funds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14, 2023</a:t>
            </a:r>
          </a:p>
        </p:txBody>
      </p:sp>
      <p:sp>
        <p:nvSpPr>
          <p:cNvPr id="23" name="Title 1">
            <a:extLst>
              <a:ext uri="{FF2B5EF4-FFF2-40B4-BE49-F238E27FC236}">
                <a16:creationId xmlns:a16="http://schemas.microsoft.com/office/drawing/2014/main" id="{BE851936-EBD7-02DB-BE14-903F3C220DC7}"/>
              </a:ext>
            </a:extLst>
          </p:cNvPr>
          <p:cNvSpPr txBox="1">
            <a:spLocks/>
          </p:cNvSpPr>
          <p:nvPr/>
        </p:nvSpPr>
        <p:spPr>
          <a:xfrm>
            <a:off x="9680028" y="4259311"/>
            <a:ext cx="1828800" cy="1463040"/>
          </a:xfrm>
          <a:prstGeom prst="rect">
            <a:avLst/>
          </a:prstGeom>
          <a:solidFill>
            <a:srgbClr val="2D2D8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solidFill>
                  <a:schemeClr val="bg1"/>
                </a:solidFill>
                <a:latin typeface="Calibri" panose="020F0502020204030204" pitchFamily="34" charset="0"/>
                <a:cs typeface="Calibri" panose="020F0502020204030204" pitchFamily="34" charset="0"/>
              </a:rPr>
              <a:t> Navigating the Impacts of Inflation &amp; Turbulent Economic Times</a:t>
            </a:r>
          </a:p>
          <a:p>
            <a:pPr algn="ctr"/>
            <a:endParaRPr lang="en-US" sz="1400" b="1" cap="small" dirty="0">
              <a:solidFill>
                <a:schemeClr val="bg1"/>
              </a:solidFill>
              <a:latin typeface="Calibri" panose="020F0502020204030204" pitchFamily="34" charset="0"/>
              <a:cs typeface="Calibri" panose="020F0502020204030204" pitchFamily="34" charset="0"/>
            </a:endParaRPr>
          </a:p>
          <a:p>
            <a:pPr algn="ctr"/>
            <a:r>
              <a:rPr lang="en-US" sz="1400" b="1" cap="small" dirty="0">
                <a:solidFill>
                  <a:schemeClr val="bg1"/>
                </a:solidFill>
                <a:latin typeface="Calibri" panose="020F0502020204030204" pitchFamily="34" charset="0"/>
                <a:cs typeface="Calibri" panose="020F0502020204030204" pitchFamily="34" charset="0"/>
              </a:rPr>
              <a:t>August 2, 2023</a:t>
            </a:r>
          </a:p>
        </p:txBody>
      </p:sp>
      <p:sp>
        <p:nvSpPr>
          <p:cNvPr id="25" name="Title 1">
            <a:extLst>
              <a:ext uri="{FF2B5EF4-FFF2-40B4-BE49-F238E27FC236}">
                <a16:creationId xmlns:a16="http://schemas.microsoft.com/office/drawing/2014/main" id="{72B7DEBF-36ED-8D68-398F-9927D766D569}"/>
              </a:ext>
            </a:extLst>
          </p:cNvPr>
          <p:cNvSpPr txBox="1">
            <a:spLocks/>
          </p:cNvSpPr>
          <p:nvPr/>
        </p:nvSpPr>
        <p:spPr>
          <a:xfrm>
            <a:off x="3078436" y="4244739"/>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The Financial Aspects of Your Side-</a:t>
            </a:r>
            <a:br>
              <a:rPr lang="en-US" sz="1400" b="1" cap="small" dirty="0">
                <a:latin typeface="Calibri" panose="020F0502020204030204" pitchFamily="34" charset="0"/>
                <a:cs typeface="Calibri" panose="020F0502020204030204" pitchFamily="34" charset="0"/>
              </a:rPr>
            </a:br>
            <a:r>
              <a:rPr lang="en-US" sz="1400" b="1" cap="small" dirty="0">
                <a:latin typeface="Calibri" panose="020F0502020204030204" pitchFamily="34" charset="0"/>
                <a:cs typeface="Calibri" panose="020F0502020204030204" pitchFamily="34" charset="0"/>
              </a:rPr>
              <a:t>Hustle #2 – Taxes, Profitability, Expansion, Success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25, 2023</a:t>
            </a:r>
          </a:p>
        </p:txBody>
      </p:sp>
      <p:sp>
        <p:nvSpPr>
          <p:cNvPr id="2" name="Rectangle 1">
            <a:extLst>
              <a:ext uri="{FF2B5EF4-FFF2-40B4-BE49-F238E27FC236}">
                <a16:creationId xmlns:a16="http://schemas.microsoft.com/office/drawing/2014/main" id="{4C2F3F23-32A3-A8F8-BA73-DD6E96CD2275}"/>
              </a:ext>
            </a:extLst>
          </p:cNvPr>
          <p:cNvSpPr/>
          <p:nvPr/>
        </p:nvSpPr>
        <p:spPr>
          <a:xfrm>
            <a:off x="9563976" y="4212313"/>
            <a:ext cx="2051050" cy="1552116"/>
          </a:xfrm>
          <a:prstGeom prst="rect">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008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557116"/>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i="1" dirty="0">
                <a:solidFill>
                  <a:srgbClr val="006600"/>
                </a:solidFill>
              </a:rPr>
              <a:t>	SAVINGS</a:t>
            </a:r>
          </a:p>
          <a:p>
            <a:pPr marL="0" indent="0">
              <a:buNone/>
            </a:pPr>
            <a:endParaRPr lang="en-US" sz="4000" b="1" i="1" dirty="0">
              <a:solidFill>
                <a:srgbClr val="006600"/>
              </a:solidFill>
            </a:endParaRPr>
          </a:p>
          <a:p>
            <a:pPr marL="0" indent="0">
              <a:buNone/>
            </a:pPr>
            <a:r>
              <a:rPr lang="en-US" sz="4000" b="1" i="1" dirty="0">
                <a:solidFill>
                  <a:srgbClr val="006600"/>
                </a:solidFill>
              </a:rPr>
              <a:t>			INVESTING</a:t>
            </a:r>
          </a:p>
          <a:p>
            <a:pPr marL="0" indent="0">
              <a:buNone/>
            </a:pPr>
            <a:endParaRPr lang="en-US" sz="4000" b="1" i="1" dirty="0">
              <a:solidFill>
                <a:srgbClr val="006600"/>
              </a:solidFill>
            </a:endParaRPr>
          </a:p>
          <a:p>
            <a:pPr marL="0" indent="0">
              <a:buNone/>
            </a:pPr>
            <a:r>
              <a:rPr lang="en-US" sz="4000" b="1" i="1" dirty="0">
                <a:solidFill>
                  <a:srgbClr val="006600"/>
                </a:solidFill>
              </a:rPr>
              <a:t>					OWNERSHIP</a:t>
            </a:r>
          </a:p>
          <a:p>
            <a:pPr marL="0" indent="0">
              <a:buNone/>
            </a:pPr>
            <a:endParaRPr lang="en-US" sz="4000" b="1" i="1" dirty="0">
              <a:solidFill>
                <a:srgbClr val="006600"/>
              </a:solidFill>
            </a:endParaRPr>
          </a:p>
          <a:p>
            <a:pPr marL="0" indent="0">
              <a:buNone/>
            </a:pPr>
            <a:r>
              <a:rPr lang="en-US" sz="4000" b="1" i="1" dirty="0">
                <a:solidFill>
                  <a:srgbClr val="006600"/>
                </a:solidFill>
              </a:rPr>
              <a:t>								WEALTH</a:t>
            </a:r>
          </a:p>
        </p:txBody>
      </p:sp>
      <p:cxnSp>
        <p:nvCxnSpPr>
          <p:cNvPr id="3" name="Straight Arrow Connector 2">
            <a:extLst>
              <a:ext uri="{FF2B5EF4-FFF2-40B4-BE49-F238E27FC236}">
                <a16:creationId xmlns:a16="http://schemas.microsoft.com/office/drawing/2014/main" id="{0E3FDF3F-4874-6441-98DB-E24C192B6B9A}"/>
              </a:ext>
            </a:extLst>
          </p:cNvPr>
          <p:cNvCxnSpPr>
            <a:cxnSpLocks/>
          </p:cNvCxnSpPr>
          <p:nvPr/>
        </p:nvCxnSpPr>
        <p:spPr>
          <a:xfrm>
            <a:off x="2385918" y="133223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9DB0D9D-153B-2148-9007-0D922FD7926D}"/>
              </a:ext>
            </a:extLst>
          </p:cNvPr>
          <p:cNvCxnSpPr>
            <a:cxnSpLocks/>
          </p:cNvCxnSpPr>
          <p:nvPr/>
        </p:nvCxnSpPr>
        <p:spPr>
          <a:xfrm>
            <a:off x="4070392" y="884119"/>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FE74792-01A2-9F42-A697-D22640B80C43}"/>
              </a:ext>
            </a:extLst>
          </p:cNvPr>
          <p:cNvCxnSpPr>
            <a:cxnSpLocks/>
          </p:cNvCxnSpPr>
          <p:nvPr/>
        </p:nvCxnSpPr>
        <p:spPr>
          <a:xfrm>
            <a:off x="4464008" y="267658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77E235E-7FFC-1844-A109-9BAD0EEE4952}"/>
              </a:ext>
            </a:extLst>
          </p:cNvPr>
          <p:cNvCxnSpPr>
            <a:cxnSpLocks/>
          </p:cNvCxnSpPr>
          <p:nvPr/>
        </p:nvCxnSpPr>
        <p:spPr>
          <a:xfrm>
            <a:off x="6148482" y="2228469"/>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F76A394-62F0-2C46-B4FB-A94E1347FDEA}"/>
              </a:ext>
            </a:extLst>
          </p:cNvPr>
          <p:cNvCxnSpPr>
            <a:cxnSpLocks/>
          </p:cNvCxnSpPr>
          <p:nvPr/>
        </p:nvCxnSpPr>
        <p:spPr>
          <a:xfrm>
            <a:off x="6705600" y="419150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A1ACA2D-4890-BF49-8629-510E72C3636C}"/>
              </a:ext>
            </a:extLst>
          </p:cNvPr>
          <p:cNvCxnSpPr>
            <a:cxnSpLocks/>
          </p:cNvCxnSpPr>
          <p:nvPr/>
        </p:nvCxnSpPr>
        <p:spPr>
          <a:xfrm>
            <a:off x="8390074" y="374338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446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1562352" y="611619"/>
            <a:ext cx="9791447" cy="55653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600" b="1" i="1" dirty="0">
                <a:solidFill>
                  <a:srgbClr val="006600"/>
                </a:solidFill>
              </a:rPr>
              <a:t>	SAVINGS</a:t>
            </a:r>
          </a:p>
          <a:p>
            <a:pPr marL="0" indent="0">
              <a:buNone/>
            </a:pPr>
            <a:endParaRPr lang="en-US" sz="6600" b="1" i="1" dirty="0">
              <a:solidFill>
                <a:srgbClr val="006600"/>
              </a:solidFill>
            </a:endParaRPr>
          </a:p>
          <a:p>
            <a:pPr marL="0" indent="0">
              <a:buNone/>
            </a:pPr>
            <a:endParaRPr lang="en-US" sz="6600" b="1" i="1" dirty="0">
              <a:solidFill>
                <a:srgbClr val="006600"/>
              </a:solidFill>
            </a:endParaRPr>
          </a:p>
          <a:p>
            <a:pPr marL="0" indent="0">
              <a:buNone/>
            </a:pPr>
            <a:endParaRPr lang="en-US" sz="6600" b="1" i="1" dirty="0">
              <a:solidFill>
                <a:srgbClr val="006600"/>
              </a:solidFill>
            </a:endParaRPr>
          </a:p>
          <a:p>
            <a:pPr marL="0" indent="0">
              <a:buNone/>
            </a:pPr>
            <a:r>
              <a:rPr lang="en-US" sz="6600" b="1" i="1" dirty="0">
                <a:solidFill>
                  <a:srgbClr val="006600"/>
                </a:solidFill>
              </a:rPr>
              <a:t>					HAPPINESS</a:t>
            </a:r>
          </a:p>
        </p:txBody>
      </p:sp>
      <p:cxnSp>
        <p:nvCxnSpPr>
          <p:cNvPr id="9" name="Straight Arrow Connector 8">
            <a:extLst>
              <a:ext uri="{FF2B5EF4-FFF2-40B4-BE49-F238E27FC236}">
                <a16:creationId xmlns:a16="http://schemas.microsoft.com/office/drawing/2014/main" id="{8FE74792-01A2-9F42-A697-D22640B80C43}"/>
              </a:ext>
            </a:extLst>
          </p:cNvPr>
          <p:cNvCxnSpPr>
            <a:cxnSpLocks/>
          </p:cNvCxnSpPr>
          <p:nvPr/>
        </p:nvCxnSpPr>
        <p:spPr>
          <a:xfrm>
            <a:off x="2985425" y="1677409"/>
            <a:ext cx="3110575" cy="335481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77E235E-7FFC-1844-A109-9BAD0EEE4952}"/>
              </a:ext>
            </a:extLst>
          </p:cNvPr>
          <p:cNvCxnSpPr>
            <a:cxnSpLocks/>
          </p:cNvCxnSpPr>
          <p:nvPr/>
        </p:nvCxnSpPr>
        <p:spPr>
          <a:xfrm>
            <a:off x="5565123" y="1677409"/>
            <a:ext cx="2706866" cy="290064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215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C686E7-297C-0F87-3492-9550BC37D1EA}"/>
              </a:ext>
            </a:extLst>
          </p:cNvPr>
          <p:cNvPicPr>
            <a:picLocks noChangeAspect="1"/>
          </p:cNvPicPr>
          <p:nvPr/>
        </p:nvPicPr>
        <p:blipFill>
          <a:blip r:embed="rId2"/>
          <a:stretch>
            <a:fillRect/>
          </a:stretch>
        </p:blipFill>
        <p:spPr>
          <a:xfrm>
            <a:off x="1334065" y="0"/>
            <a:ext cx="9523869" cy="5035753"/>
          </a:xfrm>
          <a:prstGeom prst="rect">
            <a:avLst/>
          </a:prstGeom>
        </p:spPr>
      </p:pic>
    </p:spTree>
    <p:extLst>
      <p:ext uri="{BB962C8B-B14F-4D97-AF65-F5344CB8AC3E}">
        <p14:creationId xmlns:p14="http://schemas.microsoft.com/office/powerpoint/2010/main" val="3485492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C686E7-297C-0F87-3492-9550BC37D1EA}"/>
              </a:ext>
            </a:extLst>
          </p:cNvPr>
          <p:cNvPicPr>
            <a:picLocks noChangeAspect="1"/>
          </p:cNvPicPr>
          <p:nvPr/>
        </p:nvPicPr>
        <p:blipFill>
          <a:blip r:embed="rId2"/>
          <a:stretch>
            <a:fillRect/>
          </a:stretch>
        </p:blipFill>
        <p:spPr>
          <a:xfrm>
            <a:off x="1334065" y="0"/>
            <a:ext cx="9523869" cy="5035753"/>
          </a:xfrm>
          <a:prstGeom prst="rect">
            <a:avLst/>
          </a:prstGeom>
        </p:spPr>
      </p:pic>
      <p:sp>
        <p:nvSpPr>
          <p:cNvPr id="2" name="Rounded Rectangle 1">
            <a:extLst>
              <a:ext uri="{FF2B5EF4-FFF2-40B4-BE49-F238E27FC236}">
                <a16:creationId xmlns:a16="http://schemas.microsoft.com/office/drawing/2014/main" id="{EEDAB37F-944B-F179-7607-7E8A33A617F2}"/>
              </a:ext>
            </a:extLst>
          </p:cNvPr>
          <p:cNvSpPr/>
          <p:nvPr/>
        </p:nvSpPr>
        <p:spPr>
          <a:xfrm>
            <a:off x="1334065" y="5129117"/>
            <a:ext cx="2184256" cy="545007"/>
          </a:xfrm>
          <a:prstGeom prst="roundRect">
            <a:avLst/>
          </a:prstGeom>
          <a:solidFill>
            <a:srgbClr val="FFFF00"/>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HAPPINESS</a:t>
            </a:r>
          </a:p>
        </p:txBody>
      </p:sp>
      <p:sp>
        <p:nvSpPr>
          <p:cNvPr id="4" name="Rounded Rectangle 3">
            <a:extLst>
              <a:ext uri="{FF2B5EF4-FFF2-40B4-BE49-F238E27FC236}">
                <a16:creationId xmlns:a16="http://schemas.microsoft.com/office/drawing/2014/main" id="{0480EA98-1B66-9492-4113-B0DB2307F878}"/>
              </a:ext>
            </a:extLst>
          </p:cNvPr>
          <p:cNvSpPr/>
          <p:nvPr/>
        </p:nvSpPr>
        <p:spPr>
          <a:xfrm>
            <a:off x="3781548" y="5129116"/>
            <a:ext cx="2184256" cy="545007"/>
          </a:xfrm>
          <a:prstGeom prst="roundRect">
            <a:avLst/>
          </a:prstGeom>
          <a:solidFill>
            <a:srgbClr val="FFFF00"/>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A FUN VACATION</a:t>
            </a:r>
          </a:p>
        </p:txBody>
      </p:sp>
      <p:sp>
        <p:nvSpPr>
          <p:cNvPr id="5" name="Rounded Rectangle 4">
            <a:extLst>
              <a:ext uri="{FF2B5EF4-FFF2-40B4-BE49-F238E27FC236}">
                <a16:creationId xmlns:a16="http://schemas.microsoft.com/office/drawing/2014/main" id="{AB0E3151-4549-9CEB-4124-2AF4165A8C43}"/>
              </a:ext>
            </a:extLst>
          </p:cNvPr>
          <p:cNvSpPr/>
          <p:nvPr/>
        </p:nvSpPr>
        <p:spPr>
          <a:xfrm>
            <a:off x="6226198" y="5129115"/>
            <a:ext cx="2184256" cy="545007"/>
          </a:xfrm>
          <a:prstGeom prst="roundRect">
            <a:avLst/>
          </a:prstGeom>
          <a:solidFill>
            <a:srgbClr val="FFFF00"/>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A NEW CAR</a:t>
            </a:r>
          </a:p>
        </p:txBody>
      </p:sp>
      <p:sp>
        <p:nvSpPr>
          <p:cNvPr id="6" name="Rounded Rectangle 5">
            <a:extLst>
              <a:ext uri="{FF2B5EF4-FFF2-40B4-BE49-F238E27FC236}">
                <a16:creationId xmlns:a16="http://schemas.microsoft.com/office/drawing/2014/main" id="{4A560E00-91FF-804E-3A3C-D9569380A2CD}"/>
              </a:ext>
            </a:extLst>
          </p:cNvPr>
          <p:cNvSpPr/>
          <p:nvPr/>
        </p:nvSpPr>
        <p:spPr>
          <a:xfrm>
            <a:off x="8673678" y="5129115"/>
            <a:ext cx="2184256" cy="545007"/>
          </a:xfrm>
          <a:prstGeom prst="roundRect">
            <a:avLst/>
          </a:prstGeom>
          <a:solidFill>
            <a:srgbClr val="FFFF00"/>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rgbClr val="C00000"/>
                </a:solidFill>
              </a:rPr>
              <a:t>SATURDAY NIGHT</a:t>
            </a:r>
            <a:endParaRPr lang="en-US" b="1" dirty="0">
              <a:solidFill>
                <a:srgbClr val="C00000"/>
              </a:solidFill>
            </a:endParaRPr>
          </a:p>
        </p:txBody>
      </p:sp>
    </p:spTree>
    <p:extLst>
      <p:ext uri="{BB962C8B-B14F-4D97-AF65-F5344CB8AC3E}">
        <p14:creationId xmlns:p14="http://schemas.microsoft.com/office/powerpoint/2010/main" val="1518884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3A993A-392E-7546-9DFE-C46846226AAE}"/>
              </a:ext>
            </a:extLst>
          </p:cNvPr>
          <p:cNvPicPr>
            <a:picLocks noChangeAspect="1"/>
          </p:cNvPicPr>
          <p:nvPr/>
        </p:nvPicPr>
        <p:blipFill>
          <a:blip r:embed="rId2"/>
          <a:stretch>
            <a:fillRect/>
          </a:stretch>
        </p:blipFill>
        <p:spPr>
          <a:xfrm>
            <a:off x="0" y="208431"/>
            <a:ext cx="12192000" cy="5242128"/>
          </a:xfrm>
          <a:prstGeom prst="rect">
            <a:avLst/>
          </a:prstGeom>
        </p:spPr>
      </p:pic>
    </p:spTree>
    <p:extLst>
      <p:ext uri="{BB962C8B-B14F-4D97-AF65-F5344CB8AC3E}">
        <p14:creationId xmlns:p14="http://schemas.microsoft.com/office/powerpoint/2010/main" val="855629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561523"/>
            <a:ext cx="3142610" cy="1930063"/>
          </a:xfrm>
          <a:prstGeom prst="roundRect">
            <a:avLst/>
          </a:prstGeom>
          <a:solidFill>
            <a:srgbClr val="2D2D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Financial Wellness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2D2D83"/>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2D2D83"/>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2D2D83"/>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2D2D83"/>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2D2D83"/>
                </a:solidFill>
              </a:rPr>
              <a:t>You cannot escape the responsibility of tomorrow by avoiding it today.</a:t>
            </a:r>
          </a:p>
        </p:txBody>
      </p:sp>
    </p:spTree>
    <p:extLst>
      <p:ext uri="{BB962C8B-B14F-4D97-AF65-F5344CB8AC3E}">
        <p14:creationId xmlns:p14="http://schemas.microsoft.com/office/powerpoint/2010/main" val="3615612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2D2D83"/>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2D2D83"/>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2D2D83"/>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2D2D83"/>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w="28575">
            <a:solidFill>
              <a:srgbClr val="2D2D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2D2D83"/>
                </a:solidFill>
              </a:rPr>
              <a:t>You cannot escape the responsibility of tomorrow by avoiding it today.</a:t>
            </a:r>
          </a:p>
        </p:txBody>
      </p:sp>
      <p:sp>
        <p:nvSpPr>
          <p:cNvPr id="3" name="Cloud Callout 2">
            <a:extLst>
              <a:ext uri="{FF2B5EF4-FFF2-40B4-BE49-F238E27FC236}">
                <a16:creationId xmlns:a16="http://schemas.microsoft.com/office/drawing/2014/main" id="{38B57FA5-D707-C3C9-4CB9-DE7DA4D5A4CA}"/>
              </a:ext>
            </a:extLst>
          </p:cNvPr>
          <p:cNvSpPr/>
          <p:nvPr/>
        </p:nvSpPr>
        <p:spPr>
          <a:xfrm>
            <a:off x="3831153" y="106937"/>
            <a:ext cx="4572000" cy="2441625"/>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CA1E27"/>
                </a:solidFill>
              </a:rPr>
              <a:t>Don’t wait around for other people to be happy for you.</a:t>
            </a:r>
          </a:p>
          <a:p>
            <a:r>
              <a:rPr lang="en-US" b="1" i="1" dirty="0">
                <a:solidFill>
                  <a:srgbClr val="CA1E27"/>
                </a:solidFill>
              </a:rPr>
              <a:t>Any happiness you get,</a:t>
            </a:r>
          </a:p>
          <a:p>
            <a:r>
              <a:rPr lang="en-US" b="1" i="1" dirty="0">
                <a:solidFill>
                  <a:srgbClr val="CA1E27"/>
                </a:solidFill>
              </a:rPr>
              <a:t>You’ve got to make yourself.</a:t>
            </a:r>
          </a:p>
          <a:p>
            <a:r>
              <a:rPr lang="en-US" b="1" i="1" dirty="0">
                <a:solidFill>
                  <a:srgbClr val="CA1E27"/>
                </a:solidFill>
              </a:rPr>
              <a:t>        ~ Alice Walker, </a:t>
            </a:r>
            <a:r>
              <a:rPr lang="en-US" sz="1000" b="1" i="1" dirty="0">
                <a:solidFill>
                  <a:srgbClr val="CA1E27"/>
                </a:solidFill>
              </a:rPr>
              <a:t>poet &amp; novelist</a:t>
            </a:r>
          </a:p>
        </p:txBody>
      </p:sp>
    </p:spTree>
    <p:extLst>
      <p:ext uri="{BB962C8B-B14F-4D97-AF65-F5344CB8AC3E}">
        <p14:creationId xmlns:p14="http://schemas.microsoft.com/office/powerpoint/2010/main" val="1570974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2D2D83"/>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Owning Your Financial Future</a:t>
            </a:r>
          </a:p>
        </p:txBody>
      </p:sp>
      <p:sp>
        <p:nvSpPr>
          <p:cNvPr id="4" name="Title 1">
            <a:extLst>
              <a:ext uri="{FF2B5EF4-FFF2-40B4-BE49-F238E27FC236}">
                <a16:creationId xmlns:a16="http://schemas.microsoft.com/office/drawing/2014/main" id="{12A1839F-7898-7EF9-F333-7B11D097F1CA}"/>
              </a:ext>
            </a:extLst>
          </p:cNvPr>
          <p:cNvSpPr txBox="1">
            <a:spLocks/>
          </p:cNvSpPr>
          <p:nvPr/>
        </p:nvSpPr>
        <p:spPr>
          <a:xfrm>
            <a:off x="838200" y="1140507"/>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Adults Returning to Finish a Degree: Financial &amp; Other Concerns</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6, 2023</a:t>
            </a:r>
          </a:p>
        </p:txBody>
      </p:sp>
      <p:sp>
        <p:nvSpPr>
          <p:cNvPr id="8" name="Title 1">
            <a:extLst>
              <a:ext uri="{FF2B5EF4-FFF2-40B4-BE49-F238E27FC236}">
                <a16:creationId xmlns:a16="http://schemas.microsoft.com/office/drawing/2014/main" id="{E2AF0726-09D5-FE14-1E59-2B62767C9C66}"/>
              </a:ext>
            </a:extLst>
          </p:cNvPr>
          <p:cNvSpPr txBox="1">
            <a:spLocks/>
          </p:cNvSpPr>
          <p:nvPr/>
        </p:nvSpPr>
        <p:spPr>
          <a:xfrm>
            <a:off x="3078436" y="1140507"/>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for Graduate Students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7, 2023</a:t>
            </a:r>
          </a:p>
        </p:txBody>
      </p:sp>
      <p:sp>
        <p:nvSpPr>
          <p:cNvPr id="10" name="Title 1">
            <a:extLst>
              <a:ext uri="{FF2B5EF4-FFF2-40B4-BE49-F238E27FC236}">
                <a16:creationId xmlns:a16="http://schemas.microsoft.com/office/drawing/2014/main" id="{076C7430-49AD-065C-8815-D2A9D693A24E}"/>
              </a:ext>
            </a:extLst>
          </p:cNvPr>
          <p:cNvSpPr txBox="1">
            <a:spLocks/>
          </p:cNvSpPr>
          <p:nvPr/>
        </p:nvSpPr>
        <p:spPr>
          <a:xfrm>
            <a:off x="838200"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Family Financial Planning: Sending Your Loved-Ones Off to College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27, 2023</a:t>
            </a:r>
          </a:p>
        </p:txBody>
      </p:sp>
      <p:sp>
        <p:nvSpPr>
          <p:cNvPr id="11" name="Title 1">
            <a:extLst>
              <a:ext uri="{FF2B5EF4-FFF2-40B4-BE49-F238E27FC236}">
                <a16:creationId xmlns:a16="http://schemas.microsoft.com/office/drawing/2014/main" id="{F34719D3-3217-B50B-8599-869ADE135BE0}"/>
              </a:ext>
            </a:extLst>
          </p:cNvPr>
          <p:cNvSpPr txBox="1">
            <a:spLocks/>
          </p:cNvSpPr>
          <p:nvPr/>
        </p:nvSpPr>
        <p:spPr>
          <a:xfrm>
            <a:off x="9680028"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for Veterans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18, 2023</a:t>
            </a:r>
          </a:p>
          <a:p>
            <a:pPr algn="ctr"/>
            <a:r>
              <a:rPr lang="en-US" sz="1400" b="1" cap="small" dirty="0">
                <a:latin typeface="Calibri" panose="020F0502020204030204" pitchFamily="34" charset="0"/>
                <a:cs typeface="Calibri" panose="020F0502020204030204" pitchFamily="34" charset="0"/>
              </a:rPr>
              <a:t>3:00pm ***</a:t>
            </a:r>
          </a:p>
        </p:txBody>
      </p:sp>
      <p:sp>
        <p:nvSpPr>
          <p:cNvPr id="12" name="Title 1">
            <a:extLst>
              <a:ext uri="{FF2B5EF4-FFF2-40B4-BE49-F238E27FC236}">
                <a16:creationId xmlns:a16="http://schemas.microsoft.com/office/drawing/2014/main" id="{2090BE5A-337D-C0BD-AA48-6882BCCDE8BC}"/>
              </a:ext>
            </a:extLst>
          </p:cNvPr>
          <p:cNvSpPr txBox="1">
            <a:spLocks/>
          </p:cNvSpPr>
          <p:nvPr/>
        </p:nvSpPr>
        <p:spPr>
          <a:xfrm>
            <a:off x="838200" y="4244739"/>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When Retirement is Getting Close </a:t>
            </a:r>
            <a:br>
              <a:rPr lang="en-US" sz="1400" b="1" cap="small" dirty="0">
                <a:latin typeface="Calibri" panose="020F0502020204030204" pitchFamily="34" charset="0"/>
                <a:cs typeface="Calibri" panose="020F0502020204030204" pitchFamily="34" charset="0"/>
              </a:rPr>
            </a:br>
            <a:r>
              <a:rPr lang="en-US" sz="1400" b="1" cap="small" dirty="0">
                <a:latin typeface="Calibri" panose="020F0502020204030204" pitchFamily="34" charset="0"/>
                <a:cs typeface="Calibri" panose="020F0502020204030204" pitchFamily="34" charset="0"/>
              </a:rPr>
              <a:t>(5-7 years out)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19, 2023 </a:t>
            </a:r>
          </a:p>
          <a:p>
            <a:pPr algn="ctr"/>
            <a:r>
              <a:rPr lang="en-US" sz="1400" b="1" cap="small" dirty="0">
                <a:latin typeface="Calibri" panose="020F0502020204030204" pitchFamily="34" charset="0"/>
                <a:cs typeface="Calibri" panose="020F0502020204030204" pitchFamily="34" charset="0"/>
              </a:rPr>
              <a:t>3:00pm ***</a:t>
            </a:r>
          </a:p>
        </p:txBody>
      </p:sp>
      <p:sp>
        <p:nvSpPr>
          <p:cNvPr id="14" name="Title 1">
            <a:extLst>
              <a:ext uri="{FF2B5EF4-FFF2-40B4-BE49-F238E27FC236}">
                <a16:creationId xmlns:a16="http://schemas.microsoft.com/office/drawing/2014/main" id="{313B7467-A2AD-1504-527F-5764141D2E9A}"/>
              </a:ext>
            </a:extLst>
          </p:cNvPr>
          <p:cNvSpPr txBox="1">
            <a:spLocks/>
          </p:cNvSpPr>
          <p:nvPr/>
        </p:nvSpPr>
        <p:spPr>
          <a:xfrm>
            <a:off x="5318672" y="1140507"/>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&amp; Tax Planning for International Students</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8, 2023</a:t>
            </a:r>
          </a:p>
        </p:txBody>
      </p:sp>
      <p:sp>
        <p:nvSpPr>
          <p:cNvPr id="15" name="Title 1">
            <a:extLst>
              <a:ext uri="{FF2B5EF4-FFF2-40B4-BE49-F238E27FC236}">
                <a16:creationId xmlns:a16="http://schemas.microsoft.com/office/drawing/2014/main" id="{783D21CA-85A3-C7FC-01E8-D45958D9C425}"/>
              </a:ext>
            </a:extLst>
          </p:cNvPr>
          <p:cNvSpPr txBox="1">
            <a:spLocks/>
          </p:cNvSpPr>
          <p:nvPr/>
        </p:nvSpPr>
        <p:spPr>
          <a:xfrm>
            <a:off x="7499350" y="1145364"/>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The Financial Aspects of Your Side-</a:t>
            </a:r>
            <a:br>
              <a:rPr lang="en-US" sz="1400" b="1" cap="small" dirty="0">
                <a:latin typeface="Calibri" panose="020F0502020204030204" pitchFamily="34" charset="0"/>
                <a:cs typeface="Calibri" panose="020F0502020204030204" pitchFamily="34" charset="0"/>
              </a:rPr>
            </a:br>
            <a:r>
              <a:rPr lang="en-US" sz="1400" b="1" cap="small" dirty="0">
                <a:latin typeface="Calibri" panose="020F0502020204030204" pitchFamily="34" charset="0"/>
                <a:cs typeface="Calibri" panose="020F0502020204030204" pitchFamily="34" charset="0"/>
              </a:rPr>
              <a:t>Hustle #1 – Planning, Strategies, Legal, Resources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20, 2023</a:t>
            </a:r>
          </a:p>
        </p:txBody>
      </p:sp>
      <p:sp>
        <p:nvSpPr>
          <p:cNvPr id="17" name="Title 1">
            <a:extLst>
              <a:ext uri="{FF2B5EF4-FFF2-40B4-BE49-F238E27FC236}">
                <a16:creationId xmlns:a16="http://schemas.microsoft.com/office/drawing/2014/main" id="{28D5206F-1FF0-E5E9-7345-7690EADABB15}"/>
              </a:ext>
            </a:extLst>
          </p:cNvPr>
          <p:cNvSpPr txBox="1">
            <a:spLocks/>
          </p:cNvSpPr>
          <p:nvPr/>
        </p:nvSpPr>
        <p:spPr>
          <a:xfrm>
            <a:off x="3078436"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Family Financial Planning: Caring for Adult Dependents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28, 2023</a:t>
            </a:r>
          </a:p>
        </p:txBody>
      </p:sp>
      <p:sp>
        <p:nvSpPr>
          <p:cNvPr id="18" name="Title 1">
            <a:extLst>
              <a:ext uri="{FF2B5EF4-FFF2-40B4-BE49-F238E27FC236}">
                <a16:creationId xmlns:a16="http://schemas.microsoft.com/office/drawing/2014/main" id="{3A342A29-7287-F8DA-7EFE-D836D0162CC0}"/>
              </a:ext>
            </a:extLst>
          </p:cNvPr>
          <p:cNvSpPr txBox="1">
            <a:spLocks/>
          </p:cNvSpPr>
          <p:nvPr/>
        </p:nvSpPr>
        <p:spPr>
          <a:xfrm>
            <a:off x="5332686"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Changing Careers: The Financial &amp; Personal Issues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13, 2023</a:t>
            </a:r>
          </a:p>
        </p:txBody>
      </p:sp>
      <p:sp>
        <p:nvSpPr>
          <p:cNvPr id="19" name="Title 1">
            <a:extLst>
              <a:ext uri="{FF2B5EF4-FFF2-40B4-BE49-F238E27FC236}">
                <a16:creationId xmlns:a16="http://schemas.microsoft.com/office/drawing/2014/main" id="{2F09B6BB-F5A5-8DEF-9485-A3CDDC56FF15}"/>
              </a:ext>
            </a:extLst>
          </p:cNvPr>
          <p:cNvSpPr txBox="1">
            <a:spLocks/>
          </p:cNvSpPr>
          <p:nvPr/>
        </p:nvSpPr>
        <p:spPr>
          <a:xfrm>
            <a:off x="5318672" y="4254454"/>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Financial Planning for the Fun Stuff: Vacations, Home Improvements, New Vehicles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26, 2023</a:t>
            </a:r>
          </a:p>
        </p:txBody>
      </p:sp>
      <p:sp>
        <p:nvSpPr>
          <p:cNvPr id="20" name="Title 1">
            <a:extLst>
              <a:ext uri="{FF2B5EF4-FFF2-40B4-BE49-F238E27FC236}">
                <a16:creationId xmlns:a16="http://schemas.microsoft.com/office/drawing/2014/main" id="{E5D8E2EB-F032-C402-45CC-91D18ED9EE52}"/>
              </a:ext>
            </a:extLst>
          </p:cNvPr>
          <p:cNvSpPr txBox="1">
            <a:spLocks/>
          </p:cNvSpPr>
          <p:nvPr/>
        </p:nvSpPr>
        <p:spPr>
          <a:xfrm>
            <a:off x="7499350" y="4259311"/>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Investing 101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August 1, 2023</a:t>
            </a:r>
          </a:p>
        </p:txBody>
      </p:sp>
      <p:sp>
        <p:nvSpPr>
          <p:cNvPr id="21" name="Title 1">
            <a:extLst>
              <a:ext uri="{FF2B5EF4-FFF2-40B4-BE49-F238E27FC236}">
                <a16:creationId xmlns:a16="http://schemas.microsoft.com/office/drawing/2014/main" id="{B544ABC3-10F8-D664-72EF-C41054B3BFB8}"/>
              </a:ext>
            </a:extLst>
          </p:cNvPr>
          <p:cNvSpPr txBox="1">
            <a:spLocks/>
          </p:cNvSpPr>
          <p:nvPr/>
        </p:nvSpPr>
        <p:spPr>
          <a:xfrm>
            <a:off x="9680028" y="1145364"/>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Family Financial Planning: Making Finances Work for the Whole Family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June 23, 2023</a:t>
            </a:r>
          </a:p>
        </p:txBody>
      </p:sp>
      <p:sp>
        <p:nvSpPr>
          <p:cNvPr id="22" name="Title 1">
            <a:extLst>
              <a:ext uri="{FF2B5EF4-FFF2-40B4-BE49-F238E27FC236}">
                <a16:creationId xmlns:a16="http://schemas.microsoft.com/office/drawing/2014/main" id="{A73A9731-8685-074E-4118-50E2DE213A8E}"/>
              </a:ext>
            </a:extLst>
          </p:cNvPr>
          <p:cNvSpPr txBox="1">
            <a:spLocks/>
          </p:cNvSpPr>
          <p:nvPr/>
        </p:nvSpPr>
        <p:spPr>
          <a:xfrm>
            <a:off x="7499350" y="2692623"/>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Building Savings Accounts &amp; Emergency Funds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14, 2023</a:t>
            </a:r>
          </a:p>
        </p:txBody>
      </p:sp>
      <p:sp>
        <p:nvSpPr>
          <p:cNvPr id="23" name="Title 1">
            <a:extLst>
              <a:ext uri="{FF2B5EF4-FFF2-40B4-BE49-F238E27FC236}">
                <a16:creationId xmlns:a16="http://schemas.microsoft.com/office/drawing/2014/main" id="{BE851936-EBD7-02DB-BE14-903F3C220DC7}"/>
              </a:ext>
            </a:extLst>
          </p:cNvPr>
          <p:cNvSpPr txBox="1">
            <a:spLocks/>
          </p:cNvSpPr>
          <p:nvPr/>
        </p:nvSpPr>
        <p:spPr>
          <a:xfrm>
            <a:off x="9680028" y="4259311"/>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 Navigating the Impacts of Inflation &amp; Turbulent Economic Times</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August 2, 2023</a:t>
            </a:r>
          </a:p>
        </p:txBody>
      </p:sp>
      <p:sp>
        <p:nvSpPr>
          <p:cNvPr id="25" name="Title 1">
            <a:extLst>
              <a:ext uri="{FF2B5EF4-FFF2-40B4-BE49-F238E27FC236}">
                <a16:creationId xmlns:a16="http://schemas.microsoft.com/office/drawing/2014/main" id="{72B7DEBF-36ED-8D68-398F-9927D766D569}"/>
              </a:ext>
            </a:extLst>
          </p:cNvPr>
          <p:cNvSpPr txBox="1">
            <a:spLocks/>
          </p:cNvSpPr>
          <p:nvPr/>
        </p:nvSpPr>
        <p:spPr>
          <a:xfrm>
            <a:off x="3078436" y="4244739"/>
            <a:ext cx="1828800" cy="1463040"/>
          </a:xfrm>
          <a:prstGeom prst="rect">
            <a:avLst/>
          </a:prstGeom>
          <a:solidFill>
            <a:schemeClr val="bg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cap="small" dirty="0">
                <a:latin typeface="Calibri" panose="020F0502020204030204" pitchFamily="34" charset="0"/>
                <a:cs typeface="Calibri" panose="020F0502020204030204" pitchFamily="34" charset="0"/>
              </a:rPr>
              <a:t>The Financial Aspects of Your Side-</a:t>
            </a:r>
            <a:br>
              <a:rPr lang="en-US" sz="1400" b="1" cap="small" dirty="0">
                <a:latin typeface="Calibri" panose="020F0502020204030204" pitchFamily="34" charset="0"/>
                <a:cs typeface="Calibri" panose="020F0502020204030204" pitchFamily="34" charset="0"/>
              </a:rPr>
            </a:br>
            <a:r>
              <a:rPr lang="en-US" sz="1400" b="1" cap="small" dirty="0">
                <a:latin typeface="Calibri" panose="020F0502020204030204" pitchFamily="34" charset="0"/>
                <a:cs typeface="Calibri" panose="020F0502020204030204" pitchFamily="34" charset="0"/>
              </a:rPr>
              <a:t>Hustle #2 – Taxes, Profitability, Expansion, Success </a:t>
            </a:r>
          </a:p>
          <a:p>
            <a:pPr algn="ctr"/>
            <a:endParaRPr lang="en-US" sz="1400" b="1" cap="small" dirty="0">
              <a:latin typeface="Calibri" panose="020F0502020204030204" pitchFamily="34" charset="0"/>
              <a:cs typeface="Calibri" panose="020F0502020204030204" pitchFamily="34" charset="0"/>
            </a:endParaRPr>
          </a:p>
          <a:p>
            <a:pPr algn="ctr"/>
            <a:r>
              <a:rPr lang="en-US" sz="1400" b="1" cap="small" dirty="0">
                <a:latin typeface="Calibri" panose="020F0502020204030204" pitchFamily="34" charset="0"/>
                <a:cs typeface="Calibri" panose="020F0502020204030204" pitchFamily="34" charset="0"/>
              </a:rPr>
              <a:t>July 25, 2023</a:t>
            </a:r>
          </a:p>
        </p:txBody>
      </p:sp>
      <p:sp>
        <p:nvSpPr>
          <p:cNvPr id="3" name="Rectangle 2">
            <a:extLst>
              <a:ext uri="{FF2B5EF4-FFF2-40B4-BE49-F238E27FC236}">
                <a16:creationId xmlns:a16="http://schemas.microsoft.com/office/drawing/2014/main" id="{994B6695-FCF3-2F8A-1C45-55683DA9AB07}"/>
              </a:ext>
            </a:extLst>
          </p:cNvPr>
          <p:cNvSpPr/>
          <p:nvPr/>
        </p:nvSpPr>
        <p:spPr>
          <a:xfrm>
            <a:off x="755009" y="1093376"/>
            <a:ext cx="10856555" cy="4716657"/>
          </a:xfrm>
          <a:prstGeom prst="rect">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17767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30200"/>
            <a:ext cx="10972800" cy="4013199"/>
          </a:xfrm>
          <a:solidFill>
            <a:srgbClr val="2D2D83"/>
          </a:solidFill>
        </p:spPr>
        <p:txBody>
          <a:bodyPr>
            <a:normAutofit fontScale="90000"/>
          </a:bodyPr>
          <a:lstStyle/>
          <a:p>
            <a:r>
              <a:rPr lang="en-US" sz="6000" dirty="0">
                <a:solidFill>
                  <a:schemeClr val="bg1"/>
                </a:solidFill>
                <a:latin typeface="Calibri" panose="020F0502020204030204" pitchFamily="34" charset="0"/>
                <a:cs typeface="Calibri" panose="020F0502020204030204" pitchFamily="34" charset="0"/>
              </a:rPr>
              <a:t>Brian Bolton</a:t>
            </a:r>
            <a:br>
              <a:rPr lang="en-US" sz="6000" dirty="0">
                <a:solidFill>
                  <a:schemeClr val="bg1"/>
                </a:solidFill>
                <a:latin typeface="Calibri" panose="020F0502020204030204" pitchFamily="34" charset="0"/>
                <a:cs typeface="Calibri" panose="020F0502020204030204" pitchFamily="34" charset="0"/>
              </a:rPr>
            </a:br>
            <a:r>
              <a:rPr lang="en-US" sz="6000" dirty="0">
                <a:solidFill>
                  <a:schemeClr val="bg1"/>
                </a:solidFill>
                <a:latin typeface="Calibri" panose="020F0502020204030204" pitchFamily="34" charset="0"/>
                <a:cs typeface="Calibri" panose="020F0502020204030204" pitchFamily="34" charset="0"/>
              </a:rPr>
              <a:t>Professor of Finance</a:t>
            </a:r>
            <a:br>
              <a:rPr lang="en-US" sz="6000" dirty="0">
                <a:solidFill>
                  <a:schemeClr val="bg1"/>
                </a:solidFill>
                <a:latin typeface="Calibri" panose="020F0502020204030204" pitchFamily="34" charset="0"/>
                <a:cs typeface="Calibri" panose="020F0502020204030204" pitchFamily="34" charset="0"/>
              </a:rPr>
            </a:br>
            <a:r>
              <a:rPr lang="en-US" sz="6000" dirty="0">
                <a:solidFill>
                  <a:schemeClr val="bg1"/>
                </a:solidFill>
                <a:latin typeface="Calibri" panose="020F0502020204030204" pitchFamily="34" charset="0"/>
                <a:cs typeface="Calibri" panose="020F0502020204030204" pitchFamily="34" charset="0"/>
              </a:rPr>
              <a:t>brian.bolton@louisiana.edu</a:t>
            </a:r>
            <a:br>
              <a:rPr lang="en-US" sz="5400" dirty="0">
                <a:solidFill>
                  <a:schemeClr val="bg1"/>
                </a:solidFill>
                <a:latin typeface="Calibri" panose="020F0502020204030204" pitchFamily="34" charset="0"/>
                <a:cs typeface="Calibri" panose="020F0502020204030204" pitchFamily="34" charset="0"/>
              </a:rPr>
            </a:br>
            <a:br>
              <a:rPr lang="en-US" sz="5400" dirty="0">
                <a:solidFill>
                  <a:schemeClr val="bg1"/>
                </a:solidFill>
                <a:latin typeface="Calibri" panose="020F0502020204030204" pitchFamily="34" charset="0"/>
                <a:cs typeface="Calibri" panose="020F0502020204030204" pitchFamily="34" charset="0"/>
              </a:rPr>
            </a:br>
            <a:r>
              <a:rPr lang="en-US" sz="4400" dirty="0">
                <a:solidFill>
                  <a:schemeClr val="bg1"/>
                </a:solidFill>
                <a:latin typeface="Calibri" panose="020F0502020204030204" pitchFamily="34" charset="0"/>
                <a:cs typeface="Calibri" panose="020F0502020204030204" pitchFamily="34" charset="0"/>
              </a:rPr>
              <a:t>http://business.louisiana.edu/financeispersonal</a:t>
            </a:r>
          </a:p>
        </p:txBody>
      </p:sp>
    </p:spTree>
    <p:extLst>
      <p:ext uri="{BB962C8B-B14F-4D97-AF65-F5344CB8AC3E}">
        <p14:creationId xmlns:p14="http://schemas.microsoft.com/office/powerpoint/2010/main" val="349574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4977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FF985C89-81B7-EB16-9AAC-90FD3649D8DA}"/>
              </a:ext>
            </a:extLst>
          </p:cNvPr>
          <p:cNvSpPr/>
          <p:nvPr/>
        </p:nvSpPr>
        <p:spPr>
          <a:xfrm>
            <a:off x="3624795" y="181672"/>
            <a:ext cx="4462998" cy="944675"/>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19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A Word of Caution</a:t>
            </a:r>
          </a:p>
        </p:txBody>
      </p:sp>
      <p:sp>
        <p:nvSpPr>
          <p:cNvPr id="4" name="Text Box 3">
            <a:extLst>
              <a:ext uri="{FF2B5EF4-FFF2-40B4-BE49-F238E27FC236}">
                <a16:creationId xmlns:a16="http://schemas.microsoft.com/office/drawing/2014/main" id="{2B2A207B-A16C-B074-7CDA-F9CFDF8C4C6A}"/>
              </a:ext>
            </a:extLst>
          </p:cNvPr>
          <p:cNvSpPr txBox="1">
            <a:spLocks noChangeArrowheads="1"/>
          </p:cNvSpPr>
          <p:nvPr/>
        </p:nvSpPr>
        <p:spPr bwMode="auto">
          <a:xfrm>
            <a:off x="1847088" y="1682497"/>
            <a:ext cx="8924544" cy="2554545"/>
          </a:xfrm>
          <a:prstGeom prst="rect">
            <a:avLst/>
          </a:prstGeom>
          <a:noFill/>
          <a:ln w="9525">
            <a:noFill/>
            <a:miter lim="800000"/>
            <a:headEnd/>
            <a:tailEnd/>
          </a:ln>
        </p:spPr>
        <p:txBody>
          <a:bodyPr wrap="square">
            <a:spAutoFit/>
          </a:bodyPr>
          <a:lstStyle/>
          <a:p>
            <a:r>
              <a:rPr lang="en-US" sz="4400" b="1" i="1" dirty="0"/>
              <a:t>“Prediction is difficult…</a:t>
            </a:r>
            <a:br>
              <a:rPr lang="en-US" sz="4400" b="1" i="1" dirty="0"/>
            </a:br>
            <a:r>
              <a:rPr lang="en-US" sz="4400" b="1" i="1" dirty="0"/>
              <a:t> 	…especially about the future.”</a:t>
            </a:r>
            <a:br>
              <a:rPr lang="en-US" sz="4400" b="1" i="1" dirty="0"/>
            </a:br>
            <a:endParaRPr lang="en-US" sz="4400" b="1" i="1" dirty="0"/>
          </a:p>
          <a:p>
            <a:r>
              <a:rPr lang="en-US" sz="2800" dirty="0"/>
              <a:t>					–Niels Bohr</a:t>
            </a:r>
            <a:endParaRPr lang="en-US" sz="2800" dirty="0">
              <a:solidFill>
                <a:prstClr val="black"/>
              </a:solidFill>
            </a:endParaRPr>
          </a:p>
        </p:txBody>
      </p:sp>
    </p:spTree>
    <p:extLst>
      <p:ext uri="{BB962C8B-B14F-4D97-AF65-F5344CB8AC3E}">
        <p14:creationId xmlns:p14="http://schemas.microsoft.com/office/powerpoint/2010/main" val="307195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A Word of Caution</a:t>
            </a:r>
          </a:p>
        </p:txBody>
      </p:sp>
      <p:sp>
        <p:nvSpPr>
          <p:cNvPr id="4" name="Text Box 3">
            <a:extLst>
              <a:ext uri="{FF2B5EF4-FFF2-40B4-BE49-F238E27FC236}">
                <a16:creationId xmlns:a16="http://schemas.microsoft.com/office/drawing/2014/main" id="{2B2A207B-A16C-B074-7CDA-F9CFDF8C4C6A}"/>
              </a:ext>
            </a:extLst>
          </p:cNvPr>
          <p:cNvSpPr txBox="1">
            <a:spLocks noChangeArrowheads="1"/>
          </p:cNvSpPr>
          <p:nvPr/>
        </p:nvSpPr>
        <p:spPr bwMode="auto">
          <a:xfrm>
            <a:off x="1806563" y="1447605"/>
            <a:ext cx="8924544" cy="954107"/>
          </a:xfrm>
          <a:prstGeom prst="rect">
            <a:avLst/>
          </a:prstGeom>
          <a:noFill/>
          <a:ln w="9525">
            <a:noFill/>
            <a:miter lim="800000"/>
            <a:headEnd/>
            <a:tailEnd/>
          </a:ln>
        </p:spPr>
        <p:txBody>
          <a:bodyPr wrap="square">
            <a:spAutoFit/>
          </a:bodyPr>
          <a:lstStyle/>
          <a:p>
            <a:r>
              <a:rPr lang="en-US" sz="2800" b="1" i="1" dirty="0"/>
              <a:t>“Prediction is difficult…especially about the future.”</a:t>
            </a:r>
            <a:br>
              <a:rPr lang="en-US" sz="2800" b="1" i="1" dirty="0"/>
            </a:br>
            <a:r>
              <a:rPr lang="en-US" sz="2800" b="1" i="1" dirty="0"/>
              <a:t>		</a:t>
            </a:r>
            <a:r>
              <a:rPr lang="en-US" sz="2800" dirty="0"/>
              <a:t>					        –Niels Bohr</a:t>
            </a:r>
            <a:endParaRPr lang="en-US" sz="2800" dirty="0">
              <a:solidFill>
                <a:prstClr val="black"/>
              </a:solidFill>
            </a:endParaRPr>
          </a:p>
        </p:txBody>
      </p:sp>
      <p:sp>
        <p:nvSpPr>
          <p:cNvPr id="3" name="TextBox 2">
            <a:extLst>
              <a:ext uri="{FF2B5EF4-FFF2-40B4-BE49-F238E27FC236}">
                <a16:creationId xmlns:a16="http://schemas.microsoft.com/office/drawing/2014/main" id="{CA345114-B142-4C28-D382-25F7D9787C34}"/>
              </a:ext>
            </a:extLst>
          </p:cNvPr>
          <p:cNvSpPr txBox="1"/>
          <p:nvPr/>
        </p:nvSpPr>
        <p:spPr>
          <a:xfrm>
            <a:off x="838200" y="2797886"/>
            <a:ext cx="10670627" cy="2554545"/>
          </a:xfrm>
          <a:prstGeom prst="rect">
            <a:avLst/>
          </a:prstGeom>
          <a:solidFill>
            <a:srgbClr val="C00000"/>
          </a:solidFill>
          <a:ln>
            <a:noFill/>
          </a:ln>
        </p:spPr>
        <p:txBody>
          <a:bodyPr wrap="square" rtlCol="0">
            <a:spAutoFit/>
          </a:bodyPr>
          <a:lstStyle/>
          <a:p>
            <a:pPr algn="ctr"/>
            <a:r>
              <a:rPr lang="en-US" sz="2000" b="1" dirty="0">
                <a:solidFill>
                  <a:schemeClr val="bg1"/>
                </a:solidFill>
              </a:rPr>
              <a:t>Today’s conversation includes a variety of predictions, opinions, perspectives &amp; guesses.</a:t>
            </a:r>
          </a:p>
          <a:p>
            <a:pPr algn="ctr"/>
            <a:endParaRPr lang="en-US" sz="2000" b="1" dirty="0">
              <a:solidFill>
                <a:schemeClr val="bg1"/>
              </a:solidFill>
            </a:endParaRPr>
          </a:p>
          <a:p>
            <a:pPr algn="ctr"/>
            <a:r>
              <a:rPr lang="en-US" sz="2000" b="1" dirty="0">
                <a:solidFill>
                  <a:schemeClr val="bg1"/>
                </a:solidFill>
              </a:rPr>
              <a:t>Please keep in mind that that is all that they are – </a:t>
            </a:r>
            <a:br>
              <a:rPr lang="en-US" sz="2000" b="1" dirty="0">
                <a:solidFill>
                  <a:schemeClr val="bg1"/>
                </a:solidFill>
              </a:rPr>
            </a:br>
            <a:r>
              <a:rPr lang="en-US" sz="2000" b="1" dirty="0">
                <a:solidFill>
                  <a:schemeClr val="bg1"/>
                </a:solidFill>
              </a:rPr>
              <a:t>just one guy’s predictions, opinions, perspectives &amp; guesses.</a:t>
            </a:r>
          </a:p>
          <a:p>
            <a:pPr algn="ctr"/>
            <a:r>
              <a:rPr lang="en-US" sz="2000" b="1" dirty="0">
                <a:solidFill>
                  <a:schemeClr val="bg1"/>
                </a:solidFill>
              </a:rPr>
              <a:t>That guy is not Nostradamus. The future is very difficult to predict. </a:t>
            </a:r>
          </a:p>
          <a:p>
            <a:pPr algn="ctr"/>
            <a:endParaRPr lang="en-US" sz="2000" b="1" dirty="0">
              <a:solidFill>
                <a:schemeClr val="bg1"/>
              </a:solidFill>
            </a:endParaRPr>
          </a:p>
          <a:p>
            <a:pPr algn="ctr"/>
            <a:r>
              <a:rPr lang="en-US" sz="2000" b="1" dirty="0">
                <a:solidFill>
                  <a:schemeClr val="bg1"/>
                </a:solidFill>
              </a:rPr>
              <a:t>Even if these opinions and perspectives are reasonable, they could still be very wrong.</a:t>
            </a:r>
          </a:p>
          <a:p>
            <a:pPr algn="ctr"/>
            <a:r>
              <a:rPr lang="en-US" sz="2000" b="1" dirty="0">
                <a:solidFill>
                  <a:schemeClr val="bg1"/>
                </a:solidFill>
              </a:rPr>
              <a:t>Please use any and all of these predictions with caution and your own forethought.</a:t>
            </a:r>
          </a:p>
        </p:txBody>
      </p:sp>
    </p:spTree>
    <p:extLst>
      <p:ext uri="{BB962C8B-B14F-4D97-AF65-F5344CB8AC3E}">
        <p14:creationId xmlns:p14="http://schemas.microsoft.com/office/powerpoint/2010/main" val="269422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A Word of Caution</a:t>
            </a:r>
          </a:p>
        </p:txBody>
      </p:sp>
      <p:sp>
        <p:nvSpPr>
          <p:cNvPr id="4" name="Text Box 3">
            <a:extLst>
              <a:ext uri="{FF2B5EF4-FFF2-40B4-BE49-F238E27FC236}">
                <a16:creationId xmlns:a16="http://schemas.microsoft.com/office/drawing/2014/main" id="{2B2A207B-A16C-B074-7CDA-F9CFDF8C4C6A}"/>
              </a:ext>
            </a:extLst>
          </p:cNvPr>
          <p:cNvSpPr txBox="1">
            <a:spLocks noChangeArrowheads="1"/>
          </p:cNvSpPr>
          <p:nvPr/>
        </p:nvSpPr>
        <p:spPr bwMode="auto">
          <a:xfrm>
            <a:off x="1711241" y="3681799"/>
            <a:ext cx="8924544" cy="1938992"/>
          </a:xfrm>
          <a:prstGeom prst="rect">
            <a:avLst/>
          </a:prstGeom>
          <a:noFill/>
          <a:ln w="9525">
            <a:noFill/>
            <a:miter lim="800000"/>
            <a:headEnd/>
            <a:tailEnd/>
          </a:ln>
        </p:spPr>
        <p:txBody>
          <a:bodyPr wrap="square">
            <a:spAutoFit/>
          </a:bodyPr>
          <a:lstStyle/>
          <a:p>
            <a:r>
              <a:rPr lang="en-US" sz="4000" b="1" i="1" dirty="0"/>
              <a:t>“The market can stay irrational longer than you can stay solvent.”</a:t>
            </a:r>
            <a:br>
              <a:rPr lang="en-US" sz="4000" b="1" i="1" dirty="0"/>
            </a:br>
            <a:r>
              <a:rPr lang="en-US" sz="4000" dirty="0"/>
              <a:t>			        –John Maynard Keynes</a:t>
            </a:r>
            <a:endParaRPr lang="en-US" sz="4000" dirty="0">
              <a:solidFill>
                <a:prstClr val="black"/>
              </a:solidFill>
            </a:endParaRPr>
          </a:p>
        </p:txBody>
      </p:sp>
      <p:sp>
        <p:nvSpPr>
          <p:cNvPr id="3" name="TextBox 2">
            <a:extLst>
              <a:ext uri="{FF2B5EF4-FFF2-40B4-BE49-F238E27FC236}">
                <a16:creationId xmlns:a16="http://schemas.microsoft.com/office/drawing/2014/main" id="{CA345114-B142-4C28-D382-25F7D9787C34}"/>
              </a:ext>
            </a:extLst>
          </p:cNvPr>
          <p:cNvSpPr txBox="1"/>
          <p:nvPr/>
        </p:nvSpPr>
        <p:spPr>
          <a:xfrm>
            <a:off x="838200" y="1245921"/>
            <a:ext cx="10670627" cy="2031325"/>
          </a:xfrm>
          <a:prstGeom prst="rect">
            <a:avLst/>
          </a:prstGeom>
          <a:solidFill>
            <a:srgbClr val="C00000"/>
          </a:solidFill>
          <a:ln>
            <a:noFill/>
          </a:ln>
        </p:spPr>
        <p:txBody>
          <a:bodyPr wrap="square" rtlCol="0">
            <a:spAutoFit/>
          </a:bodyPr>
          <a:lstStyle/>
          <a:p>
            <a:pPr algn="ctr"/>
            <a:r>
              <a:rPr lang="en-US" b="1" dirty="0">
                <a:solidFill>
                  <a:schemeClr val="bg1"/>
                </a:solidFill>
              </a:rPr>
              <a:t>Today’s conversation includes a variety of predictions, opinions, perspectives &amp; guesses.</a:t>
            </a:r>
          </a:p>
          <a:p>
            <a:pPr algn="ctr"/>
            <a:endParaRPr lang="en-US" b="1" dirty="0">
              <a:solidFill>
                <a:schemeClr val="bg1"/>
              </a:solidFill>
            </a:endParaRPr>
          </a:p>
          <a:p>
            <a:pPr algn="ctr"/>
            <a:r>
              <a:rPr lang="en-US" b="1" dirty="0">
                <a:solidFill>
                  <a:schemeClr val="bg1"/>
                </a:solidFill>
              </a:rPr>
              <a:t>Please keep in mind that that is all that they are – just one guy’s predictions, opinions, perspectives &amp; guesses.</a:t>
            </a:r>
          </a:p>
          <a:p>
            <a:pPr algn="ctr"/>
            <a:r>
              <a:rPr lang="en-US" b="1" dirty="0">
                <a:solidFill>
                  <a:schemeClr val="bg1"/>
                </a:solidFill>
              </a:rPr>
              <a:t>That guy is not Nostradamus. The future is very difficult to predict. </a:t>
            </a:r>
          </a:p>
          <a:p>
            <a:pPr algn="ctr"/>
            <a:endParaRPr lang="en-US" b="1" dirty="0">
              <a:solidFill>
                <a:schemeClr val="bg1"/>
              </a:solidFill>
            </a:endParaRPr>
          </a:p>
          <a:p>
            <a:pPr algn="ctr"/>
            <a:r>
              <a:rPr lang="en-US" b="1" dirty="0">
                <a:solidFill>
                  <a:schemeClr val="bg1"/>
                </a:solidFill>
              </a:rPr>
              <a:t>Even if these opinions and perspectives are reasonable, they could still be very wrong.</a:t>
            </a:r>
          </a:p>
          <a:p>
            <a:pPr algn="ctr"/>
            <a:r>
              <a:rPr lang="en-US" b="1" dirty="0">
                <a:solidFill>
                  <a:schemeClr val="bg1"/>
                </a:solidFill>
              </a:rPr>
              <a:t>Please use any and all of these predictions with caution and your own forethought.</a:t>
            </a:r>
          </a:p>
        </p:txBody>
      </p:sp>
    </p:spTree>
    <p:extLst>
      <p:ext uri="{BB962C8B-B14F-4D97-AF65-F5344CB8AC3E}">
        <p14:creationId xmlns:p14="http://schemas.microsoft.com/office/powerpoint/2010/main" val="320381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C865E1B-797A-74D7-2D85-46942C3F5FFD}"/>
              </a:ext>
            </a:extLst>
          </p:cNvPr>
          <p:cNvSpPr txBox="1">
            <a:spLocks noChangeArrowheads="1"/>
          </p:cNvSpPr>
          <p:nvPr/>
        </p:nvSpPr>
        <p:spPr bwMode="auto">
          <a:xfrm>
            <a:off x="838200" y="328735"/>
            <a:ext cx="10670628" cy="722696"/>
          </a:xfrm>
          <a:prstGeom prst="rect">
            <a:avLst/>
          </a:prstGeom>
          <a:solidFill>
            <a:srgbClr val="2D2D83"/>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small" dirty="0">
                <a:solidFill>
                  <a:schemeClr val="bg1"/>
                </a:solidFill>
                <a:latin typeface="Calibri" panose="020F0502020204030204" pitchFamily="34" charset="0"/>
                <a:cs typeface="Calibri" panose="020F0502020204030204" pitchFamily="34" charset="0"/>
              </a:rPr>
              <a:t>Let’s Talk About Inflation</a:t>
            </a:r>
          </a:p>
        </p:txBody>
      </p:sp>
      <p:sp>
        <p:nvSpPr>
          <p:cNvPr id="3" name="Content Placeholder 2">
            <a:extLst>
              <a:ext uri="{FF2B5EF4-FFF2-40B4-BE49-F238E27FC236}">
                <a16:creationId xmlns:a16="http://schemas.microsoft.com/office/drawing/2014/main" id="{698B8625-7F7B-F013-E46E-75A25A3F53B4}"/>
              </a:ext>
            </a:extLst>
          </p:cNvPr>
          <p:cNvSpPr txBox="1">
            <a:spLocks/>
          </p:cNvSpPr>
          <p:nvPr/>
        </p:nvSpPr>
        <p:spPr>
          <a:xfrm>
            <a:off x="838200" y="1434517"/>
            <a:ext cx="10670628" cy="40448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100" b="1" i="1" dirty="0">
                <a:solidFill>
                  <a:srgbClr val="2D2D83"/>
                </a:solidFill>
              </a:rPr>
              <a:t>Imagine that you are thinking about getting a new refrigerator, sometime in the next year. </a:t>
            </a:r>
            <a:br>
              <a:rPr lang="en-US" sz="2100" b="1" i="1" dirty="0">
                <a:solidFill>
                  <a:srgbClr val="2D2D83"/>
                </a:solidFill>
              </a:rPr>
            </a:br>
            <a:r>
              <a:rPr lang="en-US" sz="2100" b="1" i="1" dirty="0">
                <a:solidFill>
                  <a:srgbClr val="2D2D83"/>
                </a:solidFill>
              </a:rPr>
              <a:t>The refrigerator you want costs $1,000 today.</a:t>
            </a:r>
          </a:p>
          <a:p>
            <a:pPr marL="0" indent="0" algn="ctr">
              <a:buNone/>
            </a:pPr>
            <a:endParaRPr lang="en-US" sz="2100" b="1" i="1" dirty="0">
              <a:solidFill>
                <a:srgbClr val="2D2D83"/>
              </a:solidFill>
            </a:endParaRPr>
          </a:p>
          <a:p>
            <a:pPr marL="0" indent="0" algn="ctr">
              <a:buNone/>
            </a:pPr>
            <a:r>
              <a:rPr lang="en-US" sz="2100" b="1" i="1" dirty="0">
                <a:solidFill>
                  <a:srgbClr val="2D2D83"/>
                </a:solidFill>
              </a:rPr>
              <a:t>You hear reports about inflation being really bad…say, 10%.</a:t>
            </a:r>
          </a:p>
          <a:p>
            <a:pPr marL="0" indent="0" algn="ctr">
              <a:buNone/>
            </a:pPr>
            <a:endParaRPr lang="en-US" sz="2100" b="1" i="1" dirty="0">
              <a:solidFill>
                <a:srgbClr val="2D2D83"/>
              </a:solidFill>
            </a:endParaRPr>
          </a:p>
          <a:p>
            <a:pPr marL="0" indent="0" algn="ctr">
              <a:buNone/>
            </a:pPr>
            <a:r>
              <a:rPr lang="en-US" sz="2100" b="1" i="1" dirty="0">
                <a:solidFill>
                  <a:srgbClr val="2D2D83"/>
                </a:solidFill>
              </a:rPr>
              <a:t>You fear that – if you wait a year – your $1,000 refrigerator will cost you $1,100.</a:t>
            </a:r>
            <a:br>
              <a:rPr lang="en-US" sz="2100" b="1" i="1" dirty="0">
                <a:solidFill>
                  <a:srgbClr val="2D2D83"/>
                </a:solidFill>
              </a:rPr>
            </a:br>
            <a:endParaRPr lang="en-US" sz="2100" b="1" i="1" dirty="0">
              <a:solidFill>
                <a:srgbClr val="2D2D83"/>
              </a:solidFill>
            </a:endParaRPr>
          </a:p>
          <a:p>
            <a:pPr marL="0" indent="0" algn="ctr">
              <a:buNone/>
            </a:pPr>
            <a:r>
              <a:rPr lang="en-US" sz="2100" b="1" i="1" dirty="0">
                <a:solidFill>
                  <a:srgbClr val="2D2D83"/>
                </a:solidFill>
              </a:rPr>
              <a:t>So, you buy the $1,000 refrigerator today to avoid a potentially higher cost in the future.</a:t>
            </a:r>
          </a:p>
          <a:p>
            <a:pPr marL="0" indent="0" algn="ctr">
              <a:buNone/>
            </a:pPr>
            <a:endParaRPr lang="en-US" sz="2100" b="1" i="1" dirty="0">
              <a:solidFill>
                <a:srgbClr val="2D2D83"/>
              </a:solidFill>
            </a:endParaRPr>
          </a:p>
          <a:p>
            <a:pPr marL="0" indent="0" algn="ctr">
              <a:buNone/>
            </a:pPr>
            <a:r>
              <a:rPr lang="en-US" sz="2100" b="1" i="1" dirty="0">
                <a:solidFill>
                  <a:srgbClr val="2D2D83"/>
                </a:solidFill>
              </a:rPr>
              <a:t>Now, thanks to the laws of supply-and-demand, your purchase drives prices higher TODAY! That is, the fear or expectation of future inflation creates current inflation. Our fear of inflation actually makes realized inflation WORSE. This fear only corrects or moderates very slowly. </a:t>
            </a:r>
            <a:endParaRPr lang="en-US" sz="2100" b="1" i="1" strike="sngStrike" dirty="0">
              <a:solidFill>
                <a:srgbClr val="2D2D83"/>
              </a:solidFill>
            </a:endParaRPr>
          </a:p>
        </p:txBody>
      </p:sp>
    </p:spTree>
    <p:extLst>
      <p:ext uri="{BB962C8B-B14F-4D97-AF65-F5344CB8AC3E}">
        <p14:creationId xmlns:p14="http://schemas.microsoft.com/office/powerpoint/2010/main" val="194850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49105</TotalTime>
  <Words>2815</Words>
  <Application>Microsoft Macintosh PowerPoint</Application>
  <PresentationFormat>Widescreen</PresentationFormat>
  <Paragraphs>323</Paragraphs>
  <Slides>38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Garamond</vt:lpstr>
      <vt:lpstr>Office Theme</vt:lpstr>
      <vt:lpstr>PowerPoint Presentation</vt:lpstr>
      <vt:lpstr>Brian Bolton Professor of Finance brian.bolton@louisiana.edu  http://business.louisiana.edu/financeispersonal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Brian Bolton Professor of Finance brian.bolton@louisiana.edu  http://business.louisiana.edu/financeispersonal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August 27 &amp; 29  INTRODUCTION TO BUSINESS FINANCE  FNAN 300 Business Finance Fall 2019 Brian Bolton</dc:title>
  <dc:subject/>
  <dc:creator>Brian Bolton</dc:creator>
  <cp:keywords/>
  <dc:description/>
  <cp:lastModifiedBy>Brian J Bolton</cp:lastModifiedBy>
  <cp:revision>204</cp:revision>
  <dcterms:created xsi:type="dcterms:W3CDTF">2019-08-26T13:43:19Z</dcterms:created>
  <dcterms:modified xsi:type="dcterms:W3CDTF">2023-11-27T13:57:17Z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38202f9-8d41-4950-b014-f183e397b746_Enabled">
    <vt:lpwstr>true</vt:lpwstr>
  </property>
  <property fmtid="{D5CDD505-2E9C-101B-9397-08002B2CF9AE}" pid="3" name="MSIP_Label_638202f9-8d41-4950-b014-f183e397b746_SetDate">
    <vt:lpwstr>2023-11-27T13:57:10Z</vt:lpwstr>
  </property>
  <property fmtid="{D5CDD505-2E9C-101B-9397-08002B2CF9AE}" pid="4" name="MSIP_Label_638202f9-8d41-4950-b014-f183e397b746_Method">
    <vt:lpwstr>Standard</vt:lpwstr>
  </property>
  <property fmtid="{D5CDD505-2E9C-101B-9397-08002B2CF9AE}" pid="5" name="MSIP_Label_638202f9-8d41-4950-b014-f183e397b746_Name">
    <vt:lpwstr>defa4170-0d19-0005-0004-bc88714345d2</vt:lpwstr>
  </property>
  <property fmtid="{D5CDD505-2E9C-101B-9397-08002B2CF9AE}" pid="6" name="MSIP_Label_638202f9-8d41-4950-b014-f183e397b746_SiteId">
    <vt:lpwstr>13b3b0ce-cd75-49a4-bfea-0a03b01ff1ab</vt:lpwstr>
  </property>
  <property fmtid="{D5CDD505-2E9C-101B-9397-08002B2CF9AE}" pid="7" name="MSIP_Label_638202f9-8d41-4950-b014-f183e397b746_ActionId">
    <vt:lpwstr>1a89eff1-10e3-4547-9a67-14c0b6b5bf64</vt:lpwstr>
  </property>
  <property fmtid="{D5CDD505-2E9C-101B-9397-08002B2CF9AE}" pid="8" name="MSIP_Label_638202f9-8d41-4950-b014-f183e397b746_ContentBits">
    <vt:lpwstr>0</vt:lpwstr>
  </property>
</Properties>
</file>