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10" r:id="rId2"/>
    <p:sldId id="1343" r:id="rId3"/>
    <p:sldId id="2056" r:id="rId4"/>
    <p:sldId id="1285" r:id="rId5"/>
    <p:sldId id="1989" r:id="rId6"/>
    <p:sldId id="2305" r:id="rId7"/>
    <p:sldId id="1290" r:id="rId8"/>
    <p:sldId id="1292" r:id="rId9"/>
    <p:sldId id="2301" r:id="rId10"/>
    <p:sldId id="2206" r:id="rId11"/>
    <p:sldId id="2085" r:id="rId12"/>
    <p:sldId id="2302" r:id="rId13"/>
    <p:sldId id="2304" r:id="rId14"/>
    <p:sldId id="2284" r:id="rId15"/>
    <p:sldId id="2294" r:id="rId16"/>
    <p:sldId id="2303" r:id="rId17"/>
    <p:sldId id="2306" r:id="rId18"/>
    <p:sldId id="2307" r:id="rId19"/>
    <p:sldId id="2308" r:id="rId20"/>
    <p:sldId id="2309" r:id="rId21"/>
    <p:sldId id="2310" r:id="rId22"/>
    <p:sldId id="2311" r:id="rId23"/>
    <p:sldId id="2312" r:id="rId24"/>
    <p:sldId id="2314" r:id="rId25"/>
    <p:sldId id="2313" r:id="rId26"/>
    <p:sldId id="2315" r:id="rId27"/>
    <p:sldId id="2316" r:id="rId28"/>
    <p:sldId id="2299" r:id="rId29"/>
    <p:sldId id="2234" r:id="rId30"/>
    <p:sldId id="2300" r:id="rId31"/>
    <p:sldId id="2317" r:id="rId32"/>
    <p:sldId id="2230" r:id="rId33"/>
    <p:sldId id="22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6600"/>
    <a:srgbClr val="2DB0CC"/>
    <a:srgbClr val="0000CC"/>
    <a:srgbClr val="F0ECCC"/>
    <a:srgbClr val="ACC142"/>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F1B741A9-FF40-42C5-9183-7BE22EEB9EE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EDD750D8-3D0D-496F-D93C-318951A9E4A3}"/>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E116CE3C-3E01-299C-A2D3-9E57DD08125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DAB4DCB4-8DE7-68CB-0BA4-ED03428CCE3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95093415-5E02-D99F-E836-7892B59DCA3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C7EBF0DA-BA52-CEB5-C6E5-B95F281D4623}"/>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3" name="Title 1">
            <a:extLst>
              <a:ext uri="{FF2B5EF4-FFF2-40B4-BE49-F238E27FC236}">
                <a16:creationId xmlns:a16="http://schemas.microsoft.com/office/drawing/2014/main" id="{3D64AAD9-B556-850B-501B-004EC89FFA0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5B667EFD-2EC7-BC59-37AC-8B5A04A07CF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4ADF9681-EEAB-CD97-EBD2-993848F9467C}"/>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C643EA0D-45B7-9CD1-72BD-069A2A2A5F7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FINANCIAL PLANNING FOR VETERANS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18,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7/25/23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662541"/>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#10:</a:t>
            </a:r>
          </a:p>
          <a:p>
            <a:pPr algn="ctr"/>
            <a:r>
              <a:rPr lang="en-US" sz="4800" b="1" cap="small" dirty="0">
                <a:solidFill>
                  <a:srgbClr val="2D2D83"/>
                </a:solidFill>
                <a:latin typeface="Calibri" panose="020F0502020204030204" pitchFamily="34" charset="0"/>
                <a:cs typeface="Calibri" panose="020F0502020204030204" pitchFamily="34" charset="0"/>
              </a:rPr>
              <a:t>Financial Planning for Veterans</a:t>
            </a:r>
          </a:p>
          <a:p>
            <a:pPr algn="ctr"/>
            <a:br>
              <a:rPr lang="en-US" sz="5400" b="1">
                <a:solidFill>
                  <a:srgbClr val="C00000"/>
                </a:solidFill>
                <a:latin typeface="Calibri" panose="020F0502020204030204" pitchFamily="34" charset="0"/>
                <a:ea typeface="Times New Roman" panose="02020603050405020304" pitchFamily="18" charset="0"/>
                <a:cs typeface="Calibri" panose="020F0502020204030204" pitchFamily="34" charset="0"/>
              </a:rPr>
            </a:b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July 18,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348549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3 MONTHS:</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THE NEXT 2 YEARS :</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1501630" y="813732"/>
            <a:ext cx="6123964" cy="2860646"/>
          </a:xfrm>
          <a:prstGeom prst="roundRect">
            <a:avLst/>
          </a:prstGeom>
          <a:solidFill>
            <a:schemeClr val="bg1">
              <a:lumMod val="95000"/>
            </a:schemeClr>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00"/>
                </a:solidFill>
              </a:rPr>
              <a:t>IN THE NEXT 6 MONTHS:</a:t>
            </a:r>
          </a:p>
          <a:p>
            <a:pPr algn="ctr"/>
            <a:endParaRPr lang="en-US" b="1" dirty="0">
              <a:solidFill>
                <a:srgbClr val="006600"/>
              </a:solidFill>
            </a:endParaRPr>
          </a:p>
          <a:p>
            <a:pPr algn="ctr"/>
            <a:r>
              <a:rPr lang="en-US" b="1" dirty="0">
                <a:solidFill>
                  <a:srgbClr val="006600"/>
                </a:solidFill>
              </a:rPr>
              <a:t>IDENTIFY ALL OF YOUR MILITARY BENEFITS – Such as money for education, insurance benefits and discounts, preferred rates on mortgages, car loans and credit cards.</a:t>
            </a:r>
          </a:p>
          <a:p>
            <a:pPr algn="ctr"/>
            <a:endParaRPr lang="en-US" b="1" dirty="0">
              <a:solidFill>
                <a:srgbClr val="006600"/>
              </a:solidFill>
            </a:endParaRPr>
          </a:p>
          <a:p>
            <a:pPr algn="ctr"/>
            <a:r>
              <a:rPr lang="en-US" b="1" dirty="0">
                <a:solidFill>
                  <a:srgbClr val="006600"/>
                </a:solidFill>
              </a:rPr>
              <a:t>THE U.S. DEPARTMENT OF VETERANS AFFAIRS IS PROBABLY THE FIRST PLACE TO CONTACT…AND THEY CAN PUT IN YOU TOUCH WITH OTHER ORGANIZATIONS, AS NECESSARY.</a:t>
            </a:r>
          </a:p>
        </p:txBody>
      </p:sp>
      <p:sp>
        <p:nvSpPr>
          <p:cNvPr id="5" name="Rounded Rectangle 4">
            <a:extLst>
              <a:ext uri="{FF2B5EF4-FFF2-40B4-BE49-F238E27FC236}">
                <a16:creationId xmlns:a16="http://schemas.microsoft.com/office/drawing/2014/main" id="{EA841DC3-CDDF-A28F-8730-D48418324EBE}"/>
              </a:ext>
            </a:extLst>
          </p:cNvPr>
          <p:cNvSpPr/>
          <p:nvPr/>
        </p:nvSpPr>
        <p:spPr>
          <a:xfrm>
            <a:off x="4187505" y="3803824"/>
            <a:ext cx="5006829" cy="1942635"/>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ALWAYS GO THROUGH OFFICIAL ORGANIZATIONS.</a:t>
            </a:r>
          </a:p>
          <a:p>
            <a:pPr algn="ctr"/>
            <a:endParaRPr lang="en-US" b="1" dirty="0">
              <a:solidFill>
                <a:schemeClr val="tx1"/>
              </a:solidFill>
            </a:endParaRPr>
          </a:p>
          <a:p>
            <a:pPr algn="ctr"/>
            <a:r>
              <a:rPr lang="en-US" b="1" dirty="0">
                <a:solidFill>
                  <a:schemeClr val="tx1"/>
                </a:solidFill>
              </a:rPr>
              <a:t>YOU HAVE UNIQUE BENEFITS…WHICH MEANS YOU CAN BECOME A UNIQUE TARGET FOR SCAMS OR OTHER SCHEMES.</a:t>
            </a:r>
          </a:p>
        </p:txBody>
      </p:sp>
    </p:spTree>
    <p:extLst>
      <p:ext uri="{BB962C8B-B14F-4D97-AF65-F5344CB8AC3E}">
        <p14:creationId xmlns:p14="http://schemas.microsoft.com/office/powerpoint/2010/main" val="1739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3" name="Hexagon 2">
            <a:extLst>
              <a:ext uri="{FF2B5EF4-FFF2-40B4-BE49-F238E27FC236}">
                <a16:creationId xmlns:a16="http://schemas.microsoft.com/office/drawing/2014/main" id="{64642753-402A-AA83-B839-06D0FF690F59}"/>
              </a:ext>
            </a:extLst>
          </p:cNvPr>
          <p:cNvSpPr/>
          <p:nvPr/>
        </p:nvSpPr>
        <p:spPr>
          <a:xfrm>
            <a:off x="2206305" y="1037045"/>
            <a:ext cx="6871763" cy="5623814"/>
          </a:xfrm>
          <a:prstGeom prst="hexag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Whenever anyone calls you, texts you or sends you an email telling you about all of the amazing benefits you are eligible for…be suspicious. </a:t>
            </a:r>
          </a:p>
          <a:p>
            <a:pPr algn="ctr"/>
            <a:endParaRPr lang="en-US" sz="2000" b="1" dirty="0"/>
          </a:p>
          <a:p>
            <a:pPr algn="ctr"/>
            <a:r>
              <a:rPr lang="en-US" sz="2000" b="1" dirty="0"/>
              <a:t>Official organizations may send you a letter or even an email. But do not click on those emails. And do not give out any personal information to solicitors over the phone.</a:t>
            </a:r>
          </a:p>
          <a:p>
            <a:pPr algn="ctr"/>
            <a:endParaRPr lang="en-US" sz="2000" b="1" dirty="0"/>
          </a:p>
          <a:p>
            <a:pPr algn="ctr"/>
            <a:r>
              <a:rPr lang="en-US" sz="2000" b="1" dirty="0"/>
              <a:t>Always do your own research and go directly to the official websites  before providing any personal information.</a:t>
            </a:r>
          </a:p>
        </p:txBody>
      </p:sp>
    </p:spTree>
    <p:extLst>
      <p:ext uri="{BB962C8B-B14F-4D97-AF65-F5344CB8AC3E}">
        <p14:creationId xmlns:p14="http://schemas.microsoft.com/office/powerpoint/2010/main" val="308959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3 FINANCIAL PLANNING PRIORITIES</a:t>
            </a:r>
          </a:p>
        </p:txBody>
      </p:sp>
      <p:pic>
        <p:nvPicPr>
          <p:cNvPr id="5" name="Picture 4">
            <a:extLst>
              <a:ext uri="{FF2B5EF4-FFF2-40B4-BE49-F238E27FC236}">
                <a16:creationId xmlns:a16="http://schemas.microsoft.com/office/drawing/2014/main" id="{1F9530E0-E643-796A-FD79-D2B40B26463C}"/>
              </a:ext>
            </a:extLst>
          </p:cNvPr>
          <p:cNvPicPr>
            <a:picLocks noChangeAspect="1"/>
          </p:cNvPicPr>
          <p:nvPr/>
        </p:nvPicPr>
        <p:blipFill>
          <a:blip r:embed="rId2"/>
          <a:stretch>
            <a:fillRect/>
          </a:stretch>
        </p:blipFill>
        <p:spPr>
          <a:xfrm>
            <a:off x="1899001" y="1069599"/>
            <a:ext cx="8393997" cy="4858863"/>
          </a:xfrm>
          <a:prstGeom prst="rect">
            <a:avLst/>
          </a:prstGeom>
        </p:spPr>
      </p:pic>
    </p:spTree>
    <p:extLst>
      <p:ext uri="{BB962C8B-B14F-4D97-AF65-F5344CB8AC3E}">
        <p14:creationId xmlns:p14="http://schemas.microsoft.com/office/powerpoint/2010/main" val="142074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C00000"/>
                </a:solidFill>
              </a:rPr>
              <a:t>#1</a:t>
            </a:r>
          </a:p>
          <a:p>
            <a:pPr marL="0" indent="0" algn="ctr">
              <a:buNone/>
            </a:pPr>
            <a:r>
              <a:rPr lang="en-US" sz="3000" dirty="0">
                <a:solidFill>
                  <a:srgbClr val="C00000"/>
                </a:solidFill>
              </a:rPr>
              <a:t>Prepare a reasonable and thorough budget.</a:t>
            </a:r>
          </a:p>
          <a:p>
            <a:pPr marL="0" indent="0" algn="ctr">
              <a:buNone/>
            </a:pPr>
            <a:endParaRPr lang="en-US" sz="3000" dirty="0">
              <a:solidFill>
                <a:srgbClr val="C00000"/>
              </a:solidFill>
            </a:endParaRPr>
          </a:p>
          <a:p>
            <a:pPr marL="0" indent="0" algn="ctr">
              <a:buNone/>
            </a:pPr>
            <a:r>
              <a:rPr lang="en-US" sz="3000" dirty="0">
                <a:solidFill>
                  <a:srgbClr val="C00000"/>
                </a:solidFill>
              </a:rPr>
              <a:t>This begins with identifying all of your expenses – both non-discretionary and discretionary.</a:t>
            </a:r>
          </a:p>
          <a:p>
            <a:pPr marL="0" indent="0" algn="ctr">
              <a:buNone/>
            </a:pPr>
            <a:endParaRPr lang="en-US" sz="3000" dirty="0">
              <a:solidFill>
                <a:srgbClr val="C00000"/>
              </a:solidFill>
            </a:endParaRPr>
          </a:p>
          <a:p>
            <a:pPr marL="0" indent="0" algn="ctr">
              <a:buNone/>
            </a:pPr>
            <a:r>
              <a:rPr lang="en-US" sz="3000" dirty="0">
                <a:solidFill>
                  <a:srgbClr val="C00000"/>
                </a:solidFill>
              </a:rPr>
              <a:t>Analyze your budget and think about values, behaviors, goals. </a:t>
            </a:r>
          </a:p>
          <a:p>
            <a:pPr marL="0" indent="0" algn="ctr">
              <a:buNone/>
            </a:pPr>
            <a:r>
              <a:rPr lang="en-US" sz="3000" dirty="0">
                <a:solidFill>
                  <a:srgbClr val="C00000"/>
                </a:solidFill>
              </a:rPr>
              <a:t>Think about how you can reduce the expenses in your budget.</a:t>
            </a:r>
          </a:p>
        </p:txBody>
      </p:sp>
    </p:spTree>
    <p:extLst>
      <p:ext uri="{BB962C8B-B14F-4D97-AF65-F5344CB8AC3E}">
        <p14:creationId xmlns:p14="http://schemas.microsoft.com/office/powerpoint/2010/main" val="372674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2D2D83"/>
                </a:solidFill>
              </a:rPr>
              <a:t>#2</a:t>
            </a:r>
          </a:p>
          <a:p>
            <a:pPr marL="0" indent="0" algn="ctr">
              <a:buNone/>
            </a:pPr>
            <a:r>
              <a:rPr lang="en-US" sz="3000" dirty="0">
                <a:solidFill>
                  <a:srgbClr val="2D2D83"/>
                </a:solidFill>
              </a:rPr>
              <a:t>Prepare an inventory of all financial </a:t>
            </a:r>
          </a:p>
          <a:p>
            <a:pPr marL="0" indent="0" algn="ctr">
              <a:buNone/>
            </a:pPr>
            <a:r>
              <a:rPr lang="en-US" sz="3000" dirty="0">
                <a:solidFill>
                  <a:srgbClr val="2D2D83"/>
                </a:solidFill>
              </a:rPr>
              <a:t>and other benefits available to you.</a:t>
            </a:r>
          </a:p>
          <a:p>
            <a:pPr marL="0" indent="0" algn="ctr">
              <a:buNone/>
            </a:pPr>
            <a:endParaRPr lang="en-US" sz="3000" dirty="0">
              <a:solidFill>
                <a:srgbClr val="2D2D83"/>
              </a:solidFill>
            </a:endParaRPr>
          </a:p>
          <a:p>
            <a:pPr marL="0" indent="0" algn="ctr">
              <a:buNone/>
            </a:pPr>
            <a:r>
              <a:rPr lang="en-US" sz="2400" dirty="0">
                <a:solidFill>
                  <a:srgbClr val="2D2D83"/>
                </a:solidFill>
              </a:rPr>
              <a:t>Education – GI Bill</a:t>
            </a:r>
          </a:p>
          <a:p>
            <a:pPr marL="0" indent="0" algn="ctr">
              <a:buNone/>
            </a:pPr>
            <a:r>
              <a:rPr lang="en-US" sz="2400" dirty="0">
                <a:solidFill>
                  <a:srgbClr val="2D2D83"/>
                </a:solidFill>
              </a:rPr>
              <a:t>Health Care – VA Medical Benefits, SSDI, Tricare</a:t>
            </a:r>
          </a:p>
          <a:p>
            <a:pPr marL="0" indent="0" algn="ctr">
              <a:buNone/>
            </a:pPr>
            <a:r>
              <a:rPr lang="en-US" sz="2400" dirty="0">
                <a:solidFill>
                  <a:srgbClr val="2D2D83"/>
                </a:solidFill>
              </a:rPr>
              <a:t>Loan Benefits – VA Home Loan Programs</a:t>
            </a:r>
          </a:p>
          <a:p>
            <a:pPr marL="0" indent="0" algn="ctr">
              <a:buNone/>
            </a:pPr>
            <a:r>
              <a:rPr lang="en-US" sz="2400" dirty="0">
                <a:solidFill>
                  <a:srgbClr val="2D2D83"/>
                </a:solidFill>
              </a:rPr>
              <a:t>Life Insurance – Servicemembers’ Group Life Insurance</a:t>
            </a:r>
          </a:p>
          <a:p>
            <a:pPr marL="0" indent="0" algn="ctr">
              <a:buNone/>
            </a:pPr>
            <a:r>
              <a:rPr lang="en-US" sz="2400" dirty="0">
                <a:solidFill>
                  <a:srgbClr val="2D2D83"/>
                </a:solidFill>
              </a:rPr>
              <a:t>Retirement – Several different pension and defined contribution plans</a:t>
            </a:r>
          </a:p>
        </p:txBody>
      </p:sp>
    </p:spTree>
    <p:extLst>
      <p:ext uri="{BB962C8B-B14F-4D97-AF65-F5344CB8AC3E}">
        <p14:creationId xmlns:p14="http://schemas.microsoft.com/office/powerpoint/2010/main" val="39972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006600"/>
                </a:solidFill>
              </a:rPr>
              <a:t>#3</a:t>
            </a:r>
          </a:p>
          <a:p>
            <a:pPr marL="0" indent="0" algn="ctr">
              <a:buNone/>
            </a:pPr>
            <a:r>
              <a:rPr lang="en-US" sz="3000" dirty="0">
                <a:solidFill>
                  <a:srgbClr val="006600"/>
                </a:solidFill>
              </a:rPr>
              <a:t>Make sure you have all of the health insurance </a:t>
            </a:r>
            <a:br>
              <a:rPr lang="en-US" sz="3000" dirty="0">
                <a:solidFill>
                  <a:srgbClr val="006600"/>
                </a:solidFill>
              </a:rPr>
            </a:br>
            <a:r>
              <a:rPr lang="en-US" sz="3000" dirty="0">
                <a:solidFill>
                  <a:srgbClr val="006600"/>
                </a:solidFill>
              </a:rPr>
              <a:t>you need and you are eligible for.</a:t>
            </a:r>
          </a:p>
          <a:p>
            <a:pPr marL="0" indent="0" algn="ctr">
              <a:buNone/>
            </a:pPr>
            <a:endParaRPr lang="en-US" sz="3000" dirty="0">
              <a:solidFill>
                <a:srgbClr val="006600"/>
              </a:solidFill>
            </a:endParaRPr>
          </a:p>
          <a:p>
            <a:pPr marL="0" indent="0" algn="ctr">
              <a:buNone/>
            </a:pPr>
            <a:r>
              <a:rPr lang="en-US" sz="3000" dirty="0">
                <a:solidFill>
                  <a:srgbClr val="006600"/>
                </a:solidFill>
              </a:rPr>
              <a:t>The VA may provide the best coverage for you and your family…but it may not. You may need private coverage, that may come with government discounts. Do your research. Do NOT assume that you only have 1 choice or that that 1 choice is best for you.</a:t>
            </a:r>
          </a:p>
        </p:txBody>
      </p:sp>
    </p:spTree>
    <p:extLst>
      <p:ext uri="{BB962C8B-B14F-4D97-AF65-F5344CB8AC3E}">
        <p14:creationId xmlns:p14="http://schemas.microsoft.com/office/powerpoint/2010/main" val="169716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#4</a:t>
            </a:r>
          </a:p>
          <a:p>
            <a:pPr marL="0" indent="0" algn="ctr">
              <a:buNone/>
            </a:pPr>
            <a:r>
              <a:rPr lang="en-US" sz="3000" dirty="0"/>
              <a:t>If you have a hobby, side-hustle or active business, make sure you create a legal business entity.</a:t>
            </a:r>
          </a:p>
          <a:p>
            <a:pPr marL="0" indent="0" algn="ctr">
              <a:buNone/>
            </a:pPr>
            <a:endParaRPr lang="en-US" sz="3000" dirty="0"/>
          </a:p>
          <a:p>
            <a:pPr marL="0" indent="0" algn="ctr">
              <a:buNone/>
            </a:pPr>
            <a:r>
              <a:rPr lang="en-US" sz="3000" dirty="0"/>
              <a:t>Creating an LLC – limited liability company – or a corporation will take you about 2 hours and between $200 and $500 (depending on your industry)…but that effort will save you from enormous potential liability in the future.</a:t>
            </a:r>
          </a:p>
        </p:txBody>
      </p:sp>
    </p:spTree>
    <p:extLst>
      <p:ext uri="{BB962C8B-B14F-4D97-AF65-F5344CB8AC3E}">
        <p14:creationId xmlns:p14="http://schemas.microsoft.com/office/powerpoint/2010/main" val="75132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C00000"/>
                </a:solidFill>
              </a:rPr>
              <a:t>#5</a:t>
            </a:r>
          </a:p>
          <a:p>
            <a:pPr marL="0" indent="0" algn="ctr">
              <a:buNone/>
            </a:pPr>
            <a:r>
              <a:rPr lang="en-US" sz="3000" dirty="0">
                <a:solidFill>
                  <a:srgbClr val="C00000"/>
                </a:solidFill>
              </a:rPr>
              <a:t>Prepare a last will and testament.</a:t>
            </a:r>
          </a:p>
          <a:p>
            <a:pPr marL="0" indent="0" algn="ctr">
              <a:buNone/>
            </a:pPr>
            <a:r>
              <a:rPr lang="en-US" sz="3000" dirty="0">
                <a:solidFill>
                  <a:srgbClr val="C00000"/>
                </a:solidFill>
              </a:rPr>
              <a:t>Prepare a living will (for medical decisions during life).</a:t>
            </a:r>
          </a:p>
          <a:p>
            <a:pPr marL="0" indent="0" algn="ctr">
              <a:buNone/>
            </a:pPr>
            <a:endParaRPr lang="en-US" sz="3000" dirty="0">
              <a:solidFill>
                <a:srgbClr val="C00000"/>
              </a:solidFill>
            </a:endParaRPr>
          </a:p>
          <a:p>
            <a:pPr marL="0" indent="0" algn="ctr">
              <a:buNone/>
            </a:pPr>
            <a:r>
              <a:rPr lang="en-US" sz="2000" dirty="0">
                <a:solidFill>
                  <a:srgbClr val="C00000"/>
                </a:solidFill>
              </a:rPr>
              <a:t>Either of the above will start at about $300 with an online service, and could go as high as $2000 with a local attorney. But the peace of mind can be priceless.</a:t>
            </a:r>
          </a:p>
          <a:p>
            <a:pPr marL="0" indent="0" algn="ctr">
              <a:buNone/>
            </a:pPr>
            <a:endParaRPr lang="en-US" sz="3000" dirty="0">
              <a:solidFill>
                <a:srgbClr val="C00000"/>
              </a:solidFill>
            </a:endParaRPr>
          </a:p>
          <a:p>
            <a:pPr marL="0" indent="0" algn="ctr">
              <a:buNone/>
            </a:pPr>
            <a:r>
              <a:rPr lang="en-US" sz="3000" dirty="0">
                <a:solidFill>
                  <a:srgbClr val="C00000"/>
                </a:solidFill>
              </a:rPr>
              <a:t>Make sure you have beneficiaries identified for all your benefits, policies and accounts.</a:t>
            </a:r>
          </a:p>
          <a:p>
            <a:pPr marL="0" indent="0" algn="ctr">
              <a:buNone/>
            </a:pPr>
            <a:endParaRPr lang="en-US" sz="3000" dirty="0">
              <a:solidFill>
                <a:srgbClr val="C00000"/>
              </a:solidFill>
            </a:endParaRPr>
          </a:p>
        </p:txBody>
      </p:sp>
    </p:spTree>
    <p:extLst>
      <p:ext uri="{BB962C8B-B14F-4D97-AF65-F5344CB8AC3E}">
        <p14:creationId xmlns:p14="http://schemas.microsoft.com/office/powerpoint/2010/main" val="316135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2D2D83"/>
                </a:solidFill>
              </a:rPr>
              <a:t>#6</a:t>
            </a:r>
          </a:p>
          <a:p>
            <a:pPr marL="0" indent="0" algn="ctr">
              <a:buNone/>
            </a:pPr>
            <a:r>
              <a:rPr lang="en-US" sz="3000" dirty="0">
                <a:solidFill>
                  <a:srgbClr val="2D2D83"/>
                </a:solidFill>
              </a:rPr>
              <a:t>Check your credit report.</a:t>
            </a:r>
          </a:p>
          <a:p>
            <a:pPr marL="0" indent="0" algn="ctr">
              <a:buNone/>
            </a:pPr>
            <a:r>
              <a:rPr lang="en-US" sz="3000" dirty="0">
                <a:solidFill>
                  <a:srgbClr val="2D2D83"/>
                </a:solidFill>
              </a:rPr>
              <a:t>Check your credit score.</a:t>
            </a:r>
          </a:p>
          <a:p>
            <a:pPr marL="0" indent="0" algn="ctr">
              <a:buNone/>
            </a:pPr>
            <a:endParaRPr lang="en-US" sz="3000" dirty="0">
              <a:solidFill>
                <a:srgbClr val="2D2D83"/>
              </a:solidFill>
            </a:endParaRPr>
          </a:p>
          <a:p>
            <a:pPr marL="0" indent="0" algn="ctr">
              <a:buNone/>
            </a:pPr>
            <a:r>
              <a:rPr lang="en-US" sz="2000" dirty="0">
                <a:solidFill>
                  <a:srgbClr val="2D2D83"/>
                </a:solidFill>
              </a:rPr>
              <a:t>Your credit history has probably not been as smooth and consistent as most civilians. This may confuse the credit agencies…and this may result in lower credit scores than you deserve.</a:t>
            </a:r>
          </a:p>
          <a:p>
            <a:pPr marL="0" indent="0" algn="ctr">
              <a:buNone/>
            </a:pPr>
            <a:r>
              <a:rPr lang="en-US" sz="2000" dirty="0">
                <a:solidFill>
                  <a:srgbClr val="2D2D83"/>
                </a:solidFill>
              </a:rPr>
              <a:t>Or, maybe you have earned a low credit score. That’s fine. Now just begin the process of improving your credit score so that your budget will not be held hostage by high interest rates in the future.</a:t>
            </a:r>
          </a:p>
          <a:p>
            <a:pPr marL="0" indent="0" algn="ctr">
              <a:buNone/>
            </a:pPr>
            <a:r>
              <a:rPr lang="en-US" sz="2000" dirty="0">
                <a:solidFill>
                  <a:srgbClr val="2D2D83"/>
                </a:solidFill>
              </a:rPr>
              <a:t>The key to improving your credit score is to make all</a:t>
            </a:r>
            <a:br>
              <a:rPr lang="en-US" sz="2000" dirty="0">
                <a:solidFill>
                  <a:srgbClr val="2D2D83"/>
                </a:solidFill>
              </a:rPr>
            </a:br>
            <a:r>
              <a:rPr lang="en-US" sz="2000" dirty="0">
                <a:solidFill>
                  <a:srgbClr val="2D2D83"/>
                </a:solidFill>
              </a:rPr>
              <a:t>payments on time. After that, the score will improve naturally.</a:t>
            </a:r>
          </a:p>
        </p:txBody>
      </p:sp>
    </p:spTree>
    <p:extLst>
      <p:ext uri="{BB962C8B-B14F-4D97-AF65-F5344CB8AC3E}">
        <p14:creationId xmlns:p14="http://schemas.microsoft.com/office/powerpoint/2010/main" val="221726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006600"/>
                </a:solidFill>
              </a:rPr>
              <a:t>#7</a:t>
            </a:r>
          </a:p>
          <a:p>
            <a:pPr marL="0" indent="0" algn="ctr">
              <a:buNone/>
            </a:pPr>
            <a:r>
              <a:rPr lang="en-US" sz="3000" dirty="0">
                <a:solidFill>
                  <a:srgbClr val="006600"/>
                </a:solidFill>
              </a:rPr>
              <a:t>Be patient. </a:t>
            </a:r>
          </a:p>
          <a:p>
            <a:pPr marL="0" indent="0" algn="ctr">
              <a:buNone/>
            </a:pPr>
            <a:r>
              <a:rPr lang="en-US" sz="3000" dirty="0">
                <a:solidFill>
                  <a:srgbClr val="006600"/>
                </a:solidFill>
              </a:rPr>
              <a:t>And do your research.</a:t>
            </a:r>
            <a:br>
              <a:rPr lang="en-US" sz="3000" dirty="0">
                <a:solidFill>
                  <a:srgbClr val="006600"/>
                </a:solidFill>
              </a:rPr>
            </a:br>
            <a:br>
              <a:rPr lang="en-US" sz="3000" dirty="0">
                <a:solidFill>
                  <a:srgbClr val="006600"/>
                </a:solidFill>
              </a:rPr>
            </a:br>
            <a:r>
              <a:rPr lang="en-US" sz="3000" dirty="0">
                <a:solidFill>
                  <a:srgbClr val="006600"/>
                </a:solidFill>
              </a:rPr>
              <a:t>All of the benefits you have earned do come with a small cost: paperwork and bureaucracy.</a:t>
            </a:r>
          </a:p>
          <a:p>
            <a:pPr marL="0" indent="0" algn="ctr">
              <a:buNone/>
            </a:pPr>
            <a:endParaRPr lang="en-US" sz="2000" dirty="0">
              <a:solidFill>
                <a:srgbClr val="006600"/>
              </a:solidFill>
            </a:endParaRPr>
          </a:p>
          <a:p>
            <a:pPr marL="0" indent="0" algn="ctr">
              <a:buNone/>
            </a:pPr>
            <a:r>
              <a:rPr lang="en-US" sz="2000" dirty="0">
                <a:solidFill>
                  <a:srgbClr val="006600"/>
                </a:solidFill>
              </a:rPr>
              <a:t>It can be extremely frustrating to navigate the system and to learn what you are entitled to and what you need to do to get your benefits. Let’s assume that this bureaucracy is in place to protect you from frauds. Be patient, take your time and be diligent.</a:t>
            </a:r>
          </a:p>
        </p:txBody>
      </p:sp>
    </p:spTree>
    <p:extLst>
      <p:ext uri="{BB962C8B-B14F-4D97-AF65-F5344CB8AC3E}">
        <p14:creationId xmlns:p14="http://schemas.microsoft.com/office/powerpoint/2010/main" val="27871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#8</a:t>
            </a:r>
          </a:p>
          <a:p>
            <a:pPr marL="0" indent="0" algn="ctr">
              <a:buNone/>
            </a:pPr>
            <a:r>
              <a:rPr lang="en-US" sz="3000" dirty="0"/>
              <a:t>Consider saving for retirement on your own.</a:t>
            </a:r>
          </a:p>
          <a:p>
            <a:pPr marL="0" indent="0" algn="ctr">
              <a:buNone/>
            </a:pPr>
            <a:endParaRPr lang="en-US" sz="3000" dirty="0"/>
          </a:p>
          <a:p>
            <a:pPr marL="0" indent="0" algn="ctr">
              <a:buNone/>
            </a:pPr>
            <a:r>
              <a:rPr lang="en-US" sz="3000" dirty="0"/>
              <a:t>While you do have unique benefits that most civilians do not have, some of these benefits can have relatively low payout promises…payments that may not be enough to support you and your family in the future.</a:t>
            </a:r>
          </a:p>
          <a:p>
            <a:pPr marL="0" indent="0" algn="ctr">
              <a:buNone/>
            </a:pPr>
            <a:endParaRPr lang="en-US" sz="2000" dirty="0"/>
          </a:p>
          <a:p>
            <a:pPr marL="0" indent="0" algn="ctr">
              <a:buNone/>
            </a:pPr>
            <a:r>
              <a:rPr lang="en-US" sz="2000" dirty="0"/>
              <a:t>If you have the means, you should be able to contribute to a tax-preferred thrift savings plan (like a 401(k)) or other defined contribution plan with the VA. You can also certainly have an Individual Retirement Account or Roth IRA on your own.</a:t>
            </a:r>
          </a:p>
        </p:txBody>
      </p:sp>
    </p:spTree>
    <p:extLst>
      <p:ext uri="{BB962C8B-B14F-4D97-AF65-F5344CB8AC3E}">
        <p14:creationId xmlns:p14="http://schemas.microsoft.com/office/powerpoint/2010/main" val="82463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C00000"/>
                </a:solidFill>
              </a:rPr>
              <a:t>#9</a:t>
            </a:r>
          </a:p>
          <a:p>
            <a:pPr marL="0" indent="0" algn="ctr">
              <a:buNone/>
            </a:pPr>
            <a:r>
              <a:rPr lang="en-US" sz="3000" dirty="0">
                <a:solidFill>
                  <a:srgbClr val="C00000"/>
                </a:solidFill>
              </a:rPr>
              <a:t>Understand your tax responsibilities and obligations.</a:t>
            </a:r>
          </a:p>
          <a:p>
            <a:pPr marL="0" indent="0" algn="ctr">
              <a:buNone/>
            </a:pPr>
            <a:endParaRPr lang="en-US" sz="3000" dirty="0">
              <a:solidFill>
                <a:srgbClr val="C00000"/>
              </a:solidFill>
            </a:endParaRPr>
          </a:p>
          <a:p>
            <a:pPr marL="0" indent="0" algn="ctr">
              <a:buNone/>
            </a:pPr>
            <a:r>
              <a:rPr lang="en-US" sz="3000" dirty="0">
                <a:solidFill>
                  <a:srgbClr val="C00000"/>
                </a:solidFill>
              </a:rPr>
              <a:t>Because your income sources and streams may be more diverse than most civilians, your tax responsibilities will be more complex.</a:t>
            </a:r>
          </a:p>
          <a:p>
            <a:pPr marL="0" indent="0" algn="ctr">
              <a:buNone/>
            </a:pPr>
            <a:endParaRPr lang="en-US" sz="3000" dirty="0">
              <a:solidFill>
                <a:srgbClr val="C00000"/>
              </a:solidFill>
            </a:endParaRPr>
          </a:p>
        </p:txBody>
      </p:sp>
    </p:spTree>
    <p:extLst>
      <p:ext uri="{BB962C8B-B14F-4D97-AF65-F5344CB8AC3E}">
        <p14:creationId xmlns:p14="http://schemas.microsoft.com/office/powerpoint/2010/main" val="200396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C00000"/>
                </a:solidFill>
              </a:rPr>
              <a:t>#9</a:t>
            </a:r>
          </a:p>
          <a:p>
            <a:pPr marL="0" indent="0" algn="ctr">
              <a:buNone/>
            </a:pPr>
            <a:r>
              <a:rPr lang="en-US" sz="3000" dirty="0">
                <a:solidFill>
                  <a:srgbClr val="C00000"/>
                </a:solidFill>
              </a:rPr>
              <a:t>Understand your tax responsibilities and obligations.</a:t>
            </a:r>
          </a:p>
          <a:p>
            <a:pPr marL="0" indent="0" algn="ctr">
              <a:buNone/>
            </a:pPr>
            <a:endParaRPr lang="en-US" sz="3000" dirty="0">
              <a:solidFill>
                <a:srgbClr val="C00000"/>
              </a:solidFill>
            </a:endParaRPr>
          </a:p>
          <a:p>
            <a:pPr marL="0" indent="0" algn="ctr">
              <a:buNone/>
            </a:pPr>
            <a:r>
              <a:rPr lang="en-US" sz="1800" dirty="0">
                <a:solidFill>
                  <a:srgbClr val="C00000"/>
                </a:solidFill>
              </a:rPr>
              <a:t>Some of your income might be tax-free at both the state and federal levels. You might even get property and vehicle tax benefits. Retirement pay is probably taxable (at the federal level, possibly at the state level). Disability benefits are probably tax free. Life insurance proceeds are probably tax-free. </a:t>
            </a:r>
          </a:p>
          <a:p>
            <a:pPr marL="0" indent="0" algn="ctr">
              <a:buNone/>
            </a:pPr>
            <a:endParaRPr lang="en-US" sz="1800" dirty="0">
              <a:solidFill>
                <a:srgbClr val="C00000"/>
              </a:solidFill>
            </a:endParaRPr>
          </a:p>
          <a:p>
            <a:pPr marL="0" indent="0" algn="ctr">
              <a:buNone/>
            </a:pPr>
            <a:r>
              <a:rPr lang="en-US" sz="1800" dirty="0">
                <a:solidFill>
                  <a:srgbClr val="C00000"/>
                </a:solidFill>
              </a:rPr>
              <a:t>Note that this gets complex very quickly, given the different benefits.</a:t>
            </a:r>
          </a:p>
          <a:p>
            <a:pPr marL="0" indent="0" algn="ctr">
              <a:buNone/>
            </a:pPr>
            <a:r>
              <a:rPr lang="en-US" sz="1800" dirty="0">
                <a:solidFill>
                  <a:srgbClr val="C00000"/>
                </a:solidFill>
              </a:rPr>
              <a:t>Also note that how long you served may make this even more complex very quickly. Also note that the tax rules are different for active-duty military…so do not assume that the tax processes are the same for active-duty and for veterans.</a:t>
            </a:r>
          </a:p>
          <a:p>
            <a:pPr marL="0" indent="0" algn="ctr">
              <a:buNone/>
            </a:pPr>
            <a:endParaRPr lang="en-US" sz="1800" dirty="0">
              <a:solidFill>
                <a:srgbClr val="C00000"/>
              </a:solidFill>
            </a:endParaRPr>
          </a:p>
          <a:p>
            <a:pPr marL="0" indent="0" algn="ctr">
              <a:buNone/>
            </a:pPr>
            <a:r>
              <a:rPr lang="en-US" sz="1800" dirty="0">
                <a:solidFill>
                  <a:srgbClr val="C00000"/>
                </a:solidFill>
              </a:rPr>
              <a:t>Spending $300 to spend a few hours with a tax accountant or </a:t>
            </a:r>
            <a:br>
              <a:rPr lang="en-US" sz="1800" dirty="0">
                <a:solidFill>
                  <a:srgbClr val="C00000"/>
                </a:solidFill>
              </a:rPr>
            </a:br>
            <a:r>
              <a:rPr lang="en-US" sz="1800" dirty="0">
                <a:solidFill>
                  <a:srgbClr val="C00000"/>
                </a:solidFill>
              </a:rPr>
              <a:t>consultant to fully understand your situation may be $300 well-spent.</a:t>
            </a:r>
          </a:p>
        </p:txBody>
      </p:sp>
    </p:spTree>
    <p:extLst>
      <p:ext uri="{BB962C8B-B14F-4D97-AF65-F5344CB8AC3E}">
        <p14:creationId xmlns:p14="http://schemas.microsoft.com/office/powerpoint/2010/main" val="345487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#10</a:t>
            </a:r>
          </a:p>
          <a:p>
            <a:pPr marL="0" indent="0" algn="ctr">
              <a:buNone/>
            </a:pPr>
            <a:r>
              <a:rPr lang="en-US" sz="3000" dirty="0"/>
              <a:t>Never stop investing in yourself.</a:t>
            </a:r>
          </a:p>
          <a:p>
            <a:pPr marL="0" indent="0" algn="ctr">
              <a:buNone/>
            </a:pPr>
            <a:endParaRPr lang="en-US" sz="3000" dirty="0"/>
          </a:p>
          <a:p>
            <a:pPr marL="0" indent="0" algn="ctr">
              <a:buNone/>
            </a:pPr>
            <a:r>
              <a:rPr lang="en-US" sz="2000" dirty="0"/>
              <a:t>You have access to education benefits – use them!</a:t>
            </a:r>
          </a:p>
          <a:p>
            <a:pPr marL="0" indent="0" algn="ctr">
              <a:buNone/>
            </a:pPr>
            <a:r>
              <a:rPr lang="en-US" sz="2000" dirty="0"/>
              <a:t>You have access to discounted home and business loans – use them.</a:t>
            </a:r>
          </a:p>
          <a:p>
            <a:pPr marL="0" indent="0" algn="ctr">
              <a:buNone/>
            </a:pPr>
            <a:endParaRPr lang="en-US" sz="2000" dirty="0"/>
          </a:p>
          <a:p>
            <a:pPr marL="0" indent="0" algn="ctr">
              <a:buNone/>
            </a:pPr>
            <a:r>
              <a:rPr lang="en-US" sz="2000" dirty="0"/>
              <a:t>While you were active duty, the military invested in you - to serve the military’s needs and purposes. You made our country better. And the military probably made you better in many ways. Now that you are a veteran, the military system is not going to be looking out for you nearly as much. The investment opportunities may exist, but you have to go get them. </a:t>
            </a:r>
          </a:p>
          <a:p>
            <a:pPr marL="0" indent="0" algn="ctr">
              <a:buNone/>
            </a:pPr>
            <a:endParaRPr lang="en-US" sz="2000" dirty="0"/>
          </a:p>
          <a:p>
            <a:pPr marL="0" indent="0" algn="ctr">
              <a:buNone/>
            </a:pPr>
            <a:r>
              <a:rPr lang="en-US" sz="2000" dirty="0"/>
              <a:t>Now go make your post-active duty life better in the same way </a:t>
            </a:r>
            <a:br>
              <a:rPr lang="en-US" sz="2000" dirty="0"/>
            </a:br>
            <a:r>
              <a:rPr lang="en-US" sz="2000" dirty="0"/>
              <a:t>that you made our country better during your active service.</a:t>
            </a:r>
          </a:p>
        </p:txBody>
      </p:sp>
    </p:spTree>
    <p:extLst>
      <p:ext uri="{BB962C8B-B14F-4D97-AF65-F5344CB8AC3E}">
        <p14:creationId xmlns:p14="http://schemas.microsoft.com/office/powerpoint/2010/main" val="407305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10 FINANCIAL PLANNING TIPS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46588"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C00000"/>
                </a:solidFill>
              </a:rPr>
              <a:t>#11 – BONUS!</a:t>
            </a:r>
          </a:p>
          <a:p>
            <a:pPr marL="0" indent="0" algn="ctr">
              <a:buNone/>
            </a:pPr>
            <a:r>
              <a:rPr lang="en-US" sz="3000" dirty="0">
                <a:solidFill>
                  <a:srgbClr val="C00000"/>
                </a:solidFill>
              </a:rPr>
              <a:t>Never lose connections with your military community.</a:t>
            </a:r>
          </a:p>
          <a:p>
            <a:pPr marL="0" indent="0" algn="ctr">
              <a:buNone/>
            </a:pPr>
            <a:endParaRPr lang="en-US" sz="3000" dirty="0">
              <a:solidFill>
                <a:srgbClr val="C00000"/>
              </a:solidFill>
            </a:endParaRPr>
          </a:p>
          <a:p>
            <a:pPr marL="0" indent="0" algn="ctr">
              <a:buNone/>
            </a:pPr>
            <a:r>
              <a:rPr lang="en-US" sz="3000" dirty="0">
                <a:solidFill>
                  <a:srgbClr val="C00000"/>
                </a:solidFill>
              </a:rPr>
              <a:t>Few people have deeper connections and more shared experiences than veterans. Your military sisters and brothers have been through what you have been through. </a:t>
            </a:r>
          </a:p>
          <a:p>
            <a:pPr marL="0" indent="0" algn="ctr">
              <a:buNone/>
            </a:pPr>
            <a:endParaRPr lang="en-US" sz="3000" dirty="0">
              <a:solidFill>
                <a:srgbClr val="C00000"/>
              </a:solidFill>
            </a:endParaRPr>
          </a:p>
          <a:p>
            <a:pPr marL="0" indent="0" algn="ctr">
              <a:buNone/>
            </a:pPr>
            <a:r>
              <a:rPr lang="en-US" sz="3000" dirty="0">
                <a:solidFill>
                  <a:srgbClr val="C00000"/>
                </a:solidFill>
              </a:rPr>
              <a:t>Use them for your life support system.</a:t>
            </a:r>
          </a:p>
          <a:p>
            <a:pPr marL="0" indent="0" algn="ctr">
              <a:buNone/>
            </a:pPr>
            <a:r>
              <a:rPr lang="en-US" sz="3000" dirty="0">
                <a:solidFill>
                  <a:srgbClr val="C00000"/>
                </a:solidFill>
              </a:rPr>
              <a:t>Use them for your financial planning support system.</a:t>
            </a:r>
          </a:p>
          <a:p>
            <a:pPr marL="0" indent="0" algn="ctr">
              <a:buNone/>
            </a:pPr>
            <a:r>
              <a:rPr lang="en-US" sz="3000" dirty="0">
                <a:solidFill>
                  <a:srgbClr val="C00000"/>
                </a:solidFill>
              </a:rPr>
              <a:t>Use them for friendship.</a:t>
            </a:r>
            <a:endParaRPr lang="en-US" sz="2000" dirty="0">
              <a:solidFill>
                <a:srgbClr val="C00000"/>
              </a:solidFill>
            </a:endParaRPr>
          </a:p>
        </p:txBody>
      </p:sp>
    </p:spTree>
    <p:extLst>
      <p:ext uri="{BB962C8B-B14F-4D97-AF65-F5344CB8AC3E}">
        <p14:creationId xmlns:p14="http://schemas.microsoft.com/office/powerpoint/2010/main" val="289844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FINAL PIECES OF ADVICE</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0" y="1326183"/>
            <a:ext cx="121920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Font typeface="+mj-lt"/>
              <a:buAutoNum type="arabicPeriod"/>
            </a:pPr>
            <a:r>
              <a:rPr lang="en-US" sz="3600" b="1" dirty="0">
                <a:solidFill>
                  <a:srgbClr val="C00000"/>
                </a:solidFill>
              </a:rPr>
              <a:t>DO YOUR RESEARCH </a:t>
            </a:r>
            <a:br>
              <a:rPr lang="en-US" sz="3600" b="1" dirty="0">
                <a:solidFill>
                  <a:srgbClr val="C00000"/>
                </a:solidFill>
              </a:rPr>
            </a:br>
            <a:r>
              <a:rPr lang="en-US" sz="3000" dirty="0">
                <a:solidFill>
                  <a:srgbClr val="C00000"/>
                </a:solidFill>
              </a:rPr>
              <a:t>(because nobody else is going to do it for you).</a:t>
            </a:r>
            <a:br>
              <a:rPr lang="en-US" sz="3000" dirty="0">
                <a:solidFill>
                  <a:srgbClr val="C00000"/>
                </a:solidFill>
              </a:rPr>
            </a:br>
            <a:endParaRPr lang="en-US" sz="3000" dirty="0">
              <a:solidFill>
                <a:srgbClr val="C00000"/>
              </a:solidFill>
            </a:endParaRPr>
          </a:p>
          <a:p>
            <a:pPr marL="514350" indent="-514350" algn="ctr">
              <a:buFont typeface="+mj-lt"/>
              <a:buAutoNum type="arabicPeriod"/>
            </a:pPr>
            <a:r>
              <a:rPr lang="en-US" sz="3600" b="1" dirty="0">
                <a:solidFill>
                  <a:srgbClr val="C00000"/>
                </a:solidFill>
              </a:rPr>
              <a:t>PROTECT YOURSELF, YOUR FAMILY &amp; YOUR BENEFITS</a:t>
            </a:r>
            <a:br>
              <a:rPr lang="en-US" sz="3600" dirty="0">
                <a:solidFill>
                  <a:srgbClr val="C00000"/>
                </a:solidFill>
              </a:rPr>
            </a:br>
            <a:r>
              <a:rPr lang="en-US" sz="3000" dirty="0">
                <a:solidFill>
                  <a:srgbClr val="C00000"/>
                </a:solidFill>
              </a:rPr>
              <a:t>(because many scam artists would love to take what you have)</a:t>
            </a:r>
            <a:br>
              <a:rPr lang="en-US" sz="3000" dirty="0">
                <a:solidFill>
                  <a:srgbClr val="C00000"/>
                </a:solidFill>
              </a:rPr>
            </a:br>
            <a:endParaRPr lang="en-US" sz="3000" dirty="0">
              <a:solidFill>
                <a:srgbClr val="C00000"/>
              </a:solidFill>
            </a:endParaRPr>
          </a:p>
          <a:p>
            <a:pPr marL="514350" indent="-514350" algn="ctr">
              <a:buFont typeface="+mj-lt"/>
              <a:buAutoNum type="arabicPeriod"/>
            </a:pPr>
            <a:r>
              <a:rPr lang="en-US" sz="3400" b="1" dirty="0">
                <a:solidFill>
                  <a:srgbClr val="C00000"/>
                </a:solidFill>
              </a:rPr>
              <a:t>NEVER STOP GROWING, ADVANCING &amp; INVESTING IN YOURSELF</a:t>
            </a:r>
            <a:br>
              <a:rPr lang="en-US" sz="3600" b="1" dirty="0">
                <a:solidFill>
                  <a:srgbClr val="C00000"/>
                </a:solidFill>
              </a:rPr>
            </a:br>
            <a:r>
              <a:rPr lang="en-US" sz="3000" dirty="0">
                <a:solidFill>
                  <a:srgbClr val="C00000"/>
                </a:solidFill>
              </a:rPr>
              <a:t>(because you know how to do this better than anyone)</a:t>
            </a:r>
            <a:endParaRPr lang="en-US" sz="2000" dirty="0">
              <a:solidFill>
                <a:srgbClr val="C00000"/>
              </a:solidFill>
            </a:endParaRPr>
          </a:p>
        </p:txBody>
      </p:sp>
    </p:spTree>
    <p:extLst>
      <p:ext uri="{BB962C8B-B14F-4D97-AF65-F5344CB8AC3E}">
        <p14:creationId xmlns:p14="http://schemas.microsoft.com/office/powerpoint/2010/main" val="258470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1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85562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9568593" y="2648081"/>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Tree>
    <p:extLst>
      <p:ext uri="{BB962C8B-B14F-4D97-AF65-F5344CB8AC3E}">
        <p14:creationId xmlns:p14="http://schemas.microsoft.com/office/powerpoint/2010/main" val="76510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B431-CAEE-ACDE-B14E-1E505E602F18}"/>
              </a:ext>
            </a:extLst>
          </p:cNvPr>
          <p:cNvSpPr>
            <a:spLocks noGrp="1"/>
          </p:cNvSpPr>
          <p:nvPr>
            <p:ph type="title"/>
          </p:nvPr>
        </p:nvSpPr>
        <p:spPr/>
        <p:txBody>
          <a:bodyPr>
            <a:normAutofit fontScale="90000"/>
          </a:bodyPr>
          <a:lstStyle/>
          <a:p>
            <a:pPr algn="ctr"/>
            <a:r>
              <a:rPr lang="en-US" dirty="0">
                <a:solidFill>
                  <a:srgbClr val="C00000"/>
                </a:solidFill>
                <a:latin typeface="Calibri" panose="020F0502020204030204" pitchFamily="34" charset="0"/>
                <a:cs typeface="Calibri" panose="020F0502020204030204" pitchFamily="34" charset="0"/>
              </a:rPr>
              <a:t>ABOVE ALL…</a:t>
            </a:r>
            <a:br>
              <a:rPr lang="en-US" b="1" dirty="0">
                <a:solidFill>
                  <a:srgbClr val="C00000"/>
                </a:solidFill>
                <a:latin typeface="Calibri" panose="020F0502020204030204" pitchFamily="34" charset="0"/>
                <a:cs typeface="Calibri" panose="020F0502020204030204" pitchFamily="34" charset="0"/>
              </a:rPr>
            </a:b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THANK YOU FOR YOUR SERVICE</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THANK YOU FOR YOUR SACRIFICE</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THANK YOU FOR BEING YOU</a:t>
            </a:r>
          </a:p>
        </p:txBody>
      </p:sp>
    </p:spTree>
    <p:extLst>
      <p:ext uri="{BB962C8B-B14F-4D97-AF65-F5344CB8AC3E}">
        <p14:creationId xmlns:p14="http://schemas.microsoft.com/office/powerpoint/2010/main" val="44974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a:p>
            <a:pPr algn="ctr"/>
            <a:r>
              <a:rPr lang="en-US" sz="1400" b="1" cap="small" dirty="0">
                <a:solidFill>
                  <a:schemeClr val="bg1"/>
                </a:solidFill>
                <a:latin typeface="Calibri" panose="020F0502020204030204" pitchFamily="34" charset="0"/>
                <a:cs typeface="Calibri" panose="020F0502020204030204" pitchFamily="34" charset="0"/>
              </a:rPr>
              <a:t>3:00pm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&amp; 19 are from 3:00-4:00pm.</a:t>
            </a:r>
          </a:p>
        </p:txBody>
      </p:sp>
      <p:sp>
        <p:nvSpPr>
          <p:cNvPr id="2" name="Rectangle 1">
            <a:extLst>
              <a:ext uri="{FF2B5EF4-FFF2-40B4-BE49-F238E27FC236}">
                <a16:creationId xmlns:a16="http://schemas.microsoft.com/office/drawing/2014/main" id="{B8A585CF-43B2-F062-08DC-81DAE5CC934D}"/>
              </a:ext>
            </a:extLst>
          </p:cNvPr>
          <p:cNvSpPr/>
          <p:nvPr/>
        </p:nvSpPr>
        <p:spPr>
          <a:xfrm>
            <a:off x="729198" y="419686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2461131"/>
            <a:ext cx="10515600" cy="37158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ctr">
              <a:buAutoNum type="arabicPeriod"/>
            </a:pPr>
            <a:r>
              <a:rPr lang="en-US" sz="2600" b="1" i="1" dirty="0">
                <a:solidFill>
                  <a:srgbClr val="2D2D83"/>
                </a:solidFill>
              </a:rPr>
              <a:t>You have more unique benefits and cash flow streams than most civilians.</a:t>
            </a:r>
            <a:br>
              <a:rPr lang="en-US" sz="2600" b="1" i="1" dirty="0">
                <a:solidFill>
                  <a:srgbClr val="2D2D83"/>
                </a:solidFill>
              </a:rPr>
            </a:br>
            <a:endParaRPr lang="en-US" sz="2600" b="1" i="1" dirty="0">
              <a:solidFill>
                <a:srgbClr val="2D2D83"/>
              </a:solidFill>
            </a:endParaRPr>
          </a:p>
          <a:p>
            <a:pPr marL="742950" indent="-742950" algn="ctr">
              <a:buAutoNum type="arabicPeriod"/>
            </a:pPr>
            <a:r>
              <a:rPr lang="en-US" sz="2600" b="1" i="1" dirty="0">
                <a:solidFill>
                  <a:srgbClr val="2D2D83"/>
                </a:solidFill>
              </a:rPr>
              <a:t>You may not have had to worry as much about money while in active service…so things may be new to you.</a:t>
            </a:r>
            <a:br>
              <a:rPr lang="en-US" sz="2600" b="1" i="1" dirty="0">
                <a:solidFill>
                  <a:srgbClr val="2D2D83"/>
                </a:solidFill>
              </a:rPr>
            </a:br>
            <a:endParaRPr lang="en-US" sz="2600" b="1" i="1" dirty="0">
              <a:solidFill>
                <a:srgbClr val="2D2D83"/>
              </a:solidFill>
            </a:endParaRPr>
          </a:p>
          <a:p>
            <a:pPr marL="742950" indent="-742950" algn="ctr">
              <a:buAutoNum type="arabicPeriod"/>
            </a:pPr>
            <a:r>
              <a:rPr lang="en-US" sz="2600" b="1" i="1" dirty="0">
                <a:solidFill>
                  <a:srgbClr val="2D2D83"/>
                </a:solidFill>
              </a:rPr>
              <a:t>Transitioning from active duty to civilian is not always an easy transition. And we never want money issues to add to those challenges (or to become your biggest challenges).</a:t>
            </a:r>
            <a:endParaRPr lang="en-US" sz="2600" dirty="0">
              <a:solidFill>
                <a:srgbClr val="2D2D83"/>
              </a:solidFill>
            </a:endParaRPr>
          </a:p>
        </p:txBody>
      </p:sp>
      <p:sp>
        <p:nvSpPr>
          <p:cNvPr id="2" name="Rectangle 2">
            <a:extLst>
              <a:ext uri="{FF2B5EF4-FFF2-40B4-BE49-F238E27FC236}">
                <a16:creationId xmlns:a16="http://schemas.microsoft.com/office/drawing/2014/main" id="{3E888562-30AA-BC9B-E6BB-E47BF58D6D75}"/>
              </a:ext>
            </a:extLst>
          </p:cNvPr>
          <p:cNvSpPr txBox="1">
            <a:spLocks noChangeArrowheads="1"/>
          </p:cNvSpPr>
          <p:nvPr/>
        </p:nvSpPr>
        <p:spPr bwMode="auto">
          <a:xfrm>
            <a:off x="838200" y="328735"/>
            <a:ext cx="10670628" cy="110490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WHY IS FINANCIAL PLANNING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SO IMPORTANT FOR VETERANS?</a:t>
            </a:r>
          </a:p>
        </p:txBody>
      </p:sp>
      <p:sp>
        <p:nvSpPr>
          <p:cNvPr id="3" name="Rectangle 2">
            <a:extLst>
              <a:ext uri="{FF2B5EF4-FFF2-40B4-BE49-F238E27FC236}">
                <a16:creationId xmlns:a16="http://schemas.microsoft.com/office/drawing/2014/main" id="{A852904B-27B7-9265-4133-4AAFCEFAF3F3}"/>
              </a:ext>
            </a:extLst>
          </p:cNvPr>
          <p:cNvSpPr txBox="1">
            <a:spLocks noChangeArrowheads="1"/>
          </p:cNvSpPr>
          <p:nvPr/>
        </p:nvSpPr>
        <p:spPr bwMode="auto">
          <a:xfrm>
            <a:off x="838200" y="15860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LET’S BEGIN WITH 3 BIG REASONS:</a:t>
            </a:r>
          </a:p>
        </p:txBody>
      </p:sp>
    </p:spTree>
    <p:extLst>
      <p:ext uri="{BB962C8B-B14F-4D97-AF65-F5344CB8AC3E}">
        <p14:creationId xmlns:p14="http://schemas.microsoft.com/office/powerpoint/2010/main" val="80435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7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
        <p:nvSpPr>
          <p:cNvPr id="2" name="Rectangle 2">
            <a:extLst>
              <a:ext uri="{FF2B5EF4-FFF2-40B4-BE49-F238E27FC236}">
                <a16:creationId xmlns:a16="http://schemas.microsoft.com/office/drawing/2014/main" id="{3E888562-30AA-BC9B-E6BB-E47BF58D6D75}"/>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a:t>
            </a:r>
          </a:p>
        </p:txBody>
      </p:sp>
    </p:spTree>
    <p:extLst>
      <p:ext uri="{BB962C8B-B14F-4D97-AF65-F5344CB8AC3E}">
        <p14:creationId xmlns:p14="http://schemas.microsoft.com/office/powerpoint/2010/main" val="154427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
        <p:nvSpPr>
          <p:cNvPr id="2" name="Rectangle 2">
            <a:extLst>
              <a:ext uri="{FF2B5EF4-FFF2-40B4-BE49-F238E27FC236}">
                <a16:creationId xmlns:a16="http://schemas.microsoft.com/office/drawing/2014/main" id="{D4C6BF94-BC12-BA77-5373-707E44714FAE}"/>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2D2D83"/>
                </a:solidFill>
              </a:rPr>
              <a:t>Financial Planning for Veterans….is 90% the same as Financial Planning for Civilians.</a:t>
            </a:r>
          </a:p>
          <a:p>
            <a:pPr marL="0" indent="0" algn="ctr">
              <a:buNone/>
            </a:pPr>
            <a:endParaRPr lang="en-US" sz="4000" b="1" i="1" dirty="0">
              <a:solidFill>
                <a:srgbClr val="2D2D83"/>
              </a:solidFill>
            </a:endParaRPr>
          </a:p>
          <a:p>
            <a:pPr marL="0" indent="0" algn="ctr">
              <a:buNone/>
            </a:pPr>
            <a:r>
              <a:rPr lang="en-US" sz="4000" b="1" i="1" dirty="0">
                <a:solidFill>
                  <a:srgbClr val="2D2D83"/>
                </a:solidFill>
              </a:rPr>
              <a:t>That 10% difference relates to unique opportunities and unique words of caution.</a:t>
            </a:r>
          </a:p>
          <a:p>
            <a:pPr marL="0" indent="0" algn="ctr">
              <a:buNone/>
            </a:pPr>
            <a:endParaRPr lang="en-US" sz="4000" b="1" i="1" dirty="0">
              <a:solidFill>
                <a:srgbClr val="2D2D83"/>
              </a:solidFill>
            </a:endParaRPr>
          </a:p>
          <a:p>
            <a:pPr marL="0" indent="0" algn="ctr">
              <a:buNone/>
            </a:pPr>
            <a:r>
              <a:rPr lang="en-US" sz="4000" b="1" i="1" dirty="0">
                <a:solidFill>
                  <a:srgbClr val="2D2D83"/>
                </a:solidFill>
              </a:rPr>
              <a:t>We will touch on both the 90% and the 10% today.</a:t>
            </a:r>
            <a:endParaRPr lang="en-US" sz="6000" b="1" i="1" dirty="0">
              <a:solidFill>
                <a:srgbClr val="2D2D83"/>
              </a:solidFill>
            </a:endParaRPr>
          </a:p>
        </p:txBody>
      </p:sp>
      <p:sp>
        <p:nvSpPr>
          <p:cNvPr id="2" name="Rectangle 2">
            <a:extLst>
              <a:ext uri="{FF2B5EF4-FFF2-40B4-BE49-F238E27FC236}">
                <a16:creationId xmlns:a16="http://schemas.microsoft.com/office/drawing/2014/main" id="{D4C6BF94-BC12-BA77-5373-707E44714FAE}"/>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3 Opening Morals</a:t>
            </a:r>
          </a:p>
        </p:txBody>
      </p:sp>
    </p:spTree>
    <p:extLst>
      <p:ext uri="{BB962C8B-B14F-4D97-AF65-F5344CB8AC3E}">
        <p14:creationId xmlns:p14="http://schemas.microsoft.com/office/powerpoint/2010/main" val="298707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49315</TotalTime>
  <Words>2335</Words>
  <Application>Microsoft Macintosh PowerPoint</Application>
  <PresentationFormat>Widescreen</PresentationFormat>
  <Paragraphs>277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ABOVE ALL…  THANK YOU FOR YOUR SERVICE THANK YOU FOR YOUR SACRIFICE THANK YOU FOR BEING YOU</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200</cp:revision>
  <dcterms:created xsi:type="dcterms:W3CDTF">2019-08-26T13:43:19Z</dcterms:created>
  <dcterms:modified xsi:type="dcterms:W3CDTF">2023-07-25T19:18:14Z</dcterms:modified>
  <cp:category/>
</cp:coreProperties>
</file>